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5143500" type="screen16x9"/>
  <p:notesSz cx="6858000" cy="9144000"/>
  <p:embeddedFontLst>
    <p:embeddedFont>
      <p:font typeface="Anonymous Pro" panose="02060609030202000504" pitchFamily="49" charset="0"/>
      <p:regular r:id="rId20"/>
      <p:bold r:id="rId21"/>
      <p:italic r:id="rId22"/>
      <p:boldItalic r:id="rId23"/>
    </p:embeddedFont>
    <p:embeddedFont>
      <p:font typeface="Arial Narrow" panose="020B0604020202020204" pitchFamily="34" charset="0"/>
      <p:regular r:id="rId24"/>
      <p:bold r:id="rId25"/>
      <p:italic r:id="rId26"/>
      <p:boldItalic r:id="rId27"/>
    </p:embeddedFont>
    <p:embeddedFont>
      <p:font typeface="Berlin Sans FB" panose="020E0602020502020306" pitchFamily="34" charset="77"/>
      <p:regular r:id="rId28"/>
      <p:bold r:id="rId29"/>
    </p:embeddedFont>
    <p:embeddedFont>
      <p:font typeface="Cambria Math" panose="02040503050406030204" pitchFamily="18" charset="0"/>
      <p:regular r:id="rId30"/>
    </p:embeddedFont>
    <p:embeddedFont>
      <p:font typeface="Coming Soon" panose="02000000000000000000" pitchFamily="2" charset="0"/>
      <p:regular r:id="rId31"/>
    </p:embeddedFont>
    <p:embeddedFont>
      <p:font typeface="Concert One" pitchFamily="2" charset="77"/>
      <p:regular r:id="rId32"/>
    </p:embeddedFont>
    <p:embeddedFont>
      <p:font typeface="MV Boli" panose="02000500030200090000" pitchFamily="2" charset="0"/>
      <p:regular r:id="rId33"/>
    </p:embeddedFont>
    <p:embeddedFont>
      <p:font typeface="Roboto Mono Medium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BD3D0-D8BC-4E91-9F34-CEE2B3CA35CD}">
  <a:tblStyle styleId="{45CBD3D0-D8BC-4E91-9F34-CEE2B3CA3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83"/>
  </p:normalViewPr>
  <p:slideViewPr>
    <p:cSldViewPr snapToGrid="0">
      <p:cViewPr varScale="1">
        <p:scale>
          <a:sx n="155" d="100"/>
          <a:sy n="15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7:05:38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19407 10716 8191,'-11'0'0,"2"0"0</inkml:trace>
  <inkml:trace contextRef="#ctx0" brushRef="#br0" timeOffset="29822">12640 11272 24575,'40'0'0,"0"0"0,-9 0 0,-3 0 0,-8 0 0,-9 0 0,-2 0 0,-9 0 0,0 0 0,18 0 0,-14 0 0,23 0 0,-16 0 0,0 0 0,-3 0 0,-8 0 0,0 0 0,9 0 0,-7 0 0,7 0 0,-9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84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25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06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87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3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287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375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41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5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5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5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488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853034354b_0_24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853034354b_0_24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4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9.png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4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9.png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0.png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7" Type="http://schemas.openxmlformats.org/officeDocument/2006/relationships/image" Target="../media/image21.wmf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3.wmf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6.png"/><Relationship Id="rId9" Type="http://schemas.openxmlformats.org/officeDocument/2006/relationships/image" Target="../media/image22.wmf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1198071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</a:t>
            </a:r>
            <a:br>
              <a:rPr lang="en"/>
            </a:br>
            <a:r>
              <a:rPr lang="en">
                <a:solidFill>
                  <a:schemeClr val="accent2"/>
                </a:solidFill>
              </a:rPr>
              <a:t>MATRIKS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Here starts the lesson!</a:t>
            </a:r>
            <a:endParaRPr b="0"/>
          </a:p>
        </p:txBody>
      </p:sp>
      <p:sp>
        <p:nvSpPr>
          <p:cNvPr id="178" name="Google Shape;178;p29"/>
          <p:cNvSpPr/>
          <p:nvPr/>
        </p:nvSpPr>
        <p:spPr>
          <a:xfrm>
            <a:off x="2402956" y="2398913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9" name="Google Shape;179;p29"/>
          <p:cNvSpPr/>
          <p:nvPr/>
        </p:nvSpPr>
        <p:spPr>
          <a:xfrm>
            <a:off x="6224961" y="2356209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7186982" y="354467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7186982" y="2893448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C1BAD88-B019-4ADA-82AB-B984ACCC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53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364;p40">
            <a:extLst>
              <a:ext uri="{FF2B5EF4-FFF2-40B4-BE49-F238E27FC236}">
                <a16:creationId xmlns:a16="http://schemas.microsoft.com/office/drawing/2014/main" id="{C3C36DA2-DF62-4A9D-A527-92D1A7F0B5D0}"/>
              </a:ext>
            </a:extLst>
          </p:cNvPr>
          <p:cNvSpPr txBox="1">
            <a:spLocks/>
          </p:cNvSpPr>
          <p:nvPr/>
        </p:nvSpPr>
        <p:spPr>
          <a:xfrm>
            <a:off x="2245100" y="2750213"/>
            <a:ext cx="494024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ID" sz="1600" dirty="0" err="1"/>
              <a:t>Adevian</a:t>
            </a:r>
            <a:r>
              <a:rPr lang="en-ID" sz="1600" dirty="0"/>
              <a:t> Fairuz Pratama,S.ST.,</a:t>
            </a:r>
            <a:r>
              <a:rPr lang="en-ID" sz="1600" dirty="0" err="1"/>
              <a:t>M.Eng</a:t>
            </a:r>
            <a:endParaRPr lang="en-ID" sz="1600" dirty="0"/>
          </a:p>
          <a:p>
            <a:pPr marL="0" indent="0"/>
            <a:endParaRPr lang="en-ID" dirty="0"/>
          </a:p>
          <a:p>
            <a:pPr marL="0" indent="0"/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Bisnis</a:t>
            </a:r>
            <a:endParaRPr lang="en-ID" sz="1100" dirty="0"/>
          </a:p>
          <a:p>
            <a:pPr marL="0" indent="0"/>
            <a:r>
              <a:rPr lang="en-ID" sz="1100" dirty="0" err="1"/>
              <a:t>Politeknik</a:t>
            </a:r>
            <a:r>
              <a:rPr lang="en-ID" sz="1100" dirty="0"/>
              <a:t> Negeri Malang</a:t>
            </a:r>
          </a:p>
          <a:p>
            <a:pPr marL="0" indent="0"/>
            <a:r>
              <a:rPr lang="en-ID" sz="1100" dirty="0"/>
              <a:t>2023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601447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b. Perkalian Dua Matriks</a:t>
            </a:r>
            <a:endParaRPr sz="3200" b="0"/>
          </a:p>
        </p:txBody>
      </p:sp>
      <p:sp>
        <p:nvSpPr>
          <p:cNvPr id="510" name="Google Shape;510;p49"/>
          <p:cNvSpPr txBox="1">
            <a:spLocks noGrp="1"/>
          </p:cNvSpPr>
          <p:nvPr>
            <p:ph type="subTitle" idx="15"/>
          </p:nvPr>
        </p:nvSpPr>
        <p:spPr>
          <a:xfrm>
            <a:off x="1544906" y="1529789"/>
            <a:ext cx="6465238" cy="253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38150" algn="just">
              <a:lnSpc>
                <a:spcPct val="150000"/>
              </a:lnSpc>
            </a:pPr>
            <a:r>
              <a:rPr lang="en-US"/>
              <a:t>Dua matriks A dan B dapat dikalikan jika jumlah kolom matriks A (matriks kiri) sama dengan jumlah baris matriks B (matriks kanan).</a:t>
            </a:r>
            <a:endParaRPr lang="id-ID"/>
          </a:p>
          <a:p>
            <a:pPr marL="0" indent="0" algn="just">
              <a:lnSpc>
                <a:spcPct val="150000"/>
              </a:lnSpc>
            </a:pPr>
            <a:endParaRPr lang="id-ID" sz="1000"/>
          </a:p>
          <a:p>
            <a:pPr marL="0" indent="0" algn="just">
              <a:lnSpc>
                <a:spcPct val="150000"/>
              </a:lnSpc>
            </a:pPr>
            <a:endParaRPr lang="id-ID" sz="1000"/>
          </a:p>
          <a:p>
            <a:pPr marL="0" indent="438150" algn="just">
              <a:lnSpc>
                <a:spcPct val="150000"/>
              </a:lnSpc>
            </a:pPr>
            <a:r>
              <a:rPr lang="en-US"/>
              <a:t>Cara mengalikan matriks A dan B yaitu dengan menjumlahkan setiap perkalian elemen pada baris matriks A dengan elemen kolom matriks B dan hasilnya diletakkan sesuai dengan baris dan kolom pada matriks C (matriks hasil perkalian).</a:t>
            </a:r>
            <a:endParaRPr lang="id-ID" dirty="0"/>
          </a:p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D4A8A8A1-41C0-4661-9390-2B6BCAC92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608" y="2565979"/>
            <a:ext cx="1970944" cy="3795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A</a:t>
            </a:r>
            <a:r>
              <a:rPr kumimoji="0" lang="id-ID" sz="15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m x n </a:t>
            </a:r>
            <a:r>
              <a:rPr kumimoji="0" 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. B </a:t>
            </a:r>
            <a:r>
              <a:rPr kumimoji="0" lang="id-ID" sz="15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n x p </a:t>
            </a:r>
            <a:r>
              <a:rPr kumimoji="0" 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= C </a:t>
            </a:r>
            <a:r>
              <a:rPr kumimoji="0" lang="id-ID" sz="15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m x p</a:t>
            </a:r>
            <a:r>
              <a:rPr kumimoji="0" lang="id-ID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 </a:t>
            </a:r>
            <a:endParaRPr kumimoji="0" lang="id-ID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DA33437-3408-3AFA-755E-720BC728E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001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601447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b. Perkalian Dua Matriks</a:t>
            </a:r>
            <a:endParaRPr sz="3200" b="0"/>
          </a:p>
        </p:txBody>
      </p:sp>
      <p:sp>
        <p:nvSpPr>
          <p:cNvPr id="510" name="Google Shape;510;p49"/>
          <p:cNvSpPr txBox="1">
            <a:spLocks noGrp="1"/>
          </p:cNvSpPr>
          <p:nvPr>
            <p:ph type="subTitle" idx="15"/>
          </p:nvPr>
        </p:nvSpPr>
        <p:spPr>
          <a:xfrm>
            <a:off x="1544906" y="1840686"/>
            <a:ext cx="6465238" cy="1547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id-ID"/>
              <a:t>Misal :		</a:t>
            </a:r>
            <a:r>
              <a:rPr lang="en-US"/>
              <a:t>  </a:t>
            </a:r>
            <a:r>
              <a:rPr lang="id-ID"/>
              <a:t>dan 		</a:t>
            </a:r>
            <a:r>
              <a:rPr lang="en-US"/>
              <a:t>    </a:t>
            </a:r>
            <a:r>
              <a:rPr lang="id-ID"/>
              <a:t>maka:</a:t>
            </a:r>
          </a:p>
          <a:p>
            <a:pPr marL="0" indent="0" algn="l">
              <a:spcAft>
                <a:spcPts val="600"/>
              </a:spcAft>
              <a:buNone/>
            </a:pPr>
            <a:endParaRPr lang="id-ID"/>
          </a:p>
          <a:p>
            <a:pPr marL="0" indent="0" algn="l">
              <a:spcAft>
                <a:spcPts val="600"/>
              </a:spcAft>
              <a:buNone/>
            </a:pPr>
            <a:endParaRPr lang="id-ID"/>
          </a:p>
          <a:p>
            <a:pPr marL="0" indent="0" algn="l">
              <a:spcAft>
                <a:spcPts val="600"/>
              </a:spcAft>
              <a:buNone/>
            </a:pPr>
            <a:endParaRPr lang="id-ID"/>
          </a:p>
          <a:p>
            <a:pPr marL="0" indent="0" algn="l">
              <a:spcAft>
                <a:spcPts val="600"/>
              </a:spcAft>
              <a:buNone/>
            </a:pPr>
            <a:endParaRPr lang="id-ID" u="sng"/>
          </a:p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578C22B-FE20-4465-8F51-770426EFA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57642"/>
              </p:ext>
            </p:extLst>
          </p:nvPr>
        </p:nvGraphicFramePr>
        <p:xfrm>
          <a:off x="2503638" y="1749081"/>
          <a:ext cx="1046758" cy="62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457200" progId="Equation.DSMT4">
                  <p:embed/>
                </p:oleObj>
              </mc:Choice>
              <mc:Fallback>
                <p:oleObj name="Equation" r:id="rId4" imgW="762000" imgH="457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638" y="1749081"/>
                        <a:ext cx="1046758" cy="628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BD44BB-9829-4038-965E-347A842BD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2654"/>
              </p:ext>
            </p:extLst>
          </p:nvPr>
        </p:nvGraphicFramePr>
        <p:xfrm>
          <a:off x="4245905" y="1749081"/>
          <a:ext cx="1347701" cy="62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457200" progId="Equation.DSMT4">
                  <p:embed/>
                </p:oleObj>
              </mc:Choice>
              <mc:Fallback>
                <p:oleObj name="Equation" r:id="rId6" imgW="97790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905" y="1749081"/>
                        <a:ext cx="1347701" cy="628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097DFDD-F7C0-4E90-9CF3-301CFA2D5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583661"/>
              </p:ext>
            </p:extLst>
          </p:nvPr>
        </p:nvGraphicFramePr>
        <p:xfrm>
          <a:off x="2266648" y="2577729"/>
          <a:ext cx="4749065" cy="56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040" imgH="457200" progId="Equation.DSMT4">
                  <p:embed/>
                </p:oleObj>
              </mc:Choice>
              <mc:Fallback>
                <p:oleObj name="Equation" r:id="rId8" imgW="3416040" imgH="4572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48" y="2577729"/>
                        <a:ext cx="4749065" cy="5690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7E551833-93CA-5129-8BA4-5B8A141978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385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5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601447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b. Perkalian Dua Matriks</a:t>
            </a:r>
            <a:endParaRPr sz="32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Google Shape;510;p49"/>
              <p:cNvSpPr txBox="1">
                <a:spLocks noGrp="1"/>
              </p:cNvSpPr>
              <p:nvPr>
                <p:ph type="subTitle" idx="15"/>
              </p:nvPr>
            </p:nvSpPr>
            <p:spPr>
              <a:xfrm>
                <a:off x="2038682" y="1712669"/>
                <a:ext cx="6465238" cy="30787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l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u="sng"/>
                  <a:t>Sifat-sifat perkalian matriks</a:t>
                </a:r>
                <a:r>
                  <a:rPr lang="en-US"/>
                  <a:t> :</a:t>
                </a:r>
                <a:endParaRPr lang="id-ID"/>
              </a:p>
              <a:p>
                <a:pPr marL="457200" indent="-457200" algn="l">
                  <a:lnSpc>
                    <a:spcPct val="15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/>
                  <a:t>Umumnya tidak komutatif</a:t>
                </a:r>
                <a:endParaRPr lang="id-ID"/>
              </a:p>
              <a:p>
                <a:pPr marL="457200" indent="-457200" algn="l">
                  <a:lnSpc>
                    <a:spcPct val="15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/>
                  <a:t>Asosiatif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/>
              </a:p>
              <a:p>
                <a:pPr marL="457200" indent="-457200" algn="l">
                  <a:lnSpc>
                    <a:spcPct val="15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/>
                  <a:t>Distributif kiri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id-ID"/>
                  <a:t>, </a:t>
                </a:r>
                <a:r>
                  <a:rPr lang="en-US"/>
                  <a:t>Distributif kanan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endParaRPr lang="id-ID"/>
              </a:p>
              <a:p>
                <a:pPr marL="457200" indent="-457200" algn="l">
                  <a:lnSpc>
                    <a:spcPct val="15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/>
                  <a:t>Identitas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id-ID"/>
              </a:p>
              <a:p>
                <a:pPr marL="457200" indent="-457200" algn="l">
                  <a:lnSpc>
                    <a:spcPct val="15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   	</a:t>
                </a:r>
                <a:endParaRPr lang="id-ID" dirty="0"/>
              </a:p>
            </p:txBody>
          </p:sp>
        </mc:Choice>
        <mc:Fallback xmlns="">
          <p:sp>
            <p:nvSpPr>
              <p:cNvPr id="510" name="Google Shape;510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5"/>
              </p:nvPr>
            </p:nvSpPr>
            <p:spPr>
              <a:xfrm>
                <a:off x="2038682" y="1712669"/>
                <a:ext cx="6465238" cy="3078787"/>
              </a:xfrm>
              <a:prstGeom prst="rect">
                <a:avLst/>
              </a:prstGeom>
              <a:blipFill>
                <a:blip r:embed="rId4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1" name="Google Shape;511;p49"/>
          <p:cNvPicPr preferRelativeResize="0"/>
          <p:nvPr/>
        </p:nvPicPr>
        <p:blipFill rotWithShape="1">
          <a:blip r:embed="rId5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6829CA8-008A-443A-98CE-4A77E44DB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43453"/>
              </p:ext>
            </p:extLst>
          </p:nvPr>
        </p:nvGraphicFramePr>
        <p:xfrm>
          <a:off x="5161573" y="2242890"/>
          <a:ext cx="1220939" cy="25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03040" progId="Equation.DSMT4">
                  <p:embed/>
                </p:oleObj>
              </mc:Choice>
              <mc:Fallback>
                <p:oleObj name="Equation" r:id="rId6" imgW="698400" imgH="2030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6829CA8-008A-443A-98CE-4A77E44DB8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573" y="2242890"/>
                        <a:ext cx="1220939" cy="259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83D0ECF4-4453-01B2-2E0C-B480C04F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53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5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601447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b. Perkalian Dua Matriks</a:t>
            </a:r>
            <a:endParaRPr sz="3200" b="0"/>
          </a:p>
        </p:txBody>
      </p:sp>
      <p:sp>
        <p:nvSpPr>
          <p:cNvPr id="510" name="Google Shape;510;p49"/>
          <p:cNvSpPr txBox="1">
            <a:spLocks noGrp="1"/>
          </p:cNvSpPr>
          <p:nvPr>
            <p:ph type="subTitle" idx="15"/>
          </p:nvPr>
        </p:nvSpPr>
        <p:spPr>
          <a:xfrm>
            <a:off x="2304288" y="1657805"/>
            <a:ext cx="6199632" cy="307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id-ID" dirty="0"/>
              <a:t>Diketahui				</a:t>
            </a:r>
            <a:endParaRPr lang="en-US" dirty="0"/>
          </a:p>
          <a:p>
            <a:pPr marL="0" indent="0" algn="l">
              <a:spcAft>
                <a:spcPts val="600"/>
              </a:spcAft>
              <a:buNone/>
            </a:pPr>
            <a:endParaRPr lang="en-US" sz="600" dirty="0"/>
          </a:p>
          <a:p>
            <a:pPr marL="0" indent="0" algn="l">
              <a:spcAft>
                <a:spcPts val="600"/>
              </a:spcAft>
              <a:buNone/>
            </a:pPr>
            <a:r>
              <a:rPr lang="id-ID" dirty="0"/>
              <a:t>tentukan: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id-ID" dirty="0"/>
              <a:t> </a:t>
            </a:r>
            <a:r>
              <a:rPr lang="en-US" dirty="0"/>
              <a:t> a. AB		b. AC		c. AD		</a:t>
            </a:r>
            <a:endParaRPr lang="id-ID" dirty="0"/>
          </a:p>
          <a:p>
            <a:pPr marL="0" indent="0" algn="l">
              <a:spcAft>
                <a:spcPts val="600"/>
              </a:spcAft>
              <a:buNone/>
            </a:pPr>
            <a:r>
              <a:rPr lang="id-ID" dirty="0"/>
              <a:t>Jawab :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id-ID" dirty="0" err="1"/>
              <a:t>a</a:t>
            </a:r>
            <a:r>
              <a:rPr lang="id-ID" dirty="0"/>
              <a:t>.</a:t>
            </a:r>
          </a:p>
          <a:p>
            <a:pPr marL="0" indent="0" algn="l">
              <a:spcAft>
                <a:spcPts val="600"/>
              </a:spcAft>
              <a:buNone/>
            </a:pPr>
            <a:endParaRPr lang="id-ID" sz="700" dirty="0"/>
          </a:p>
          <a:p>
            <a:pPr marL="0" indent="0" algn="l">
              <a:spcAft>
                <a:spcPts val="600"/>
              </a:spcAft>
              <a:buNone/>
            </a:pPr>
            <a:r>
              <a:rPr lang="id-ID" dirty="0" err="1"/>
              <a:t>b</a:t>
            </a:r>
            <a:r>
              <a:rPr lang="id-ID" dirty="0"/>
              <a:t>. </a:t>
            </a:r>
            <a:r>
              <a:rPr lang="en-US" dirty="0"/>
              <a:t>AC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dikalikan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id-ID" dirty="0"/>
              <a:t>banyaknya kolom matriks </a:t>
            </a:r>
            <a:r>
              <a:rPr lang="id-ID" dirty="0" err="1"/>
              <a:t>A</a:t>
            </a:r>
            <a:r>
              <a:rPr lang="id-ID" dirty="0"/>
              <a:t> tidak sama dengan banyaknya baris matriks C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sz="100" dirty="0"/>
          </a:p>
          <a:p>
            <a:pPr marL="0" indent="0" algn="l">
              <a:spcAft>
                <a:spcPts val="600"/>
              </a:spcAft>
              <a:buNone/>
            </a:pPr>
            <a:r>
              <a:rPr lang="id-ID" dirty="0"/>
              <a:t>c. </a:t>
            </a:r>
          </a:p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5;p32">
            <a:extLst>
              <a:ext uri="{FF2B5EF4-FFF2-40B4-BE49-F238E27FC236}">
                <a16:creationId xmlns:a16="http://schemas.microsoft.com/office/drawing/2014/main" id="{98AB0574-EFF8-494E-BD11-4CB091250A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5774" y="1667502"/>
            <a:ext cx="1264359" cy="48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MV Boli" panose="02000500030200090000" pitchFamily="2" charset="0"/>
                <a:cs typeface="MV Boli" panose="02000500030200090000" pitchFamily="2" charset="0"/>
              </a:rPr>
              <a:t>Contoh :</a:t>
            </a:r>
            <a:endParaRPr sz="1600" b="1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F0F481-EE2C-4E39-B242-CF9FCE193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07889"/>
              </p:ext>
            </p:extLst>
          </p:nvPr>
        </p:nvGraphicFramePr>
        <p:xfrm>
          <a:off x="3542466" y="1577876"/>
          <a:ext cx="4514442" cy="57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457200" progId="Equation.DSMT4">
                  <p:embed/>
                </p:oleObj>
              </mc:Choice>
              <mc:Fallback>
                <p:oleObj name="Equation" r:id="rId4" imgW="292068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466" y="1577876"/>
                        <a:ext cx="4514442" cy="57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619CF4E-8FD4-4771-9A9D-96DF17DB49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20881"/>
              </p:ext>
            </p:extLst>
          </p:nvPr>
        </p:nvGraphicFramePr>
        <p:xfrm>
          <a:off x="2709318" y="2956522"/>
          <a:ext cx="2850234" cy="51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457200" progId="Equation.DSMT4">
                  <p:embed/>
                </p:oleObj>
              </mc:Choice>
              <mc:Fallback>
                <p:oleObj name="Equation" r:id="rId6" imgW="2197080" imgH="4572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318" y="2956522"/>
                        <a:ext cx="2850234" cy="513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2E5202B-A78F-4619-B2A7-990949C48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9171"/>
              </p:ext>
            </p:extLst>
          </p:nvPr>
        </p:nvGraphicFramePr>
        <p:xfrm>
          <a:off x="2709318" y="4028738"/>
          <a:ext cx="4386426" cy="51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760" imgH="457200" progId="Equation.DSMT4">
                  <p:embed/>
                </p:oleObj>
              </mc:Choice>
              <mc:Fallback>
                <p:oleObj name="Equation" r:id="rId8" imgW="3263760" imgH="4572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318" y="4028738"/>
                        <a:ext cx="4386426" cy="515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C0618AD9-F9A4-6424-0ADC-7BD35BCD4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398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621591" y="467875"/>
            <a:ext cx="2805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Transpose</a:t>
            </a:r>
            <a:endParaRPr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031" y="977709"/>
                <a:ext cx="3386309" cy="37408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530225" algn="l">
                  <a:lnSpc>
                    <a:spcPct val="150000"/>
                  </a:lnSpc>
                  <a:buNone/>
                </a:pPr>
                <a:r>
                  <a:rPr lang="en-ID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Misalkan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</m:oMath>
                </a14:m>
                <a:r>
                  <a:rPr lang="en-ID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 adalah matriks berukuran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, transpose dari matriks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</m:oMath>
                </a14:m>
                <a:r>
                  <a:rPr lang="en-ID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 dinotasikan dengan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 adalah matriks yang diperoleh dengan cara menukar baris dengan kolom dari matriks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</m:oMath>
                </a14:m>
                <a:r>
                  <a:rPr lang="en-ID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. Lebih jelasnya perhatikan contoh berikut ini.</a:t>
                </a:r>
                <a:endParaRPr lang="id-ID" sz="1600" dirty="0">
                  <a:latin typeface="Roboto Mono Medium" panose="020B0604020202020204" charset="0"/>
                  <a:ea typeface="Roboto Mono Medium" panose="020B0604020202020204" charset="0"/>
                </a:endParaRPr>
              </a:p>
            </p:txBody>
          </p:sp>
        </mc:Choice>
        <mc:Fallback xmlns="">
          <p:sp>
            <p:nvSpPr>
              <p:cNvPr id="198" name="Google Shape;198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031" y="977709"/>
                <a:ext cx="3386309" cy="3740888"/>
              </a:xfrm>
              <a:prstGeom prst="rect">
                <a:avLst/>
              </a:prstGeom>
              <a:blipFill>
                <a:blip r:embed="rId3"/>
                <a:stretch>
                  <a:fillRect l="-1081" r="-3784" b="-24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24F342-52CD-442B-BE93-ACD1F5C9C2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626"/>
          <a:stretch/>
        </p:blipFill>
        <p:spPr>
          <a:xfrm>
            <a:off x="5333801" y="946791"/>
            <a:ext cx="2250433" cy="1682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123FA-1E3A-4C5E-836B-4DB330D68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35"/>
          <a:stretch/>
        </p:blipFill>
        <p:spPr>
          <a:xfrm>
            <a:off x="5658489" y="2839634"/>
            <a:ext cx="2264258" cy="1682109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BF0AD2C-C13E-96E9-FB9C-D09747BDE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9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621591" y="467875"/>
            <a:ext cx="2805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Transpose</a:t>
            </a:r>
            <a:endParaRPr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031" y="1032573"/>
                <a:ext cx="3386309" cy="374088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530225" algn="l">
                  <a:lnSpc>
                    <a:spcPct val="150000"/>
                  </a:lnSpc>
                  <a:buNone/>
                </a:pPr>
                <a:r>
                  <a:rPr lang="en-US" b="0" i="0">
                    <a:solidFill>
                      <a:srgbClr val="333333"/>
                    </a:solidFill>
                    <a:effectLst/>
                    <a:latin typeface="Roboto Mono Medium" panose="020B0604020202020204" charset="0"/>
                    <a:ea typeface="Roboto Mono Medium" panose="020B0604020202020204" charset="0"/>
                  </a:rPr>
                  <a:t>Misalkan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menyatakan entri pada baris ke-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dan kolom ke-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𝑗</m:t>
                    </m:r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dari matriks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maka berlaku :</a:t>
                </a:r>
              </a:p>
              <a:p>
                <a:pPr marL="0" indent="530225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Roboto Mono Medium" panose="020B060402020202020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Roboto Mono Medium" panose="020B060402020202020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Roboto Mono Medium" panose="020B0604020202020204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Roboto Mono Medium" panose="020B0604020202020204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Roboto Mono Medium" panose="020B060402020202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Roboto Mono Medium" panose="020B060402020202020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Roboto Mono Medium" panose="020B060402020202020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Roboto Mono Medium" panose="020B060402020202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Roboto Mono Medium" panose="020B060402020202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  <a:ea typeface="Roboto Mono Medium" panose="020B0604020202020204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Roboto Mono Medium" panose="020B0604020202020204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Roboto Mono Medium" panose="020B0604020202020204" charset="0"/>
                  <a:ea typeface="Roboto Mono Medium" panose="020B0604020202020204" charset="0"/>
                </a:endParaRPr>
              </a:p>
              <a:p>
                <a:pPr marL="0" indent="0" algn="l">
                  <a:lnSpc>
                    <a:spcPct val="150000"/>
                  </a:lnSpc>
                </a:pPr>
                <a:r>
                  <a:rPr lang="en-US">
                    <a:latin typeface="Roboto Mono Medium" panose="020B0604020202020204" charset="0"/>
                    <a:ea typeface="Roboto Mono Medium" panose="020B060402020202020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matriks berukuran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, maka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𝐴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sz="1600">
                    <a:latin typeface="Roboto Mono Medium" panose="020B0604020202020204" charset="0"/>
                    <a:ea typeface="Roboto Mono Medium" panose="020B0604020202020204" charset="0"/>
                  </a:rPr>
                  <a:t>adalah matriks berukuran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>
                    <a:latin typeface="Roboto Mono Medium" panose="020B0604020202020204" charset="0"/>
                    <a:ea typeface="Roboto Mono Medium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8" name="Google Shape;198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031" y="1032573"/>
                <a:ext cx="3386309" cy="3740888"/>
              </a:xfrm>
              <a:prstGeom prst="rect">
                <a:avLst/>
              </a:prstGeom>
              <a:blipFill>
                <a:blip r:embed="rId3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98;p31">
                <a:extLst>
                  <a:ext uri="{FF2B5EF4-FFF2-40B4-BE49-F238E27FC236}">
                    <a16:creationId xmlns:a16="http://schemas.microsoft.com/office/drawing/2014/main" id="{118AA7C0-AF24-4F13-8437-3449A520F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2948" y="935643"/>
                <a:ext cx="3687538" cy="3740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530225" algn="l">
                  <a:lnSpc>
                    <a:spcPct val="150000"/>
                  </a:lnSpc>
                </a:pPr>
                <a:r>
                  <a:rPr lang="en-US" dirty="0">
                    <a:solidFill>
                      <a:srgbClr val="333333"/>
                    </a:solidFill>
                    <a:latin typeface="Roboto Mono Medium" panose="020B0604020202020204" charset="0"/>
                    <a:ea typeface="Roboto Mono Medium" panose="020B060402020202020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</m:oMath>
                </a14:m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𝐵</m:t>
                    </m:r>
                  </m:oMath>
                </a14:m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adalah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matriks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𝑘</m:t>
                    </m:r>
                  </m:oMath>
                </a14:m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adalah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skalar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,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maka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berlaku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 </a:t>
                </a:r>
                <a:r>
                  <a:rPr lang="en-US" dirty="0" err="1">
                    <a:latin typeface="Roboto Mono Medium" panose="020B0604020202020204" charset="0"/>
                    <a:ea typeface="Roboto Mono Medium" panose="020B0604020202020204" charset="0"/>
                  </a:rPr>
                  <a:t>sifat</a:t>
                </a:r>
                <a:r>
                  <a:rPr lang="en-US" dirty="0">
                    <a:latin typeface="Roboto Mono Medium" panose="020B0604020202020204" charset="0"/>
                    <a:ea typeface="Roboto Mono Medium" panose="020B0604020202020204" charset="0"/>
                  </a:rPr>
                  <a:t>:</a:t>
                </a:r>
              </a:p>
              <a:p>
                <a:pPr marL="342900" algn="l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Roboto Mono Medium" panose="020B060402020202020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Roboto Mono Medium" panose="020B060402020202020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Roboto Mono Medium" panose="020B060402020202020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𝐴</m:t>
                    </m:r>
                  </m:oMath>
                </a14:m>
                <a:endParaRPr lang="en-US" dirty="0">
                  <a:latin typeface="Roboto Mono Medium" panose="020B0604020202020204" charset="0"/>
                  <a:ea typeface="Roboto Mono Medium" panose="020B0604020202020204" charset="0"/>
                </a:endParaRPr>
              </a:p>
              <a:p>
                <a:pPr marL="342900" algn="l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Roboto Mono Medium" panose="020B0604020202020204" charset="0"/>
                  <a:ea typeface="Roboto Mono Medium" panose="020B0604020202020204" charset="0"/>
                </a:endParaRPr>
              </a:p>
              <a:p>
                <a:pPr marL="342900" algn="l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  <m:t>𝑘𝐴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Roboto Mono Medium" panose="020B0604020202020204" charset="0"/>
                  <a:ea typeface="Roboto Mono Medium" panose="020B0604020202020204" charset="0"/>
                </a:endParaRPr>
              </a:p>
              <a:p>
                <a:pPr marL="342900" algn="l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Roboto Mono Medium" panose="020B0604020202020204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Roboto Mono Medium" panose="020B060402020202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Roboto Mono Medium" panose="020B060402020202020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latin typeface="Roboto Mono Medium" panose="020B0604020202020204" charset="0"/>
                  <a:ea typeface="Roboto Mono Medium" panose="020B0604020202020204" charset="0"/>
                </a:endParaRPr>
              </a:p>
              <a:p>
                <a:pPr marL="0" indent="0" algn="l">
                  <a:lnSpc>
                    <a:spcPct val="150000"/>
                  </a:lnSpc>
                </a:pPr>
                <a:endParaRPr lang="en-US" dirty="0">
                  <a:latin typeface="Roboto Mono Medium" panose="020B0604020202020204" charset="0"/>
                  <a:ea typeface="Roboto Mono Medium" panose="020B0604020202020204" charset="0"/>
                </a:endParaRPr>
              </a:p>
            </p:txBody>
          </p:sp>
        </mc:Choice>
        <mc:Fallback xmlns="">
          <p:sp>
            <p:nvSpPr>
              <p:cNvPr id="8" name="Google Shape;198;p31">
                <a:extLst>
                  <a:ext uri="{FF2B5EF4-FFF2-40B4-BE49-F238E27FC236}">
                    <a16:creationId xmlns:a16="http://schemas.microsoft.com/office/drawing/2014/main" id="{118AA7C0-AF24-4F13-8437-3449A520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48" y="935643"/>
                <a:ext cx="3687538" cy="3740888"/>
              </a:xfrm>
              <a:prstGeom prst="rect">
                <a:avLst/>
              </a:prstGeom>
              <a:blipFill>
                <a:blip r:embed="rId4"/>
                <a:stretch>
                  <a:fillRect l="-993" r="-1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>
            <a:extLst>
              <a:ext uri="{FF2B5EF4-FFF2-40B4-BE49-F238E27FC236}">
                <a16:creationId xmlns:a16="http://schemas.microsoft.com/office/drawing/2014/main" id="{4F3F337A-C345-208C-D542-0060D94A4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8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Google Shape;233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538351" y="1161189"/>
                <a:ext cx="4442699" cy="33127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id-ID" sz="1600"/>
                  <a:t>Jika diketahui</a:t>
                </a:r>
                <a:br>
                  <a:rPr lang="id-ID" sz="1600"/>
                </a:br>
                <a:br>
                  <a:rPr lang="en-US" sz="1600"/>
                </a:br>
                <a:br>
                  <a:rPr lang="en-US" sz="1600"/>
                </a:br>
                <a:br>
                  <a:rPr lang="en-US" sz="1600"/>
                </a:br>
                <a:br>
                  <a:rPr lang="id-ID" sz="1600"/>
                </a:br>
                <a:r>
                  <a:rPr lang="id-ID" sz="1600"/>
                  <a:t>Maka</a:t>
                </a:r>
                <a:br>
                  <a:rPr lang="en-US" sz="160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id-ID" sz="1600"/>
                </a:br>
                <a:endParaRPr lang="id-ID" sz="1600" dirty="0"/>
              </a:p>
            </p:txBody>
          </p:sp>
        </mc:Choice>
        <mc:Fallback xmlns="">
          <p:sp>
            <p:nvSpPr>
              <p:cNvPr id="233" name="Google Shape;233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8351" y="1161189"/>
                <a:ext cx="4442699" cy="3312747"/>
              </a:xfrm>
              <a:prstGeom prst="rect">
                <a:avLst/>
              </a:prstGeom>
              <a:blipFill>
                <a:blip r:embed="rId4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538352" y="336799"/>
            <a:ext cx="3439500" cy="669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/>
              <a:t>Contoh Soal</a:t>
            </a:r>
            <a:endParaRPr sz="3600" b="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5460">
            <a:off x="7798295" y="342398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36" name="Google Shape;236;p34"/>
          <p:cNvGrpSpPr/>
          <p:nvPr/>
        </p:nvGrpSpPr>
        <p:grpSpPr>
          <a:xfrm>
            <a:off x="8284254" y="4268006"/>
            <a:ext cx="824184" cy="712067"/>
            <a:chOff x="2341425" y="238100"/>
            <a:chExt cx="1328900" cy="1148125"/>
          </a:xfrm>
        </p:grpSpPr>
        <p:sp>
          <p:nvSpPr>
            <p:cNvPr id="237" name="Google Shape;237;p3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 rot="-694782">
            <a:off x="7999682" y="495486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>
                <a:latin typeface="Roboto Mono Medium"/>
                <a:ea typeface="Roboto Mono Medium"/>
                <a:cs typeface="Roboto Mono Medium"/>
                <a:sym typeface="Roboto Mono Medium"/>
              </a:rPr>
              <a:t>Book Title. P52</a:t>
            </a:r>
            <a:endParaRPr sz="1000" b="0" i="1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E4D6219-2576-40D6-A98A-9CA5DD344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4103" y="1664784"/>
          <a:ext cx="1052346" cy="66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457200" progId="Equation.DSMT4">
                  <p:embed/>
                </p:oleObj>
              </mc:Choice>
              <mc:Fallback>
                <p:oleObj name="Equation" r:id="rId6" imgW="723600" imgH="457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E4D6219-2576-40D6-A98A-9CA5DD344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103" y="1664784"/>
                        <a:ext cx="1052346" cy="669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70414C5F-31C0-CEA4-D591-5E7CDB5132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8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Google Shape;233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538351" y="1161189"/>
                <a:ext cx="6582392" cy="33127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id-ID" sz="1600" dirty="0"/>
                  <a:t>Jika diketahui</a:t>
                </a:r>
                <a:br>
                  <a:rPr lang="id-ID" sz="16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; </a:t>
                </a:r>
                <a:r>
                  <a:rPr lang="en-US" sz="1600" i="1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; </a:t>
                </a:r>
                <a:br>
                  <a:rPr lang="en-US" dirty="0"/>
                </a:br>
                <a:r>
                  <a:rPr lang="en-US" i="1" dirty="0"/>
                  <a:t>E =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</m:oMath>
                </a14:m>
                <a:r>
                  <a:rPr lang="en-US" dirty="0"/>
                  <a:t>]</a:t>
                </a:r>
                <a:br>
                  <a:rPr lang="en-US" dirty="0"/>
                </a:br>
                <a:br>
                  <a:rPr lang="en-US" dirty="0"/>
                </a:br>
                <a:br>
                  <a:rPr lang="id-ID" sz="1600" dirty="0"/>
                </a:br>
                <a:r>
                  <a:rPr lang="id-ID" sz="1600" dirty="0"/>
                  <a:t>Maka:</a:t>
                </a:r>
                <a:br>
                  <a:rPr lang="en-US" sz="1600" dirty="0"/>
                </a:br>
                <a:r>
                  <a:rPr lang="en-US" sz="1600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br>
                  <a:rPr lang="id-ID" sz="1600" dirty="0"/>
                </a:br>
                <a:r>
                  <a:rPr lang="id-ID" dirty="0"/>
                  <a:t>2. </a:t>
                </a: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3C – </a:t>
                </a:r>
                <a:r>
                  <a:rPr lang="id-ID" sz="1800" dirty="0" err="1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...</a:t>
                </a:r>
                <a:b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   </a:t>
                </a:r>
                <a:r>
                  <a:rPr lang="id-ID" sz="1800" dirty="0" err="1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3C + D = ...</a:t>
                </a:r>
                <a:b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   -D x </a:t>
                </a:r>
                <a:r>
                  <a:rPr lang="id-ID" sz="1800" dirty="0" err="1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...</a:t>
                </a:r>
                <a:b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    2E x </a:t>
                </a:r>
                <a:r>
                  <a:rPr lang="id-ID" sz="1800" dirty="0" err="1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id-ID" sz="1800" dirty="0" err="1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id-ID" sz="1800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...</a:t>
                </a:r>
                <a:br>
                  <a:rPr lang="id-ID" dirty="0"/>
                </a:br>
                <a:br>
                  <a:rPr lang="id-ID" sz="1600" dirty="0"/>
                </a:br>
                <a:endParaRPr lang="id-ID" sz="1600" dirty="0"/>
              </a:p>
            </p:txBody>
          </p:sp>
        </mc:Choice>
        <mc:Fallback xmlns="">
          <p:sp>
            <p:nvSpPr>
              <p:cNvPr id="233" name="Google Shape;233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8351" y="1161189"/>
                <a:ext cx="6582392" cy="3312747"/>
              </a:xfrm>
              <a:prstGeom prst="rect">
                <a:avLst/>
              </a:prstGeo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538352" y="336799"/>
            <a:ext cx="3439500" cy="669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/>
              <a:t>Latihan </a:t>
            </a:r>
            <a:r>
              <a:rPr lang="en" sz="3600" b="0" dirty="0" err="1"/>
              <a:t>Soal</a:t>
            </a:r>
            <a:endParaRPr sz="3600" b="0" dirty="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95460">
            <a:off x="7798295" y="342398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36" name="Google Shape;236;p34"/>
          <p:cNvGrpSpPr/>
          <p:nvPr/>
        </p:nvGrpSpPr>
        <p:grpSpPr>
          <a:xfrm>
            <a:off x="8284254" y="4268006"/>
            <a:ext cx="824184" cy="712067"/>
            <a:chOff x="2341425" y="238100"/>
            <a:chExt cx="1328900" cy="1148125"/>
          </a:xfrm>
        </p:grpSpPr>
        <p:sp>
          <p:nvSpPr>
            <p:cNvPr id="237" name="Google Shape;237;p3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 rot="-694782">
            <a:off x="7999682" y="495486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>
                <a:latin typeface="Roboto Mono Medium"/>
                <a:ea typeface="Roboto Mono Medium"/>
                <a:cs typeface="Roboto Mono Medium"/>
                <a:sym typeface="Roboto Mono Medium"/>
              </a:rPr>
              <a:t>Book Title. P52</a:t>
            </a:r>
            <a:endParaRPr sz="1000" b="0" i="1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EAFA929-81EA-6966-62AF-56F908905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621591" y="778771"/>
            <a:ext cx="2805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/>
              <a:t>Penjumlahan</a:t>
            </a:r>
            <a:r>
              <a:rPr lang="en" sz="3600"/>
              <a:t> </a:t>
            </a:r>
            <a:endParaRPr sz="3600"/>
          </a:p>
        </p:txBody>
      </p:sp>
      <p:sp>
        <p:nvSpPr>
          <p:cNvPr id="196" name="Google Shape;196;p31"/>
          <p:cNvSpPr/>
          <p:nvPr/>
        </p:nvSpPr>
        <p:spPr>
          <a:xfrm>
            <a:off x="7638057" y="300694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647363" y="1378625"/>
            <a:ext cx="3386309" cy="1946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530225" algn="l">
              <a:lnSpc>
                <a:spcPct val="150000"/>
              </a:lnSpc>
              <a:buNone/>
            </a:pPr>
            <a:r>
              <a:rPr lang="en-US" sz="1600"/>
              <a:t>Dua matriks dapat dijumlahkan jika ordonya sama. Yang dijumlahkan yaitu elemen-elemen yang seletak.</a:t>
            </a:r>
            <a:endParaRPr lang="id-ID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Google Shape;200;p31"/>
              <p:cNvSpPr txBox="1">
                <a:spLocks noGrp="1"/>
              </p:cNvSpPr>
              <p:nvPr>
                <p:ph type="subTitle" idx="3"/>
              </p:nvPr>
            </p:nvSpPr>
            <p:spPr>
              <a:xfrm>
                <a:off x="4878302" y="1121668"/>
                <a:ext cx="4466866" cy="37408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365125" algn="l">
                  <a:spcAft>
                    <a:spcPts val="600"/>
                  </a:spcAft>
                  <a:buNone/>
                </a:pPr>
                <a:r>
                  <a:rPr lang="en-US" sz="1600" u="sng"/>
                  <a:t>Sifat-sifat penjumlahan </a:t>
                </a:r>
              </a:p>
              <a:p>
                <a:pPr marL="0" indent="365125" algn="l">
                  <a:spcAft>
                    <a:spcPts val="600"/>
                  </a:spcAft>
                  <a:buNone/>
                </a:pPr>
                <a:r>
                  <a:rPr lang="en-US" sz="1600" u="sng"/>
                  <a:t>matriks</a:t>
                </a:r>
                <a:r>
                  <a:rPr lang="en-US" sz="1600"/>
                  <a:t> :</a:t>
                </a:r>
                <a:r>
                  <a:rPr lang="en-US" sz="500"/>
                  <a:t> </a:t>
                </a:r>
              </a:p>
              <a:p>
                <a:pPr marL="0" indent="365125" algn="l">
                  <a:spcAft>
                    <a:spcPts val="600"/>
                  </a:spcAft>
                  <a:buNone/>
                </a:pPr>
                <a:endParaRPr lang="id-ID" sz="400"/>
              </a:p>
              <a:p>
                <a:pPr marL="457200" lvl="0" indent="-457200" algn="l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/>
                  <a:t>                </a:t>
                </a:r>
                <a:r>
                  <a:rPr lang="en-US" sz="1200"/>
                  <a:t>(bersifat komutatif)</a:t>
                </a:r>
                <a:endParaRPr lang="id-ID" sz="1300"/>
              </a:p>
              <a:p>
                <a:pPr marL="457200" lvl="0" indent="-457200" algn="l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1200"/>
                  <a:t>  (bersifat asosiatif)</a:t>
                </a:r>
                <a:endParaRPr lang="id-ID" sz="1200"/>
              </a:p>
              <a:p>
                <a:pPr marL="457200" lvl="0" indent="-457200" algn="l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en-US" sz="1200"/>
                  <a:t>           (O matriks identitas dari              penjumlahan)</a:t>
                </a:r>
                <a:endParaRPr lang="id-ID" sz="1200"/>
              </a:p>
              <a:p>
                <a:pPr marL="457200" lvl="0" indent="-457200" algn="l"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(−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(−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en-US" sz="1200"/>
                  <a:t>       (-A matriks invers penjumlahan)</a:t>
                </a:r>
                <a:endParaRPr lang="id-ID" sz="1300" dirty="0"/>
              </a:p>
            </p:txBody>
          </p:sp>
        </mc:Choice>
        <mc:Fallback xmlns="">
          <p:sp>
            <p:nvSpPr>
              <p:cNvPr id="200" name="Google Shape;200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3"/>
              </p:nvPr>
            </p:nvSpPr>
            <p:spPr>
              <a:xfrm>
                <a:off x="4878302" y="1121668"/>
                <a:ext cx="4466866" cy="3740889"/>
              </a:xfrm>
              <a:prstGeom prst="rect">
                <a:avLst/>
              </a:prstGeom>
              <a:blipFill>
                <a:blip r:embed="rId4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" name="Google Shape;205;p31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-8782544" flipH="1">
            <a:off x="3156353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E5F5375-70E4-4CCE-BBDB-66BDC5876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02948"/>
              </p:ext>
            </p:extLst>
          </p:nvPr>
        </p:nvGraphicFramePr>
        <p:xfrm>
          <a:off x="702837" y="3443943"/>
          <a:ext cx="3330835" cy="71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960" imgH="457200" progId="Equation.DSMT4">
                  <p:embed/>
                </p:oleObj>
              </mc:Choice>
              <mc:Fallback>
                <p:oleObj name="Equation" r:id="rId6" imgW="214596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37" y="3443943"/>
                        <a:ext cx="3330835" cy="716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9B5D4824-8A63-A851-C505-F138238BE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8" grpId="0" build="p"/>
      <p:bldP spid="2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538352" y="1174097"/>
            <a:ext cx="4442699" cy="3312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d-ID" sz="1600"/>
              <a:t>Jika diketahui</a:t>
            </a:r>
            <a:br>
              <a:rPr lang="id-ID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id-ID" sz="1600"/>
            </a:br>
            <a:r>
              <a:rPr lang="id-ID" sz="1600"/>
              <a:t>Maka  </a:t>
            </a:r>
            <a:br>
              <a:rPr lang="id-ID" sz="1600"/>
            </a:br>
            <a:endParaRPr lang="id-ID" sz="1600"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538352" y="336799"/>
            <a:ext cx="3439500" cy="669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/>
              <a:t>Contoh Soal</a:t>
            </a:r>
            <a:endParaRPr sz="3600" b="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460">
            <a:off x="7798295" y="342398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36" name="Google Shape;236;p34"/>
          <p:cNvGrpSpPr/>
          <p:nvPr/>
        </p:nvGrpSpPr>
        <p:grpSpPr>
          <a:xfrm>
            <a:off x="8284254" y="4268006"/>
            <a:ext cx="824184" cy="712067"/>
            <a:chOff x="2341425" y="238100"/>
            <a:chExt cx="1328900" cy="1148125"/>
          </a:xfrm>
        </p:grpSpPr>
        <p:sp>
          <p:nvSpPr>
            <p:cNvPr id="237" name="Google Shape;237;p3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 rot="-694782">
            <a:off x="7999682" y="495486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>
                <a:latin typeface="Roboto Mono Medium"/>
                <a:ea typeface="Roboto Mono Medium"/>
                <a:cs typeface="Roboto Mono Medium"/>
                <a:sym typeface="Roboto Mono Medium"/>
              </a:rPr>
              <a:t>Book Title. P52</a:t>
            </a:r>
            <a:endParaRPr sz="1000" b="0" i="1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E4D6219-2576-40D6-A98A-9CA5DD344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430486"/>
              </p:ext>
            </p:extLst>
          </p:nvPr>
        </p:nvGraphicFramePr>
        <p:xfrm>
          <a:off x="1764104" y="1677692"/>
          <a:ext cx="1052346" cy="66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457200" progId="Equation.DSMT4">
                  <p:embed/>
                </p:oleObj>
              </mc:Choice>
              <mc:Fallback>
                <p:oleObj name="Equation" r:id="rId4" imgW="723600" imgH="457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104" y="1677692"/>
                        <a:ext cx="1052346" cy="669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19F72EC-5337-46EB-8F64-DF29C68E4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87014"/>
              </p:ext>
            </p:extLst>
          </p:nvPr>
        </p:nvGraphicFramePr>
        <p:xfrm>
          <a:off x="3160597" y="1668758"/>
          <a:ext cx="1307884" cy="66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457200" progId="Equation.DSMT4">
                  <p:embed/>
                </p:oleObj>
              </mc:Choice>
              <mc:Fallback>
                <p:oleObj name="Equation" r:id="rId6" imgW="88884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597" y="1668758"/>
                        <a:ext cx="1307884" cy="669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E436F71-4E4C-489E-980A-BCFA34220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31343"/>
              </p:ext>
            </p:extLst>
          </p:nvPr>
        </p:nvGraphicFramePr>
        <p:xfrm>
          <a:off x="1719263" y="2790825"/>
          <a:ext cx="5394769" cy="68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440" imgH="457200" progId="Equation.DSMT4">
                  <p:embed/>
                </p:oleObj>
              </mc:Choice>
              <mc:Fallback>
                <p:oleObj name="Equation" r:id="rId8" imgW="3619440" imgH="4572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790825"/>
                        <a:ext cx="5394769" cy="685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2DDFD65B-CA56-D10D-DC4D-CA1731609D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9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655984" y="1563406"/>
            <a:ext cx="3513679" cy="1655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38150">
              <a:lnSpc>
                <a:spcPct val="150000"/>
              </a:lnSpc>
              <a:buNone/>
            </a:pPr>
            <a:r>
              <a:rPr lang="en-US" sz="1600"/>
              <a:t>Dua matriks dapat dikurangkan jika ordonya sama. Yang dikurangkan elemen-elemen yang seletak.</a:t>
            </a:r>
            <a:endParaRPr lang="id-ID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Google Shape;299;p37"/>
              <p:cNvSpPr txBox="1">
                <a:spLocks noGrp="1"/>
              </p:cNvSpPr>
              <p:nvPr>
                <p:ph type="subTitle" idx="5"/>
              </p:nvPr>
            </p:nvSpPr>
            <p:spPr>
              <a:xfrm>
                <a:off x="4974339" y="1153876"/>
                <a:ext cx="3328413" cy="275163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u="sng"/>
                  <a:t>Sifat-Sifat Pengurangan Matriks :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" sz="500" u="sng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/>
                  <a:t>                  </a:t>
                </a:r>
                <a:r>
                  <a:rPr lang="en-US" sz="1200"/>
                  <a:t>(</a:t>
                </a:r>
                <a:r>
                  <a:rPr lang="id-ID" sz="1200"/>
                  <a:t>Tidak komutatif</a:t>
                </a:r>
                <a:r>
                  <a:rPr lang="en-US" sz="1200"/>
                  <a:t>)</a:t>
                </a:r>
                <a:endParaRPr lang="id-ID" sz="120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– 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) –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/>
                  <a:t> </a:t>
                </a:r>
                <a:r>
                  <a:rPr lang="en-US" sz="1200"/>
                  <a:t>(Asosiatif)</a:t>
                </a:r>
                <a:endParaRPr lang="id-ID" sz="120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u="sng"/>
              </a:p>
            </p:txBody>
          </p:sp>
        </mc:Choice>
        <mc:Fallback xmlns="">
          <p:sp>
            <p:nvSpPr>
              <p:cNvPr id="299" name="Google Shape;299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5"/>
              </p:nvPr>
            </p:nvSpPr>
            <p:spPr>
              <a:xfrm>
                <a:off x="4974339" y="1153876"/>
                <a:ext cx="3328413" cy="2751633"/>
              </a:xfrm>
              <a:prstGeom prst="rect">
                <a:avLst/>
              </a:prstGeom>
              <a:blipFill>
                <a:blip r:embed="rId4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C8F721-92FA-4D5C-9106-12C5E2756DD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55985" y="771246"/>
            <a:ext cx="2885170" cy="572700"/>
          </a:xfrm>
        </p:spPr>
        <p:txBody>
          <a:bodyPr/>
          <a:lstStyle/>
          <a:p>
            <a:r>
              <a:rPr lang="en-US" sz="3600"/>
              <a:t>Pengurangan</a:t>
            </a:r>
            <a:endParaRPr lang="en-ID" sz="360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2C6C029E-04C6-4A98-B579-37124BE53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275823"/>
              </p:ext>
            </p:extLst>
          </p:nvPr>
        </p:nvGraphicFramePr>
        <p:xfrm>
          <a:off x="845430" y="3267238"/>
          <a:ext cx="2995050" cy="63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5960" imgH="457200" progId="Equation.DSMT4">
                  <p:embed/>
                </p:oleObj>
              </mc:Choice>
              <mc:Fallback>
                <p:oleObj name="Equation" r:id="rId5" imgW="2145960" imgH="4572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30" y="3267238"/>
                        <a:ext cx="2995050" cy="63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Google Shape;212;p32">
            <a:extLst>
              <a:ext uri="{FF2B5EF4-FFF2-40B4-BE49-F238E27FC236}">
                <a16:creationId xmlns:a16="http://schemas.microsoft.com/office/drawing/2014/main" id="{8551A180-D844-48CA-9646-63F0E82EBD5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970" r="8892" b="21025"/>
          <a:stretch/>
        </p:blipFill>
        <p:spPr>
          <a:xfrm rot="10800000">
            <a:off x="7461342" y="333102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13;p32">
            <a:extLst>
              <a:ext uri="{FF2B5EF4-FFF2-40B4-BE49-F238E27FC236}">
                <a16:creationId xmlns:a16="http://schemas.microsoft.com/office/drawing/2014/main" id="{7481CADE-94C4-48DF-9D4D-0C17E89C247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6734" r="8892" b="18300"/>
          <a:stretch/>
        </p:blipFill>
        <p:spPr>
          <a:xfrm rot="10800000">
            <a:off x="7461342" y="3843385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05;p31">
            <a:extLst>
              <a:ext uri="{FF2B5EF4-FFF2-40B4-BE49-F238E27FC236}">
                <a16:creationId xmlns:a16="http://schemas.microsoft.com/office/drawing/2014/main" id="{5F7C3D9D-6091-445A-8666-A642E2398DCB}"/>
              </a:ext>
            </a:extLst>
          </p:cNvPr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 rot="-8782544" flipH="1">
            <a:off x="319292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2FD1DAD-E10E-3A6D-BBDA-E04F9A8B3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9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/>
      <p:bldP spid="299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Google Shape;233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922399" y="1161189"/>
                <a:ext cx="4442699" cy="33127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id-ID"/>
                  <a:t>Jika diketahui</a:t>
                </a:r>
                <a:br>
                  <a:rPr lang="id-ID"/>
                </a:br>
                <a:br>
                  <a:rPr lang="en-US"/>
                </a:br>
                <a:br>
                  <a:rPr lang="id-ID"/>
                </a:br>
                <a:br>
                  <a:rPr lang="id-ID"/>
                </a:br>
                <a:r>
                  <a:rPr lang="id-ID"/>
                  <a:t>maka  tentukan :</a:t>
                </a:r>
                <a:br>
                  <a:rPr lang="id-ID"/>
                </a:br>
                <a:r>
                  <a:rPr lang="en-US"/>
                  <a:t> a.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		b.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900"/>
                </a:br>
                <a:r>
                  <a:rPr lang="id-ID"/>
                  <a:t>	</a:t>
                </a:r>
                <a:br>
                  <a:rPr lang="id-ID"/>
                </a:br>
                <a:r>
                  <a:rPr lang="id-ID"/>
                  <a:t>Jawab :</a:t>
                </a:r>
                <a:br>
                  <a:rPr lang="id-ID"/>
                </a:br>
                <a:r>
                  <a:rPr lang="id-ID"/>
                  <a:t>a.</a:t>
                </a:r>
                <a:br>
                  <a:rPr lang="id-ID"/>
                </a:br>
                <a:br>
                  <a:rPr lang="en-US"/>
                </a:br>
                <a:br>
                  <a:rPr lang="id-ID"/>
                </a:br>
                <a:r>
                  <a:rPr lang="id-ID"/>
                  <a:t>b.  </a:t>
                </a:r>
                <a:br>
                  <a:rPr lang="id-ID"/>
                </a:br>
                <a:endParaRPr lang="id-ID" dirty="0"/>
              </a:p>
            </p:txBody>
          </p:sp>
        </mc:Choice>
        <mc:Fallback xmlns="">
          <p:sp>
            <p:nvSpPr>
              <p:cNvPr id="233" name="Google Shape;233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2399" y="1161189"/>
                <a:ext cx="4442699" cy="3312747"/>
              </a:xfrm>
              <a:prstGeom prst="rect">
                <a:avLst/>
              </a:prstGeom>
              <a:blipFill>
                <a:blip r:embed="rId4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Google Shape;234;p34"/>
          <p:cNvSpPr txBox="1">
            <a:spLocks noGrp="1"/>
          </p:cNvSpPr>
          <p:nvPr>
            <p:ph type="subTitle" idx="1"/>
          </p:nvPr>
        </p:nvSpPr>
        <p:spPr>
          <a:xfrm>
            <a:off x="1538352" y="336799"/>
            <a:ext cx="3439500" cy="669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/>
              <a:t>Contoh Soal</a:t>
            </a:r>
            <a:endParaRPr sz="3600" b="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95460">
            <a:off x="7798295" y="3423988"/>
            <a:ext cx="1796100" cy="20998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236" name="Google Shape;236;p34"/>
          <p:cNvGrpSpPr/>
          <p:nvPr/>
        </p:nvGrpSpPr>
        <p:grpSpPr>
          <a:xfrm>
            <a:off x="8284254" y="4268006"/>
            <a:ext cx="824184" cy="712067"/>
            <a:chOff x="2341425" y="238100"/>
            <a:chExt cx="1328900" cy="1148125"/>
          </a:xfrm>
        </p:grpSpPr>
        <p:sp>
          <p:nvSpPr>
            <p:cNvPr id="237" name="Google Shape;237;p34"/>
            <p:cNvSpPr/>
            <p:nvPr/>
          </p:nvSpPr>
          <p:spPr>
            <a:xfrm>
              <a:off x="2341425" y="238100"/>
              <a:ext cx="1328900" cy="1148125"/>
            </a:xfrm>
            <a:custGeom>
              <a:avLst/>
              <a:gdLst/>
              <a:ahLst/>
              <a:cxnLst/>
              <a:rect l="l" t="t" r="r" b="b"/>
              <a:pathLst>
                <a:path w="53156" h="45925" extrusionOk="0">
                  <a:moveTo>
                    <a:pt x="49853" y="24103"/>
                  </a:moveTo>
                  <a:cubicBezTo>
                    <a:pt x="50212" y="24609"/>
                    <a:pt x="50681" y="25003"/>
                    <a:pt x="51172" y="25380"/>
                  </a:cubicBezTo>
                  <a:cubicBezTo>
                    <a:pt x="48199" y="26540"/>
                    <a:pt x="45438" y="28144"/>
                    <a:pt x="42987" y="30206"/>
                  </a:cubicBezTo>
                  <a:cubicBezTo>
                    <a:pt x="41727" y="31264"/>
                    <a:pt x="40396" y="32510"/>
                    <a:pt x="39238" y="33887"/>
                  </a:cubicBezTo>
                  <a:cubicBezTo>
                    <a:pt x="39347" y="33688"/>
                    <a:pt x="39460" y="33491"/>
                    <a:pt x="39578" y="33301"/>
                  </a:cubicBezTo>
                  <a:cubicBezTo>
                    <a:pt x="40490" y="31831"/>
                    <a:pt x="41539" y="30449"/>
                    <a:pt x="42711" y="29176"/>
                  </a:cubicBezTo>
                  <a:cubicBezTo>
                    <a:pt x="44775" y="26932"/>
                    <a:pt x="47091" y="25229"/>
                    <a:pt x="49853" y="24103"/>
                  </a:cubicBezTo>
                  <a:close/>
                  <a:moveTo>
                    <a:pt x="35117" y="1053"/>
                  </a:moveTo>
                  <a:lnTo>
                    <a:pt x="35117" y="1053"/>
                  </a:lnTo>
                  <a:cubicBezTo>
                    <a:pt x="36710" y="1715"/>
                    <a:pt x="38294" y="4814"/>
                    <a:pt x="38992" y="5799"/>
                  </a:cubicBezTo>
                  <a:cubicBezTo>
                    <a:pt x="40312" y="7660"/>
                    <a:pt x="41633" y="9523"/>
                    <a:pt x="42954" y="11383"/>
                  </a:cubicBezTo>
                  <a:cubicBezTo>
                    <a:pt x="44182" y="13110"/>
                    <a:pt x="45421" y="14827"/>
                    <a:pt x="46633" y="16564"/>
                  </a:cubicBezTo>
                  <a:cubicBezTo>
                    <a:pt x="46650" y="16588"/>
                    <a:pt x="46667" y="16613"/>
                    <a:pt x="46685" y="16638"/>
                  </a:cubicBezTo>
                  <a:cubicBezTo>
                    <a:pt x="47623" y="18397"/>
                    <a:pt x="48600" y="20134"/>
                    <a:pt x="49618" y="21849"/>
                  </a:cubicBezTo>
                  <a:cubicBezTo>
                    <a:pt x="48693" y="22281"/>
                    <a:pt x="47744" y="23007"/>
                    <a:pt x="47214" y="23343"/>
                  </a:cubicBezTo>
                  <a:cubicBezTo>
                    <a:pt x="45320" y="24544"/>
                    <a:pt x="43587" y="25982"/>
                    <a:pt x="42057" y="27622"/>
                  </a:cubicBezTo>
                  <a:cubicBezTo>
                    <a:pt x="40592" y="29191"/>
                    <a:pt x="39304" y="30938"/>
                    <a:pt x="38281" y="32827"/>
                  </a:cubicBezTo>
                  <a:cubicBezTo>
                    <a:pt x="37877" y="33573"/>
                    <a:pt x="37271" y="34533"/>
                    <a:pt x="36981" y="35496"/>
                  </a:cubicBezTo>
                  <a:cubicBezTo>
                    <a:pt x="36328" y="34434"/>
                    <a:pt x="35635" y="33395"/>
                    <a:pt x="34953" y="32353"/>
                  </a:cubicBezTo>
                  <a:cubicBezTo>
                    <a:pt x="33450" y="30055"/>
                    <a:pt x="31915" y="27777"/>
                    <a:pt x="30347" y="25524"/>
                  </a:cubicBezTo>
                  <a:cubicBezTo>
                    <a:pt x="28841" y="23359"/>
                    <a:pt x="27306" y="21217"/>
                    <a:pt x="25741" y="19095"/>
                  </a:cubicBezTo>
                  <a:cubicBezTo>
                    <a:pt x="24508" y="17421"/>
                    <a:pt x="23256" y="15382"/>
                    <a:pt x="21757" y="13843"/>
                  </a:cubicBezTo>
                  <a:cubicBezTo>
                    <a:pt x="22758" y="10753"/>
                    <a:pt x="24747" y="8361"/>
                    <a:pt x="26903" y="5992"/>
                  </a:cubicBezTo>
                  <a:cubicBezTo>
                    <a:pt x="27357" y="5493"/>
                    <a:pt x="27826" y="4981"/>
                    <a:pt x="28315" y="4481"/>
                  </a:cubicBezTo>
                  <a:cubicBezTo>
                    <a:pt x="29626" y="3498"/>
                    <a:pt x="31045" y="2668"/>
                    <a:pt x="32551" y="2018"/>
                  </a:cubicBezTo>
                  <a:cubicBezTo>
                    <a:pt x="33121" y="1772"/>
                    <a:pt x="33780" y="1496"/>
                    <a:pt x="34476" y="1255"/>
                  </a:cubicBezTo>
                  <a:cubicBezTo>
                    <a:pt x="34702" y="1206"/>
                    <a:pt x="34932" y="1166"/>
                    <a:pt x="35161" y="1125"/>
                  </a:cubicBezTo>
                  <a:cubicBezTo>
                    <a:pt x="35147" y="1101"/>
                    <a:pt x="35132" y="1076"/>
                    <a:pt x="35117" y="1053"/>
                  </a:cubicBezTo>
                  <a:close/>
                  <a:moveTo>
                    <a:pt x="49886" y="22296"/>
                  </a:moveTo>
                  <a:cubicBezTo>
                    <a:pt x="50069" y="22601"/>
                    <a:pt x="50253" y="22905"/>
                    <a:pt x="50437" y="23208"/>
                  </a:cubicBezTo>
                  <a:cubicBezTo>
                    <a:pt x="50328" y="23239"/>
                    <a:pt x="50219" y="23270"/>
                    <a:pt x="50110" y="23305"/>
                  </a:cubicBezTo>
                  <a:cubicBezTo>
                    <a:pt x="50098" y="23304"/>
                    <a:pt x="50086" y="23303"/>
                    <a:pt x="50074" y="23303"/>
                  </a:cubicBezTo>
                  <a:cubicBezTo>
                    <a:pt x="49989" y="23303"/>
                    <a:pt x="49905" y="23334"/>
                    <a:pt x="49839" y="23390"/>
                  </a:cubicBezTo>
                  <a:cubicBezTo>
                    <a:pt x="46983" y="24343"/>
                    <a:pt x="44499" y="26352"/>
                    <a:pt x="42469" y="28520"/>
                  </a:cubicBezTo>
                  <a:cubicBezTo>
                    <a:pt x="40592" y="30525"/>
                    <a:pt x="38254" y="33305"/>
                    <a:pt x="37357" y="36095"/>
                  </a:cubicBezTo>
                  <a:cubicBezTo>
                    <a:pt x="37306" y="36011"/>
                    <a:pt x="37249" y="35923"/>
                    <a:pt x="37190" y="35830"/>
                  </a:cubicBezTo>
                  <a:cubicBezTo>
                    <a:pt x="37565" y="34416"/>
                    <a:pt x="38696" y="32821"/>
                    <a:pt x="39296" y="31878"/>
                  </a:cubicBezTo>
                  <a:cubicBezTo>
                    <a:pt x="40239" y="30393"/>
                    <a:pt x="41330" y="29005"/>
                    <a:pt x="42550" y="27739"/>
                  </a:cubicBezTo>
                  <a:cubicBezTo>
                    <a:pt x="43708" y="26537"/>
                    <a:pt x="44980" y="25451"/>
                    <a:pt x="46348" y="24494"/>
                  </a:cubicBezTo>
                  <a:cubicBezTo>
                    <a:pt x="47234" y="23875"/>
                    <a:pt x="48600" y="22828"/>
                    <a:pt x="49886" y="22296"/>
                  </a:cubicBezTo>
                  <a:close/>
                  <a:moveTo>
                    <a:pt x="20475" y="13918"/>
                  </a:moveTo>
                  <a:cubicBezTo>
                    <a:pt x="20720" y="13985"/>
                    <a:pt x="20968" y="14054"/>
                    <a:pt x="21218" y="14127"/>
                  </a:cubicBezTo>
                  <a:lnTo>
                    <a:pt x="21219" y="14127"/>
                  </a:lnTo>
                  <a:cubicBezTo>
                    <a:pt x="22265" y="15897"/>
                    <a:pt x="23782" y="17534"/>
                    <a:pt x="24979" y="19160"/>
                  </a:cubicBezTo>
                  <a:cubicBezTo>
                    <a:pt x="26409" y="21107"/>
                    <a:pt x="27816" y="23071"/>
                    <a:pt x="29199" y="25052"/>
                  </a:cubicBezTo>
                  <a:cubicBezTo>
                    <a:pt x="30581" y="27035"/>
                    <a:pt x="31937" y="29034"/>
                    <a:pt x="33269" y="31050"/>
                  </a:cubicBezTo>
                  <a:cubicBezTo>
                    <a:pt x="33874" y="31967"/>
                    <a:pt x="34473" y="32886"/>
                    <a:pt x="35069" y="33809"/>
                  </a:cubicBezTo>
                  <a:cubicBezTo>
                    <a:pt x="35425" y="34364"/>
                    <a:pt x="35780" y="34920"/>
                    <a:pt x="36133" y="35475"/>
                  </a:cubicBezTo>
                  <a:lnTo>
                    <a:pt x="36486" y="36032"/>
                  </a:lnTo>
                  <a:cubicBezTo>
                    <a:pt x="36496" y="36074"/>
                    <a:pt x="36508" y="36115"/>
                    <a:pt x="36522" y="36155"/>
                  </a:cubicBezTo>
                  <a:cubicBezTo>
                    <a:pt x="33879" y="32306"/>
                    <a:pt x="31050" y="28568"/>
                    <a:pt x="28325" y="24779"/>
                  </a:cubicBezTo>
                  <a:cubicBezTo>
                    <a:pt x="25722" y="21160"/>
                    <a:pt x="23203" y="17449"/>
                    <a:pt x="20475" y="13918"/>
                  </a:cubicBezTo>
                  <a:close/>
                  <a:moveTo>
                    <a:pt x="37953" y="37630"/>
                  </a:moveTo>
                  <a:cubicBezTo>
                    <a:pt x="37851" y="37834"/>
                    <a:pt x="37753" y="38038"/>
                    <a:pt x="37661" y="38245"/>
                  </a:cubicBezTo>
                  <a:cubicBezTo>
                    <a:pt x="37630" y="38236"/>
                    <a:pt x="37597" y="38231"/>
                    <a:pt x="37565" y="38231"/>
                  </a:cubicBezTo>
                  <a:cubicBezTo>
                    <a:pt x="37533" y="38231"/>
                    <a:pt x="37500" y="38236"/>
                    <a:pt x="37470" y="38245"/>
                  </a:cubicBezTo>
                  <a:cubicBezTo>
                    <a:pt x="37633" y="38041"/>
                    <a:pt x="37793" y="37835"/>
                    <a:pt x="37953" y="37630"/>
                  </a:cubicBezTo>
                  <a:close/>
                  <a:moveTo>
                    <a:pt x="36509" y="38717"/>
                  </a:moveTo>
                  <a:cubicBezTo>
                    <a:pt x="36518" y="38717"/>
                    <a:pt x="36527" y="38717"/>
                    <a:pt x="36536" y="38717"/>
                  </a:cubicBezTo>
                  <a:cubicBezTo>
                    <a:pt x="36609" y="38809"/>
                    <a:pt x="36720" y="38864"/>
                    <a:pt x="36837" y="38865"/>
                  </a:cubicBezTo>
                  <a:cubicBezTo>
                    <a:pt x="36596" y="38971"/>
                    <a:pt x="36282" y="39011"/>
                    <a:pt x="35935" y="39011"/>
                  </a:cubicBezTo>
                  <a:cubicBezTo>
                    <a:pt x="35451" y="39011"/>
                    <a:pt x="34904" y="38934"/>
                    <a:pt x="34409" y="38856"/>
                  </a:cubicBezTo>
                  <a:cubicBezTo>
                    <a:pt x="35105" y="38764"/>
                    <a:pt x="35807" y="38717"/>
                    <a:pt x="36509" y="38717"/>
                  </a:cubicBezTo>
                  <a:close/>
                  <a:moveTo>
                    <a:pt x="15183" y="13113"/>
                  </a:moveTo>
                  <a:cubicBezTo>
                    <a:pt x="16769" y="13113"/>
                    <a:pt x="18319" y="13366"/>
                    <a:pt x="19934" y="13775"/>
                  </a:cubicBezTo>
                  <a:cubicBezTo>
                    <a:pt x="22531" y="17699"/>
                    <a:pt x="25404" y="21460"/>
                    <a:pt x="28149" y="25276"/>
                  </a:cubicBezTo>
                  <a:cubicBezTo>
                    <a:pt x="30879" y="29073"/>
                    <a:pt x="33528" y="32953"/>
                    <a:pt x="36351" y="36684"/>
                  </a:cubicBezTo>
                  <a:cubicBezTo>
                    <a:pt x="34542" y="35843"/>
                    <a:pt x="32568" y="35460"/>
                    <a:pt x="30570" y="35460"/>
                  </a:cubicBezTo>
                  <a:cubicBezTo>
                    <a:pt x="26406" y="35460"/>
                    <a:pt x="22142" y="37123"/>
                    <a:pt x="19074" y="39757"/>
                  </a:cubicBezTo>
                  <a:cubicBezTo>
                    <a:pt x="13793" y="32214"/>
                    <a:pt x="8154" y="24943"/>
                    <a:pt x="2157" y="17945"/>
                  </a:cubicBezTo>
                  <a:lnTo>
                    <a:pt x="2159" y="17945"/>
                  </a:lnTo>
                  <a:cubicBezTo>
                    <a:pt x="5055" y="16227"/>
                    <a:pt x="8015" y="14530"/>
                    <a:pt x="11283" y="13642"/>
                  </a:cubicBezTo>
                  <a:cubicBezTo>
                    <a:pt x="12638" y="13273"/>
                    <a:pt x="13922" y="13113"/>
                    <a:pt x="15183" y="13113"/>
                  </a:cubicBezTo>
                  <a:close/>
                  <a:moveTo>
                    <a:pt x="2578" y="20435"/>
                  </a:moveTo>
                  <a:cubicBezTo>
                    <a:pt x="8168" y="27062"/>
                    <a:pt x="13443" y="33937"/>
                    <a:pt x="18402" y="41058"/>
                  </a:cubicBezTo>
                  <a:cubicBezTo>
                    <a:pt x="18543" y="41262"/>
                    <a:pt x="18758" y="41377"/>
                    <a:pt x="18977" y="41377"/>
                  </a:cubicBezTo>
                  <a:cubicBezTo>
                    <a:pt x="19133" y="41377"/>
                    <a:pt x="19292" y="41318"/>
                    <a:pt x="19427" y="41190"/>
                  </a:cubicBezTo>
                  <a:cubicBezTo>
                    <a:pt x="21632" y="39103"/>
                    <a:pt x="24333" y="37693"/>
                    <a:pt x="27314" y="37090"/>
                  </a:cubicBezTo>
                  <a:cubicBezTo>
                    <a:pt x="28284" y="36894"/>
                    <a:pt x="29226" y="36809"/>
                    <a:pt x="30154" y="36809"/>
                  </a:cubicBezTo>
                  <a:cubicBezTo>
                    <a:pt x="30890" y="36809"/>
                    <a:pt x="31618" y="36863"/>
                    <a:pt x="32345" y="36959"/>
                  </a:cubicBezTo>
                  <a:cubicBezTo>
                    <a:pt x="32139" y="36996"/>
                    <a:pt x="31934" y="37038"/>
                    <a:pt x="31726" y="37085"/>
                  </a:cubicBezTo>
                  <a:cubicBezTo>
                    <a:pt x="29702" y="37535"/>
                    <a:pt x="27672" y="38191"/>
                    <a:pt x="25741" y="38939"/>
                  </a:cubicBezTo>
                  <a:cubicBezTo>
                    <a:pt x="24060" y="39590"/>
                    <a:pt x="22425" y="40379"/>
                    <a:pt x="20975" y="41459"/>
                  </a:cubicBezTo>
                  <a:cubicBezTo>
                    <a:pt x="20335" y="41934"/>
                    <a:pt x="18892" y="42836"/>
                    <a:pt x="18616" y="43758"/>
                  </a:cubicBezTo>
                  <a:cubicBezTo>
                    <a:pt x="15797" y="39642"/>
                    <a:pt x="12269" y="35871"/>
                    <a:pt x="9131" y="31993"/>
                  </a:cubicBezTo>
                  <a:cubicBezTo>
                    <a:pt x="7537" y="30022"/>
                    <a:pt x="5941" y="28055"/>
                    <a:pt x="4343" y="26088"/>
                  </a:cubicBezTo>
                  <a:cubicBezTo>
                    <a:pt x="3509" y="25063"/>
                    <a:pt x="2360" y="24025"/>
                    <a:pt x="1726" y="22872"/>
                  </a:cubicBezTo>
                  <a:lnTo>
                    <a:pt x="1290" y="22336"/>
                  </a:lnTo>
                  <a:cubicBezTo>
                    <a:pt x="1365" y="21812"/>
                    <a:pt x="1612" y="21399"/>
                    <a:pt x="2027" y="21097"/>
                  </a:cubicBezTo>
                  <a:cubicBezTo>
                    <a:pt x="2191" y="20870"/>
                    <a:pt x="2390" y="20654"/>
                    <a:pt x="2578" y="20435"/>
                  </a:cubicBezTo>
                  <a:close/>
                  <a:moveTo>
                    <a:pt x="34214" y="37438"/>
                  </a:moveTo>
                  <a:cubicBezTo>
                    <a:pt x="34480" y="37438"/>
                    <a:pt x="34745" y="37450"/>
                    <a:pt x="35009" y="37476"/>
                  </a:cubicBezTo>
                  <a:cubicBezTo>
                    <a:pt x="35056" y="37488"/>
                    <a:pt x="35104" y="37502"/>
                    <a:pt x="35153" y="37514"/>
                  </a:cubicBezTo>
                  <a:cubicBezTo>
                    <a:pt x="32341" y="37733"/>
                    <a:pt x="29659" y="38637"/>
                    <a:pt x="27141" y="39965"/>
                  </a:cubicBezTo>
                  <a:cubicBezTo>
                    <a:pt x="25564" y="40797"/>
                    <a:pt x="24060" y="41771"/>
                    <a:pt x="22625" y="42823"/>
                  </a:cubicBezTo>
                  <a:cubicBezTo>
                    <a:pt x="22053" y="43241"/>
                    <a:pt x="21266" y="44080"/>
                    <a:pt x="20621" y="44360"/>
                  </a:cubicBezTo>
                  <a:cubicBezTo>
                    <a:pt x="20405" y="44454"/>
                    <a:pt x="20198" y="44493"/>
                    <a:pt x="19997" y="44493"/>
                  </a:cubicBezTo>
                  <a:cubicBezTo>
                    <a:pt x="19802" y="44493"/>
                    <a:pt x="19613" y="44456"/>
                    <a:pt x="19427" y="44400"/>
                  </a:cubicBezTo>
                  <a:cubicBezTo>
                    <a:pt x="19434" y="44391"/>
                    <a:pt x="19440" y="44386"/>
                    <a:pt x="19448" y="44377"/>
                  </a:cubicBezTo>
                  <a:cubicBezTo>
                    <a:pt x="19593" y="44198"/>
                    <a:pt x="19599" y="43995"/>
                    <a:pt x="19448" y="43814"/>
                  </a:cubicBezTo>
                  <a:lnTo>
                    <a:pt x="19430" y="43792"/>
                  </a:lnTo>
                  <a:cubicBezTo>
                    <a:pt x="19697" y="43721"/>
                    <a:pt x="19911" y="43553"/>
                    <a:pt x="20074" y="43287"/>
                  </a:cubicBezTo>
                  <a:cubicBezTo>
                    <a:pt x="20320" y="43038"/>
                    <a:pt x="20576" y="42801"/>
                    <a:pt x="20843" y="42573"/>
                  </a:cubicBezTo>
                  <a:cubicBezTo>
                    <a:pt x="21485" y="42027"/>
                    <a:pt x="22180" y="41552"/>
                    <a:pt x="22907" y="41126"/>
                  </a:cubicBezTo>
                  <a:cubicBezTo>
                    <a:pt x="24188" y="40374"/>
                    <a:pt x="25559" y="39793"/>
                    <a:pt x="26955" y="39291"/>
                  </a:cubicBezTo>
                  <a:cubicBezTo>
                    <a:pt x="29199" y="38484"/>
                    <a:pt x="31750" y="37438"/>
                    <a:pt x="34214" y="37438"/>
                  </a:cubicBezTo>
                  <a:close/>
                  <a:moveTo>
                    <a:pt x="34842" y="0"/>
                  </a:moveTo>
                  <a:cubicBezTo>
                    <a:pt x="34343" y="0"/>
                    <a:pt x="33867" y="188"/>
                    <a:pt x="33507" y="630"/>
                  </a:cubicBezTo>
                  <a:cubicBezTo>
                    <a:pt x="31447" y="1151"/>
                    <a:pt x="29512" y="2015"/>
                    <a:pt x="27862" y="3526"/>
                  </a:cubicBezTo>
                  <a:cubicBezTo>
                    <a:pt x="27217" y="4115"/>
                    <a:pt x="26496" y="4800"/>
                    <a:pt x="25773" y="5555"/>
                  </a:cubicBezTo>
                  <a:cubicBezTo>
                    <a:pt x="23620" y="7604"/>
                    <a:pt x="21769" y="10148"/>
                    <a:pt x="20875" y="12916"/>
                  </a:cubicBezTo>
                  <a:cubicBezTo>
                    <a:pt x="19359" y="12052"/>
                    <a:pt x="17538" y="11727"/>
                    <a:pt x="15721" y="11727"/>
                  </a:cubicBezTo>
                  <a:cubicBezTo>
                    <a:pt x="14356" y="11727"/>
                    <a:pt x="12994" y="11911"/>
                    <a:pt x="11766" y="12185"/>
                  </a:cubicBezTo>
                  <a:cubicBezTo>
                    <a:pt x="7819" y="13067"/>
                    <a:pt x="4277" y="15176"/>
                    <a:pt x="838" y="17217"/>
                  </a:cubicBezTo>
                  <a:cubicBezTo>
                    <a:pt x="458" y="17444"/>
                    <a:pt x="436" y="17923"/>
                    <a:pt x="707" y="18237"/>
                  </a:cubicBezTo>
                  <a:cubicBezTo>
                    <a:pt x="1244" y="18859"/>
                    <a:pt x="1774" y="19488"/>
                    <a:pt x="2305" y="20116"/>
                  </a:cubicBezTo>
                  <a:cubicBezTo>
                    <a:pt x="1441" y="20484"/>
                    <a:pt x="862" y="21064"/>
                    <a:pt x="197" y="21811"/>
                  </a:cubicBezTo>
                  <a:cubicBezTo>
                    <a:pt x="77" y="21947"/>
                    <a:pt x="0" y="22200"/>
                    <a:pt x="127" y="22363"/>
                  </a:cubicBezTo>
                  <a:cubicBezTo>
                    <a:pt x="2951" y="26054"/>
                    <a:pt x="5928" y="29634"/>
                    <a:pt x="8843" y="33254"/>
                  </a:cubicBezTo>
                  <a:cubicBezTo>
                    <a:pt x="11749" y="36861"/>
                    <a:pt x="14485" y="40794"/>
                    <a:pt x="17652" y="44182"/>
                  </a:cubicBezTo>
                  <a:cubicBezTo>
                    <a:pt x="17664" y="44208"/>
                    <a:pt x="17679" y="44232"/>
                    <a:pt x="17699" y="44255"/>
                  </a:cubicBezTo>
                  <a:cubicBezTo>
                    <a:pt x="18282" y="44908"/>
                    <a:pt x="19219" y="45924"/>
                    <a:pt x="20167" y="45924"/>
                  </a:cubicBezTo>
                  <a:cubicBezTo>
                    <a:pt x="20277" y="45924"/>
                    <a:pt x="20387" y="45910"/>
                    <a:pt x="20497" y="45881"/>
                  </a:cubicBezTo>
                  <a:cubicBezTo>
                    <a:pt x="21148" y="45708"/>
                    <a:pt x="21757" y="44978"/>
                    <a:pt x="22286" y="44585"/>
                  </a:cubicBezTo>
                  <a:cubicBezTo>
                    <a:pt x="23162" y="43935"/>
                    <a:pt x="24053" y="43304"/>
                    <a:pt x="24965" y="42705"/>
                  </a:cubicBezTo>
                  <a:cubicBezTo>
                    <a:pt x="27366" y="41130"/>
                    <a:pt x="29934" y="39829"/>
                    <a:pt x="32678" y="39174"/>
                  </a:cubicBezTo>
                  <a:cubicBezTo>
                    <a:pt x="32752" y="39177"/>
                    <a:pt x="32826" y="39174"/>
                    <a:pt x="32900" y="39178"/>
                  </a:cubicBezTo>
                  <a:cubicBezTo>
                    <a:pt x="34054" y="39233"/>
                    <a:pt x="35153" y="39648"/>
                    <a:pt x="36288" y="39715"/>
                  </a:cubicBezTo>
                  <a:cubicBezTo>
                    <a:pt x="36337" y="39718"/>
                    <a:pt x="36385" y="39720"/>
                    <a:pt x="36433" y="39720"/>
                  </a:cubicBezTo>
                  <a:cubicBezTo>
                    <a:pt x="37209" y="39720"/>
                    <a:pt x="37750" y="39337"/>
                    <a:pt x="37827" y="38540"/>
                  </a:cubicBezTo>
                  <a:cubicBezTo>
                    <a:pt x="39593" y="36201"/>
                    <a:pt x="41115" y="33792"/>
                    <a:pt x="43273" y="31744"/>
                  </a:cubicBezTo>
                  <a:cubicBezTo>
                    <a:pt x="44449" y="30626"/>
                    <a:pt x="45716" y="29608"/>
                    <a:pt x="47060" y="28698"/>
                  </a:cubicBezTo>
                  <a:cubicBezTo>
                    <a:pt x="47079" y="28686"/>
                    <a:pt x="47099" y="28675"/>
                    <a:pt x="47118" y="28662"/>
                  </a:cubicBezTo>
                  <a:cubicBezTo>
                    <a:pt x="48826" y="27633"/>
                    <a:pt x="50637" y="26785"/>
                    <a:pt x="52524" y="26133"/>
                  </a:cubicBezTo>
                  <a:cubicBezTo>
                    <a:pt x="52902" y="26003"/>
                    <a:pt x="53156" y="25447"/>
                    <a:pt x="52785" y="25145"/>
                  </a:cubicBezTo>
                  <a:cubicBezTo>
                    <a:pt x="52171" y="24648"/>
                    <a:pt x="51613" y="24099"/>
                    <a:pt x="50959" y="23696"/>
                  </a:cubicBezTo>
                  <a:cubicBezTo>
                    <a:pt x="51006" y="23680"/>
                    <a:pt x="51050" y="23660"/>
                    <a:pt x="51097" y="23645"/>
                  </a:cubicBezTo>
                  <a:cubicBezTo>
                    <a:pt x="51251" y="23594"/>
                    <a:pt x="51309" y="23468"/>
                    <a:pt x="51300" y="23347"/>
                  </a:cubicBezTo>
                  <a:cubicBezTo>
                    <a:pt x="51345" y="23292"/>
                    <a:pt x="51376" y="23227"/>
                    <a:pt x="51391" y="23158"/>
                  </a:cubicBezTo>
                  <a:cubicBezTo>
                    <a:pt x="51657" y="23086"/>
                    <a:pt x="51868" y="22805"/>
                    <a:pt x="51676" y="22507"/>
                  </a:cubicBezTo>
                  <a:cubicBezTo>
                    <a:pt x="51561" y="22326"/>
                    <a:pt x="51447" y="22144"/>
                    <a:pt x="51333" y="21962"/>
                  </a:cubicBezTo>
                  <a:cubicBezTo>
                    <a:pt x="51345" y="21962"/>
                    <a:pt x="51359" y="21961"/>
                    <a:pt x="51371" y="21961"/>
                  </a:cubicBezTo>
                  <a:cubicBezTo>
                    <a:pt x="51374" y="21961"/>
                    <a:pt x="51377" y="21961"/>
                    <a:pt x="51379" y="21961"/>
                  </a:cubicBezTo>
                  <a:cubicBezTo>
                    <a:pt x="51539" y="21961"/>
                    <a:pt x="51585" y="21737"/>
                    <a:pt x="51453" y="21658"/>
                  </a:cubicBezTo>
                  <a:cubicBezTo>
                    <a:pt x="51333" y="21585"/>
                    <a:pt x="51198" y="21544"/>
                    <a:pt x="51056" y="21524"/>
                  </a:cubicBezTo>
                  <a:cubicBezTo>
                    <a:pt x="50796" y="21108"/>
                    <a:pt x="50546" y="20689"/>
                    <a:pt x="50290" y="20269"/>
                  </a:cubicBezTo>
                  <a:cubicBezTo>
                    <a:pt x="50030" y="19581"/>
                    <a:pt x="49589" y="18953"/>
                    <a:pt x="49191" y="18312"/>
                  </a:cubicBezTo>
                  <a:cubicBezTo>
                    <a:pt x="48421" y="17077"/>
                    <a:pt x="47572" y="15893"/>
                    <a:pt x="46728" y="14709"/>
                  </a:cubicBezTo>
                  <a:cubicBezTo>
                    <a:pt x="45005" y="12292"/>
                    <a:pt x="43280" y="9876"/>
                    <a:pt x="41551" y="7464"/>
                  </a:cubicBezTo>
                  <a:cubicBezTo>
                    <a:pt x="40019" y="5325"/>
                    <a:pt x="38618" y="2783"/>
                    <a:pt x="36781" y="897"/>
                  </a:cubicBezTo>
                  <a:cubicBezTo>
                    <a:pt x="36255" y="356"/>
                    <a:pt x="35527" y="0"/>
                    <a:pt x="34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990175" y="381350"/>
              <a:ext cx="254450" cy="209600"/>
            </a:xfrm>
            <a:custGeom>
              <a:avLst/>
              <a:gdLst/>
              <a:ahLst/>
              <a:cxnLst/>
              <a:rect l="l" t="t" r="r" b="b"/>
              <a:pathLst>
                <a:path w="10178" h="8384" extrusionOk="0">
                  <a:moveTo>
                    <a:pt x="9489" y="1"/>
                  </a:moveTo>
                  <a:cubicBezTo>
                    <a:pt x="9460" y="1"/>
                    <a:pt x="9430" y="3"/>
                    <a:pt x="9398" y="7"/>
                  </a:cubicBezTo>
                  <a:cubicBezTo>
                    <a:pt x="5315" y="589"/>
                    <a:pt x="1324" y="4315"/>
                    <a:pt x="48" y="8144"/>
                  </a:cubicBezTo>
                  <a:cubicBezTo>
                    <a:pt x="1" y="8286"/>
                    <a:pt x="119" y="8384"/>
                    <a:pt x="239" y="8384"/>
                  </a:cubicBezTo>
                  <a:cubicBezTo>
                    <a:pt x="302" y="8384"/>
                    <a:pt x="366" y="8357"/>
                    <a:pt x="406" y="8294"/>
                  </a:cubicBezTo>
                  <a:cubicBezTo>
                    <a:pt x="1475" y="6637"/>
                    <a:pt x="2632" y="5068"/>
                    <a:pt x="4157" y="3799"/>
                  </a:cubicBezTo>
                  <a:cubicBezTo>
                    <a:pt x="5839" y="2399"/>
                    <a:pt x="7661" y="1727"/>
                    <a:pt x="9647" y="909"/>
                  </a:cubicBezTo>
                  <a:cubicBezTo>
                    <a:pt x="10177" y="691"/>
                    <a:pt x="10017" y="1"/>
                    <a:pt x="9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3026350" y="441550"/>
              <a:ext cx="247225" cy="201350"/>
            </a:xfrm>
            <a:custGeom>
              <a:avLst/>
              <a:gdLst/>
              <a:ahLst/>
              <a:cxnLst/>
              <a:rect l="l" t="t" r="r" b="b"/>
              <a:pathLst>
                <a:path w="9889" h="8054" extrusionOk="0">
                  <a:moveTo>
                    <a:pt x="9472" y="1"/>
                  </a:moveTo>
                  <a:cubicBezTo>
                    <a:pt x="9466" y="1"/>
                    <a:pt x="9460" y="1"/>
                    <a:pt x="9454" y="1"/>
                  </a:cubicBezTo>
                  <a:cubicBezTo>
                    <a:pt x="5735" y="204"/>
                    <a:pt x="1142" y="4281"/>
                    <a:pt x="59" y="7752"/>
                  </a:cubicBezTo>
                  <a:cubicBezTo>
                    <a:pt x="0" y="7941"/>
                    <a:pt x="141" y="8053"/>
                    <a:pt x="292" y="8053"/>
                  </a:cubicBezTo>
                  <a:cubicBezTo>
                    <a:pt x="375" y="8053"/>
                    <a:pt x="460" y="8019"/>
                    <a:pt x="517" y="7945"/>
                  </a:cubicBezTo>
                  <a:cubicBezTo>
                    <a:pt x="1756" y="6329"/>
                    <a:pt x="2771" y="4701"/>
                    <a:pt x="4382" y="3401"/>
                  </a:cubicBezTo>
                  <a:cubicBezTo>
                    <a:pt x="6005" y="2092"/>
                    <a:pt x="7844" y="1590"/>
                    <a:pt x="9618" y="609"/>
                  </a:cubicBezTo>
                  <a:cubicBezTo>
                    <a:pt x="9889" y="460"/>
                    <a:pt x="9783" y="1"/>
                    <a:pt x="9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3172850" y="661350"/>
              <a:ext cx="224850" cy="198300"/>
            </a:xfrm>
            <a:custGeom>
              <a:avLst/>
              <a:gdLst/>
              <a:ahLst/>
              <a:cxnLst/>
              <a:rect l="l" t="t" r="r" b="b"/>
              <a:pathLst>
                <a:path w="8994" h="7932" extrusionOk="0">
                  <a:moveTo>
                    <a:pt x="8456" y="0"/>
                  </a:moveTo>
                  <a:cubicBezTo>
                    <a:pt x="8425" y="0"/>
                    <a:pt x="8392" y="4"/>
                    <a:pt x="8358" y="11"/>
                  </a:cubicBezTo>
                  <a:cubicBezTo>
                    <a:pt x="5106" y="738"/>
                    <a:pt x="1076" y="4402"/>
                    <a:pt x="60" y="7579"/>
                  </a:cubicBezTo>
                  <a:cubicBezTo>
                    <a:pt x="1" y="7765"/>
                    <a:pt x="174" y="7931"/>
                    <a:pt x="343" y="7931"/>
                  </a:cubicBezTo>
                  <a:cubicBezTo>
                    <a:pt x="409" y="7931"/>
                    <a:pt x="474" y="7907"/>
                    <a:pt x="524" y="7849"/>
                  </a:cubicBezTo>
                  <a:cubicBezTo>
                    <a:pt x="1689" y="6518"/>
                    <a:pt x="2590" y="5030"/>
                    <a:pt x="3913" y="3818"/>
                  </a:cubicBezTo>
                  <a:cubicBezTo>
                    <a:pt x="5371" y="2483"/>
                    <a:pt x="7047" y="1783"/>
                    <a:pt x="8657" y="718"/>
                  </a:cubicBezTo>
                  <a:cubicBezTo>
                    <a:pt x="8993" y="494"/>
                    <a:pt x="8826" y="0"/>
                    <a:pt x="8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3219000" y="725650"/>
              <a:ext cx="226500" cy="215375"/>
            </a:xfrm>
            <a:custGeom>
              <a:avLst/>
              <a:gdLst/>
              <a:ahLst/>
              <a:cxnLst/>
              <a:rect l="l" t="t" r="r" b="b"/>
              <a:pathLst>
                <a:path w="9060" h="8615" extrusionOk="0">
                  <a:moveTo>
                    <a:pt x="8466" y="1"/>
                  </a:moveTo>
                  <a:cubicBezTo>
                    <a:pt x="8403" y="1"/>
                    <a:pt x="8336" y="16"/>
                    <a:pt x="8267" y="50"/>
                  </a:cubicBezTo>
                  <a:cubicBezTo>
                    <a:pt x="6348" y="1017"/>
                    <a:pt x="4571" y="2396"/>
                    <a:pt x="3025" y="3882"/>
                  </a:cubicBezTo>
                  <a:cubicBezTo>
                    <a:pt x="1836" y="5024"/>
                    <a:pt x="0" y="6568"/>
                    <a:pt x="62" y="8367"/>
                  </a:cubicBezTo>
                  <a:cubicBezTo>
                    <a:pt x="66" y="8507"/>
                    <a:pt x="206" y="8614"/>
                    <a:pt x="335" y="8614"/>
                  </a:cubicBezTo>
                  <a:cubicBezTo>
                    <a:pt x="409" y="8614"/>
                    <a:pt x="480" y="8578"/>
                    <a:pt x="518" y="8491"/>
                  </a:cubicBezTo>
                  <a:cubicBezTo>
                    <a:pt x="2016" y="5007"/>
                    <a:pt x="5594" y="2708"/>
                    <a:pt x="8679" y="755"/>
                  </a:cubicBezTo>
                  <a:cubicBezTo>
                    <a:pt x="9059" y="514"/>
                    <a:pt x="8832" y="1"/>
                    <a:pt x="8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528200" y="658025"/>
              <a:ext cx="405900" cy="260600"/>
            </a:xfrm>
            <a:custGeom>
              <a:avLst/>
              <a:gdLst/>
              <a:ahLst/>
              <a:cxnLst/>
              <a:rect l="l" t="t" r="r" b="b"/>
              <a:pathLst>
                <a:path w="16236" h="10424" extrusionOk="0">
                  <a:moveTo>
                    <a:pt x="1382" y="2708"/>
                  </a:moveTo>
                  <a:cubicBezTo>
                    <a:pt x="2705" y="4465"/>
                    <a:pt x="4361" y="5818"/>
                    <a:pt x="5564" y="7549"/>
                  </a:cubicBezTo>
                  <a:cubicBezTo>
                    <a:pt x="5049" y="7000"/>
                    <a:pt x="4518" y="6467"/>
                    <a:pt x="3972" y="5947"/>
                  </a:cubicBezTo>
                  <a:cubicBezTo>
                    <a:pt x="3369" y="5370"/>
                    <a:pt x="2751" y="4825"/>
                    <a:pt x="2113" y="4299"/>
                  </a:cubicBezTo>
                  <a:cubicBezTo>
                    <a:pt x="2286" y="4264"/>
                    <a:pt x="2405" y="4031"/>
                    <a:pt x="2251" y="3877"/>
                  </a:cubicBezTo>
                  <a:cubicBezTo>
                    <a:pt x="1869" y="3498"/>
                    <a:pt x="1454" y="3168"/>
                    <a:pt x="1030" y="2840"/>
                  </a:cubicBezTo>
                  <a:lnTo>
                    <a:pt x="1382" y="2708"/>
                  </a:lnTo>
                  <a:close/>
                  <a:moveTo>
                    <a:pt x="9295" y="739"/>
                  </a:moveTo>
                  <a:cubicBezTo>
                    <a:pt x="10900" y="739"/>
                    <a:pt x="11714" y="2042"/>
                    <a:pt x="12738" y="3153"/>
                  </a:cubicBezTo>
                  <a:cubicBezTo>
                    <a:pt x="13607" y="4096"/>
                    <a:pt x="14464" y="5049"/>
                    <a:pt x="15310" y="6013"/>
                  </a:cubicBezTo>
                  <a:cubicBezTo>
                    <a:pt x="13936" y="6363"/>
                    <a:pt x="12589" y="6790"/>
                    <a:pt x="11275" y="7331"/>
                  </a:cubicBezTo>
                  <a:cubicBezTo>
                    <a:pt x="10703" y="7567"/>
                    <a:pt x="10139" y="7820"/>
                    <a:pt x="9583" y="8091"/>
                  </a:cubicBezTo>
                  <a:cubicBezTo>
                    <a:pt x="9104" y="8323"/>
                    <a:pt x="7997" y="9216"/>
                    <a:pt x="7494" y="9216"/>
                  </a:cubicBezTo>
                  <a:cubicBezTo>
                    <a:pt x="7280" y="9214"/>
                    <a:pt x="7087" y="9143"/>
                    <a:pt x="6911" y="9028"/>
                  </a:cubicBezTo>
                  <a:cubicBezTo>
                    <a:pt x="5976" y="6497"/>
                    <a:pt x="3660" y="4237"/>
                    <a:pt x="1564" y="2642"/>
                  </a:cubicBezTo>
                  <a:cubicBezTo>
                    <a:pt x="3992" y="1737"/>
                    <a:pt x="6804" y="749"/>
                    <a:pt x="9284" y="739"/>
                  </a:cubicBezTo>
                  <a:cubicBezTo>
                    <a:pt x="9288" y="739"/>
                    <a:pt x="9291" y="739"/>
                    <a:pt x="9295" y="739"/>
                  </a:cubicBezTo>
                  <a:close/>
                  <a:moveTo>
                    <a:pt x="9522" y="0"/>
                  </a:moveTo>
                  <a:cubicBezTo>
                    <a:pt x="8353" y="0"/>
                    <a:pt x="6970" y="475"/>
                    <a:pt x="5977" y="700"/>
                  </a:cubicBezTo>
                  <a:cubicBezTo>
                    <a:pt x="4041" y="1140"/>
                    <a:pt x="2155" y="1729"/>
                    <a:pt x="300" y="2432"/>
                  </a:cubicBezTo>
                  <a:cubicBezTo>
                    <a:pt x="25" y="2536"/>
                    <a:pt x="1" y="2846"/>
                    <a:pt x="223" y="3018"/>
                  </a:cubicBezTo>
                  <a:cubicBezTo>
                    <a:pt x="702" y="3388"/>
                    <a:pt x="1169" y="3763"/>
                    <a:pt x="1673" y="4093"/>
                  </a:cubicBezTo>
                  <a:cubicBezTo>
                    <a:pt x="3491" y="5760"/>
                    <a:pt x="5144" y="7550"/>
                    <a:pt x="6623" y="9541"/>
                  </a:cubicBezTo>
                  <a:cubicBezTo>
                    <a:pt x="6713" y="9781"/>
                    <a:pt x="6797" y="10028"/>
                    <a:pt x="6867" y="10287"/>
                  </a:cubicBezTo>
                  <a:cubicBezTo>
                    <a:pt x="6892" y="10382"/>
                    <a:pt x="6963" y="10423"/>
                    <a:pt x="7035" y="10423"/>
                  </a:cubicBezTo>
                  <a:cubicBezTo>
                    <a:pt x="7146" y="10423"/>
                    <a:pt x="7261" y="10329"/>
                    <a:pt x="7234" y="10186"/>
                  </a:cubicBezTo>
                  <a:cubicBezTo>
                    <a:pt x="7224" y="10130"/>
                    <a:pt x="7207" y="10076"/>
                    <a:pt x="7196" y="10021"/>
                  </a:cubicBezTo>
                  <a:cubicBezTo>
                    <a:pt x="7219" y="10016"/>
                    <a:pt x="7243" y="10009"/>
                    <a:pt x="7264" y="9998"/>
                  </a:cubicBezTo>
                  <a:cubicBezTo>
                    <a:pt x="9998" y="8390"/>
                    <a:pt x="12869" y="7216"/>
                    <a:pt x="15954" y="6481"/>
                  </a:cubicBezTo>
                  <a:cubicBezTo>
                    <a:pt x="16193" y="6424"/>
                    <a:pt x="16235" y="6133"/>
                    <a:pt x="16091" y="5967"/>
                  </a:cubicBezTo>
                  <a:cubicBezTo>
                    <a:pt x="14926" y="4637"/>
                    <a:pt x="13744" y="3322"/>
                    <a:pt x="12545" y="2023"/>
                  </a:cubicBezTo>
                  <a:cubicBezTo>
                    <a:pt x="11928" y="1357"/>
                    <a:pt x="11266" y="350"/>
                    <a:pt x="10341" y="98"/>
                  </a:cubicBezTo>
                  <a:cubicBezTo>
                    <a:pt x="10087" y="29"/>
                    <a:pt x="9811" y="0"/>
                    <a:pt x="9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739725" y="878000"/>
              <a:ext cx="265375" cy="114400"/>
            </a:xfrm>
            <a:custGeom>
              <a:avLst/>
              <a:gdLst/>
              <a:ahLst/>
              <a:cxnLst/>
              <a:rect l="l" t="t" r="r" b="b"/>
              <a:pathLst>
                <a:path w="10615" h="4576" extrusionOk="0">
                  <a:moveTo>
                    <a:pt x="8807" y="0"/>
                  </a:moveTo>
                  <a:cubicBezTo>
                    <a:pt x="5620" y="0"/>
                    <a:pt x="1581" y="1966"/>
                    <a:pt x="54" y="4386"/>
                  </a:cubicBezTo>
                  <a:cubicBezTo>
                    <a:pt x="1" y="4471"/>
                    <a:pt x="79" y="4576"/>
                    <a:pt x="166" y="4576"/>
                  </a:cubicBezTo>
                  <a:cubicBezTo>
                    <a:pt x="186" y="4576"/>
                    <a:pt x="207" y="4570"/>
                    <a:pt x="226" y="4558"/>
                  </a:cubicBezTo>
                  <a:cubicBezTo>
                    <a:pt x="1875" y="3508"/>
                    <a:pt x="3258" y="2278"/>
                    <a:pt x="5131" y="1591"/>
                  </a:cubicBezTo>
                  <a:cubicBezTo>
                    <a:pt x="6861" y="957"/>
                    <a:pt x="8587" y="1026"/>
                    <a:pt x="10351" y="694"/>
                  </a:cubicBezTo>
                  <a:cubicBezTo>
                    <a:pt x="10615" y="644"/>
                    <a:pt x="10595" y="242"/>
                    <a:pt x="10351" y="180"/>
                  </a:cubicBezTo>
                  <a:cubicBezTo>
                    <a:pt x="9872" y="58"/>
                    <a:pt x="9352" y="0"/>
                    <a:pt x="8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783475" y="946275"/>
              <a:ext cx="254775" cy="113000"/>
            </a:xfrm>
            <a:custGeom>
              <a:avLst/>
              <a:gdLst/>
              <a:ahLst/>
              <a:cxnLst/>
              <a:rect l="l" t="t" r="r" b="b"/>
              <a:pathLst>
                <a:path w="10191" h="4520" extrusionOk="0">
                  <a:moveTo>
                    <a:pt x="9024" y="1"/>
                  </a:moveTo>
                  <a:cubicBezTo>
                    <a:pt x="7296" y="1"/>
                    <a:pt x="5453" y="625"/>
                    <a:pt x="3919" y="1282"/>
                  </a:cubicBezTo>
                  <a:cubicBezTo>
                    <a:pt x="2789" y="1765"/>
                    <a:pt x="261" y="2658"/>
                    <a:pt x="23" y="4060"/>
                  </a:cubicBezTo>
                  <a:cubicBezTo>
                    <a:pt x="1" y="4188"/>
                    <a:pt x="41" y="4285"/>
                    <a:pt x="145" y="4359"/>
                  </a:cubicBezTo>
                  <a:lnTo>
                    <a:pt x="328" y="4490"/>
                  </a:lnTo>
                  <a:cubicBezTo>
                    <a:pt x="356" y="4510"/>
                    <a:pt x="386" y="4519"/>
                    <a:pt x="416" y="4519"/>
                  </a:cubicBezTo>
                  <a:cubicBezTo>
                    <a:pt x="528" y="4519"/>
                    <a:pt x="634" y="4397"/>
                    <a:pt x="599" y="4281"/>
                  </a:cubicBezTo>
                  <a:cubicBezTo>
                    <a:pt x="310" y="3333"/>
                    <a:pt x="4773" y="1735"/>
                    <a:pt x="5289" y="1569"/>
                  </a:cubicBezTo>
                  <a:cubicBezTo>
                    <a:pt x="6773" y="1093"/>
                    <a:pt x="8295" y="1027"/>
                    <a:pt x="9799" y="688"/>
                  </a:cubicBezTo>
                  <a:cubicBezTo>
                    <a:pt x="10190" y="600"/>
                    <a:pt x="10059" y="73"/>
                    <a:pt x="9711" y="36"/>
                  </a:cubicBezTo>
                  <a:cubicBezTo>
                    <a:pt x="9485" y="12"/>
                    <a:pt x="9255" y="1"/>
                    <a:pt x="9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839925" y="1007825"/>
              <a:ext cx="259925" cy="117700"/>
            </a:xfrm>
            <a:custGeom>
              <a:avLst/>
              <a:gdLst/>
              <a:ahLst/>
              <a:cxnLst/>
              <a:rect l="l" t="t" r="r" b="b"/>
              <a:pathLst>
                <a:path w="10397" h="4708" extrusionOk="0">
                  <a:moveTo>
                    <a:pt x="9045" y="1"/>
                  </a:moveTo>
                  <a:cubicBezTo>
                    <a:pt x="5729" y="1"/>
                    <a:pt x="2019" y="2104"/>
                    <a:pt x="58" y="4551"/>
                  </a:cubicBezTo>
                  <a:cubicBezTo>
                    <a:pt x="0" y="4623"/>
                    <a:pt x="54" y="4707"/>
                    <a:pt x="124" y="4707"/>
                  </a:cubicBezTo>
                  <a:cubicBezTo>
                    <a:pt x="145" y="4707"/>
                    <a:pt x="167" y="4700"/>
                    <a:pt x="188" y="4683"/>
                  </a:cubicBezTo>
                  <a:cubicBezTo>
                    <a:pt x="1738" y="3418"/>
                    <a:pt x="3324" y="2289"/>
                    <a:pt x="5224" y="1613"/>
                  </a:cubicBezTo>
                  <a:cubicBezTo>
                    <a:pt x="6821" y="1047"/>
                    <a:pt x="8433" y="1014"/>
                    <a:pt x="10074" y="712"/>
                  </a:cubicBezTo>
                  <a:cubicBezTo>
                    <a:pt x="10385" y="655"/>
                    <a:pt x="10396" y="120"/>
                    <a:pt x="10074" y="73"/>
                  </a:cubicBezTo>
                  <a:cubicBezTo>
                    <a:pt x="9737" y="24"/>
                    <a:pt x="9393" y="1"/>
                    <a:pt x="9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 rot="-694782">
            <a:off x="7999682" y="4954864"/>
            <a:ext cx="1661926" cy="48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1">
                <a:latin typeface="Roboto Mono Medium"/>
                <a:ea typeface="Roboto Mono Medium"/>
                <a:cs typeface="Roboto Mono Medium"/>
                <a:sym typeface="Roboto Mono Medium"/>
              </a:rPr>
              <a:t>Book Title. P52</a:t>
            </a:r>
            <a:endParaRPr sz="1000" b="0" i="1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0515195-19FA-4A45-8C2F-19C5D7E7B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17406"/>
              </p:ext>
            </p:extLst>
          </p:nvPr>
        </p:nvGraphicFramePr>
        <p:xfrm>
          <a:off x="2225433" y="1583960"/>
          <a:ext cx="2108823" cy="55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457200" progId="Equation.DSMT4">
                  <p:embed/>
                </p:oleObj>
              </mc:Choice>
              <mc:Fallback>
                <p:oleObj name="Equation" r:id="rId6" imgW="172692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433" y="1583960"/>
                        <a:ext cx="2108823" cy="556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A4A649F-B047-43F2-BDC5-2EA0AAA06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73839"/>
              </p:ext>
            </p:extLst>
          </p:nvPr>
        </p:nvGraphicFramePr>
        <p:xfrm>
          <a:off x="2388824" y="3210095"/>
          <a:ext cx="3047044" cy="55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14600" imgH="457200" progId="Equation.DSMT4">
                  <p:embed/>
                </p:oleObj>
              </mc:Choice>
              <mc:Fallback>
                <p:oleObj name="Equation" r:id="rId8" imgW="2514600" imgH="45720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824" y="3210095"/>
                        <a:ext cx="3047044" cy="556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A518F6D-9111-42AB-87A5-51096DA0D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438192"/>
              </p:ext>
            </p:extLst>
          </p:nvPr>
        </p:nvGraphicFramePr>
        <p:xfrm>
          <a:off x="2388824" y="3855299"/>
          <a:ext cx="3047044" cy="57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38280" imgH="457200" progId="Equation.DSMT4">
                  <p:embed/>
                </p:oleObj>
              </mc:Choice>
              <mc:Fallback>
                <p:oleObj name="Equation" r:id="rId10" imgW="2438280" imgH="4572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824" y="3855299"/>
                        <a:ext cx="3047044" cy="574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4126479C-A94A-2C28-26BE-0629D1A9B3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45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1398756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Perkalian</a:t>
            </a:r>
            <a:endParaRPr sz="4400"/>
          </a:p>
        </p:txBody>
      </p:sp>
      <p:sp>
        <p:nvSpPr>
          <p:cNvPr id="215" name="Google Shape;215;p32"/>
          <p:cNvSpPr txBox="1">
            <a:spLocks noGrp="1"/>
          </p:cNvSpPr>
          <p:nvPr>
            <p:ph type="subTitle" idx="1"/>
          </p:nvPr>
        </p:nvSpPr>
        <p:spPr>
          <a:xfrm>
            <a:off x="2705295" y="2227080"/>
            <a:ext cx="3981522" cy="1374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-US" sz="1800" u="sng"/>
              <a:t>Perkalian dengan Bilangan Real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-US" sz="1800" u="sng"/>
              <a:t>Perkalian Dua Matriks</a:t>
            </a:r>
            <a:endParaRPr sz="1800" u="sng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EAB113F-8E5F-B613-7F25-807B64081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7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a. Perkalian dengan Bilangan Real (Skalar)</a:t>
            </a:r>
            <a:endParaRPr sz="32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Google Shape;510;p49"/>
              <p:cNvSpPr txBox="1">
                <a:spLocks noGrp="1"/>
              </p:cNvSpPr>
              <p:nvPr>
                <p:ph type="subTitle" idx="15"/>
              </p:nvPr>
            </p:nvSpPr>
            <p:spPr>
              <a:xfrm>
                <a:off x="1544906" y="1895549"/>
                <a:ext cx="6465238" cy="253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530225" algn="l">
                  <a:lnSpc>
                    <a:spcPct val="150000"/>
                  </a:lnSpc>
                  <a:buNone/>
                </a:pPr>
                <a:r>
                  <a:rPr lang="en-US" sz="1400"/>
                  <a:t>Hasil perkalian skalar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/>
                  <a:t> dengan sebuah matriks A yang berordo</a:t>
                </a:r>
                <a:r>
                  <a:rPr lang="id-ID" sz="1400"/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/>
                  <a:t> adalah sebuah matriks yang berordo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/>
                  <a:t>dengan elemen-elemennya adalah hasil kali skalar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/>
                  <a:t> dengan setiap elemen matriks A.</a:t>
                </a:r>
                <a:endParaRPr lang="id-ID" sz="1400" dirty="0"/>
              </a:p>
            </p:txBody>
          </p:sp>
        </mc:Choice>
        <mc:Fallback xmlns="">
          <p:sp>
            <p:nvSpPr>
              <p:cNvPr id="510" name="Google Shape;510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5"/>
              </p:nvPr>
            </p:nvSpPr>
            <p:spPr>
              <a:xfrm>
                <a:off x="1544906" y="1895549"/>
                <a:ext cx="6465238" cy="2536775"/>
              </a:xfrm>
              <a:prstGeom prst="rect">
                <a:avLst/>
              </a:prstGeom>
              <a:blipFill>
                <a:blip r:embed="rId4"/>
                <a:stretch>
                  <a:fillRect l="-283" r="-11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1" name="Google Shape;511;p49"/>
          <p:cNvPicPr preferRelativeResize="0"/>
          <p:nvPr/>
        </p:nvPicPr>
        <p:blipFill rotWithShape="1">
          <a:blip r:embed="rId5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12AF55D-EE1F-43AC-9325-8DA7510C3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70335"/>
              </p:ext>
            </p:extLst>
          </p:nvPr>
        </p:nvGraphicFramePr>
        <p:xfrm>
          <a:off x="3086621" y="3463173"/>
          <a:ext cx="2344915" cy="63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57200" progId="Equation.DSMT4">
                  <p:embed/>
                </p:oleObj>
              </mc:Choice>
              <mc:Fallback>
                <p:oleObj name="Equation" r:id="rId6" imgW="134604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621" y="3463173"/>
                        <a:ext cx="2344915" cy="639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206E2E7D-E5C1-3AB4-DC8F-CE2F186A2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67263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89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5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a. Perkalian dengan Bilangan Real (Skalar)</a:t>
            </a:r>
            <a:endParaRPr sz="32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Google Shape;510;p49"/>
              <p:cNvSpPr txBox="1">
                <a:spLocks noGrp="1"/>
              </p:cNvSpPr>
              <p:nvPr>
                <p:ph type="subTitle" idx="15"/>
              </p:nvPr>
            </p:nvSpPr>
            <p:spPr>
              <a:xfrm>
                <a:off x="1544906" y="1895549"/>
                <a:ext cx="6465238" cy="253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</a:pPr>
                <a:r>
                  <a:rPr lang="en-US" u="sng"/>
                  <a:t>Sifat-sifat perkalian skalar k dengan suatu matriks</a:t>
                </a:r>
                <a:r>
                  <a:rPr lang="en-US"/>
                  <a:t> :</a:t>
                </a:r>
              </a:p>
              <a:p>
                <a:pPr marL="0" indent="0">
                  <a:lnSpc>
                    <a:spcPct val="150000"/>
                  </a:lnSpc>
                </a:pPr>
                <a:endParaRPr lang="id-ID" sz="600"/>
              </a:p>
              <a:p>
                <a:pPr lvl="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𝑘𝐵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/>
              </a:p>
              <a:p>
                <a:pPr lvl="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𝑙𝐴</m:t>
                    </m:r>
                  </m:oMath>
                </a14:m>
                <a:endParaRPr lang="id-ID"/>
              </a:p>
              <a:p>
                <a:pPr lvl="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𝑙𝐴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𝑘𝑙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id-ID"/>
              </a:p>
              <a:p>
                <a:pPr marL="0" indent="0">
                  <a:lnSpc>
                    <a:spcPct val="150000"/>
                  </a:lnSpc>
                </a:pPr>
                <a:endParaRPr lang="id-ID" dirty="0"/>
              </a:p>
            </p:txBody>
          </p:sp>
        </mc:Choice>
        <mc:Fallback xmlns="">
          <p:sp>
            <p:nvSpPr>
              <p:cNvPr id="510" name="Google Shape;510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5"/>
              </p:nvPr>
            </p:nvSpPr>
            <p:spPr>
              <a:xfrm>
                <a:off x="1544906" y="1895549"/>
                <a:ext cx="6465238" cy="2536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1" name="Google Shape;511;p49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-5400000">
            <a:off x="665400" y="48137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68F12B1-7919-354B-7D5C-92E93BC8A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483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5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/>
              <a:t>a. Perkalian dengan Bilangan Real (Skalar)</a:t>
            </a:r>
            <a:endParaRPr sz="3200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Google Shape;510;p49"/>
              <p:cNvSpPr txBox="1">
                <a:spLocks noGrp="1"/>
              </p:cNvSpPr>
              <p:nvPr>
                <p:ph type="subTitle" idx="15"/>
              </p:nvPr>
            </p:nvSpPr>
            <p:spPr>
              <a:xfrm>
                <a:off x="2302446" y="1812170"/>
                <a:ext cx="4910758" cy="25367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l">
                  <a:buNone/>
                </a:pPr>
                <a:r>
                  <a:rPr lang="id-ID"/>
                  <a:t>Jika 	</a:t>
                </a:r>
                <a:r>
                  <a:rPr lang="en-US"/>
                  <a:t>       </a:t>
                </a:r>
                <a:r>
                  <a:rPr lang="id-ID"/>
                  <a:t>maka tentukan :</a:t>
                </a:r>
                <a:endParaRPr lang="en-US"/>
              </a:p>
              <a:p>
                <a:pPr marL="0" indent="0" algn="l">
                  <a:buNone/>
                </a:pPr>
                <a:endParaRPr lang="id-ID"/>
              </a:p>
              <a:p>
                <a:pPr marL="0" indent="0" algn="l">
                  <a:buNone/>
                </a:pPr>
                <a:endParaRPr lang="id-ID"/>
              </a:p>
              <a:p>
                <a:pPr marL="514350" indent="-514350" algn="l">
                  <a:buAutoNum type="alphaLcPeriod"/>
                </a:pPr>
                <a14:m>
                  <m:oMath xmlns:m="http://schemas.openxmlformats.org/officeDocument/2006/math">
                    <m:r>
                      <a:rPr kumimoji="0" 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kumimoji="0" 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kumimoji="0" lang="id-ID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 		b. </a:t>
                </a:r>
                <a:r>
                  <a:rPr kumimoji="0" 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kumimoji="0" lang="en-US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id-ID">
                  <a:latin typeface="Arial Narrow" panose="020B0606020202030204" pitchFamily="34" charset="0"/>
                </a:endParaRP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 algn="l">
                  <a:buNone/>
                </a:pPr>
                <a:r>
                  <a:rPr lang="id-ID"/>
                  <a:t>Jawab :</a:t>
                </a:r>
                <a:endParaRPr lang="en-US"/>
              </a:p>
              <a:p>
                <a:pPr marL="0" indent="0" algn="l">
                  <a:buNone/>
                </a:pPr>
                <a:endParaRPr lang="id-ID" sz="700"/>
              </a:p>
              <a:p>
                <a:pPr marL="0" indent="0" algn="l">
                  <a:buNone/>
                </a:pPr>
                <a:r>
                  <a:rPr lang="id-ID"/>
                  <a:t>a. </a:t>
                </a:r>
              </a:p>
              <a:p>
                <a:pPr marL="0" indent="0" algn="l">
                  <a:buNone/>
                </a:pPr>
                <a:endParaRPr lang="en-US"/>
              </a:p>
              <a:p>
                <a:pPr marL="0" indent="0" algn="l">
                  <a:buNone/>
                </a:pPr>
                <a:endParaRPr lang="id-ID"/>
              </a:p>
              <a:p>
                <a:pPr marL="0" indent="0" algn="l">
                  <a:buNone/>
                </a:pPr>
                <a:r>
                  <a:rPr lang="id-ID"/>
                  <a:t>b. </a:t>
                </a:r>
              </a:p>
              <a:p>
                <a:pPr marL="0" indent="0" algn="l">
                  <a:lnSpc>
                    <a:spcPct val="150000"/>
                  </a:lnSpc>
                </a:pPr>
                <a:endParaRPr lang="id-ID" dirty="0"/>
              </a:p>
            </p:txBody>
          </p:sp>
        </mc:Choice>
        <mc:Fallback xmlns="">
          <p:sp>
            <p:nvSpPr>
              <p:cNvPr id="510" name="Google Shape;510;p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5"/>
              </p:nvPr>
            </p:nvSpPr>
            <p:spPr>
              <a:xfrm>
                <a:off x="2302446" y="1812170"/>
                <a:ext cx="4910758" cy="2536775"/>
              </a:xfrm>
              <a:prstGeom prst="rect">
                <a:avLst/>
              </a:prstGeom>
              <a:blipFill>
                <a:blip r:embed="rId4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1" name="Google Shape;511;p49"/>
          <p:cNvPicPr preferRelativeResize="0"/>
          <p:nvPr/>
        </p:nvPicPr>
        <p:blipFill rotWithShape="1">
          <a:blip r:embed="rId5">
            <a:alphaModFix/>
          </a:blip>
          <a:srcRect t="16970" r="8892" b="21025"/>
          <a:stretch/>
        </p:blipFill>
        <p:spPr>
          <a:xfrm rot="-5400000">
            <a:off x="657748" y="489025"/>
            <a:ext cx="2052154" cy="810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E2583AE-F99F-4AAA-9490-D4C89C144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275265"/>
              </p:ext>
            </p:extLst>
          </p:nvPr>
        </p:nvGraphicFramePr>
        <p:xfrm>
          <a:off x="2937574" y="1733847"/>
          <a:ext cx="1061884" cy="57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900" imgH="457200" progId="Equation.DSMT4">
                  <p:embed/>
                </p:oleObj>
              </mc:Choice>
              <mc:Fallback>
                <p:oleObj name="Equation" r:id="rId6" imgW="850900" imgH="4572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574" y="1733847"/>
                        <a:ext cx="1061884" cy="572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5F55ECF-F1E7-4198-90BC-CD466AC50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88011"/>
              </p:ext>
            </p:extLst>
          </p:nvPr>
        </p:nvGraphicFramePr>
        <p:xfrm>
          <a:off x="2846503" y="3227959"/>
          <a:ext cx="2483037" cy="56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57200" progId="Equation.DSMT4">
                  <p:embed/>
                </p:oleObj>
              </mc:Choice>
              <mc:Fallback>
                <p:oleObj name="Equation" r:id="rId8" imgW="1739880" imgH="4572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503" y="3227959"/>
                        <a:ext cx="2483037" cy="56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772064-8F5A-416A-B24E-BE8673914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03153"/>
              </p:ext>
            </p:extLst>
          </p:nvPr>
        </p:nvGraphicFramePr>
        <p:xfrm>
          <a:off x="2694108" y="3876341"/>
          <a:ext cx="2826885" cy="56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73040" imgH="457200" progId="Equation.DSMT4">
                  <p:embed/>
                </p:oleObj>
              </mc:Choice>
              <mc:Fallback>
                <p:oleObj name="Equation" r:id="rId10" imgW="2273040" imgH="4572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108" y="3876341"/>
                        <a:ext cx="2826885" cy="562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215;p32">
            <a:extLst>
              <a:ext uri="{FF2B5EF4-FFF2-40B4-BE49-F238E27FC236}">
                <a16:creationId xmlns:a16="http://schemas.microsoft.com/office/drawing/2014/main" id="{52114C0D-4192-4ED3-8C2E-CCD244D937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5774" y="1813806"/>
            <a:ext cx="1264359" cy="48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MV Boli" panose="02000500030200090000" pitchFamily="2" charset="0"/>
                <a:cs typeface="MV Boli" panose="02000500030200090000" pitchFamily="2" charset="0"/>
              </a:rPr>
              <a:t>Contoh :</a:t>
            </a:r>
            <a:endParaRPr sz="1600" b="1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48DF26-2E17-7E31-B5D5-4161F5EFB243}"/>
                  </a:ext>
                </a:extLst>
              </p14:cNvPr>
              <p14:cNvContentPartPr/>
              <p14:nvPr/>
            </p14:nvContentPartPr>
            <p14:xfrm>
              <a:off x="4550400" y="3857760"/>
              <a:ext cx="2436480" cy="20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48DF26-2E17-7E31-B5D5-4161F5EFB2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41040" y="3848400"/>
                <a:ext cx="2455200" cy="2192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1D6B206B-5459-6CDB-5555-77F887A2F1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67" y="176594"/>
            <a:ext cx="607364" cy="61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78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" grpId="0"/>
      <p:bldP spid="510" grpId="0" build="p"/>
      <p:bldP spid="8" grpId="0" build="p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773</Words>
  <Application>Microsoft Macintosh PowerPoint</Application>
  <PresentationFormat>On-screen Show (16:9)</PresentationFormat>
  <Paragraphs>98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Narrow</vt:lpstr>
      <vt:lpstr>Cambria Math</vt:lpstr>
      <vt:lpstr>Anonymous Pro</vt:lpstr>
      <vt:lpstr>Berlin Sans FB</vt:lpstr>
      <vt:lpstr>MV Boli</vt:lpstr>
      <vt:lpstr>Arial</vt:lpstr>
      <vt:lpstr>Concert One</vt:lpstr>
      <vt:lpstr>Coming Soon</vt:lpstr>
      <vt:lpstr>Roboto Mono Medium</vt:lpstr>
      <vt:lpstr>Notebook Lesson by Slidesgo</vt:lpstr>
      <vt:lpstr>Equation</vt:lpstr>
      <vt:lpstr>OPERASI MATRIKS</vt:lpstr>
      <vt:lpstr>Penjumlahan </vt:lpstr>
      <vt:lpstr>Jika diketahui     Maka   </vt:lpstr>
      <vt:lpstr>Pengurangan</vt:lpstr>
      <vt:lpstr>Jika diketahui    maka  tentukan :  a. A – B  b. B – A   Jawab : a.   b.   </vt:lpstr>
      <vt:lpstr>Perkalian</vt:lpstr>
      <vt:lpstr>a. Perkalian dengan Bilangan Real (Skalar)</vt:lpstr>
      <vt:lpstr>a. Perkalian dengan Bilangan Real (Skalar)</vt:lpstr>
      <vt:lpstr>a. Perkalian dengan Bilangan Real (Skalar)</vt:lpstr>
      <vt:lpstr>b. Perkalian Dua Matriks</vt:lpstr>
      <vt:lpstr>b. Perkalian Dua Matriks</vt:lpstr>
      <vt:lpstr>b. Perkalian Dua Matriks</vt:lpstr>
      <vt:lpstr>b. Perkalian Dua Matriks</vt:lpstr>
      <vt:lpstr>Transpose</vt:lpstr>
      <vt:lpstr>Transpose</vt:lpstr>
      <vt:lpstr>Jika diketahui     Maka A^T=[■8(1&amp;3@2&amp;4)] </vt:lpstr>
      <vt:lpstr>Jika diketahui A=[■8(3&amp;2@4&amp;11)] ; B =[■8(-7&amp;5@8&amp;2)] ; C =[■8(2@1)] ; D = [■8(11@8)] ;  E = [■8(5&amp;6)]   Maka: 1. A^T+5C= … 2. 3C – A = ... 3.    B x 3C + D = ... 4.    -D x E = ... 5.    2E x A + B = ...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MATRIKS</dc:title>
  <cp:lastModifiedBy>Adevian Fairuz</cp:lastModifiedBy>
  <cp:revision>14</cp:revision>
  <dcterms:modified xsi:type="dcterms:W3CDTF">2024-03-26T02:05:23Z</dcterms:modified>
</cp:coreProperties>
</file>