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306" r:id="rId3"/>
    <p:sldId id="259" r:id="rId4"/>
    <p:sldId id="313" r:id="rId5"/>
    <p:sldId id="314" r:id="rId6"/>
    <p:sldId id="315" r:id="rId7"/>
    <p:sldId id="316" r:id="rId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0"/>
    </p:embeddedFont>
    <p:embeddedFont>
      <p:font typeface="Itim" pitchFamily="2" charset="-34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8D0A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3BA09F-C414-4A40-815C-7F8206DC30DE}">
  <a:tblStyle styleId="{333BA09F-C414-4A40-815C-7F8206DC30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524"/>
    <p:restoredTop sz="94673"/>
  </p:normalViewPr>
  <p:slideViewPr>
    <p:cSldViewPr snapToGrid="0">
      <p:cViewPr varScale="1">
        <p:scale>
          <a:sx n="137" d="100"/>
          <a:sy n="137" d="100"/>
        </p:scale>
        <p:origin x="1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b238304a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8b238304a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874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b8338ba29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8b8338ba29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8b951196a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8b951196a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39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8b951196a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8b951196a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1908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8b951196a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8b951196a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048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8b951196a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8b951196a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39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6B26B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6575" y="0"/>
            <a:ext cx="8579795" cy="5143484"/>
          </a:xfrm>
          <a:custGeom>
            <a:avLst/>
            <a:gdLst/>
            <a:ahLst/>
            <a:cxnLst/>
            <a:rect l="l" t="t" r="r" b="b"/>
            <a:pathLst>
              <a:path w="128517" h="78770" extrusionOk="0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754550" y="1135650"/>
            <a:ext cx="5634900" cy="2872200"/>
          </a:xfrm>
          <a:prstGeom prst="plaque">
            <a:avLst>
              <a:gd name="adj" fmla="val 11691"/>
            </a:avLst>
          </a:prstGeom>
          <a:solidFill>
            <a:srgbClr val="F3F3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2572800" y="31168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2572800" y="22227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 rot="697126">
            <a:off x="8280187" y="-46678"/>
            <a:ext cx="1305393" cy="1346461"/>
            <a:chOff x="1492000" y="427450"/>
            <a:chExt cx="1188000" cy="1225375"/>
          </a:xfrm>
        </p:grpSpPr>
        <p:sp>
          <p:nvSpPr>
            <p:cNvPr id="14" name="Google Shape;14;p2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2351850" y="1498850"/>
            <a:ext cx="4440300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sz="6000" b="1"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-50900" y="-21500"/>
            <a:ext cx="771000" cy="516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 rot="-1976796" flipH="1">
            <a:off x="5917481" y="3990133"/>
            <a:ext cx="3474354" cy="888893"/>
            <a:chOff x="3809875" y="1963175"/>
            <a:chExt cx="1923600" cy="492150"/>
          </a:xfrm>
        </p:grpSpPr>
        <p:sp>
          <p:nvSpPr>
            <p:cNvPr id="29" name="Google Shape;29;p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-375097">
            <a:off x="1228557" y="-253382"/>
            <a:ext cx="711742" cy="793298"/>
            <a:chOff x="6554696" y="509501"/>
            <a:chExt cx="711709" cy="793261"/>
          </a:xfrm>
        </p:grpSpPr>
        <p:sp>
          <p:nvSpPr>
            <p:cNvPr id="41" name="Google Shape;41;p2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 rot="807122">
            <a:off x="809300" y="4708652"/>
            <a:ext cx="2497551" cy="2401906"/>
            <a:chOff x="1857000" y="3245400"/>
            <a:chExt cx="1233825" cy="1186575"/>
          </a:xfrm>
        </p:grpSpPr>
        <p:sp>
          <p:nvSpPr>
            <p:cNvPr id="44" name="Google Shape;44;p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2"/>
          <p:cNvSpPr/>
          <p:nvPr/>
        </p:nvSpPr>
        <p:spPr>
          <a:xfrm rot="-381518">
            <a:off x="1317430" y="-146232"/>
            <a:ext cx="102933" cy="551241"/>
          </a:xfrm>
          <a:prstGeom prst="roundRect">
            <a:avLst>
              <a:gd name="adj" fmla="val 50000"/>
            </a:avLst>
          </a:prstGeom>
          <a:solidFill>
            <a:schemeClr val="lt2">
              <a:alpha val="47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5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82" name="Google Shape;82;p5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" name="Google Shape;83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" name="Google Shape;84;p5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5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01" name="Google Shape;101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16" name="Google Shape;116;p5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5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5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5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5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687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ubTitle" idx="1"/>
          </p:nvPr>
        </p:nvSpPr>
        <p:spPr>
          <a:xfrm>
            <a:off x="906900" y="3292127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subTitle" idx="2"/>
          </p:nvPr>
        </p:nvSpPr>
        <p:spPr>
          <a:xfrm>
            <a:off x="5676900" y="3292127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3"/>
          </p:nvPr>
        </p:nvSpPr>
        <p:spPr>
          <a:xfrm>
            <a:off x="906900" y="1584571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ubTitle" idx="4"/>
          </p:nvPr>
        </p:nvSpPr>
        <p:spPr>
          <a:xfrm>
            <a:off x="5676900" y="1584571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subTitle" idx="5"/>
          </p:nvPr>
        </p:nvSpPr>
        <p:spPr>
          <a:xfrm>
            <a:off x="906900" y="2076621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subTitle" idx="6"/>
          </p:nvPr>
        </p:nvSpPr>
        <p:spPr>
          <a:xfrm>
            <a:off x="5676900" y="2076621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subTitle" idx="7"/>
          </p:nvPr>
        </p:nvSpPr>
        <p:spPr>
          <a:xfrm>
            <a:off x="906900" y="3755202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8"/>
          </p:nvPr>
        </p:nvSpPr>
        <p:spPr>
          <a:xfrm>
            <a:off x="5676900" y="3755202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41" name="Google Shape;341;p13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13"/>
          <p:cNvSpPr txBox="1">
            <a:spLocks noGrp="1"/>
          </p:cNvSpPr>
          <p:nvPr>
            <p:ph type="title"/>
          </p:nvPr>
        </p:nvSpPr>
        <p:spPr>
          <a:xfrm>
            <a:off x="1061575" y="1371025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body" idx="1"/>
          </p:nvPr>
        </p:nvSpPr>
        <p:spPr>
          <a:xfrm>
            <a:off x="1061575" y="2618975"/>
            <a:ext cx="28080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362" name="Google Shape;362;p13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13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1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73" name="Google Shape;473;p17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5" name="Google Shape;495;p17"/>
          <p:cNvSpPr txBox="1">
            <a:spLocks noGrp="1"/>
          </p:cNvSpPr>
          <p:nvPr>
            <p:ph type="subTitle" idx="1"/>
          </p:nvPr>
        </p:nvSpPr>
        <p:spPr>
          <a:xfrm>
            <a:off x="3117150" y="3648238"/>
            <a:ext cx="29097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6" name="Google Shape;496;p17"/>
          <p:cNvSpPr txBox="1">
            <a:spLocks noGrp="1"/>
          </p:cNvSpPr>
          <p:nvPr>
            <p:ph type="title"/>
          </p:nvPr>
        </p:nvSpPr>
        <p:spPr>
          <a:xfrm>
            <a:off x="1918650" y="1613838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7" name="Google Shape;497;p17"/>
          <p:cNvSpPr txBox="1">
            <a:spLocks noGrp="1"/>
          </p:cNvSpPr>
          <p:nvPr>
            <p:ph type="title" idx="2" hasCustomPrompt="1"/>
          </p:nvPr>
        </p:nvSpPr>
        <p:spPr>
          <a:xfrm>
            <a:off x="3843750" y="591063"/>
            <a:ext cx="1456500" cy="6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498" name="Google Shape;498;p17"/>
          <p:cNvGrpSpPr/>
          <p:nvPr/>
        </p:nvGrpSpPr>
        <p:grpSpPr>
          <a:xfrm rot="-697126" flipH="1">
            <a:off x="569287" y="-351303"/>
            <a:ext cx="1305393" cy="1346461"/>
            <a:chOff x="1492000" y="427450"/>
            <a:chExt cx="1188000" cy="1225375"/>
          </a:xfrm>
        </p:grpSpPr>
        <p:sp>
          <p:nvSpPr>
            <p:cNvPr id="499" name="Google Shape;499;p17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9" r:id="rId4"/>
    <p:sldLayoutId id="2147483663" r:id="rId5"/>
    <p:sldLayoutId id="214748367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26B"/>
        </a:solid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9"/>
          <p:cNvSpPr txBox="1">
            <a:spLocks noGrp="1"/>
          </p:cNvSpPr>
          <p:nvPr>
            <p:ph type="ctrTitle"/>
          </p:nvPr>
        </p:nvSpPr>
        <p:spPr>
          <a:xfrm>
            <a:off x="1949513" y="1590290"/>
            <a:ext cx="5199733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Determinan Invers Matriks</a:t>
            </a:r>
            <a:endParaRPr/>
          </a:p>
        </p:txBody>
      </p:sp>
      <p:cxnSp>
        <p:nvCxnSpPr>
          <p:cNvPr id="793" name="Google Shape;793;p29"/>
          <p:cNvCxnSpPr/>
          <p:nvPr/>
        </p:nvCxnSpPr>
        <p:spPr>
          <a:xfrm>
            <a:off x="5493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4" name="Google Shape;794;p29"/>
          <p:cNvCxnSpPr/>
          <p:nvPr/>
        </p:nvCxnSpPr>
        <p:spPr>
          <a:xfrm>
            <a:off x="7165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5" name="Google Shape;805;p29"/>
          <p:cNvSpPr/>
          <p:nvPr/>
        </p:nvSpPr>
        <p:spPr>
          <a:xfrm rot="489382">
            <a:off x="6587619" y="458135"/>
            <a:ext cx="932338" cy="512411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29"/>
          <p:cNvGrpSpPr/>
          <p:nvPr/>
        </p:nvGrpSpPr>
        <p:grpSpPr>
          <a:xfrm rot="6705569">
            <a:off x="797958" y="1349623"/>
            <a:ext cx="806638" cy="421735"/>
            <a:chOff x="1822875" y="1377000"/>
            <a:chExt cx="548075" cy="286550"/>
          </a:xfrm>
        </p:grpSpPr>
        <p:sp>
          <p:nvSpPr>
            <p:cNvPr id="807" name="Google Shape;807;p29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1364;p40">
            <a:extLst>
              <a:ext uri="{FF2B5EF4-FFF2-40B4-BE49-F238E27FC236}">
                <a16:creationId xmlns:a16="http://schemas.microsoft.com/office/drawing/2014/main" id="{36CC4FC6-0F09-48C7-A649-9A461339C0C3}"/>
              </a:ext>
            </a:extLst>
          </p:cNvPr>
          <p:cNvSpPr txBox="1">
            <a:spLocks/>
          </p:cNvSpPr>
          <p:nvPr/>
        </p:nvSpPr>
        <p:spPr>
          <a:xfrm>
            <a:off x="2037222" y="3473395"/>
            <a:ext cx="51435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en-US" sz="2000" dirty="0" err="1"/>
              <a:t>Adevian</a:t>
            </a:r>
            <a:r>
              <a:rPr lang="en-US" sz="2000" dirty="0"/>
              <a:t> Fairuz </a:t>
            </a:r>
            <a:r>
              <a:rPr lang="en-US" sz="2000" dirty="0" err="1"/>
              <a:t>Pratama</a:t>
            </a:r>
            <a:r>
              <a:rPr lang="en-US" sz="2000" dirty="0"/>
              <a:t>, S.ST., </a:t>
            </a:r>
            <a:r>
              <a:rPr lang="en-US" sz="2000" dirty="0" err="1"/>
              <a:t>M.Eng</a:t>
            </a:r>
            <a:endParaRPr lang="en-ID" sz="2000" dirty="0"/>
          </a:p>
          <a:p>
            <a:pPr marL="0" indent="0"/>
            <a:endParaRPr lang="en-ID" sz="1400" dirty="0"/>
          </a:p>
          <a:p>
            <a:pPr marL="0" indent="0"/>
            <a:endParaRPr lang="en-ID" sz="1400" dirty="0"/>
          </a:p>
          <a:p>
            <a:pPr marL="0" indent="0"/>
            <a:r>
              <a:rPr lang="en-ID" sz="1400" dirty="0" err="1"/>
              <a:t>Sistem</a:t>
            </a:r>
            <a:r>
              <a:rPr lang="en-ID" sz="1400" dirty="0"/>
              <a:t> </a:t>
            </a:r>
            <a:r>
              <a:rPr lang="en-ID" sz="1400" dirty="0" err="1"/>
              <a:t>Informasi</a:t>
            </a:r>
            <a:r>
              <a:rPr lang="en-ID" sz="1400" dirty="0"/>
              <a:t> </a:t>
            </a:r>
            <a:r>
              <a:rPr lang="en-ID" sz="1400" dirty="0" err="1"/>
              <a:t>Bisnis</a:t>
            </a:r>
            <a:endParaRPr lang="en-ID" sz="1400" dirty="0"/>
          </a:p>
          <a:p>
            <a:pPr marL="0" indent="0"/>
            <a:r>
              <a:rPr lang="en-ID" sz="1400" dirty="0" err="1"/>
              <a:t>Politeknik</a:t>
            </a:r>
            <a:r>
              <a:rPr lang="en-ID" sz="1400" dirty="0"/>
              <a:t> Negeri Malang</a:t>
            </a:r>
          </a:p>
          <a:p>
            <a:pPr marL="0" indent="0"/>
            <a:r>
              <a:rPr lang="en-ID" sz="1400" dirty="0"/>
              <a:t>2023/2024</a:t>
            </a: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1669513C-C39E-48BC-98CC-76B57DE9C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55" name="Google Shape;855;p31"/>
              <p:cNvSpPr txBox="1">
                <a:spLocks noGrp="1"/>
              </p:cNvSpPr>
              <p:nvPr>
                <p:ph type="subTitle" idx="7"/>
              </p:nvPr>
            </p:nvSpPr>
            <p:spPr>
              <a:xfrm>
                <a:off x="186677" y="2020864"/>
                <a:ext cx="3748626" cy="2130233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139700" indent="-12700" algn="l">
                  <a:spcAft>
                    <a:spcPts val="600"/>
                  </a:spcAft>
                </a:pPr>
                <a:r>
                  <a:rPr lang="en-US" dirty="0"/>
                  <a:t>Misalkan </a:t>
                </a:r>
                <a:r>
                  <a:rPr lang="en-US" dirty="0" err="1"/>
                  <a:t>diberikan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A </a:t>
                </a:r>
                <a:r>
                  <a:rPr lang="en-US" dirty="0" err="1"/>
                  <a:t>berordo</a:t>
                </a:r>
                <a:r>
                  <a:rPr lang="en-US" dirty="0"/>
                  <a:t> 3x3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  <a:r>
                  <a:rPr lang="en-US" dirty="0" err="1"/>
                  <a:t>berikut</a:t>
                </a:r>
                <a:r>
                  <a:rPr lang="en-US" dirty="0"/>
                  <a:t>:</a:t>
                </a:r>
                <a:endParaRPr lang="en-ID" dirty="0"/>
              </a:p>
              <a:p>
                <a:pPr marL="0" indent="0" algn="l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l">
                  <a:spcAft>
                    <a:spcPts val="600"/>
                  </a:spcAft>
                  <a:buNone/>
                </a:pP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determinan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tersebut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Metode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Sarrus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:</a:t>
                </a:r>
              </a:p>
              <a:p>
                <a:pPr marL="0" indent="0" algn="l">
                  <a:spcAft>
                    <a:spcPts val="600"/>
                  </a:spcAft>
                  <a:buNone/>
                </a:pPr>
                <a:endParaRPr lang="en-US" dirty="0"/>
              </a:p>
              <a:p>
                <a:pPr marL="0" indent="0" algn="l">
                  <a:spcAft>
                    <a:spcPts val="600"/>
                  </a:spcAft>
                  <a:buNone/>
                </a:pPr>
                <a:endParaRPr lang="en-US" dirty="0"/>
              </a:p>
              <a:p>
                <a:pPr marL="0" indent="0" algn="l">
                  <a:spcAft>
                    <a:spcPts val="600"/>
                  </a:spcAft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55" name="Google Shape;855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7"/>
              </p:nvPr>
            </p:nvSpPr>
            <p:spPr>
              <a:xfrm>
                <a:off x="186677" y="2020864"/>
                <a:ext cx="3748626" cy="2130233"/>
              </a:xfrm>
              <a:prstGeom prst="rect">
                <a:avLst/>
              </a:prstGeom>
              <a:blipFill>
                <a:blip r:embed="rId3"/>
                <a:stretch>
                  <a:fillRect l="-3367" t="-2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oogle Shape;820;p30">
            <a:extLst>
              <a:ext uri="{FF2B5EF4-FFF2-40B4-BE49-F238E27FC236}">
                <a16:creationId xmlns:a16="http://schemas.microsoft.com/office/drawing/2014/main" id="{7B537AF5-16BE-4F35-AA53-A47DB669276C}"/>
              </a:ext>
            </a:extLst>
          </p:cNvPr>
          <p:cNvGrpSpPr/>
          <p:nvPr/>
        </p:nvGrpSpPr>
        <p:grpSpPr>
          <a:xfrm>
            <a:off x="151722" y="1715887"/>
            <a:ext cx="4356480" cy="176025"/>
            <a:chOff x="4345425" y="2175475"/>
            <a:chExt cx="800750" cy="176025"/>
          </a:xfrm>
        </p:grpSpPr>
        <p:sp>
          <p:nvSpPr>
            <p:cNvPr id="49" name="Google Shape;821;p30">
              <a:extLst>
                <a:ext uri="{FF2B5EF4-FFF2-40B4-BE49-F238E27FC236}">
                  <a16:creationId xmlns:a16="http://schemas.microsoft.com/office/drawing/2014/main" id="{B19D152B-2EED-4BE7-9943-0E21BABDF892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22;p30">
              <a:extLst>
                <a:ext uri="{FF2B5EF4-FFF2-40B4-BE49-F238E27FC236}">
                  <a16:creationId xmlns:a16="http://schemas.microsoft.com/office/drawing/2014/main" id="{BA84B1AF-5497-4757-9DF1-C33FDE3F4441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823;p30">
            <a:extLst>
              <a:ext uri="{FF2B5EF4-FFF2-40B4-BE49-F238E27FC236}">
                <a16:creationId xmlns:a16="http://schemas.microsoft.com/office/drawing/2014/main" id="{6C19E7A4-83F5-4C48-B06C-1F048A37FB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734" y="667682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28D0A"/>
                </a:solidFill>
              </a:rPr>
              <a:t>Determinan</a:t>
            </a:r>
            <a:r>
              <a:rPr lang="en" sz="3600"/>
              <a:t> </a:t>
            </a:r>
            <a:br>
              <a:rPr lang="en" sz="3600"/>
            </a:br>
            <a:r>
              <a:rPr lang="en" sz="3600"/>
              <a:t>Matriks Ordo 3x3</a:t>
            </a:r>
            <a:endParaRPr sz="360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36046A2-DF27-4B9C-9F43-4B11E97DD897}"/>
              </a:ext>
            </a:extLst>
          </p:cNvPr>
          <p:cNvPicPr/>
          <p:nvPr/>
        </p:nvPicPr>
        <p:blipFill rotWithShape="1">
          <a:blip r:embed="rId4"/>
          <a:srcRect l="44712" t="64139" r="23878" b="18757"/>
          <a:stretch/>
        </p:blipFill>
        <p:spPr bwMode="auto">
          <a:xfrm>
            <a:off x="637235" y="4022774"/>
            <a:ext cx="2847510" cy="814766"/>
          </a:xfrm>
          <a:prstGeom prst="rect">
            <a:avLst/>
          </a:prstGeom>
          <a:ln>
            <a:solidFill>
              <a:srgbClr val="F3F3F3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Google Shape;855;p31">
                <a:extLst>
                  <a:ext uri="{FF2B5EF4-FFF2-40B4-BE49-F238E27FC236}">
                    <a16:creationId xmlns:a16="http://schemas.microsoft.com/office/drawing/2014/main" id="{0F1BDF49-AAD6-411D-9526-F45A15C03A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08699" y="2039152"/>
                <a:ext cx="3748626" cy="11250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Muli"/>
                  <a:buNone/>
                  <a:defRPr sz="16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1pPr>
                <a:lvl2pPr marL="914400" marR="0" lvl="1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Muli"/>
                  <a:buNone/>
                  <a:defRPr sz="16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2pPr>
                <a:lvl3pPr marL="1371600" marR="0" lvl="2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Muli"/>
                  <a:buNone/>
                  <a:defRPr sz="16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3pPr>
                <a:lvl4pPr marL="1828800" marR="0" lvl="3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Muli"/>
                  <a:buNone/>
                  <a:defRPr sz="16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4pPr>
                <a:lvl5pPr marL="2286000" marR="0" lvl="4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Muli"/>
                  <a:buNone/>
                  <a:defRPr sz="16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5pPr>
                <a:lvl6pPr marL="2743200" marR="0" lvl="5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Muli"/>
                  <a:buNone/>
                  <a:defRPr sz="16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6pPr>
                <a:lvl7pPr marL="3200400" marR="0" lvl="6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Muli"/>
                  <a:buNone/>
                  <a:defRPr sz="16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7pPr>
                <a:lvl8pPr marL="3657600" marR="0" lvl="7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Muli"/>
                  <a:buNone/>
                  <a:defRPr sz="16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8pPr>
                <a:lvl9pPr marL="4114800" marR="0" lvl="8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Muli"/>
                  <a:buNone/>
                  <a:defRPr sz="16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9pPr>
              </a:lstStyle>
              <a:p>
                <a:pPr marL="0" indent="0" algn="l">
                  <a:lnSpc>
                    <a:spcPct val="200000"/>
                  </a:lnSpc>
                  <a:buNone/>
                </a:pPr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:r>
                  <a:rPr lang="en-US" dirty="0" err="1"/>
                  <a:t>diperoleh</a:t>
                </a:r>
                <a:r>
                  <a:rPr lang="en-US" dirty="0"/>
                  <a:t>:</a:t>
                </a:r>
              </a:p>
              <a:p>
                <a:pPr marL="0" indent="0" algn="l">
                  <a:lnSpc>
                    <a:spcPct val="200000"/>
                  </a:lnSpc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 algn="l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𝑎𝑒𝑖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𝑏𝑓𝑔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𝑐𝑑h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𝑏𝑑𝑖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𝑎𝑓h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𝑐𝑒𝑔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Google Shape;855;p31">
                <a:extLst>
                  <a:ext uri="{FF2B5EF4-FFF2-40B4-BE49-F238E27FC236}">
                    <a16:creationId xmlns:a16="http://schemas.microsoft.com/office/drawing/2014/main" id="{0F1BDF49-AAD6-411D-9526-F45A15C03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699" y="2039152"/>
                <a:ext cx="3748626" cy="1125032"/>
              </a:xfrm>
              <a:prstGeom prst="rect">
                <a:avLst/>
              </a:prstGeom>
              <a:blipFill>
                <a:blip r:embed="rId5"/>
                <a:stretch>
                  <a:fillRect l="-3030" r="-1347" b="-3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4">
            <a:extLst>
              <a:ext uri="{FF2B5EF4-FFF2-40B4-BE49-F238E27FC236}">
                <a16:creationId xmlns:a16="http://schemas.microsoft.com/office/drawing/2014/main" id="{2BF7C0F0-4D9A-4ED3-80B9-32D8CA5618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26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" grpId="0" build="p"/>
      <p:bldP spid="51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897;p32"/>
          <p:cNvGrpSpPr/>
          <p:nvPr/>
        </p:nvGrpSpPr>
        <p:grpSpPr>
          <a:xfrm rot="807122">
            <a:off x="6947923" y="439953"/>
            <a:ext cx="2497551" cy="2401906"/>
            <a:chOff x="1857000" y="3245400"/>
            <a:chExt cx="1233825" cy="1186575"/>
          </a:xfrm>
        </p:grpSpPr>
        <p:sp>
          <p:nvSpPr>
            <p:cNvPr id="898" name="Google Shape;898;p3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32"/>
          <p:cNvGrpSpPr/>
          <p:nvPr/>
        </p:nvGrpSpPr>
        <p:grpSpPr>
          <a:xfrm rot="2556023">
            <a:off x="7578903" y="721558"/>
            <a:ext cx="1144723" cy="1961055"/>
            <a:chOff x="2946668" y="3613769"/>
            <a:chExt cx="640047" cy="1096481"/>
          </a:xfrm>
        </p:grpSpPr>
        <p:sp>
          <p:nvSpPr>
            <p:cNvPr id="907" name="Google Shape;907;p32"/>
            <p:cNvSpPr/>
            <p:nvPr/>
          </p:nvSpPr>
          <p:spPr>
            <a:xfrm rot="1150281">
              <a:off x="3079389" y="3651109"/>
              <a:ext cx="374604" cy="871569"/>
            </a:xfrm>
            <a:custGeom>
              <a:avLst/>
              <a:gdLst/>
              <a:ahLst/>
              <a:cxnLst/>
              <a:rect l="l" t="t" r="r" b="b"/>
              <a:pathLst>
                <a:path w="11600" h="26989" extrusionOk="0">
                  <a:moveTo>
                    <a:pt x="7894" y="394"/>
                  </a:moveTo>
                  <a:cubicBezTo>
                    <a:pt x="7952" y="394"/>
                    <a:pt x="8012" y="398"/>
                    <a:pt x="8072" y="405"/>
                  </a:cubicBezTo>
                  <a:cubicBezTo>
                    <a:pt x="8887" y="468"/>
                    <a:pt x="9608" y="875"/>
                    <a:pt x="10423" y="985"/>
                  </a:cubicBezTo>
                  <a:lnTo>
                    <a:pt x="10439" y="985"/>
                  </a:lnTo>
                  <a:cubicBezTo>
                    <a:pt x="10894" y="1189"/>
                    <a:pt x="11333" y="1518"/>
                    <a:pt x="11254" y="2333"/>
                  </a:cubicBezTo>
                  <a:cubicBezTo>
                    <a:pt x="11160" y="3164"/>
                    <a:pt x="10627" y="4214"/>
                    <a:pt x="10267" y="5044"/>
                  </a:cubicBezTo>
                  <a:cubicBezTo>
                    <a:pt x="10016" y="4684"/>
                    <a:pt x="9655" y="4386"/>
                    <a:pt x="9436" y="4276"/>
                  </a:cubicBezTo>
                  <a:cubicBezTo>
                    <a:pt x="8558" y="3822"/>
                    <a:pt x="7571" y="3571"/>
                    <a:pt x="6630" y="3273"/>
                  </a:cubicBezTo>
                  <a:cubicBezTo>
                    <a:pt x="6416" y="3209"/>
                    <a:pt x="6231" y="3159"/>
                    <a:pt x="6041" y="3159"/>
                  </a:cubicBezTo>
                  <a:cubicBezTo>
                    <a:pt x="5952" y="3159"/>
                    <a:pt x="5863" y="3170"/>
                    <a:pt x="5768" y="3195"/>
                  </a:cubicBezTo>
                  <a:cubicBezTo>
                    <a:pt x="6003" y="2693"/>
                    <a:pt x="6176" y="2176"/>
                    <a:pt x="6395" y="1674"/>
                  </a:cubicBezTo>
                  <a:cubicBezTo>
                    <a:pt x="6781" y="774"/>
                    <a:pt x="7285" y="394"/>
                    <a:pt x="7894" y="394"/>
                  </a:cubicBezTo>
                  <a:close/>
                  <a:moveTo>
                    <a:pt x="5959" y="3426"/>
                  </a:moveTo>
                  <a:cubicBezTo>
                    <a:pt x="6707" y="3426"/>
                    <a:pt x="7540" y="3948"/>
                    <a:pt x="8057" y="4135"/>
                  </a:cubicBezTo>
                  <a:cubicBezTo>
                    <a:pt x="8370" y="4245"/>
                    <a:pt x="11050" y="5154"/>
                    <a:pt x="10016" y="6345"/>
                  </a:cubicBezTo>
                  <a:cubicBezTo>
                    <a:pt x="9702" y="5703"/>
                    <a:pt x="8715" y="5436"/>
                    <a:pt x="8260" y="5264"/>
                  </a:cubicBezTo>
                  <a:cubicBezTo>
                    <a:pt x="7864" y="5132"/>
                    <a:pt x="6564" y="4520"/>
                    <a:pt x="5630" y="4520"/>
                  </a:cubicBezTo>
                  <a:cubicBezTo>
                    <a:pt x="5457" y="4520"/>
                    <a:pt x="5297" y="4541"/>
                    <a:pt x="5157" y="4590"/>
                  </a:cubicBezTo>
                  <a:cubicBezTo>
                    <a:pt x="5063" y="4590"/>
                    <a:pt x="4969" y="4637"/>
                    <a:pt x="4875" y="4684"/>
                  </a:cubicBezTo>
                  <a:cubicBezTo>
                    <a:pt x="4796" y="4480"/>
                    <a:pt x="4796" y="4198"/>
                    <a:pt x="4937" y="3932"/>
                  </a:cubicBezTo>
                  <a:cubicBezTo>
                    <a:pt x="5016" y="3791"/>
                    <a:pt x="5110" y="3696"/>
                    <a:pt x="5204" y="3634"/>
                  </a:cubicBezTo>
                  <a:cubicBezTo>
                    <a:pt x="5213" y="3643"/>
                    <a:pt x="5222" y="3652"/>
                    <a:pt x="5231" y="3652"/>
                  </a:cubicBezTo>
                  <a:cubicBezTo>
                    <a:pt x="5238" y="3652"/>
                    <a:pt x="5244" y="3647"/>
                    <a:pt x="5251" y="3634"/>
                  </a:cubicBezTo>
                  <a:cubicBezTo>
                    <a:pt x="5467" y="3484"/>
                    <a:pt x="5708" y="3426"/>
                    <a:pt x="5959" y="3426"/>
                  </a:cubicBezTo>
                  <a:close/>
                  <a:moveTo>
                    <a:pt x="5331" y="4825"/>
                  </a:moveTo>
                  <a:cubicBezTo>
                    <a:pt x="6116" y="4825"/>
                    <a:pt x="7484" y="5382"/>
                    <a:pt x="7727" y="5468"/>
                  </a:cubicBezTo>
                  <a:cubicBezTo>
                    <a:pt x="8088" y="5577"/>
                    <a:pt x="10361" y="6095"/>
                    <a:pt x="9671" y="7443"/>
                  </a:cubicBezTo>
                  <a:cubicBezTo>
                    <a:pt x="9138" y="6628"/>
                    <a:pt x="7837" y="6361"/>
                    <a:pt x="7148" y="6173"/>
                  </a:cubicBezTo>
                  <a:cubicBezTo>
                    <a:pt x="6773" y="6066"/>
                    <a:pt x="6128" y="5813"/>
                    <a:pt x="5486" y="5813"/>
                  </a:cubicBezTo>
                  <a:cubicBezTo>
                    <a:pt x="5189" y="5813"/>
                    <a:pt x="4892" y="5867"/>
                    <a:pt x="4624" y="6016"/>
                  </a:cubicBezTo>
                  <a:cubicBezTo>
                    <a:pt x="4624" y="5828"/>
                    <a:pt x="4624" y="5656"/>
                    <a:pt x="4718" y="5483"/>
                  </a:cubicBezTo>
                  <a:cubicBezTo>
                    <a:pt x="4796" y="5295"/>
                    <a:pt x="4922" y="5186"/>
                    <a:pt x="5063" y="5076"/>
                  </a:cubicBezTo>
                  <a:cubicBezTo>
                    <a:pt x="5076" y="5063"/>
                    <a:pt x="5078" y="5040"/>
                    <a:pt x="5070" y="5040"/>
                  </a:cubicBezTo>
                  <a:cubicBezTo>
                    <a:pt x="5068" y="5040"/>
                    <a:pt x="5066" y="5041"/>
                    <a:pt x="5063" y="5044"/>
                  </a:cubicBezTo>
                  <a:cubicBezTo>
                    <a:pt x="4718" y="5107"/>
                    <a:pt x="4405" y="5671"/>
                    <a:pt x="4577" y="6032"/>
                  </a:cubicBezTo>
                  <a:cubicBezTo>
                    <a:pt x="4452" y="6110"/>
                    <a:pt x="4342" y="6204"/>
                    <a:pt x="4232" y="6314"/>
                  </a:cubicBezTo>
                  <a:cubicBezTo>
                    <a:pt x="4279" y="5640"/>
                    <a:pt x="4655" y="5154"/>
                    <a:pt x="5126" y="4841"/>
                  </a:cubicBezTo>
                  <a:cubicBezTo>
                    <a:pt x="5188" y="4830"/>
                    <a:pt x="5257" y="4825"/>
                    <a:pt x="5331" y="4825"/>
                  </a:cubicBezTo>
                  <a:close/>
                  <a:moveTo>
                    <a:pt x="4373" y="7160"/>
                  </a:moveTo>
                  <a:cubicBezTo>
                    <a:pt x="4373" y="7223"/>
                    <a:pt x="4373" y="7270"/>
                    <a:pt x="4405" y="7302"/>
                  </a:cubicBezTo>
                  <a:cubicBezTo>
                    <a:pt x="4326" y="7474"/>
                    <a:pt x="4263" y="7646"/>
                    <a:pt x="4201" y="7819"/>
                  </a:cubicBezTo>
                  <a:cubicBezTo>
                    <a:pt x="4201" y="7772"/>
                    <a:pt x="4201" y="7740"/>
                    <a:pt x="4185" y="7709"/>
                  </a:cubicBezTo>
                  <a:cubicBezTo>
                    <a:pt x="4248" y="7505"/>
                    <a:pt x="4310" y="7333"/>
                    <a:pt x="4373" y="7160"/>
                  </a:cubicBezTo>
                  <a:close/>
                  <a:moveTo>
                    <a:pt x="5232" y="6227"/>
                  </a:moveTo>
                  <a:cubicBezTo>
                    <a:pt x="5264" y="6227"/>
                    <a:pt x="5297" y="6230"/>
                    <a:pt x="5329" y="6236"/>
                  </a:cubicBezTo>
                  <a:cubicBezTo>
                    <a:pt x="5517" y="6236"/>
                    <a:pt x="5690" y="6251"/>
                    <a:pt x="5862" y="6283"/>
                  </a:cubicBezTo>
                  <a:cubicBezTo>
                    <a:pt x="6395" y="6361"/>
                    <a:pt x="6897" y="6471"/>
                    <a:pt x="7383" y="6643"/>
                  </a:cubicBezTo>
                  <a:cubicBezTo>
                    <a:pt x="7759" y="6769"/>
                    <a:pt x="8119" y="6925"/>
                    <a:pt x="8480" y="7113"/>
                  </a:cubicBezTo>
                  <a:cubicBezTo>
                    <a:pt x="8762" y="7270"/>
                    <a:pt x="10361" y="8195"/>
                    <a:pt x="9170" y="9277"/>
                  </a:cubicBezTo>
                  <a:cubicBezTo>
                    <a:pt x="9217" y="9151"/>
                    <a:pt x="9248" y="9026"/>
                    <a:pt x="9295" y="8900"/>
                  </a:cubicBezTo>
                  <a:cubicBezTo>
                    <a:pt x="9326" y="8806"/>
                    <a:pt x="9295" y="8775"/>
                    <a:pt x="9248" y="8775"/>
                  </a:cubicBezTo>
                  <a:lnTo>
                    <a:pt x="9217" y="8681"/>
                  </a:lnTo>
                  <a:cubicBezTo>
                    <a:pt x="9232" y="8634"/>
                    <a:pt x="9232" y="8603"/>
                    <a:pt x="9201" y="8571"/>
                  </a:cubicBezTo>
                  <a:cubicBezTo>
                    <a:pt x="7978" y="7443"/>
                    <a:pt x="6160" y="7113"/>
                    <a:pt x="4530" y="6988"/>
                  </a:cubicBezTo>
                  <a:cubicBezTo>
                    <a:pt x="4522" y="6985"/>
                    <a:pt x="4514" y="6984"/>
                    <a:pt x="4506" y="6984"/>
                  </a:cubicBezTo>
                  <a:cubicBezTo>
                    <a:pt x="4472" y="6984"/>
                    <a:pt x="4446" y="7012"/>
                    <a:pt x="4420" y="7051"/>
                  </a:cubicBezTo>
                  <a:cubicBezTo>
                    <a:pt x="4661" y="6498"/>
                    <a:pt x="4928" y="6227"/>
                    <a:pt x="5232" y="6227"/>
                  </a:cubicBezTo>
                  <a:close/>
                  <a:moveTo>
                    <a:pt x="6270" y="7740"/>
                  </a:moveTo>
                  <a:cubicBezTo>
                    <a:pt x="6771" y="7913"/>
                    <a:pt x="7257" y="8101"/>
                    <a:pt x="7759" y="8289"/>
                  </a:cubicBezTo>
                  <a:cubicBezTo>
                    <a:pt x="7759" y="8352"/>
                    <a:pt x="7759" y="8414"/>
                    <a:pt x="7759" y="8461"/>
                  </a:cubicBezTo>
                  <a:cubicBezTo>
                    <a:pt x="6176" y="12082"/>
                    <a:pt x="4812" y="16001"/>
                    <a:pt x="3715" y="19763"/>
                  </a:cubicBezTo>
                  <a:cubicBezTo>
                    <a:pt x="3684" y="19308"/>
                    <a:pt x="3495" y="18963"/>
                    <a:pt x="3182" y="18838"/>
                  </a:cubicBezTo>
                  <a:cubicBezTo>
                    <a:pt x="3121" y="18819"/>
                    <a:pt x="3058" y="18809"/>
                    <a:pt x="2994" y="18809"/>
                  </a:cubicBezTo>
                  <a:cubicBezTo>
                    <a:pt x="2639" y="18809"/>
                    <a:pt x="2233" y="19088"/>
                    <a:pt x="1928" y="19512"/>
                  </a:cubicBezTo>
                  <a:cubicBezTo>
                    <a:pt x="2618" y="17662"/>
                    <a:pt x="3260" y="15797"/>
                    <a:pt x="3903" y="13932"/>
                  </a:cubicBezTo>
                  <a:cubicBezTo>
                    <a:pt x="4248" y="12960"/>
                    <a:pt x="4593" y="11973"/>
                    <a:pt x="4937" y="11001"/>
                  </a:cubicBezTo>
                  <a:cubicBezTo>
                    <a:pt x="5094" y="10562"/>
                    <a:pt x="5235" y="10123"/>
                    <a:pt x="5392" y="9684"/>
                  </a:cubicBezTo>
                  <a:cubicBezTo>
                    <a:pt x="5423" y="9621"/>
                    <a:pt x="5800" y="8430"/>
                    <a:pt x="5956" y="7866"/>
                  </a:cubicBezTo>
                  <a:cubicBezTo>
                    <a:pt x="6066" y="7819"/>
                    <a:pt x="6160" y="7772"/>
                    <a:pt x="6270" y="7740"/>
                  </a:cubicBezTo>
                  <a:close/>
                  <a:moveTo>
                    <a:pt x="8010" y="8399"/>
                  </a:moveTo>
                  <a:cubicBezTo>
                    <a:pt x="8213" y="8477"/>
                    <a:pt x="8433" y="8571"/>
                    <a:pt x="8637" y="8650"/>
                  </a:cubicBezTo>
                  <a:cubicBezTo>
                    <a:pt x="8762" y="8728"/>
                    <a:pt x="8856" y="8853"/>
                    <a:pt x="8919" y="9010"/>
                  </a:cubicBezTo>
                  <a:cubicBezTo>
                    <a:pt x="8934" y="9073"/>
                    <a:pt x="8950" y="9135"/>
                    <a:pt x="8966" y="9198"/>
                  </a:cubicBezTo>
                  <a:cubicBezTo>
                    <a:pt x="8981" y="9230"/>
                    <a:pt x="8981" y="9245"/>
                    <a:pt x="8997" y="9245"/>
                  </a:cubicBezTo>
                  <a:cubicBezTo>
                    <a:pt x="8401" y="10860"/>
                    <a:pt x="7790" y="12490"/>
                    <a:pt x="7195" y="14120"/>
                  </a:cubicBezTo>
                  <a:cubicBezTo>
                    <a:pt x="7492" y="13242"/>
                    <a:pt x="7759" y="12364"/>
                    <a:pt x="8057" y="11502"/>
                  </a:cubicBezTo>
                  <a:cubicBezTo>
                    <a:pt x="8307" y="10687"/>
                    <a:pt x="8715" y="9825"/>
                    <a:pt x="8574" y="8979"/>
                  </a:cubicBezTo>
                  <a:cubicBezTo>
                    <a:pt x="8574" y="8972"/>
                    <a:pt x="8569" y="8968"/>
                    <a:pt x="8562" y="8968"/>
                  </a:cubicBezTo>
                  <a:cubicBezTo>
                    <a:pt x="8553" y="8968"/>
                    <a:pt x="8543" y="8976"/>
                    <a:pt x="8543" y="8994"/>
                  </a:cubicBezTo>
                  <a:cubicBezTo>
                    <a:pt x="8574" y="9982"/>
                    <a:pt x="8213" y="10922"/>
                    <a:pt x="7900" y="11863"/>
                  </a:cubicBezTo>
                  <a:cubicBezTo>
                    <a:pt x="7586" y="12819"/>
                    <a:pt x="7257" y="13791"/>
                    <a:pt x="6944" y="14747"/>
                  </a:cubicBezTo>
                  <a:cubicBezTo>
                    <a:pt x="6850" y="15013"/>
                    <a:pt x="6771" y="15280"/>
                    <a:pt x="6677" y="15546"/>
                  </a:cubicBezTo>
                  <a:cubicBezTo>
                    <a:pt x="6113" y="17161"/>
                    <a:pt x="5549" y="18759"/>
                    <a:pt x="5016" y="20374"/>
                  </a:cubicBezTo>
                  <a:cubicBezTo>
                    <a:pt x="4922" y="20050"/>
                    <a:pt x="4699" y="19875"/>
                    <a:pt x="4429" y="19875"/>
                  </a:cubicBezTo>
                  <a:cubicBezTo>
                    <a:pt x="4203" y="19875"/>
                    <a:pt x="3943" y="19999"/>
                    <a:pt x="3699" y="20264"/>
                  </a:cubicBezTo>
                  <a:cubicBezTo>
                    <a:pt x="5110" y="16314"/>
                    <a:pt x="6568" y="12380"/>
                    <a:pt x="8010" y="8430"/>
                  </a:cubicBezTo>
                  <a:cubicBezTo>
                    <a:pt x="8010" y="8414"/>
                    <a:pt x="8010" y="8414"/>
                    <a:pt x="8010" y="8399"/>
                  </a:cubicBezTo>
                  <a:close/>
                  <a:moveTo>
                    <a:pt x="1630" y="23195"/>
                  </a:moveTo>
                  <a:cubicBezTo>
                    <a:pt x="1724" y="23211"/>
                    <a:pt x="1834" y="23242"/>
                    <a:pt x="1912" y="23305"/>
                  </a:cubicBezTo>
                  <a:cubicBezTo>
                    <a:pt x="1944" y="23321"/>
                    <a:pt x="1959" y="23336"/>
                    <a:pt x="1991" y="23352"/>
                  </a:cubicBezTo>
                  <a:cubicBezTo>
                    <a:pt x="1991" y="23352"/>
                    <a:pt x="2006" y="23368"/>
                    <a:pt x="2006" y="23383"/>
                  </a:cubicBezTo>
                  <a:cubicBezTo>
                    <a:pt x="1897" y="23321"/>
                    <a:pt x="1787" y="23274"/>
                    <a:pt x="1662" y="23242"/>
                  </a:cubicBezTo>
                  <a:cubicBezTo>
                    <a:pt x="1646" y="23227"/>
                    <a:pt x="1646" y="23211"/>
                    <a:pt x="1630" y="23195"/>
                  </a:cubicBezTo>
                  <a:close/>
                  <a:moveTo>
                    <a:pt x="1019" y="23477"/>
                  </a:moveTo>
                  <a:cubicBezTo>
                    <a:pt x="1035" y="23509"/>
                    <a:pt x="1050" y="23556"/>
                    <a:pt x="1066" y="23603"/>
                  </a:cubicBezTo>
                  <a:cubicBezTo>
                    <a:pt x="1050" y="23650"/>
                    <a:pt x="1035" y="23697"/>
                    <a:pt x="1019" y="23744"/>
                  </a:cubicBezTo>
                  <a:cubicBezTo>
                    <a:pt x="1003" y="23760"/>
                    <a:pt x="988" y="23775"/>
                    <a:pt x="972" y="23807"/>
                  </a:cubicBezTo>
                  <a:cubicBezTo>
                    <a:pt x="972" y="23760"/>
                    <a:pt x="972" y="23713"/>
                    <a:pt x="972" y="23666"/>
                  </a:cubicBezTo>
                  <a:cubicBezTo>
                    <a:pt x="988" y="23619"/>
                    <a:pt x="1003" y="23556"/>
                    <a:pt x="1019" y="23493"/>
                  </a:cubicBezTo>
                  <a:cubicBezTo>
                    <a:pt x="1019" y="23493"/>
                    <a:pt x="1019" y="23477"/>
                    <a:pt x="1019" y="23477"/>
                  </a:cubicBezTo>
                  <a:close/>
                  <a:moveTo>
                    <a:pt x="1072" y="18956"/>
                  </a:moveTo>
                  <a:cubicBezTo>
                    <a:pt x="1135" y="18956"/>
                    <a:pt x="1196" y="18969"/>
                    <a:pt x="1254" y="18995"/>
                  </a:cubicBezTo>
                  <a:cubicBezTo>
                    <a:pt x="1630" y="19167"/>
                    <a:pt x="1614" y="19669"/>
                    <a:pt x="1583" y="20202"/>
                  </a:cubicBezTo>
                  <a:cubicBezTo>
                    <a:pt x="1583" y="20263"/>
                    <a:pt x="1623" y="20305"/>
                    <a:pt x="1668" y="20305"/>
                  </a:cubicBezTo>
                  <a:cubicBezTo>
                    <a:pt x="1704" y="20305"/>
                    <a:pt x="1744" y="20279"/>
                    <a:pt x="1771" y="20217"/>
                  </a:cubicBezTo>
                  <a:cubicBezTo>
                    <a:pt x="1803" y="20123"/>
                    <a:pt x="1834" y="20013"/>
                    <a:pt x="1850" y="19919"/>
                  </a:cubicBezTo>
                  <a:cubicBezTo>
                    <a:pt x="2149" y="19427"/>
                    <a:pt x="2521" y="19199"/>
                    <a:pt x="2832" y="19199"/>
                  </a:cubicBezTo>
                  <a:cubicBezTo>
                    <a:pt x="3302" y="19199"/>
                    <a:pt x="3634" y="19719"/>
                    <a:pt x="3370" y="20625"/>
                  </a:cubicBezTo>
                  <a:cubicBezTo>
                    <a:pt x="3337" y="20748"/>
                    <a:pt x="3386" y="20811"/>
                    <a:pt x="3450" y="20811"/>
                  </a:cubicBezTo>
                  <a:cubicBezTo>
                    <a:pt x="3507" y="20811"/>
                    <a:pt x="3575" y="20760"/>
                    <a:pt x="3605" y="20656"/>
                  </a:cubicBezTo>
                  <a:cubicBezTo>
                    <a:pt x="3605" y="20640"/>
                    <a:pt x="3605" y="20640"/>
                    <a:pt x="3621" y="20625"/>
                  </a:cubicBezTo>
                  <a:cubicBezTo>
                    <a:pt x="3621" y="20625"/>
                    <a:pt x="3636" y="20625"/>
                    <a:pt x="3636" y="20609"/>
                  </a:cubicBezTo>
                  <a:cubicBezTo>
                    <a:pt x="3860" y="20314"/>
                    <a:pt x="4092" y="20183"/>
                    <a:pt x="4289" y="20183"/>
                  </a:cubicBezTo>
                  <a:cubicBezTo>
                    <a:pt x="4604" y="20183"/>
                    <a:pt x="4829" y="20517"/>
                    <a:pt x="4781" y="21048"/>
                  </a:cubicBezTo>
                  <a:cubicBezTo>
                    <a:pt x="4781" y="21064"/>
                    <a:pt x="4781" y="21064"/>
                    <a:pt x="4781" y="21079"/>
                  </a:cubicBezTo>
                  <a:cubicBezTo>
                    <a:pt x="4765" y="21079"/>
                    <a:pt x="4765" y="21095"/>
                    <a:pt x="4765" y="21111"/>
                  </a:cubicBezTo>
                  <a:cubicBezTo>
                    <a:pt x="4075" y="22035"/>
                    <a:pt x="3401" y="22976"/>
                    <a:pt x="2712" y="23901"/>
                  </a:cubicBezTo>
                  <a:cubicBezTo>
                    <a:pt x="2696" y="23932"/>
                    <a:pt x="2665" y="23963"/>
                    <a:pt x="2618" y="24010"/>
                  </a:cubicBezTo>
                  <a:cubicBezTo>
                    <a:pt x="2649" y="23979"/>
                    <a:pt x="2649" y="23948"/>
                    <a:pt x="2649" y="23916"/>
                  </a:cubicBezTo>
                  <a:cubicBezTo>
                    <a:pt x="2557" y="23255"/>
                    <a:pt x="2083" y="22825"/>
                    <a:pt x="1552" y="22825"/>
                  </a:cubicBezTo>
                  <a:cubicBezTo>
                    <a:pt x="1177" y="22825"/>
                    <a:pt x="773" y="23040"/>
                    <a:pt x="455" y="23540"/>
                  </a:cubicBezTo>
                  <a:cubicBezTo>
                    <a:pt x="455" y="23462"/>
                    <a:pt x="439" y="23383"/>
                    <a:pt x="439" y="23305"/>
                  </a:cubicBezTo>
                  <a:cubicBezTo>
                    <a:pt x="345" y="22161"/>
                    <a:pt x="266" y="21001"/>
                    <a:pt x="172" y="19857"/>
                  </a:cubicBezTo>
                  <a:cubicBezTo>
                    <a:pt x="157" y="19810"/>
                    <a:pt x="141" y="19778"/>
                    <a:pt x="110" y="19778"/>
                  </a:cubicBezTo>
                  <a:cubicBezTo>
                    <a:pt x="141" y="19731"/>
                    <a:pt x="172" y="19684"/>
                    <a:pt x="204" y="19622"/>
                  </a:cubicBezTo>
                  <a:cubicBezTo>
                    <a:pt x="235" y="19575"/>
                    <a:pt x="235" y="19543"/>
                    <a:pt x="235" y="19512"/>
                  </a:cubicBezTo>
                  <a:cubicBezTo>
                    <a:pt x="478" y="19192"/>
                    <a:pt x="794" y="18956"/>
                    <a:pt x="1072" y="18956"/>
                  </a:cubicBezTo>
                  <a:close/>
                  <a:moveTo>
                    <a:pt x="1567" y="23697"/>
                  </a:moveTo>
                  <a:lnTo>
                    <a:pt x="1646" y="23713"/>
                  </a:lnTo>
                  <a:cubicBezTo>
                    <a:pt x="1583" y="23885"/>
                    <a:pt x="1505" y="24042"/>
                    <a:pt x="1442" y="24214"/>
                  </a:cubicBezTo>
                  <a:cubicBezTo>
                    <a:pt x="1489" y="24042"/>
                    <a:pt x="1536" y="23869"/>
                    <a:pt x="1567" y="23697"/>
                  </a:cubicBezTo>
                  <a:close/>
                  <a:moveTo>
                    <a:pt x="2116" y="23791"/>
                  </a:moveTo>
                  <a:cubicBezTo>
                    <a:pt x="2100" y="23869"/>
                    <a:pt x="2069" y="23932"/>
                    <a:pt x="2038" y="23995"/>
                  </a:cubicBezTo>
                  <a:cubicBezTo>
                    <a:pt x="1991" y="24089"/>
                    <a:pt x="1928" y="24198"/>
                    <a:pt x="1865" y="24293"/>
                  </a:cubicBezTo>
                  <a:cubicBezTo>
                    <a:pt x="1944" y="24120"/>
                    <a:pt x="2022" y="23963"/>
                    <a:pt x="2100" y="23791"/>
                  </a:cubicBezTo>
                  <a:close/>
                  <a:moveTo>
                    <a:pt x="2336" y="23838"/>
                  </a:moveTo>
                  <a:cubicBezTo>
                    <a:pt x="2367" y="23901"/>
                    <a:pt x="2414" y="23963"/>
                    <a:pt x="2461" y="24010"/>
                  </a:cubicBezTo>
                  <a:cubicBezTo>
                    <a:pt x="2449" y="24005"/>
                    <a:pt x="2436" y="24001"/>
                    <a:pt x="2422" y="24001"/>
                  </a:cubicBezTo>
                  <a:cubicBezTo>
                    <a:pt x="2397" y="24001"/>
                    <a:pt x="2371" y="24012"/>
                    <a:pt x="2351" y="24042"/>
                  </a:cubicBezTo>
                  <a:cubicBezTo>
                    <a:pt x="2257" y="24136"/>
                    <a:pt x="2163" y="24246"/>
                    <a:pt x="2085" y="24340"/>
                  </a:cubicBezTo>
                  <a:cubicBezTo>
                    <a:pt x="2116" y="24277"/>
                    <a:pt x="2147" y="24214"/>
                    <a:pt x="2179" y="24136"/>
                  </a:cubicBezTo>
                  <a:cubicBezTo>
                    <a:pt x="2226" y="24057"/>
                    <a:pt x="2257" y="23995"/>
                    <a:pt x="2288" y="23932"/>
                  </a:cubicBezTo>
                  <a:cubicBezTo>
                    <a:pt x="2304" y="23901"/>
                    <a:pt x="2320" y="23869"/>
                    <a:pt x="2336" y="23838"/>
                  </a:cubicBezTo>
                  <a:close/>
                  <a:moveTo>
                    <a:pt x="1865" y="23744"/>
                  </a:moveTo>
                  <a:cubicBezTo>
                    <a:pt x="1881" y="23744"/>
                    <a:pt x="1897" y="23744"/>
                    <a:pt x="1928" y="23760"/>
                  </a:cubicBezTo>
                  <a:cubicBezTo>
                    <a:pt x="1787" y="24057"/>
                    <a:pt x="1630" y="24355"/>
                    <a:pt x="1489" y="24653"/>
                  </a:cubicBezTo>
                  <a:cubicBezTo>
                    <a:pt x="1599" y="24355"/>
                    <a:pt x="1709" y="24042"/>
                    <a:pt x="1818" y="23744"/>
                  </a:cubicBezTo>
                  <a:close/>
                  <a:moveTo>
                    <a:pt x="2602" y="24042"/>
                  </a:moveTo>
                  <a:lnTo>
                    <a:pt x="2602" y="24042"/>
                  </a:lnTo>
                  <a:cubicBezTo>
                    <a:pt x="2351" y="24402"/>
                    <a:pt x="1834" y="25170"/>
                    <a:pt x="1379" y="25703"/>
                  </a:cubicBezTo>
                  <a:cubicBezTo>
                    <a:pt x="1677" y="25139"/>
                    <a:pt x="2038" y="24637"/>
                    <a:pt x="2477" y="24183"/>
                  </a:cubicBezTo>
                  <a:cubicBezTo>
                    <a:pt x="2508" y="24151"/>
                    <a:pt x="2524" y="24104"/>
                    <a:pt x="2508" y="24073"/>
                  </a:cubicBezTo>
                  <a:lnTo>
                    <a:pt x="2508" y="24073"/>
                  </a:lnTo>
                  <a:cubicBezTo>
                    <a:pt x="2512" y="24077"/>
                    <a:pt x="2519" y="24079"/>
                    <a:pt x="2526" y="24079"/>
                  </a:cubicBezTo>
                  <a:cubicBezTo>
                    <a:pt x="2548" y="24079"/>
                    <a:pt x="2579" y="24065"/>
                    <a:pt x="2602" y="24042"/>
                  </a:cubicBezTo>
                  <a:close/>
                  <a:moveTo>
                    <a:pt x="815" y="23383"/>
                  </a:moveTo>
                  <a:cubicBezTo>
                    <a:pt x="815" y="23430"/>
                    <a:pt x="815" y="23477"/>
                    <a:pt x="815" y="23524"/>
                  </a:cubicBezTo>
                  <a:cubicBezTo>
                    <a:pt x="799" y="23572"/>
                    <a:pt x="784" y="23619"/>
                    <a:pt x="784" y="23681"/>
                  </a:cubicBezTo>
                  <a:cubicBezTo>
                    <a:pt x="784" y="23713"/>
                    <a:pt x="799" y="23744"/>
                    <a:pt x="815" y="23760"/>
                  </a:cubicBezTo>
                  <a:cubicBezTo>
                    <a:pt x="815" y="24026"/>
                    <a:pt x="799" y="24293"/>
                    <a:pt x="784" y="24559"/>
                  </a:cubicBezTo>
                  <a:cubicBezTo>
                    <a:pt x="784" y="24230"/>
                    <a:pt x="784" y="23901"/>
                    <a:pt x="768" y="23572"/>
                  </a:cubicBezTo>
                  <a:cubicBezTo>
                    <a:pt x="768" y="23542"/>
                    <a:pt x="747" y="23526"/>
                    <a:pt x="723" y="23526"/>
                  </a:cubicBezTo>
                  <a:cubicBezTo>
                    <a:pt x="697" y="23526"/>
                    <a:pt x="667" y="23546"/>
                    <a:pt x="658" y="23587"/>
                  </a:cubicBezTo>
                  <a:cubicBezTo>
                    <a:pt x="643" y="24418"/>
                    <a:pt x="658" y="25233"/>
                    <a:pt x="658" y="26064"/>
                  </a:cubicBezTo>
                  <a:cubicBezTo>
                    <a:pt x="611" y="25703"/>
                    <a:pt x="580" y="24888"/>
                    <a:pt x="564" y="24778"/>
                  </a:cubicBezTo>
                  <a:cubicBezTo>
                    <a:pt x="533" y="24434"/>
                    <a:pt x="502" y="24104"/>
                    <a:pt x="470" y="23760"/>
                  </a:cubicBezTo>
                  <a:cubicBezTo>
                    <a:pt x="580" y="23603"/>
                    <a:pt x="690" y="23477"/>
                    <a:pt x="815" y="23383"/>
                  </a:cubicBezTo>
                  <a:close/>
                  <a:moveTo>
                    <a:pt x="1176" y="25876"/>
                  </a:moveTo>
                  <a:cubicBezTo>
                    <a:pt x="1176" y="25876"/>
                    <a:pt x="1191" y="25891"/>
                    <a:pt x="1223" y="25891"/>
                  </a:cubicBezTo>
                  <a:cubicBezTo>
                    <a:pt x="1160" y="25954"/>
                    <a:pt x="1113" y="26017"/>
                    <a:pt x="1066" y="26064"/>
                  </a:cubicBezTo>
                  <a:cubicBezTo>
                    <a:pt x="1097" y="26001"/>
                    <a:pt x="1129" y="25938"/>
                    <a:pt x="1176" y="25876"/>
                  </a:cubicBezTo>
                  <a:close/>
                  <a:moveTo>
                    <a:pt x="7911" y="1"/>
                  </a:moveTo>
                  <a:cubicBezTo>
                    <a:pt x="7753" y="1"/>
                    <a:pt x="7588" y="25"/>
                    <a:pt x="7414" y="91"/>
                  </a:cubicBezTo>
                  <a:cubicBezTo>
                    <a:pt x="6395" y="468"/>
                    <a:pt x="5988" y="1988"/>
                    <a:pt x="5674" y="3179"/>
                  </a:cubicBezTo>
                  <a:cubicBezTo>
                    <a:pt x="5658" y="3195"/>
                    <a:pt x="5658" y="3211"/>
                    <a:pt x="5674" y="3226"/>
                  </a:cubicBezTo>
                  <a:cubicBezTo>
                    <a:pt x="5627" y="3242"/>
                    <a:pt x="5596" y="3258"/>
                    <a:pt x="5549" y="3273"/>
                  </a:cubicBezTo>
                  <a:cubicBezTo>
                    <a:pt x="5520" y="3264"/>
                    <a:pt x="5490" y="3260"/>
                    <a:pt x="5460" y="3260"/>
                  </a:cubicBezTo>
                  <a:cubicBezTo>
                    <a:pt x="5222" y="3260"/>
                    <a:pt x="4934" y="3518"/>
                    <a:pt x="4781" y="3838"/>
                  </a:cubicBezTo>
                  <a:cubicBezTo>
                    <a:pt x="4608" y="4182"/>
                    <a:pt x="4608" y="4559"/>
                    <a:pt x="4734" y="4794"/>
                  </a:cubicBezTo>
                  <a:cubicBezTo>
                    <a:pt x="4326" y="5170"/>
                    <a:pt x="4028" y="5922"/>
                    <a:pt x="4091" y="6424"/>
                  </a:cubicBezTo>
                  <a:cubicBezTo>
                    <a:pt x="4091" y="6439"/>
                    <a:pt x="4107" y="6455"/>
                    <a:pt x="4107" y="6455"/>
                  </a:cubicBezTo>
                  <a:cubicBezTo>
                    <a:pt x="3668" y="7082"/>
                    <a:pt x="3699" y="7646"/>
                    <a:pt x="4060" y="7929"/>
                  </a:cubicBezTo>
                  <a:cubicBezTo>
                    <a:pt x="4068" y="7937"/>
                    <a:pt x="4078" y="7941"/>
                    <a:pt x="4089" y="7941"/>
                  </a:cubicBezTo>
                  <a:cubicBezTo>
                    <a:pt x="4116" y="7941"/>
                    <a:pt x="4147" y="7915"/>
                    <a:pt x="4169" y="7882"/>
                  </a:cubicBezTo>
                  <a:lnTo>
                    <a:pt x="4169" y="7882"/>
                  </a:lnTo>
                  <a:cubicBezTo>
                    <a:pt x="2665" y="11581"/>
                    <a:pt x="1301" y="15390"/>
                    <a:pt x="63" y="19167"/>
                  </a:cubicBezTo>
                  <a:cubicBezTo>
                    <a:pt x="63" y="19261"/>
                    <a:pt x="78" y="19371"/>
                    <a:pt x="78" y="19465"/>
                  </a:cubicBezTo>
                  <a:cubicBezTo>
                    <a:pt x="549" y="18775"/>
                    <a:pt x="784" y="17709"/>
                    <a:pt x="1082" y="16879"/>
                  </a:cubicBezTo>
                  <a:cubicBezTo>
                    <a:pt x="1458" y="15781"/>
                    <a:pt x="1850" y="14684"/>
                    <a:pt x="2241" y="13587"/>
                  </a:cubicBezTo>
                  <a:cubicBezTo>
                    <a:pt x="2947" y="11643"/>
                    <a:pt x="3684" y="9700"/>
                    <a:pt x="4405" y="7756"/>
                  </a:cubicBezTo>
                  <a:cubicBezTo>
                    <a:pt x="4420" y="7756"/>
                    <a:pt x="4420" y="7740"/>
                    <a:pt x="4436" y="7740"/>
                  </a:cubicBezTo>
                  <a:cubicBezTo>
                    <a:pt x="4577" y="7552"/>
                    <a:pt x="4749" y="7443"/>
                    <a:pt x="4922" y="7380"/>
                  </a:cubicBezTo>
                  <a:cubicBezTo>
                    <a:pt x="5141" y="7427"/>
                    <a:pt x="5361" y="7474"/>
                    <a:pt x="5580" y="7537"/>
                  </a:cubicBezTo>
                  <a:cubicBezTo>
                    <a:pt x="5658" y="7599"/>
                    <a:pt x="5737" y="7709"/>
                    <a:pt x="5800" y="7819"/>
                  </a:cubicBezTo>
                  <a:cubicBezTo>
                    <a:pt x="5674" y="8070"/>
                    <a:pt x="5611" y="8367"/>
                    <a:pt x="5486" y="8681"/>
                  </a:cubicBezTo>
                  <a:cubicBezTo>
                    <a:pt x="5079" y="9872"/>
                    <a:pt x="4655" y="11079"/>
                    <a:pt x="4248" y="12270"/>
                  </a:cubicBezTo>
                  <a:cubicBezTo>
                    <a:pt x="3433" y="14637"/>
                    <a:pt x="2602" y="16988"/>
                    <a:pt x="1834" y="19339"/>
                  </a:cubicBezTo>
                  <a:cubicBezTo>
                    <a:pt x="1756" y="18995"/>
                    <a:pt x="1552" y="18728"/>
                    <a:pt x="1317" y="18665"/>
                  </a:cubicBezTo>
                  <a:cubicBezTo>
                    <a:pt x="1267" y="18652"/>
                    <a:pt x="1217" y="18646"/>
                    <a:pt x="1165" y="18646"/>
                  </a:cubicBezTo>
                  <a:cubicBezTo>
                    <a:pt x="794" y="18646"/>
                    <a:pt x="385" y="18981"/>
                    <a:pt x="110" y="19449"/>
                  </a:cubicBezTo>
                  <a:cubicBezTo>
                    <a:pt x="94" y="19465"/>
                    <a:pt x="78" y="19465"/>
                    <a:pt x="78" y="19481"/>
                  </a:cubicBezTo>
                  <a:cubicBezTo>
                    <a:pt x="78" y="19778"/>
                    <a:pt x="47" y="20076"/>
                    <a:pt x="0" y="20358"/>
                  </a:cubicBezTo>
                  <a:cubicBezTo>
                    <a:pt x="63" y="22600"/>
                    <a:pt x="266" y="24747"/>
                    <a:pt x="502" y="26879"/>
                  </a:cubicBezTo>
                  <a:cubicBezTo>
                    <a:pt x="510" y="26954"/>
                    <a:pt x="545" y="26989"/>
                    <a:pt x="587" y="26989"/>
                  </a:cubicBezTo>
                  <a:cubicBezTo>
                    <a:pt x="625" y="26989"/>
                    <a:pt x="669" y="26962"/>
                    <a:pt x="705" y="26910"/>
                  </a:cubicBezTo>
                  <a:cubicBezTo>
                    <a:pt x="2163" y="25061"/>
                    <a:pt x="3605" y="23180"/>
                    <a:pt x="4969" y="21220"/>
                  </a:cubicBezTo>
                  <a:cubicBezTo>
                    <a:pt x="5031" y="21142"/>
                    <a:pt x="5031" y="21079"/>
                    <a:pt x="5016" y="21032"/>
                  </a:cubicBezTo>
                  <a:cubicBezTo>
                    <a:pt x="5031" y="20970"/>
                    <a:pt x="5031" y="20923"/>
                    <a:pt x="5047" y="20876"/>
                  </a:cubicBezTo>
                  <a:cubicBezTo>
                    <a:pt x="6474" y="17176"/>
                    <a:pt x="7759" y="13383"/>
                    <a:pt x="9044" y="9637"/>
                  </a:cubicBezTo>
                  <a:cubicBezTo>
                    <a:pt x="9049" y="9642"/>
                    <a:pt x="9055" y="9644"/>
                    <a:pt x="9060" y="9644"/>
                  </a:cubicBezTo>
                  <a:cubicBezTo>
                    <a:pt x="9070" y="9644"/>
                    <a:pt x="9081" y="9637"/>
                    <a:pt x="9091" y="9637"/>
                  </a:cubicBezTo>
                  <a:cubicBezTo>
                    <a:pt x="9655" y="9324"/>
                    <a:pt x="10016" y="8587"/>
                    <a:pt x="9875" y="7897"/>
                  </a:cubicBezTo>
                  <a:cubicBezTo>
                    <a:pt x="9859" y="7819"/>
                    <a:pt x="9828" y="7756"/>
                    <a:pt x="9796" y="7678"/>
                  </a:cubicBezTo>
                  <a:cubicBezTo>
                    <a:pt x="10063" y="7239"/>
                    <a:pt x="10141" y="6894"/>
                    <a:pt x="10094" y="6596"/>
                  </a:cubicBezTo>
                  <a:cubicBezTo>
                    <a:pt x="10565" y="6173"/>
                    <a:pt x="10580" y="5718"/>
                    <a:pt x="10423" y="5311"/>
                  </a:cubicBezTo>
                  <a:cubicBezTo>
                    <a:pt x="10815" y="4339"/>
                    <a:pt x="11599" y="2913"/>
                    <a:pt x="11536" y="1910"/>
                  </a:cubicBezTo>
                  <a:cubicBezTo>
                    <a:pt x="11489" y="1157"/>
                    <a:pt x="11035" y="812"/>
                    <a:pt x="10533" y="687"/>
                  </a:cubicBezTo>
                  <a:cubicBezTo>
                    <a:pt x="9922" y="436"/>
                    <a:pt x="9264" y="279"/>
                    <a:pt x="8637" y="123"/>
                  </a:cubicBezTo>
                  <a:cubicBezTo>
                    <a:pt x="8404" y="65"/>
                    <a:pt x="8166" y="1"/>
                    <a:pt x="7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3380325" y="3719775"/>
              <a:ext cx="23925" cy="52975"/>
            </a:xfrm>
            <a:custGeom>
              <a:avLst/>
              <a:gdLst/>
              <a:ahLst/>
              <a:cxnLst/>
              <a:rect l="l" t="t" r="r" b="b"/>
              <a:pathLst>
                <a:path w="957" h="2119" extrusionOk="0">
                  <a:moveTo>
                    <a:pt x="956" y="0"/>
                  </a:moveTo>
                  <a:lnTo>
                    <a:pt x="956" y="0"/>
                  </a:lnTo>
                  <a:cubicBezTo>
                    <a:pt x="470" y="471"/>
                    <a:pt x="63" y="1348"/>
                    <a:pt x="0" y="2101"/>
                  </a:cubicBezTo>
                  <a:cubicBezTo>
                    <a:pt x="0" y="2110"/>
                    <a:pt x="5" y="2119"/>
                    <a:pt x="13" y="2119"/>
                  </a:cubicBezTo>
                  <a:cubicBezTo>
                    <a:pt x="18" y="2119"/>
                    <a:pt x="25" y="2114"/>
                    <a:pt x="31" y="2101"/>
                  </a:cubicBezTo>
                  <a:cubicBezTo>
                    <a:pt x="220" y="1254"/>
                    <a:pt x="486" y="674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3385800" y="3742450"/>
              <a:ext cx="10225" cy="27275"/>
            </a:xfrm>
            <a:custGeom>
              <a:avLst/>
              <a:gdLst/>
              <a:ahLst/>
              <a:cxnLst/>
              <a:rect l="l" t="t" r="r" b="b"/>
              <a:pathLst>
                <a:path w="409" h="1091" extrusionOk="0">
                  <a:moveTo>
                    <a:pt x="395" y="0"/>
                  </a:moveTo>
                  <a:cubicBezTo>
                    <a:pt x="390" y="0"/>
                    <a:pt x="383" y="5"/>
                    <a:pt x="377" y="18"/>
                  </a:cubicBezTo>
                  <a:cubicBezTo>
                    <a:pt x="251" y="363"/>
                    <a:pt x="126" y="708"/>
                    <a:pt x="1" y="1053"/>
                  </a:cubicBezTo>
                  <a:cubicBezTo>
                    <a:pt x="1" y="1079"/>
                    <a:pt x="10" y="1090"/>
                    <a:pt x="21" y="1090"/>
                  </a:cubicBezTo>
                  <a:cubicBezTo>
                    <a:pt x="30" y="1090"/>
                    <a:pt x="41" y="1082"/>
                    <a:pt x="48" y="1068"/>
                  </a:cubicBezTo>
                  <a:cubicBezTo>
                    <a:pt x="173" y="723"/>
                    <a:pt x="283" y="363"/>
                    <a:pt x="408" y="18"/>
                  </a:cubicBezTo>
                  <a:cubicBezTo>
                    <a:pt x="408" y="9"/>
                    <a:pt x="403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3397550" y="3877700"/>
              <a:ext cx="60275" cy="34650"/>
            </a:xfrm>
            <a:custGeom>
              <a:avLst/>
              <a:gdLst/>
              <a:ahLst/>
              <a:cxnLst/>
              <a:rect l="l" t="t" r="r" b="b"/>
              <a:pathLst>
                <a:path w="2411" h="1386" extrusionOk="0">
                  <a:moveTo>
                    <a:pt x="16" y="0"/>
                  </a:moveTo>
                  <a:cubicBezTo>
                    <a:pt x="1" y="0"/>
                    <a:pt x="1" y="16"/>
                    <a:pt x="16" y="16"/>
                  </a:cubicBezTo>
                  <a:cubicBezTo>
                    <a:pt x="487" y="125"/>
                    <a:pt x="1004" y="251"/>
                    <a:pt x="1443" y="470"/>
                  </a:cubicBezTo>
                  <a:cubicBezTo>
                    <a:pt x="1835" y="690"/>
                    <a:pt x="2085" y="1019"/>
                    <a:pt x="2368" y="1379"/>
                  </a:cubicBezTo>
                  <a:cubicBezTo>
                    <a:pt x="2372" y="1384"/>
                    <a:pt x="2378" y="1386"/>
                    <a:pt x="2384" y="1386"/>
                  </a:cubicBezTo>
                  <a:cubicBezTo>
                    <a:pt x="2398" y="1386"/>
                    <a:pt x="2410" y="1375"/>
                    <a:pt x="2399" y="1364"/>
                  </a:cubicBezTo>
                  <a:cubicBezTo>
                    <a:pt x="2132" y="314"/>
                    <a:pt x="832" y="141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3423800" y="3854950"/>
              <a:ext cx="38375" cy="26000"/>
            </a:xfrm>
            <a:custGeom>
              <a:avLst/>
              <a:gdLst/>
              <a:ahLst/>
              <a:cxnLst/>
              <a:rect l="l" t="t" r="r" b="b"/>
              <a:pathLst>
                <a:path w="1535" h="1040" extrusionOk="0">
                  <a:moveTo>
                    <a:pt x="46" y="1"/>
                  </a:moveTo>
                  <a:cubicBezTo>
                    <a:pt x="36" y="1"/>
                    <a:pt x="26" y="1"/>
                    <a:pt x="17" y="1"/>
                  </a:cubicBezTo>
                  <a:cubicBezTo>
                    <a:pt x="1" y="1"/>
                    <a:pt x="1" y="17"/>
                    <a:pt x="1" y="17"/>
                  </a:cubicBezTo>
                  <a:cubicBezTo>
                    <a:pt x="314" y="126"/>
                    <a:pt x="612" y="220"/>
                    <a:pt x="879" y="409"/>
                  </a:cubicBezTo>
                  <a:cubicBezTo>
                    <a:pt x="1114" y="581"/>
                    <a:pt x="1271" y="847"/>
                    <a:pt x="1490" y="1035"/>
                  </a:cubicBezTo>
                  <a:cubicBezTo>
                    <a:pt x="1493" y="1038"/>
                    <a:pt x="1497" y="1040"/>
                    <a:pt x="1500" y="1040"/>
                  </a:cubicBezTo>
                  <a:cubicBezTo>
                    <a:pt x="1516" y="1040"/>
                    <a:pt x="1534" y="1017"/>
                    <a:pt x="1521" y="1004"/>
                  </a:cubicBezTo>
                  <a:cubicBezTo>
                    <a:pt x="1321" y="419"/>
                    <a:pt x="592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3449275" y="3833800"/>
              <a:ext cx="18725" cy="17825"/>
            </a:xfrm>
            <a:custGeom>
              <a:avLst/>
              <a:gdLst/>
              <a:ahLst/>
              <a:cxnLst/>
              <a:rect l="l" t="t" r="r" b="b"/>
              <a:pathLst>
                <a:path w="749" h="713" extrusionOk="0">
                  <a:moveTo>
                    <a:pt x="16" y="1"/>
                  </a:moveTo>
                  <a:cubicBezTo>
                    <a:pt x="1" y="1"/>
                    <a:pt x="1" y="16"/>
                    <a:pt x="1" y="16"/>
                  </a:cubicBezTo>
                  <a:cubicBezTo>
                    <a:pt x="173" y="95"/>
                    <a:pt x="314" y="204"/>
                    <a:pt x="440" y="345"/>
                  </a:cubicBezTo>
                  <a:cubicBezTo>
                    <a:pt x="534" y="455"/>
                    <a:pt x="596" y="612"/>
                    <a:pt x="706" y="706"/>
                  </a:cubicBezTo>
                  <a:cubicBezTo>
                    <a:pt x="711" y="711"/>
                    <a:pt x="717" y="712"/>
                    <a:pt x="722" y="712"/>
                  </a:cubicBezTo>
                  <a:cubicBezTo>
                    <a:pt x="736" y="712"/>
                    <a:pt x="749" y="701"/>
                    <a:pt x="737" y="690"/>
                  </a:cubicBezTo>
                  <a:cubicBezTo>
                    <a:pt x="722" y="502"/>
                    <a:pt x="581" y="361"/>
                    <a:pt x="471" y="251"/>
                  </a:cubicBezTo>
                  <a:cubicBezTo>
                    <a:pt x="346" y="126"/>
                    <a:pt x="189" y="48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3108375" y="4434875"/>
              <a:ext cx="173600" cy="275375"/>
            </a:xfrm>
            <a:custGeom>
              <a:avLst/>
              <a:gdLst/>
              <a:ahLst/>
              <a:cxnLst/>
              <a:rect l="l" t="t" r="r" b="b"/>
              <a:pathLst>
                <a:path w="6944" h="11015" extrusionOk="0">
                  <a:moveTo>
                    <a:pt x="4426" y="1"/>
                  </a:moveTo>
                  <a:cubicBezTo>
                    <a:pt x="3056" y="1"/>
                    <a:pt x="1514" y="1379"/>
                    <a:pt x="894" y="2369"/>
                  </a:cubicBezTo>
                  <a:cubicBezTo>
                    <a:pt x="486" y="3011"/>
                    <a:pt x="0" y="3999"/>
                    <a:pt x="392" y="4751"/>
                  </a:cubicBezTo>
                  <a:cubicBezTo>
                    <a:pt x="684" y="5301"/>
                    <a:pt x="1230" y="5371"/>
                    <a:pt x="1781" y="5371"/>
                  </a:cubicBezTo>
                  <a:cubicBezTo>
                    <a:pt x="1968" y="5371"/>
                    <a:pt x="2156" y="5363"/>
                    <a:pt x="2336" y="5363"/>
                  </a:cubicBezTo>
                  <a:cubicBezTo>
                    <a:pt x="2755" y="5363"/>
                    <a:pt x="3292" y="5274"/>
                    <a:pt x="3770" y="5274"/>
                  </a:cubicBezTo>
                  <a:cubicBezTo>
                    <a:pt x="3989" y="5274"/>
                    <a:pt x="4196" y="5293"/>
                    <a:pt x="4373" y="5347"/>
                  </a:cubicBezTo>
                  <a:lnTo>
                    <a:pt x="4828" y="5347"/>
                  </a:lnTo>
                  <a:cubicBezTo>
                    <a:pt x="5235" y="6115"/>
                    <a:pt x="5141" y="6570"/>
                    <a:pt x="4546" y="6679"/>
                  </a:cubicBezTo>
                  <a:cubicBezTo>
                    <a:pt x="4232" y="6867"/>
                    <a:pt x="3778" y="6977"/>
                    <a:pt x="3433" y="7118"/>
                  </a:cubicBezTo>
                  <a:cubicBezTo>
                    <a:pt x="2586" y="7447"/>
                    <a:pt x="1301" y="7839"/>
                    <a:pt x="690" y="8576"/>
                  </a:cubicBezTo>
                  <a:cubicBezTo>
                    <a:pt x="282" y="9062"/>
                    <a:pt x="220" y="9704"/>
                    <a:pt x="705" y="10175"/>
                  </a:cubicBezTo>
                  <a:cubicBezTo>
                    <a:pt x="1017" y="10465"/>
                    <a:pt x="1373" y="10531"/>
                    <a:pt x="1743" y="10531"/>
                  </a:cubicBezTo>
                  <a:cubicBezTo>
                    <a:pt x="2054" y="10531"/>
                    <a:pt x="2375" y="10484"/>
                    <a:pt x="2686" y="10484"/>
                  </a:cubicBezTo>
                  <a:cubicBezTo>
                    <a:pt x="2822" y="10484"/>
                    <a:pt x="2957" y="10493"/>
                    <a:pt x="3088" y="10519"/>
                  </a:cubicBezTo>
                  <a:cubicBezTo>
                    <a:pt x="3072" y="10566"/>
                    <a:pt x="3072" y="10614"/>
                    <a:pt x="3057" y="10661"/>
                  </a:cubicBezTo>
                  <a:cubicBezTo>
                    <a:pt x="3001" y="10873"/>
                    <a:pt x="3161" y="11014"/>
                    <a:pt x="3331" y="11014"/>
                  </a:cubicBezTo>
                  <a:cubicBezTo>
                    <a:pt x="3399" y="11014"/>
                    <a:pt x="3469" y="10992"/>
                    <a:pt x="3527" y="10943"/>
                  </a:cubicBezTo>
                  <a:cubicBezTo>
                    <a:pt x="3684" y="10802"/>
                    <a:pt x="3840" y="10676"/>
                    <a:pt x="3997" y="10551"/>
                  </a:cubicBezTo>
                  <a:cubicBezTo>
                    <a:pt x="4248" y="10347"/>
                    <a:pt x="4122" y="9940"/>
                    <a:pt x="3903" y="9798"/>
                  </a:cubicBezTo>
                  <a:cubicBezTo>
                    <a:pt x="3621" y="9626"/>
                    <a:pt x="3417" y="9548"/>
                    <a:pt x="3088" y="9516"/>
                  </a:cubicBezTo>
                  <a:cubicBezTo>
                    <a:pt x="3074" y="9514"/>
                    <a:pt x="3057" y="9513"/>
                    <a:pt x="3038" y="9513"/>
                  </a:cubicBezTo>
                  <a:cubicBezTo>
                    <a:pt x="2815" y="9513"/>
                    <a:pt x="2268" y="9640"/>
                    <a:pt x="1980" y="9640"/>
                  </a:cubicBezTo>
                  <a:cubicBezTo>
                    <a:pt x="1905" y="9640"/>
                    <a:pt x="1848" y="9631"/>
                    <a:pt x="1818" y="9610"/>
                  </a:cubicBezTo>
                  <a:cubicBezTo>
                    <a:pt x="737" y="8889"/>
                    <a:pt x="4264" y="7651"/>
                    <a:pt x="4452" y="7588"/>
                  </a:cubicBezTo>
                  <a:cubicBezTo>
                    <a:pt x="5345" y="7228"/>
                    <a:pt x="6944" y="6413"/>
                    <a:pt x="6191" y="5143"/>
                  </a:cubicBezTo>
                  <a:cubicBezTo>
                    <a:pt x="5877" y="4622"/>
                    <a:pt x="5324" y="4477"/>
                    <a:pt x="4692" y="4477"/>
                  </a:cubicBezTo>
                  <a:cubicBezTo>
                    <a:pt x="3899" y="4477"/>
                    <a:pt x="2983" y="4706"/>
                    <a:pt x="2264" y="4706"/>
                  </a:cubicBezTo>
                  <a:cubicBezTo>
                    <a:pt x="2041" y="4706"/>
                    <a:pt x="1837" y="4684"/>
                    <a:pt x="1662" y="4626"/>
                  </a:cubicBezTo>
                  <a:cubicBezTo>
                    <a:pt x="173" y="4124"/>
                    <a:pt x="1740" y="2275"/>
                    <a:pt x="2398" y="1695"/>
                  </a:cubicBezTo>
                  <a:cubicBezTo>
                    <a:pt x="3245" y="974"/>
                    <a:pt x="4311" y="942"/>
                    <a:pt x="5173" y="362"/>
                  </a:cubicBezTo>
                  <a:cubicBezTo>
                    <a:pt x="5235" y="315"/>
                    <a:pt x="5251" y="190"/>
                    <a:pt x="5173" y="159"/>
                  </a:cubicBezTo>
                  <a:cubicBezTo>
                    <a:pt x="4935" y="50"/>
                    <a:pt x="4683" y="1"/>
                    <a:pt x="4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865;p31">
            <a:extLst>
              <a:ext uri="{FF2B5EF4-FFF2-40B4-BE49-F238E27FC236}">
                <a16:creationId xmlns:a16="http://schemas.microsoft.com/office/drawing/2014/main" id="{6D73D9DD-EC68-4071-BB08-849C01D7F17E}"/>
              </a:ext>
            </a:extLst>
          </p:cNvPr>
          <p:cNvGrpSpPr/>
          <p:nvPr/>
        </p:nvGrpSpPr>
        <p:grpSpPr>
          <a:xfrm rot="474658">
            <a:off x="4727328" y="1157199"/>
            <a:ext cx="1557467" cy="585348"/>
            <a:chOff x="4345425" y="2175475"/>
            <a:chExt cx="800750" cy="176025"/>
          </a:xfrm>
        </p:grpSpPr>
        <p:sp>
          <p:nvSpPr>
            <p:cNvPr id="50" name="Google Shape;866;p31">
              <a:extLst>
                <a:ext uri="{FF2B5EF4-FFF2-40B4-BE49-F238E27FC236}">
                  <a16:creationId xmlns:a16="http://schemas.microsoft.com/office/drawing/2014/main" id="{6EB23B3C-0622-4C08-997C-311328139D37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67;p31">
              <a:extLst>
                <a:ext uri="{FF2B5EF4-FFF2-40B4-BE49-F238E27FC236}">
                  <a16:creationId xmlns:a16="http://schemas.microsoft.com/office/drawing/2014/main" id="{1031ED60-5C13-42B5-96F4-D0AD3A53B7C1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872;p31">
            <a:extLst>
              <a:ext uri="{FF2B5EF4-FFF2-40B4-BE49-F238E27FC236}">
                <a16:creationId xmlns:a16="http://schemas.microsoft.com/office/drawing/2014/main" id="{51F26D58-D905-4C57-BB1E-DB92723D6F35}"/>
              </a:ext>
            </a:extLst>
          </p:cNvPr>
          <p:cNvSpPr txBox="1">
            <a:spLocks/>
          </p:cNvSpPr>
          <p:nvPr/>
        </p:nvSpPr>
        <p:spPr>
          <a:xfrm>
            <a:off x="4252961" y="1209817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2"/>
              </a:buClr>
              <a:buSzPts val="1100"/>
            </a:pPr>
            <a:r>
              <a:rPr lang="en-ID" sz="2000" b="1">
                <a:solidFill>
                  <a:srgbClr val="E28D0A"/>
                </a:solidFill>
                <a:latin typeface="Itim" panose="020B0604020202020204" charset="-34"/>
                <a:cs typeface="Itim" panose="020B0604020202020204" charset="-34"/>
              </a:rPr>
              <a:t>Contoh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Google Shape;854;p31">
                <a:extLst>
                  <a:ext uri="{FF2B5EF4-FFF2-40B4-BE49-F238E27FC236}">
                    <a16:creationId xmlns:a16="http://schemas.microsoft.com/office/drawing/2014/main" id="{CBF39BCF-B3AF-46F4-9FBD-C275681175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8923" y="1764251"/>
                <a:ext cx="7545979" cy="33372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Muli"/>
                  <a:buNone/>
                  <a:defRPr sz="16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1pPr>
                <a:lvl2pPr marL="914400" marR="0" lvl="1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Muli"/>
                  <a:buNone/>
                  <a:defRPr sz="16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2pPr>
                <a:lvl3pPr marL="1371600" marR="0" lvl="2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Muli"/>
                  <a:buNone/>
                  <a:defRPr sz="16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3pPr>
                <a:lvl4pPr marL="1828800" marR="0" lvl="3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Muli"/>
                  <a:buNone/>
                  <a:defRPr sz="16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4pPr>
                <a:lvl5pPr marL="2286000" marR="0" lvl="4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Muli"/>
                  <a:buNone/>
                  <a:defRPr sz="16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5pPr>
                <a:lvl6pPr marL="2743200" marR="0" lvl="5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Muli"/>
                  <a:buNone/>
                  <a:defRPr sz="16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6pPr>
                <a:lvl7pPr marL="3200400" marR="0" lvl="6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Muli"/>
                  <a:buNone/>
                  <a:defRPr sz="16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7pPr>
                <a:lvl8pPr marL="3657600" marR="0" lvl="7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Muli"/>
                  <a:buNone/>
                  <a:defRPr sz="16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8pPr>
                <a:lvl9pPr marL="4114800" marR="0" lvl="8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Muli"/>
                  <a:buNone/>
                  <a:defRPr sz="16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9pPr>
              </a:lstStyle>
              <a:p>
                <a:pPr marL="0" indent="0" algn="l">
                  <a:lnSpc>
                    <a:spcPct val="150000"/>
                  </a:lnSpc>
                </a:pPr>
                <a:r>
                  <a:rPr lang="en-US" dirty="0"/>
                  <a:t>Tentukan </a:t>
                </a:r>
                <a:r>
                  <a:rPr lang="en-US" dirty="0" err="1"/>
                  <a:t>determinan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berikut</a:t>
                </a:r>
                <a:r>
                  <a:rPr lang="en-US" dirty="0"/>
                  <a:t>!</a:t>
                </a:r>
              </a:p>
              <a:p>
                <a:pPr marL="0" indent="0"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/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/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/>
                      </m:mr>
                    </m:m>
                  </m:oMath>
                </a14:m>
                <a:endParaRPr lang="en-ID" dirty="0"/>
              </a:p>
              <a:p>
                <a:pPr marL="0" indent="0" algn="l">
                  <a:lnSpc>
                    <a:spcPct val="150000"/>
                  </a:lnSpc>
                </a:pPr>
                <a:r>
                  <a:rPr lang="en-ID" dirty="0" err="1"/>
                  <a:t>Maka</a:t>
                </a:r>
                <a:r>
                  <a:rPr lang="en-ID" dirty="0"/>
                  <a:t> </a:t>
                </a:r>
                <a:r>
                  <a:rPr lang="en-ID" dirty="0" err="1"/>
                  <a:t>determinan</a:t>
                </a:r>
                <a:r>
                  <a:rPr lang="en-ID" dirty="0"/>
                  <a:t> </a:t>
                </a:r>
                <a:r>
                  <a:rPr lang="en-ID" dirty="0" err="1"/>
                  <a:t>matriks</a:t>
                </a:r>
                <a:r>
                  <a:rPr lang="en-ID" dirty="0"/>
                  <a:t> A, </a:t>
                </a:r>
                <a:r>
                  <a:rPr lang="en-ID" dirty="0" err="1"/>
                  <a:t>yaitu</a:t>
                </a:r>
                <a:r>
                  <a:rPr lang="en-ID" dirty="0"/>
                  <a:t>:</a:t>
                </a:r>
              </a:p>
              <a:p>
                <a:pPr marL="0" indent="0" algn="l">
                  <a:lnSpc>
                    <a:spcPct val="150000"/>
                  </a:lnSpc>
                </a:pPr>
                <a:endParaRPr lang="en-ID" sz="400" dirty="0"/>
              </a:p>
              <a:p>
                <a:pPr marL="0" indent="0"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D" i="1" dirty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ID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ID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i="1" dirty="0" smtClean="0">
                        <a:latin typeface="Cambria Math" panose="02040503050406030204" pitchFamily="18" charset="0"/>
                      </a:rPr>
                      <m:t>)  = (−2)(3)(−8) + (4)(−7)(−1) + (−5)(1)(4) – ((4)(1)(−8) +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 algn="l">
                  <a:lnSpc>
                    <a:spcPct val="150000"/>
                  </a:lnSpc>
                </a:pPr>
                <a:r>
                  <a:rPr lang="en-ID" dirty="0"/>
                  <a:t>                     </a:t>
                </a:r>
                <a14:m>
                  <m:oMath xmlns:m="http://schemas.openxmlformats.org/officeDocument/2006/math">
                    <m:r>
                      <a:rPr lang="en-ID" i="1" dirty="0" smtClean="0">
                        <a:latin typeface="Cambria Math" panose="02040503050406030204" pitchFamily="18" charset="0"/>
                      </a:rPr>
                      <m:t>(−2)(−7)(4) + 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ID" i="1" dirty="0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ID" i="1" dirty="0" smtClean="0">
                        <a:latin typeface="Cambria Math" panose="02040503050406030204" pitchFamily="18" charset="0"/>
                      </a:rPr>
                      <m:t>)(−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D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ID" dirty="0"/>
                  <a:t> </a:t>
                </a:r>
              </a:p>
              <a:p>
                <a:pPr marL="0" indent="0"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D" i="1" dirty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ID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ID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i="1" dirty="0" smtClean="0">
                        <a:latin typeface="Cambria Math" panose="02040503050406030204" pitchFamily="18" charset="0"/>
                      </a:rPr>
                      <m:t>) = (48 + 28 – 20) – (−32 + 56+15) =</m:t>
                    </m:r>
                    <m:r>
                      <a:rPr lang="en-ID" i="1" dirty="0" smtClean="0">
                        <a:latin typeface="Cambria Math" panose="02040503050406030204" pitchFamily="18" charset="0"/>
                      </a:rPr>
                      <m:t> 56 – 39 = 17</m:t>
                    </m:r>
                  </m:oMath>
                </a14:m>
                <a:r>
                  <a:rPr lang="en-ID" dirty="0"/>
                  <a:t> </a:t>
                </a:r>
              </a:p>
            </p:txBody>
          </p:sp>
        </mc:Choice>
        <mc:Fallback>
          <p:sp>
            <p:nvSpPr>
              <p:cNvPr id="53" name="Google Shape;854;p31">
                <a:extLst>
                  <a:ext uri="{FF2B5EF4-FFF2-40B4-BE49-F238E27FC236}">
                    <a16:creationId xmlns:a16="http://schemas.microsoft.com/office/drawing/2014/main" id="{CBF39BCF-B3AF-46F4-9FBD-C27568117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23" y="1764251"/>
                <a:ext cx="7545979" cy="3337232"/>
              </a:xfrm>
              <a:prstGeom prst="rect">
                <a:avLst/>
              </a:prstGeom>
              <a:blipFill>
                <a:blip r:embed="rId3"/>
                <a:stretch>
                  <a:fillRect l="-15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oogle Shape;820;p30">
            <a:extLst>
              <a:ext uri="{FF2B5EF4-FFF2-40B4-BE49-F238E27FC236}">
                <a16:creationId xmlns:a16="http://schemas.microsoft.com/office/drawing/2014/main" id="{B27AD5A3-30BA-4B55-A443-B5AD3ADC338A}"/>
              </a:ext>
            </a:extLst>
          </p:cNvPr>
          <p:cNvGrpSpPr/>
          <p:nvPr/>
        </p:nvGrpSpPr>
        <p:grpSpPr>
          <a:xfrm>
            <a:off x="431560" y="1523174"/>
            <a:ext cx="4356480" cy="176025"/>
            <a:chOff x="4345425" y="2175475"/>
            <a:chExt cx="800750" cy="176025"/>
          </a:xfrm>
        </p:grpSpPr>
        <p:sp>
          <p:nvSpPr>
            <p:cNvPr id="55" name="Google Shape;821;p30">
              <a:extLst>
                <a:ext uri="{FF2B5EF4-FFF2-40B4-BE49-F238E27FC236}">
                  <a16:creationId xmlns:a16="http://schemas.microsoft.com/office/drawing/2014/main" id="{8476CF68-8D49-40C5-83ED-32BCE8D29E92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22;p30">
              <a:extLst>
                <a:ext uri="{FF2B5EF4-FFF2-40B4-BE49-F238E27FC236}">
                  <a16:creationId xmlns:a16="http://schemas.microsoft.com/office/drawing/2014/main" id="{2782F004-79D5-4AA9-B441-8C3E27F0095E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823;p30">
            <a:extLst>
              <a:ext uri="{FF2B5EF4-FFF2-40B4-BE49-F238E27FC236}">
                <a16:creationId xmlns:a16="http://schemas.microsoft.com/office/drawing/2014/main" id="{8E5C9263-448A-43E4-9383-1A3A504FFD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4572" y="474969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28D0A"/>
                </a:solidFill>
              </a:rPr>
              <a:t>Determinan</a:t>
            </a:r>
            <a:r>
              <a:rPr lang="en" sz="3600"/>
              <a:t> </a:t>
            </a:r>
            <a:br>
              <a:rPr lang="en" sz="3600"/>
            </a:br>
            <a:r>
              <a:rPr lang="en" sz="3600"/>
              <a:t>Matriks Ordo 3x3</a:t>
            </a:r>
            <a:endParaRPr sz="3600"/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451D85BD-A32E-4B18-B6C0-48C90538A4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1918650" y="278814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INVERS MATRIKS Ordo 3x3</a:t>
            </a:r>
            <a:endParaRPr sz="4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2" name="Google Shape;1002;p34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188718" y="1954448"/>
                <a:ext cx="6774355" cy="1482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numCol="1" anchor="ctr" anchorCtr="0">
                <a:noAutofit/>
              </a:bodyPr>
              <a:lstStyle/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600" i="1" dirty="0" smtClean="0">
                          <a:latin typeface="Cambria Math" panose="02040503050406030204" pitchFamily="18" charset="0"/>
                          <a:ea typeface="Adobe Ming Std L" panose="02020300000000000000" pitchFamily="18" charset="-128"/>
                        </a:rPr>
                        <m:t>𝐴</m:t>
                      </m:r>
                      <m:r>
                        <a:rPr lang="en-ID" sz="1600" i="1" baseline="30000" dirty="0">
                          <a:latin typeface="Cambria Math" panose="02040503050406030204" pitchFamily="18" charset="0"/>
                          <a:ea typeface="Adobe Ming Std L" panose="02020300000000000000" pitchFamily="18" charset="-128"/>
                        </a:rPr>
                        <m:t>−1</m:t>
                      </m:r>
                      <m:r>
                        <a:rPr lang="en-ID" sz="1600" i="1" dirty="0">
                          <a:latin typeface="Cambria Math" panose="02040503050406030204" pitchFamily="18" charset="0"/>
                          <a:ea typeface="Adobe Ming Std L" panose="02020300000000000000" pitchFamily="18" charset="-128"/>
                        </a:rPr>
                        <m:t> = </m:t>
                      </m:r>
                      <m:f>
                        <m:fPr>
                          <m:ctrlPr>
                            <a:rPr lang="en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ID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D" sz="160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D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ID" sz="1600" i="1">
                          <a:latin typeface="Cambria Math" panose="02040503050406030204" pitchFamily="18" charset="0"/>
                        </a:rPr>
                        <m:t>𝐴𝑑𝑗</m:t>
                      </m:r>
                      <m:r>
                        <a:rPr lang="en-ID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D" sz="16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D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sz="1600" dirty="0">
                  <a:latin typeface="Adobe Ming Std L" panose="02020300000000000000" pitchFamily="18" charset="-128"/>
                  <a:ea typeface="Adobe Ming Std L" panose="02020300000000000000" pitchFamily="18" charset="-128"/>
                </a:endParaRPr>
              </a:p>
              <a:p>
                <a:pPr marL="92075" indent="34925" algn="l">
                  <a:lnSpc>
                    <a:spcPct val="150000"/>
                  </a:lnSpc>
                </a:pPr>
                <a:r>
                  <a:rPr lang="en-ID" sz="16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Determinan</a:t>
                </a:r>
                <a:r>
                  <a:rPr lang="en-ID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6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matriks</a:t>
                </a:r>
                <a:r>
                  <a:rPr lang="en-ID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A </a:t>
                </a:r>
                <a:r>
                  <a:rPr lang="en-ID" sz="16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dapat</a:t>
                </a:r>
                <a:r>
                  <a:rPr lang="en-ID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6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dicari</a:t>
                </a:r>
                <a:r>
                  <a:rPr lang="en-ID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6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menggunakan</a:t>
                </a:r>
                <a:r>
                  <a:rPr lang="en-ID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600" b="1" dirty="0" err="1">
                    <a:solidFill>
                      <a:srgbClr val="FF0000"/>
                    </a:solidFill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Metode</a:t>
                </a:r>
                <a:r>
                  <a:rPr lang="en-ID" sz="1600" b="1" dirty="0">
                    <a:solidFill>
                      <a:srgbClr val="FF0000"/>
                    </a:solidFill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600" b="1" dirty="0" err="1">
                    <a:solidFill>
                      <a:srgbClr val="FF0000"/>
                    </a:solidFill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Sarrus</a:t>
                </a:r>
                <a:endParaRPr lang="en-ID" sz="1600" b="1" dirty="0">
                  <a:solidFill>
                    <a:srgbClr val="FF0000"/>
                  </a:solidFill>
                  <a:latin typeface="Adobe Ming Std L" panose="02020300000000000000" pitchFamily="18" charset="-128"/>
                  <a:ea typeface="Adobe Ming Std L" panose="02020300000000000000" pitchFamily="18" charset="-128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ID" sz="1600" b="1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Contoh</a:t>
                </a:r>
                <a:r>
                  <a:rPr lang="en-ID" sz="1600" b="1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:</a:t>
                </a:r>
                <a:r>
                  <a:rPr lang="en-ID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</a:p>
              <a:p>
                <a:pPr marL="0" indent="0" algn="l">
                  <a:lnSpc>
                    <a:spcPct val="150000"/>
                  </a:lnSpc>
                  <a:buNone/>
                </a:pPr>
                <a:endParaRPr lang="en-ID" sz="1600" dirty="0">
                  <a:latin typeface="Adobe Ming Std L" panose="02020300000000000000" pitchFamily="18" charset="-128"/>
                  <a:ea typeface="Adobe Ming Std L" panose="02020300000000000000" pitchFamily="18" charset="-128"/>
                </a:endParaRPr>
              </a:p>
            </p:txBody>
          </p:sp>
        </mc:Choice>
        <mc:Fallback>
          <p:sp>
            <p:nvSpPr>
              <p:cNvPr id="1002" name="Google Shape;1002;p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88718" y="1954448"/>
                <a:ext cx="6774355" cy="1482300"/>
              </a:xfrm>
              <a:prstGeom prst="rect">
                <a:avLst/>
              </a:prstGeom>
              <a:blipFill>
                <a:blip r:embed="rId3"/>
                <a:stretch>
                  <a:fillRect l="-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9" name="Google Shape;1039;p34"/>
          <p:cNvGrpSpPr/>
          <p:nvPr/>
        </p:nvGrpSpPr>
        <p:grpSpPr>
          <a:xfrm>
            <a:off x="2225081" y="897126"/>
            <a:ext cx="4693836" cy="176025"/>
            <a:chOff x="4345425" y="2175475"/>
            <a:chExt cx="800750" cy="176025"/>
          </a:xfrm>
        </p:grpSpPr>
        <p:sp>
          <p:nvSpPr>
            <p:cNvPr id="1040" name="Google Shape;1040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>
            <a:off x="3020244" y="1562597"/>
            <a:ext cx="3071997" cy="176025"/>
            <a:chOff x="4345425" y="2175475"/>
            <a:chExt cx="800750" cy="176025"/>
          </a:xfrm>
        </p:grpSpPr>
        <p:sp>
          <p:nvSpPr>
            <p:cNvPr id="1043" name="Google Shape;1043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34"/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046" name="Google Shape;1046;p34"/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1E267A7-F046-4622-ACA8-00DC7425C93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62743" y="3023987"/>
            <a:ext cx="3200746" cy="1930743"/>
          </a:xfrm>
          <a:prstGeom prst="rect">
            <a:avLst/>
          </a:pr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57F0F3B2-B685-4441-AE44-AC353E19B4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778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1" grpId="0"/>
      <p:bldP spid="100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1918650" y="278814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INVERS MATRIKS Ordo 3x3</a:t>
            </a:r>
            <a:endParaRPr sz="4800"/>
          </a:p>
        </p:txBody>
      </p:sp>
      <p:sp>
        <p:nvSpPr>
          <p:cNvPr id="1002" name="Google Shape;1002;p34"/>
          <p:cNvSpPr txBox="1">
            <a:spLocks noGrp="1"/>
          </p:cNvSpPr>
          <p:nvPr>
            <p:ph type="subTitle" idx="1"/>
          </p:nvPr>
        </p:nvSpPr>
        <p:spPr>
          <a:xfrm>
            <a:off x="897380" y="2059285"/>
            <a:ext cx="1273084" cy="1482300"/>
          </a:xfrm>
          <a:prstGeom prst="rect">
            <a:avLst/>
          </a:prstGeom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Mencari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kofaktor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matriks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A:</a:t>
            </a:r>
          </a:p>
          <a:p>
            <a:pPr marL="0" indent="0" algn="l">
              <a:lnSpc>
                <a:spcPct val="150000"/>
              </a:lnSpc>
              <a:buNone/>
            </a:pPr>
            <a:endParaRPr lang="en-ID" sz="16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grpSp>
        <p:nvGrpSpPr>
          <p:cNvPr id="1039" name="Google Shape;1039;p34"/>
          <p:cNvGrpSpPr/>
          <p:nvPr/>
        </p:nvGrpSpPr>
        <p:grpSpPr>
          <a:xfrm>
            <a:off x="2225081" y="897126"/>
            <a:ext cx="4693836" cy="176025"/>
            <a:chOff x="4345425" y="2175475"/>
            <a:chExt cx="800750" cy="176025"/>
          </a:xfrm>
        </p:grpSpPr>
        <p:sp>
          <p:nvSpPr>
            <p:cNvPr id="1040" name="Google Shape;1040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>
            <a:off x="3020244" y="1562597"/>
            <a:ext cx="3071997" cy="176025"/>
            <a:chOff x="4345425" y="2175475"/>
            <a:chExt cx="800750" cy="176025"/>
          </a:xfrm>
        </p:grpSpPr>
        <p:sp>
          <p:nvSpPr>
            <p:cNvPr id="1043" name="Google Shape;1043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34"/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046" name="Google Shape;1046;p34"/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DED76CC-B5CB-4248-9408-2DC9A64EF6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02129" y="2065751"/>
            <a:ext cx="4536693" cy="2606641"/>
          </a:xfrm>
          <a:prstGeom prst="rect">
            <a:avLst/>
          </a:prstGeom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450B257D-220C-46BF-88EA-9B6A3B0FF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021727E-FA00-3BF1-B83C-80E1CA47E2D7}"/>
              </a:ext>
            </a:extLst>
          </p:cNvPr>
          <p:cNvPicPr/>
          <p:nvPr/>
        </p:nvPicPr>
        <p:blipFill rotWithShape="1">
          <a:blip r:embed="rId5"/>
          <a:srcRect l="16583" r="26990" b="67975"/>
          <a:stretch/>
        </p:blipFill>
        <p:spPr>
          <a:xfrm>
            <a:off x="1008646" y="3382387"/>
            <a:ext cx="1820008" cy="61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1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1918650" y="278814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INVERS MATRIKS Ordo 3x3</a:t>
            </a:r>
            <a:endParaRPr sz="4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2" name="Google Shape;1002;p34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188718" y="1375943"/>
                <a:ext cx="6774355" cy="16482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numCol="2" anchor="ctr" anchorCtr="0">
                <a:noAutofit/>
              </a:bodyPr>
              <a:lstStyle/>
              <a:p>
                <a:pPr marL="0" indent="0" algn="l">
                  <a:lnSpc>
                    <a:spcPct val="150000"/>
                  </a:lnSpc>
                  <a:spcAft>
                    <a:spcPts val="1200"/>
                  </a:spcAft>
                  <a:buNone/>
                </a:pPr>
                <a:endParaRPr lang="en-ID" sz="1600" dirty="0">
                  <a:latin typeface="Adobe Ming Std L" panose="02020300000000000000" pitchFamily="18" charset="-128"/>
                  <a:ea typeface="Adobe Ming Std L" panose="02020300000000000000" pitchFamily="18" charset="-128"/>
                </a:endParaRPr>
              </a:p>
              <a:p>
                <a:pPr marL="0" indent="0" algn="l">
                  <a:spcAft>
                    <a:spcPts val="1200"/>
                  </a:spcAft>
                  <a:buNone/>
                </a:pPr>
                <a:r>
                  <a:rPr lang="en-US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Kofaktor </a:t>
                </a:r>
                <a:r>
                  <a:rPr lang="en-US" sz="16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Matriks</a:t>
                </a:r>
                <a:r>
                  <a:rPr lang="en-US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A </a:t>
                </a:r>
                <a:r>
                  <a:rPr lang="en-US" sz="16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yaitu</a:t>
                </a:r>
                <a:r>
                  <a:rPr lang="en-US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:</a:t>
                </a:r>
              </a:p>
              <a:p>
                <a:pPr marL="0" indent="0" algn="l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−13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−16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/>
                  <a:t> </a:t>
                </a:r>
              </a:p>
              <a:p>
                <a:pPr marL="0" indent="0" algn="l">
                  <a:spcAft>
                    <a:spcPts val="1200"/>
                  </a:spcAft>
                  <a:buNone/>
                </a:pPr>
                <a:endParaRPr lang="en-US" sz="800" dirty="0"/>
              </a:p>
              <a:p>
                <a:pPr marL="0" indent="0" algn="l">
                  <a:spcAft>
                    <a:spcPts val="1200"/>
                  </a:spcAft>
                  <a:buNone/>
                </a:pPr>
                <a:endParaRPr lang="en-US" sz="800" dirty="0"/>
              </a:p>
              <a:p>
                <a:pPr marL="0" indent="0" algn="l">
                  <a:spcAft>
                    <a:spcPts val="1200"/>
                  </a:spcAft>
                  <a:buNone/>
                </a:pPr>
                <a:r>
                  <a:rPr lang="en-US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Dan adjoin </a:t>
                </a:r>
                <a:r>
                  <a:rPr lang="en-US" sz="16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matriks</a:t>
                </a:r>
                <a:r>
                  <a:rPr lang="en-US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A </a:t>
                </a:r>
                <a:r>
                  <a:rPr lang="en-US" sz="16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adalah</a:t>
                </a:r>
                <a:r>
                  <a:rPr lang="en-US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:</a:t>
                </a:r>
              </a:p>
              <a:p>
                <a:pPr marL="0" indent="0" algn="l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−16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−13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>
          <p:sp>
            <p:nvSpPr>
              <p:cNvPr id="1002" name="Google Shape;1002;p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88718" y="1375943"/>
                <a:ext cx="6774355" cy="1648289"/>
              </a:xfrm>
              <a:prstGeom prst="rect">
                <a:avLst/>
              </a:prstGeom>
              <a:blipFill>
                <a:blip r:embed="rId3"/>
                <a:stretch>
                  <a:fillRect l="-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9" name="Google Shape;1039;p34"/>
          <p:cNvGrpSpPr/>
          <p:nvPr/>
        </p:nvGrpSpPr>
        <p:grpSpPr>
          <a:xfrm>
            <a:off x="2225081" y="897126"/>
            <a:ext cx="4693836" cy="176025"/>
            <a:chOff x="4345425" y="2175475"/>
            <a:chExt cx="800750" cy="176025"/>
          </a:xfrm>
        </p:grpSpPr>
        <p:sp>
          <p:nvSpPr>
            <p:cNvPr id="1040" name="Google Shape;1040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>
            <a:off x="3020244" y="1562597"/>
            <a:ext cx="3071997" cy="176025"/>
            <a:chOff x="4345425" y="2175475"/>
            <a:chExt cx="800750" cy="176025"/>
          </a:xfrm>
        </p:grpSpPr>
        <p:sp>
          <p:nvSpPr>
            <p:cNvPr id="1043" name="Google Shape;1043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34"/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046" name="Google Shape;1046;p34"/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Google Shape;1002;p34">
                <a:extLst>
                  <a:ext uri="{FF2B5EF4-FFF2-40B4-BE49-F238E27FC236}">
                    <a16:creationId xmlns:a16="http://schemas.microsoft.com/office/drawing/2014/main" id="{FACF4F2C-3F28-48AE-9B80-3656180397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72280" y="3185494"/>
                <a:ext cx="6774355" cy="10379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numCol="1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100"/>
                  <a:buFont typeface="Muli"/>
                  <a:buNone/>
                  <a:defRPr sz="20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1pPr>
                <a:lvl2pPr marL="914400" marR="0" lvl="1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100"/>
                  <a:buFont typeface="Muli"/>
                  <a:buNone/>
                  <a:defRPr sz="21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2pPr>
                <a:lvl3pPr marL="1371600" marR="0" lvl="2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100"/>
                  <a:buFont typeface="Muli"/>
                  <a:buNone/>
                  <a:defRPr sz="21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3pPr>
                <a:lvl4pPr marL="1828800" marR="0" lvl="3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100"/>
                  <a:buFont typeface="Muli"/>
                  <a:buNone/>
                  <a:defRPr sz="21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4pPr>
                <a:lvl5pPr marL="2286000" marR="0" lvl="4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100"/>
                  <a:buFont typeface="Muli"/>
                  <a:buNone/>
                  <a:defRPr sz="21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5pPr>
                <a:lvl6pPr marL="2743200" marR="0" lvl="5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100"/>
                  <a:buFont typeface="Muli"/>
                  <a:buNone/>
                  <a:defRPr sz="21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6pPr>
                <a:lvl7pPr marL="3200400" marR="0" lvl="6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100"/>
                  <a:buFont typeface="Muli"/>
                  <a:buNone/>
                  <a:defRPr sz="21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7pPr>
                <a:lvl8pPr marL="3657600" marR="0" lvl="7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100"/>
                  <a:buFont typeface="Muli"/>
                  <a:buNone/>
                  <a:defRPr sz="21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8pPr>
                <a:lvl9pPr marL="4114800" marR="0" lvl="8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100"/>
                  <a:buFont typeface="Muli"/>
                  <a:buNone/>
                  <a:defRPr sz="21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9pPr>
              </a:lstStyle>
              <a:p>
                <a:pPr marL="0" indent="0" algn="l">
                  <a:spcAft>
                    <a:spcPts val="1200"/>
                  </a:spcAft>
                </a:pPr>
                <a:r>
                  <a:rPr lang="en-US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Jadi, invers </a:t>
                </a:r>
                <a:r>
                  <a:rPr lang="en-US" sz="16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matriks</a:t>
                </a:r>
                <a:r>
                  <a:rPr lang="en-US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A </a:t>
                </a:r>
                <a:r>
                  <a:rPr lang="en-US" sz="16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adalah</a:t>
                </a:r>
                <a:r>
                  <a:rPr lang="en-US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:</a:t>
                </a:r>
              </a:p>
              <a:p>
                <a:pPr marL="0" indent="0" algn="l">
                  <a:spcAft>
                    <a:spcPts val="1200"/>
                  </a:spcAft>
                </a:pPr>
                <a:r>
                  <a:rPr lang="en-ID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A</a:t>
                </a:r>
                <a:r>
                  <a:rPr lang="en-ID" sz="1600" baseline="300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-1</a:t>
                </a:r>
                <a:r>
                  <a:rPr lang="en-ID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ID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D" sz="160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ID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D" sz="1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ID" sz="1600" i="1">
                        <a:latin typeface="Cambria Math" panose="02040503050406030204" pitchFamily="18" charset="0"/>
                      </a:rPr>
                      <m:t>𝐴𝑑𝑗</m:t>
                    </m:r>
                    <m:d>
                      <m:dPr>
                        <m:ctrlPr>
                          <a:rPr lang="en-ID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−16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−13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D" sz="1600" dirty="0">
                  <a:latin typeface="Adobe Ming Std L" panose="02020300000000000000" pitchFamily="18" charset="-128"/>
                  <a:ea typeface="Adobe Ming Std L" panose="02020300000000000000" pitchFamily="18" charset="-128"/>
                </a:endParaRPr>
              </a:p>
            </p:txBody>
          </p:sp>
        </mc:Choice>
        <mc:Fallback>
          <p:sp>
            <p:nvSpPr>
              <p:cNvPr id="14" name="Google Shape;1002;p34">
                <a:extLst>
                  <a:ext uri="{FF2B5EF4-FFF2-40B4-BE49-F238E27FC236}">
                    <a16:creationId xmlns:a16="http://schemas.microsoft.com/office/drawing/2014/main" id="{FACF4F2C-3F28-48AE-9B80-365618039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280" y="3185494"/>
                <a:ext cx="6774355" cy="1037904"/>
              </a:xfrm>
              <a:prstGeom prst="rect">
                <a:avLst/>
              </a:prstGeom>
              <a:blipFill>
                <a:blip r:embed="rId4"/>
                <a:stretch>
                  <a:fillRect l="-562" t="-14634" b="-12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0A9E37-796D-4AC3-8BE7-7FB7BBFE4BF2}"/>
              </a:ext>
            </a:extLst>
          </p:cNvPr>
          <p:cNvCxnSpPr/>
          <p:nvPr/>
        </p:nvCxnSpPr>
        <p:spPr>
          <a:xfrm>
            <a:off x="4107712" y="1966749"/>
            <a:ext cx="0" cy="1030986"/>
          </a:xfrm>
          <a:prstGeom prst="line">
            <a:avLst/>
          </a:prstGeom>
          <a:ln w="38100">
            <a:solidFill>
              <a:srgbClr val="E28D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>
            <a:extLst>
              <a:ext uri="{FF2B5EF4-FFF2-40B4-BE49-F238E27FC236}">
                <a16:creationId xmlns:a16="http://schemas.microsoft.com/office/drawing/2014/main" id="{2665F4F8-FDCD-42EA-9F78-FB53A3A574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77F05F-5E62-95EA-3B89-5293AA967A51}"/>
              </a:ext>
            </a:extLst>
          </p:cNvPr>
          <p:cNvSpPr txBox="1"/>
          <p:nvPr/>
        </p:nvSpPr>
        <p:spPr>
          <a:xfrm>
            <a:off x="1249228" y="4335476"/>
            <a:ext cx="5226217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/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Selanjutnya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,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pelajari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D" sz="1600" b="1" dirty="0" err="1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Metode</a:t>
            </a:r>
            <a:r>
              <a:rPr lang="en-ID" sz="1600" b="1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Minor-</a:t>
            </a:r>
            <a:r>
              <a:rPr lang="en-ID" sz="1600" b="1" dirty="0" err="1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Kofaktor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</a:p>
          <a:p>
            <a:pPr marL="0" indent="0"/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untuk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menghitung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determinan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matriks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berordo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3 x 3! </a:t>
            </a:r>
          </a:p>
        </p:txBody>
      </p:sp>
    </p:spTree>
    <p:extLst>
      <p:ext uri="{BB962C8B-B14F-4D97-AF65-F5344CB8AC3E}">
        <p14:creationId xmlns:p14="http://schemas.microsoft.com/office/powerpoint/2010/main" val="147526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2" grpId="0" build="p"/>
      <p:bldP spid="14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1918650" y="71422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Latihan </a:t>
            </a:r>
            <a:r>
              <a:rPr lang="en" sz="4400" dirty="0" err="1"/>
              <a:t>Soal</a:t>
            </a:r>
            <a:r>
              <a:rPr lang="en" sz="4400" dirty="0"/>
              <a:t> </a:t>
            </a:r>
            <a:r>
              <a:rPr lang="en" sz="4400" dirty="0" err="1"/>
              <a:t>Matriks</a:t>
            </a:r>
            <a:br>
              <a:rPr lang="en" sz="4400" dirty="0"/>
            </a:br>
            <a:r>
              <a:rPr lang="en" sz="4400" dirty="0"/>
              <a:t>Ordo 3x3</a:t>
            </a:r>
            <a:endParaRPr sz="4400" dirty="0"/>
          </a:p>
        </p:txBody>
      </p:sp>
      <p:grpSp>
        <p:nvGrpSpPr>
          <p:cNvPr id="1039" name="Google Shape;1039;p34"/>
          <p:cNvGrpSpPr/>
          <p:nvPr/>
        </p:nvGrpSpPr>
        <p:grpSpPr>
          <a:xfrm>
            <a:off x="2225081" y="689734"/>
            <a:ext cx="4693836" cy="176025"/>
            <a:chOff x="4345425" y="2175475"/>
            <a:chExt cx="800750" cy="176025"/>
          </a:xfrm>
        </p:grpSpPr>
        <p:sp>
          <p:nvSpPr>
            <p:cNvPr id="1040" name="Google Shape;1040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>
            <a:off x="3020244" y="1355205"/>
            <a:ext cx="3071997" cy="176025"/>
            <a:chOff x="4345425" y="2175475"/>
            <a:chExt cx="800750" cy="176025"/>
          </a:xfrm>
        </p:grpSpPr>
        <p:sp>
          <p:nvSpPr>
            <p:cNvPr id="1043" name="Google Shape;1043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Google Shape;1002;p34">
                <a:extLst>
                  <a:ext uri="{FF2B5EF4-FFF2-40B4-BE49-F238E27FC236}">
                    <a16:creationId xmlns:a16="http://schemas.microsoft.com/office/drawing/2014/main" id="{FACF4F2C-3F28-48AE-9B80-3656180397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5110" y="1739176"/>
                <a:ext cx="8007646" cy="3227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numCol="1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100"/>
                  <a:buFont typeface="Muli"/>
                  <a:buNone/>
                  <a:defRPr sz="20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1pPr>
                <a:lvl2pPr marL="914400" marR="0" lvl="1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100"/>
                  <a:buFont typeface="Muli"/>
                  <a:buNone/>
                  <a:defRPr sz="21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2pPr>
                <a:lvl3pPr marL="1371600" marR="0" lvl="2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100"/>
                  <a:buFont typeface="Muli"/>
                  <a:buNone/>
                  <a:defRPr sz="21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3pPr>
                <a:lvl4pPr marL="1828800" marR="0" lvl="3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100"/>
                  <a:buFont typeface="Muli"/>
                  <a:buNone/>
                  <a:defRPr sz="21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4pPr>
                <a:lvl5pPr marL="2286000" marR="0" lvl="4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100"/>
                  <a:buFont typeface="Muli"/>
                  <a:buNone/>
                  <a:defRPr sz="21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5pPr>
                <a:lvl6pPr marL="2743200" marR="0" lvl="5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100"/>
                  <a:buFont typeface="Muli"/>
                  <a:buNone/>
                  <a:defRPr sz="21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6pPr>
                <a:lvl7pPr marL="3200400" marR="0" lvl="6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100"/>
                  <a:buFont typeface="Muli"/>
                  <a:buNone/>
                  <a:defRPr sz="21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7pPr>
                <a:lvl8pPr marL="3657600" marR="0" lvl="7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100"/>
                  <a:buFont typeface="Muli"/>
                  <a:buNone/>
                  <a:defRPr sz="21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8pPr>
                <a:lvl9pPr marL="4114800" marR="0" lvl="8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100"/>
                  <a:buFont typeface="Muli"/>
                  <a:buNone/>
                  <a:defRPr sz="21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9pPr>
              </a:lstStyle>
              <a:p>
                <a:pPr marL="0" indent="0" algn="l"/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1. Buat 2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matriks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berordo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3 x 3 dan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cari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determinannya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menggunakan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400" b="1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metode</a:t>
                </a:r>
                <a:r>
                  <a:rPr lang="en-ID" sz="1400" b="1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400" b="1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Sarrus</a:t>
                </a:r>
                <a:r>
                  <a:rPr lang="en-ID" sz="1400" b="1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dan </a:t>
                </a:r>
              </a:p>
              <a:p>
                <a:pPr marL="0" indent="0" algn="l"/>
                <a:r>
                  <a:rPr lang="en-ID" sz="1400" b="1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   Minor-</a:t>
                </a:r>
                <a:r>
                  <a:rPr lang="en-ID" sz="1400" b="1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Kofaktor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! (*4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poin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)</a:t>
                </a:r>
              </a:p>
              <a:p>
                <a:pPr marL="0" indent="0" algn="l"/>
                <a:endParaRPr lang="en-ID" sz="1400" dirty="0">
                  <a:latin typeface="Adobe Ming Std L" panose="02020300000000000000" pitchFamily="18" charset="-128"/>
                  <a:ea typeface="Adobe Ming Std L" panose="02020300000000000000" pitchFamily="18" charset="-128"/>
                </a:endParaRPr>
              </a:p>
              <a:p>
                <a:pPr marL="0" indent="0" algn="l"/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mr>
                        </m:m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ID" sz="1400" dirty="0">
                  <a:latin typeface="Adobe Ming Std L" panose="02020300000000000000" pitchFamily="18" charset="-128"/>
                  <a:ea typeface="Adobe Ming Std L" panose="02020300000000000000" pitchFamily="18" charset="-128"/>
                </a:endParaRPr>
              </a:p>
              <a:p>
                <a:pPr marL="0" indent="0" algn="l">
                  <a:spcBef>
                    <a:spcPts val="600"/>
                  </a:spcBef>
                </a:pP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Hitung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determinan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dan invers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dari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matriks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disamping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! Isi X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dengan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nomor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absen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;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pilih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salah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satu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metode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untuk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penyelesaian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! (*2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poin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)</a:t>
                </a:r>
              </a:p>
              <a:p>
                <a:pPr marL="0" indent="0" algn="l"/>
                <a:endParaRPr lang="en-ID" sz="1400" dirty="0">
                  <a:latin typeface="Adobe Ming Std L" panose="02020300000000000000" pitchFamily="18" charset="-128"/>
                  <a:ea typeface="Adobe Ming Std L" panose="02020300000000000000" pitchFamily="18" charset="-128"/>
                </a:endParaRPr>
              </a:p>
              <a:p>
                <a:pPr marL="0" indent="0" algn="l"/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3.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</a:p>
              <a:p>
                <a:pPr marL="0" indent="0" algn="l">
                  <a:spcBef>
                    <a:spcPts val="600"/>
                  </a:spcBef>
                </a:pP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Hitung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determinan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dan invers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dari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matriks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disamping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! Isi Y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dengan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nomor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absen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;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pilih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salah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satu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metode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untuk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penyelesaian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! (*2 </a:t>
                </a:r>
                <a:r>
                  <a:rPr lang="en-ID" sz="14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poin</a:t>
                </a:r>
                <a:r>
                  <a:rPr lang="en-ID" sz="14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)</a:t>
                </a:r>
              </a:p>
              <a:p>
                <a:pPr marL="0" indent="0" algn="l"/>
                <a:endParaRPr lang="en-ID" sz="1400" dirty="0">
                  <a:latin typeface="Adobe Ming Std L" panose="02020300000000000000" pitchFamily="18" charset="-128"/>
                  <a:ea typeface="Adobe Ming Std L" panose="02020300000000000000" pitchFamily="18" charset="-128"/>
                </a:endParaRPr>
              </a:p>
            </p:txBody>
          </p:sp>
        </mc:Choice>
        <mc:Fallback>
          <p:sp>
            <p:nvSpPr>
              <p:cNvPr id="14" name="Google Shape;1002;p34">
                <a:extLst>
                  <a:ext uri="{FF2B5EF4-FFF2-40B4-BE49-F238E27FC236}">
                    <a16:creationId xmlns:a16="http://schemas.microsoft.com/office/drawing/2014/main" id="{FACF4F2C-3F28-48AE-9B80-365618039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10" y="1739176"/>
                <a:ext cx="8007646" cy="3227730"/>
              </a:xfrm>
              <a:prstGeom prst="rect">
                <a:avLst/>
              </a:prstGeom>
              <a:blipFill>
                <a:blip r:embed="rId3"/>
                <a:stretch>
                  <a:fillRect l="-158" t="-11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4">
            <a:extLst>
              <a:ext uri="{FF2B5EF4-FFF2-40B4-BE49-F238E27FC236}">
                <a16:creationId xmlns:a16="http://schemas.microsoft.com/office/drawing/2014/main" id="{2665F4F8-FDCD-42EA-9F78-FB53A3A574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79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nline Notebook by Slidesgo">
  <a:themeElements>
    <a:clrScheme name="Simple Light">
      <a:dk1>
        <a:srgbClr val="E28D0A"/>
      </a:dk1>
      <a:lt1>
        <a:srgbClr val="FFFFFF"/>
      </a:lt1>
      <a:dk2>
        <a:srgbClr val="000000"/>
      </a:dk2>
      <a:lt2>
        <a:srgbClr val="EEEEEE"/>
      </a:lt2>
      <a:accent1>
        <a:srgbClr val="EBD251"/>
      </a:accent1>
      <a:accent2>
        <a:srgbClr val="DA5656"/>
      </a:accent2>
      <a:accent3>
        <a:srgbClr val="FFBBAA"/>
      </a:accent3>
      <a:accent4>
        <a:srgbClr val="F9CB9C"/>
      </a:accent4>
      <a:accent5>
        <a:srgbClr val="FFFFFF"/>
      </a:accent5>
      <a:accent6>
        <a:srgbClr val="FFE599"/>
      </a:accent6>
      <a:hlink>
        <a:srgbClr val="1C458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354</Words>
  <Application>Microsoft Macintosh PowerPoint</Application>
  <PresentationFormat>On-screen Show (16:9)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Adobe Ming Std L</vt:lpstr>
      <vt:lpstr>Itim</vt:lpstr>
      <vt:lpstr>Cambria Math</vt:lpstr>
      <vt:lpstr>Muli</vt:lpstr>
      <vt:lpstr>Online Notebook by Slidesgo</vt:lpstr>
      <vt:lpstr>Determinan Invers Matriks</vt:lpstr>
      <vt:lpstr>Determinan  Matriks Ordo 3x3</vt:lpstr>
      <vt:lpstr>Determinan  Matriks Ordo 3x3</vt:lpstr>
      <vt:lpstr>INVERS MATRIKS Ordo 3x3</vt:lpstr>
      <vt:lpstr>INVERS MATRIKS Ordo 3x3</vt:lpstr>
      <vt:lpstr>INVERS MATRIKS Ordo 3x3</vt:lpstr>
      <vt:lpstr>Latihan Soal Matriks Ordo 3x3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Determinan Invers Matriks</dc:title>
  <cp:lastModifiedBy>Adevian Fairuz</cp:lastModifiedBy>
  <cp:revision>34</cp:revision>
  <dcterms:modified xsi:type="dcterms:W3CDTF">2023-11-02T21:57:49Z</dcterms:modified>
</cp:coreProperties>
</file>