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8" r:id="rId4"/>
    <p:sldId id="308" r:id="rId5"/>
    <p:sldId id="261" r:id="rId6"/>
    <p:sldId id="309" r:id="rId7"/>
    <p:sldId id="310" r:id="rId8"/>
    <p:sldId id="311" r:id="rId9"/>
    <p:sldId id="312" r:id="rId10"/>
    <p:sldId id="313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Itim" pitchFamily="2" charset="-34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0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3BA09F-C414-4A40-815C-7F8206DC30DE}">
  <a:tblStyle styleId="{333BA09F-C414-4A40-815C-7F8206DC30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33"/>
    <p:restoredTop sz="94597"/>
  </p:normalViewPr>
  <p:slideViewPr>
    <p:cSldViewPr snapToGrid="0">
      <p:cViewPr varScale="1">
        <p:scale>
          <a:sx n="137" d="100"/>
          <a:sy n="137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47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74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50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44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1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6B26B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ONLY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81" name="Google Shape;281;p1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63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1949513" y="1590290"/>
            <a:ext cx="5199733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Determinan Invers Matriks</a:t>
            </a:r>
            <a:endParaRPr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364;p40">
            <a:extLst>
              <a:ext uri="{FF2B5EF4-FFF2-40B4-BE49-F238E27FC236}">
                <a16:creationId xmlns:a16="http://schemas.microsoft.com/office/drawing/2014/main" id="{36CC4FC6-0F09-48C7-A649-9A461339C0C3}"/>
              </a:ext>
            </a:extLst>
          </p:cNvPr>
          <p:cNvSpPr txBox="1">
            <a:spLocks/>
          </p:cNvSpPr>
          <p:nvPr/>
        </p:nvSpPr>
        <p:spPr>
          <a:xfrm>
            <a:off x="2037222" y="3473395"/>
            <a:ext cx="51435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uli"/>
              <a:buNone/>
              <a:defRPr sz="28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sz="2000" dirty="0" err="1"/>
              <a:t>Adevian</a:t>
            </a:r>
            <a:r>
              <a:rPr lang="en-US" sz="2000" dirty="0"/>
              <a:t> Fairuz </a:t>
            </a:r>
            <a:r>
              <a:rPr lang="en-US" sz="2000" dirty="0" err="1"/>
              <a:t>Pratama</a:t>
            </a:r>
            <a:r>
              <a:rPr lang="en-US" sz="2000" dirty="0"/>
              <a:t>, S.ST., </a:t>
            </a:r>
            <a:r>
              <a:rPr lang="en-US" sz="2000" dirty="0" err="1"/>
              <a:t>M.Eng</a:t>
            </a:r>
            <a:endParaRPr lang="en-ID" sz="2000" dirty="0"/>
          </a:p>
          <a:p>
            <a:pPr marL="0" indent="0"/>
            <a:endParaRPr lang="en-ID" sz="1400" dirty="0"/>
          </a:p>
          <a:p>
            <a:pPr marL="0" indent="0"/>
            <a:endParaRPr lang="en-ID" sz="1400" dirty="0"/>
          </a:p>
          <a:p>
            <a:pPr marL="0" indent="0"/>
            <a:r>
              <a:rPr lang="en-ID" sz="1400" dirty="0" err="1"/>
              <a:t>Sistem</a:t>
            </a:r>
            <a:r>
              <a:rPr lang="en-ID" sz="1400" dirty="0"/>
              <a:t> </a:t>
            </a:r>
            <a:r>
              <a:rPr lang="en-ID" sz="1400" dirty="0" err="1"/>
              <a:t>Informasi</a:t>
            </a:r>
            <a:r>
              <a:rPr lang="en-ID" sz="1400" dirty="0"/>
              <a:t> </a:t>
            </a:r>
            <a:r>
              <a:rPr lang="en-ID" sz="1400" dirty="0" err="1"/>
              <a:t>Bisnis</a:t>
            </a:r>
            <a:endParaRPr lang="en-ID" sz="1400" dirty="0"/>
          </a:p>
          <a:p>
            <a:pPr marL="0" indent="0"/>
            <a:r>
              <a:rPr lang="en-ID" sz="1400" dirty="0" err="1"/>
              <a:t>Politeknik</a:t>
            </a:r>
            <a:r>
              <a:rPr lang="en-ID" sz="1400" dirty="0"/>
              <a:t> Negeri Malang</a:t>
            </a:r>
          </a:p>
          <a:p>
            <a:pPr marL="0" indent="0"/>
            <a:r>
              <a:rPr lang="en-ID" sz="1400" dirty="0"/>
              <a:t>2023/2024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1669513C-C39E-48BC-98CC-76B57DE9C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278814"/>
            <a:ext cx="5306700" cy="5818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Latihan </a:t>
            </a:r>
            <a:r>
              <a:rPr lang="en" sz="4800" dirty="0" err="1"/>
              <a:t>Soal</a:t>
            </a:r>
            <a:endParaRPr sz="4800" dirty="0"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537210" y="1406893"/>
            <a:ext cx="8058149" cy="3422807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Hasil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dari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(AB + C)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adalah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....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ID" sz="16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Determinan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dari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hasil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perhitungan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pada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soal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no.1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adalah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....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Tentukan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nilai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AB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dari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2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berikut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: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ID" sz="16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Invers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dari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AB (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nomor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3)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adalah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... 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Berapa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hasil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dari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B + A</a:t>
            </a:r>
            <a:r>
              <a:rPr lang="en-ID" sz="1600" baseline="30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?</a:t>
            </a:r>
            <a:r>
              <a:rPr lang="en-ID" sz="1600" baseline="30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ID" sz="1600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ID" sz="1600" baseline="300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Hitung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invers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dari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hasil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perhitungan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nomor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5!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ID" sz="16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grpSp>
        <p:nvGrpSpPr>
          <p:cNvPr id="1042" name="Google Shape;1042;p34"/>
          <p:cNvGrpSpPr/>
          <p:nvPr/>
        </p:nvGrpSpPr>
        <p:grpSpPr>
          <a:xfrm>
            <a:off x="3008223" y="827467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4">
            <a:extLst>
              <a:ext uri="{FF2B5EF4-FFF2-40B4-BE49-F238E27FC236}">
                <a16:creationId xmlns:a16="http://schemas.microsoft.com/office/drawing/2014/main" id="{1FA0F727-A411-4C0F-BE38-FEB161C58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843D44-7A24-75AF-5319-AC9810C3D4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79" y="1530007"/>
            <a:ext cx="3231354" cy="469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45A28-A838-C9BB-FDB7-4F621CA346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2" y="2659716"/>
            <a:ext cx="1922235" cy="47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EE3D5-DF13-4BA2-5D82-E4DEFF7013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32"/>
          <a:stretch/>
        </p:blipFill>
        <p:spPr bwMode="auto">
          <a:xfrm>
            <a:off x="952379" y="3788346"/>
            <a:ext cx="931278" cy="4695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F934D9-560D-535E-2E84-85DD5506F6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0"/>
          <a:stretch/>
        </p:blipFill>
        <p:spPr bwMode="auto">
          <a:xfrm>
            <a:off x="1993351" y="3788346"/>
            <a:ext cx="1222411" cy="5044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566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99619" y="728095"/>
            <a:ext cx="4356480" cy="176025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720000" y="26568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Determinan Matriks</a:t>
            </a:r>
            <a:endParaRPr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4" name="Google Shape;824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0000" y="972604"/>
                <a:ext cx="7704000" cy="344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1500" dirty="0"/>
                  <a:t>Determinan </a:t>
                </a:r>
                <a:r>
                  <a:rPr lang="en-US" sz="1500" dirty="0" err="1"/>
                  <a:t>matriks</a:t>
                </a:r>
                <a:r>
                  <a:rPr lang="en-US" sz="1500" dirty="0"/>
                  <a:t> </a:t>
                </a:r>
                <a:r>
                  <a:rPr lang="en-US" sz="1500" dirty="0" err="1"/>
                  <a:t>hanya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dimiliki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matriks</a:t>
                </a:r>
                <a:r>
                  <a:rPr lang="en-US" sz="1500" dirty="0"/>
                  <a:t> </a:t>
                </a:r>
                <a:r>
                  <a:rPr lang="en-US" sz="1500" dirty="0" err="1"/>
                  <a:t>persegi</a:t>
                </a:r>
                <a:r>
                  <a:rPr lang="en-US" sz="1500" dirty="0"/>
                  <a:t>. </a:t>
                </a:r>
                <a:r>
                  <a:rPr lang="en-US" sz="1500" dirty="0" err="1"/>
                  <a:t>Determinan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matriks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digunakan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ketika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mencari</a:t>
                </a:r>
                <a:r>
                  <a:rPr lang="en-US" sz="1500" dirty="0"/>
                  <a:t> invers </a:t>
                </a:r>
                <a:r>
                  <a:rPr lang="en-US" sz="1500" dirty="0" err="1"/>
                  <a:t>matriks</a:t>
                </a:r>
                <a:r>
                  <a:rPr lang="en-US" sz="1500" dirty="0"/>
                  <a:t> dan </a:t>
                </a:r>
                <a:r>
                  <a:rPr lang="en-US" sz="1500" dirty="0" err="1"/>
                  <a:t>ketika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menyelesaikan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sistem</a:t>
                </a:r>
                <a:r>
                  <a:rPr lang="en-US" sz="1500" dirty="0"/>
                  <a:t> </a:t>
                </a:r>
                <a:r>
                  <a:rPr lang="en-US" sz="1500" dirty="0" err="1"/>
                  <a:t>persamaan</a:t>
                </a:r>
                <a:r>
                  <a:rPr lang="en-US" sz="1500" dirty="0"/>
                  <a:t> linear </a:t>
                </a:r>
                <a:r>
                  <a:rPr lang="en-US" sz="1500" dirty="0" err="1"/>
                  <a:t>dengan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menggunakan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aturan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cramer</a:t>
                </a:r>
                <a:r>
                  <a:rPr lang="en-US" sz="1500" dirty="0"/>
                  <a:t>. </a:t>
                </a:r>
                <a:endParaRPr lang="en-ID" sz="1500" dirty="0"/>
              </a:p>
              <a:p>
                <a:pPr marL="7938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1800" b="1" dirty="0" err="1"/>
                  <a:t>Notasi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Determinan</a:t>
                </a:r>
                <a:r>
                  <a:rPr lang="en-US" sz="1800" b="1" dirty="0"/>
                  <a:t> </a:t>
                </a:r>
                <a:endParaRPr lang="en-ID" sz="1800" b="1" dirty="0"/>
              </a:p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1500" dirty="0" err="1"/>
                  <a:t>Determinan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dari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matriks</a:t>
                </a:r>
                <a:r>
                  <a:rPr lang="en-US" sz="1500" dirty="0"/>
                  <a:t> A </a:t>
                </a:r>
                <a:r>
                  <a:rPr lang="en-US" sz="1500" dirty="0" err="1"/>
                  <a:t>dapat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ditulis</a:t>
                </a:r>
                <a:r>
                  <a:rPr lang="en-US" sz="1500" dirty="0"/>
                  <a:t> </a:t>
                </a:r>
                <a:r>
                  <a:rPr lang="en-US" sz="1500" dirty="0" err="1"/>
                  <a:t>sebagai</a:t>
                </a:r>
                <a:r>
                  <a:rPr lang="en-US" sz="1500" dirty="0"/>
                  <a:t> det(A) </a:t>
                </a:r>
                <a:r>
                  <a:rPr lang="en-US" sz="1500" dirty="0" err="1"/>
                  <a:t>atau</a:t>
                </a:r>
                <a:r>
                  <a:rPr lang="en-US" sz="1500" dirty="0"/>
                  <a:t> |A|. Jika </a:t>
                </a:r>
                <a:r>
                  <a:rPr lang="en-US" sz="1500" dirty="0" err="1"/>
                  <a:t>diketahui</a:t>
                </a:r>
                <a:r>
                  <a:rPr lang="en-US" sz="1500" dirty="0"/>
                  <a:t> </a:t>
                </a:r>
                <a:r>
                  <a:rPr lang="en-US" sz="1500" dirty="0" err="1"/>
                  <a:t>komponen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matriksnya</a:t>
                </a:r>
                <a:r>
                  <a:rPr lang="en-US" sz="1500" dirty="0"/>
                  <a:t>, </a:t>
                </a:r>
                <a:r>
                  <a:rPr lang="en-US" sz="1500" dirty="0" err="1"/>
                  <a:t>bisa</a:t>
                </a:r>
                <a:r>
                  <a:rPr lang="en-US" sz="1500" dirty="0"/>
                  <a:t> juga </a:t>
                </a:r>
                <a:r>
                  <a:rPr lang="en-US" sz="1500" dirty="0" err="1"/>
                  <a:t>ditulis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dalam</a:t>
                </a:r>
                <a:r>
                  <a:rPr lang="en-US" sz="1500" dirty="0"/>
                  <a:t> </a:t>
                </a:r>
                <a:r>
                  <a:rPr lang="en-US" sz="1500" dirty="0" err="1"/>
                  <a:t>bentuk</a:t>
                </a:r>
                <a:r>
                  <a:rPr lang="en-US" sz="1500" dirty="0"/>
                  <a:t> </a:t>
                </a:r>
                <a:r>
                  <a:rPr lang="en-US" sz="1500" dirty="0" err="1"/>
                  <a:t>susunan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persegi</a:t>
                </a:r>
                <a:r>
                  <a:rPr lang="en-US" sz="1500" dirty="0"/>
                  <a:t> </a:t>
                </a:r>
                <a:r>
                  <a:rPr lang="en-US" sz="1500" dirty="0" err="1"/>
                  <a:t>komponen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matriks</a:t>
                </a:r>
                <a:r>
                  <a:rPr lang="en-US" sz="1500" dirty="0"/>
                  <a:t> </a:t>
                </a:r>
                <a:r>
                  <a:rPr lang="en-US" sz="1500" dirty="0" err="1"/>
                  <a:t>tersebut</a:t>
                </a:r>
                <a:r>
                  <a:rPr lang="en-US" sz="1500" dirty="0"/>
                  <a:t>, </a:t>
                </a:r>
                <a:r>
                  <a:rPr lang="en-US" sz="1500" dirty="0" err="1"/>
                  <a:t>tetapi</a:t>
                </a:r>
                <a:r>
                  <a:rPr lang="en-US" sz="1500" dirty="0"/>
                  <a:t> </a:t>
                </a:r>
                <a:r>
                  <a:rPr lang="en-US" sz="1500" dirty="0" err="1"/>
                  <a:t>tidak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diapit</a:t>
                </a:r>
                <a:r>
                  <a:rPr lang="en-US" sz="1500" dirty="0"/>
                  <a:t> oleh </a:t>
                </a:r>
                <a:r>
                  <a:rPr lang="en-US" sz="1500" dirty="0" err="1"/>
                  <a:t>tanda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kurung</a:t>
                </a:r>
                <a:r>
                  <a:rPr lang="en-US" sz="1500" dirty="0"/>
                  <a:t> </a:t>
                </a:r>
                <a:r>
                  <a:rPr lang="en-US" sz="1500" dirty="0" err="1"/>
                  <a:t>atau</a:t>
                </a:r>
                <a:r>
                  <a:rPr lang="en-US" sz="1500" dirty="0"/>
                  <a:t> </a:t>
                </a:r>
                <a:r>
                  <a:rPr lang="en-US" sz="1500" dirty="0" err="1"/>
                  <a:t>kurung</a:t>
                </a:r>
                <a:r>
                  <a:rPr lang="en-US" sz="1500" dirty="0"/>
                  <a:t> siku, </a:t>
                </a:r>
                <a:r>
                  <a:rPr lang="en-US" sz="1500" dirty="0" err="1"/>
                  <a:t>melainkan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diapit</a:t>
                </a:r>
                <a:r>
                  <a:rPr lang="en-US" sz="1500" dirty="0"/>
                  <a:t> oleh </a:t>
                </a:r>
                <a:r>
                  <a:rPr lang="en-US" sz="1500" dirty="0" err="1"/>
                  <a:t>tanda</a:t>
                </a:r>
                <a:r>
                  <a:rPr lang="en-US" sz="1500" dirty="0"/>
                  <a:t> |…|.</a:t>
                </a:r>
                <a:endParaRPr lang="en-ID" sz="1500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1500" dirty="0" err="1"/>
                  <a:t>Perhatikan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contoh</a:t>
                </a:r>
                <a:r>
                  <a:rPr lang="en-US" sz="1500" dirty="0"/>
                  <a:t> </a:t>
                </a:r>
                <a:r>
                  <a:rPr lang="en-US" sz="1500" dirty="0" err="1"/>
                  <a:t>penulisan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notasi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dari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matriks</a:t>
                </a:r>
                <a:r>
                  <a:rPr lang="en-US" sz="1500" dirty="0"/>
                  <a:t> A </a:t>
                </a:r>
                <a:r>
                  <a:rPr lang="en-US" sz="1500" dirty="0" err="1"/>
                  <a:t>berikut</a:t>
                </a:r>
                <a:r>
                  <a:rPr lang="en-US" sz="1500" dirty="0"/>
                  <a:t>.</a:t>
                </a:r>
                <a:endParaRPr lang="en-ID" sz="1500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500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US" sz="1500" dirty="0" err="1"/>
                  <a:t>Determinan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dari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matriks</a:t>
                </a:r>
                <a:r>
                  <a:rPr lang="en-US" sz="1500" dirty="0"/>
                  <a:t> A </a:t>
                </a:r>
                <a:r>
                  <a:rPr lang="en-US" sz="1500" dirty="0" err="1"/>
                  <a:t>dapat</a:t>
                </a:r>
                <a:r>
                  <a:rPr lang="en-US" sz="1500" dirty="0"/>
                  <a:t> </a:t>
                </a:r>
                <a:r>
                  <a:rPr lang="en-US" sz="1500" dirty="0" err="1"/>
                  <a:t>dinyatakan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sebagai</a:t>
                </a:r>
                <a:r>
                  <a:rPr lang="en-US" sz="1500" dirty="0"/>
                  <a:t> </a:t>
                </a:r>
                <a:r>
                  <a:rPr lang="en-US" sz="1500" dirty="0" err="1"/>
                  <a:t>berikut</a:t>
                </a:r>
                <a:r>
                  <a:rPr lang="en-US" sz="1500" dirty="0"/>
                  <a:t>.</a:t>
                </a:r>
                <a:endParaRPr lang="en-ID" sz="1500" dirty="0"/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D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ID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D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D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500" dirty="0"/>
              </a:p>
            </p:txBody>
          </p:sp>
        </mc:Choice>
        <mc:Fallback xmlns="">
          <p:sp>
            <p:nvSpPr>
              <p:cNvPr id="824" name="Google Shape;824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972604"/>
                <a:ext cx="7704000" cy="3440100"/>
              </a:xfrm>
              <a:prstGeom prst="rect">
                <a:avLst/>
              </a:prstGeom>
              <a:blipFill>
                <a:blip r:embed="rId3"/>
                <a:stretch>
                  <a:fillRect l="-493" r="-329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4">
            <a:extLst>
              <a:ext uri="{FF2B5EF4-FFF2-40B4-BE49-F238E27FC236}">
                <a16:creationId xmlns:a16="http://schemas.microsoft.com/office/drawing/2014/main" id="{5134735B-424F-4B49-9414-1C4FEFFAA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" grpId="0"/>
      <p:bldP spid="8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54" name="Google Shape;854;p31"/>
              <p:cNvSpPr txBox="1">
                <a:spLocks noGrp="1"/>
              </p:cNvSpPr>
              <p:nvPr>
                <p:ph type="subTitle" idx="6"/>
              </p:nvPr>
            </p:nvSpPr>
            <p:spPr>
              <a:xfrm>
                <a:off x="5317119" y="2025277"/>
                <a:ext cx="3521857" cy="1873587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ID" sz="1600" dirty="0"/>
                  <a:t>Tentukan </a:t>
                </a:r>
                <a:r>
                  <a:rPr lang="en-ID" sz="1600" dirty="0" err="1"/>
                  <a:t>determinan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matriks</a:t>
                </a:r>
                <a:r>
                  <a:rPr lang="en-ID" sz="1600" dirty="0"/>
                  <a:t>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D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ID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=2.3 − 1.5</m:t>
                      </m:r>
                    </m:oMath>
                  </m:oMathPara>
                </a14:m>
                <a:endParaRPr lang="en-US" sz="1600" b="0" i="1">
                  <a:latin typeface="Cambria Math" panose="020405030504060302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sz="1600" b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=6 −5=1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854" name="Google Shape;854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6"/>
              </p:nvPr>
            </p:nvSpPr>
            <p:spPr>
              <a:xfrm>
                <a:off x="5317119" y="2025277"/>
                <a:ext cx="3521857" cy="1873587"/>
              </a:xfrm>
              <a:prstGeom prst="rect">
                <a:avLst/>
              </a:prstGeom>
              <a:blipFill>
                <a:blip r:embed="rId3"/>
                <a:stretch>
                  <a:fillRect l="-346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5" name="Google Shape;855;p31"/>
              <p:cNvSpPr txBox="1">
                <a:spLocks noGrp="1"/>
              </p:cNvSpPr>
              <p:nvPr>
                <p:ph type="subTitle" idx="7"/>
              </p:nvPr>
            </p:nvSpPr>
            <p:spPr>
              <a:xfrm>
                <a:off x="219870" y="2197668"/>
                <a:ext cx="3748626" cy="2130233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138113" indent="-11113" algn="just">
                  <a:lnSpc>
                    <a:spcPct val="150000"/>
                  </a:lnSpc>
                </a:pPr>
                <a:r>
                  <a:rPr lang="en-US" sz="1600" dirty="0"/>
                  <a:t>Determinan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berordo</a:t>
                </a:r>
                <a:r>
                  <a:rPr lang="en-US" sz="1600" dirty="0"/>
                  <a:t> 2 x 2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sebagai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berikut</a:t>
                </a:r>
                <a:r>
                  <a:rPr lang="en-US" dirty="0"/>
                  <a:t>:</a:t>
                </a:r>
                <a:endParaRPr lang="en-ID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855" name="Google Shape;855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7"/>
              </p:nvPr>
            </p:nvSpPr>
            <p:spPr>
              <a:xfrm>
                <a:off x="219870" y="2197668"/>
                <a:ext cx="3748626" cy="2130233"/>
              </a:xfrm>
              <a:prstGeom prst="rect">
                <a:avLst/>
              </a:prstGeom>
              <a:blipFill>
                <a:blip r:embed="rId4"/>
                <a:stretch>
                  <a:fillRect r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5" name="Google Shape;865;p31"/>
          <p:cNvGrpSpPr/>
          <p:nvPr/>
        </p:nvGrpSpPr>
        <p:grpSpPr>
          <a:xfrm rot="474658">
            <a:off x="6175019" y="1507926"/>
            <a:ext cx="1557467" cy="585348"/>
            <a:chOff x="4345425" y="2175475"/>
            <a:chExt cx="800750" cy="176025"/>
          </a:xfrm>
        </p:grpSpPr>
        <p:sp>
          <p:nvSpPr>
            <p:cNvPr id="866" name="Google Shape;866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31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Contoh :</a:t>
            </a:r>
            <a:endParaRPr/>
          </a:p>
        </p:txBody>
      </p:sp>
      <p:grpSp>
        <p:nvGrpSpPr>
          <p:cNvPr id="873" name="Google Shape;873;p31"/>
          <p:cNvGrpSpPr/>
          <p:nvPr/>
        </p:nvGrpSpPr>
        <p:grpSpPr>
          <a:xfrm rot="-638440">
            <a:off x="6196103" y="527795"/>
            <a:ext cx="1600449" cy="495659"/>
            <a:chOff x="3647400" y="4354525"/>
            <a:chExt cx="365925" cy="73675"/>
          </a:xfrm>
        </p:grpSpPr>
        <p:sp>
          <p:nvSpPr>
            <p:cNvPr id="874" name="Google Shape;874;p31"/>
            <p:cNvSpPr/>
            <p:nvPr/>
          </p:nvSpPr>
          <p:spPr>
            <a:xfrm>
              <a:off x="3647400" y="4384125"/>
              <a:ext cx="42000" cy="38300"/>
            </a:xfrm>
            <a:custGeom>
              <a:avLst/>
              <a:gdLst/>
              <a:ahLst/>
              <a:cxnLst/>
              <a:rect l="l" t="t" r="r" b="b"/>
              <a:pathLst>
                <a:path w="1680" h="1532" extrusionOk="0">
                  <a:moveTo>
                    <a:pt x="923" y="251"/>
                  </a:moveTo>
                  <a:cubicBezTo>
                    <a:pt x="1017" y="251"/>
                    <a:pt x="1111" y="268"/>
                    <a:pt x="1203" y="301"/>
                  </a:cubicBezTo>
                  <a:cubicBezTo>
                    <a:pt x="1128" y="452"/>
                    <a:pt x="1003" y="552"/>
                    <a:pt x="827" y="627"/>
                  </a:cubicBezTo>
                  <a:cubicBezTo>
                    <a:pt x="727" y="677"/>
                    <a:pt x="627" y="677"/>
                    <a:pt x="527" y="677"/>
                  </a:cubicBezTo>
                  <a:cubicBezTo>
                    <a:pt x="376" y="677"/>
                    <a:pt x="251" y="577"/>
                    <a:pt x="401" y="452"/>
                  </a:cubicBezTo>
                  <a:cubicBezTo>
                    <a:pt x="552" y="318"/>
                    <a:pt x="735" y="251"/>
                    <a:pt x="923" y="251"/>
                  </a:cubicBezTo>
                  <a:close/>
                  <a:moveTo>
                    <a:pt x="861" y="0"/>
                  </a:moveTo>
                  <a:cubicBezTo>
                    <a:pt x="791" y="0"/>
                    <a:pt x="721" y="8"/>
                    <a:pt x="652" y="26"/>
                  </a:cubicBezTo>
                  <a:cubicBezTo>
                    <a:pt x="401" y="76"/>
                    <a:pt x="0" y="276"/>
                    <a:pt x="25" y="602"/>
                  </a:cubicBezTo>
                  <a:cubicBezTo>
                    <a:pt x="48" y="874"/>
                    <a:pt x="336" y="982"/>
                    <a:pt x="576" y="982"/>
                  </a:cubicBezTo>
                  <a:cubicBezTo>
                    <a:pt x="602" y="982"/>
                    <a:pt x="627" y="980"/>
                    <a:pt x="652" y="978"/>
                  </a:cubicBezTo>
                  <a:cubicBezTo>
                    <a:pt x="902" y="953"/>
                    <a:pt x="1103" y="853"/>
                    <a:pt x="1278" y="677"/>
                  </a:cubicBezTo>
                  <a:cubicBezTo>
                    <a:pt x="1303" y="903"/>
                    <a:pt x="1303" y="1103"/>
                    <a:pt x="1278" y="1329"/>
                  </a:cubicBezTo>
                  <a:cubicBezTo>
                    <a:pt x="1278" y="1440"/>
                    <a:pt x="1400" y="1532"/>
                    <a:pt x="1495" y="1532"/>
                  </a:cubicBezTo>
                  <a:cubicBezTo>
                    <a:pt x="1550" y="1532"/>
                    <a:pt x="1595" y="1502"/>
                    <a:pt x="1604" y="1429"/>
                  </a:cubicBezTo>
                  <a:cubicBezTo>
                    <a:pt x="1679" y="1078"/>
                    <a:pt x="1604" y="727"/>
                    <a:pt x="1504" y="376"/>
                  </a:cubicBezTo>
                  <a:cubicBezTo>
                    <a:pt x="1554" y="351"/>
                    <a:pt x="1579" y="276"/>
                    <a:pt x="1529" y="226"/>
                  </a:cubicBezTo>
                  <a:cubicBezTo>
                    <a:pt x="1336" y="91"/>
                    <a:pt x="1098" y="0"/>
                    <a:pt x="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695650" y="4356075"/>
              <a:ext cx="49500" cy="27125"/>
            </a:xfrm>
            <a:custGeom>
              <a:avLst/>
              <a:gdLst/>
              <a:ahLst/>
              <a:cxnLst/>
              <a:rect l="l" t="t" r="r" b="b"/>
              <a:pathLst>
                <a:path w="1980" h="1085" extrusionOk="0">
                  <a:moveTo>
                    <a:pt x="244" y="0"/>
                  </a:moveTo>
                  <a:cubicBezTo>
                    <a:pt x="205" y="0"/>
                    <a:pt x="165" y="6"/>
                    <a:pt x="125" y="20"/>
                  </a:cubicBezTo>
                  <a:cubicBezTo>
                    <a:pt x="0" y="45"/>
                    <a:pt x="100" y="245"/>
                    <a:pt x="201" y="245"/>
                  </a:cubicBezTo>
                  <a:cubicBezTo>
                    <a:pt x="209" y="244"/>
                    <a:pt x="216" y="244"/>
                    <a:pt x="223" y="244"/>
                  </a:cubicBezTo>
                  <a:cubicBezTo>
                    <a:pt x="357" y="244"/>
                    <a:pt x="175" y="473"/>
                    <a:pt x="175" y="521"/>
                  </a:cubicBezTo>
                  <a:cubicBezTo>
                    <a:pt x="150" y="571"/>
                    <a:pt x="150" y="621"/>
                    <a:pt x="175" y="671"/>
                  </a:cubicBezTo>
                  <a:cubicBezTo>
                    <a:pt x="201" y="822"/>
                    <a:pt x="326" y="922"/>
                    <a:pt x="451" y="997"/>
                  </a:cubicBezTo>
                  <a:cubicBezTo>
                    <a:pt x="677" y="1072"/>
                    <a:pt x="927" y="1047"/>
                    <a:pt x="1153" y="1072"/>
                  </a:cubicBezTo>
                  <a:cubicBezTo>
                    <a:pt x="1266" y="1072"/>
                    <a:pt x="1385" y="1085"/>
                    <a:pt x="1504" y="1085"/>
                  </a:cubicBezTo>
                  <a:cubicBezTo>
                    <a:pt x="1623" y="1085"/>
                    <a:pt x="1742" y="1072"/>
                    <a:pt x="1855" y="1022"/>
                  </a:cubicBezTo>
                  <a:cubicBezTo>
                    <a:pt x="1980" y="972"/>
                    <a:pt x="1930" y="797"/>
                    <a:pt x="1830" y="747"/>
                  </a:cubicBezTo>
                  <a:cubicBezTo>
                    <a:pt x="1676" y="677"/>
                    <a:pt x="1500" y="661"/>
                    <a:pt x="1326" y="661"/>
                  </a:cubicBezTo>
                  <a:cubicBezTo>
                    <a:pt x="1187" y="661"/>
                    <a:pt x="1050" y="671"/>
                    <a:pt x="927" y="671"/>
                  </a:cubicBezTo>
                  <a:cubicBezTo>
                    <a:pt x="886" y="671"/>
                    <a:pt x="830" y="677"/>
                    <a:pt x="773" y="677"/>
                  </a:cubicBezTo>
                  <a:cubicBezTo>
                    <a:pt x="660" y="677"/>
                    <a:pt x="543" y="655"/>
                    <a:pt x="526" y="521"/>
                  </a:cubicBezTo>
                  <a:cubicBezTo>
                    <a:pt x="526" y="471"/>
                    <a:pt x="576" y="396"/>
                    <a:pt x="576" y="320"/>
                  </a:cubicBezTo>
                  <a:cubicBezTo>
                    <a:pt x="576" y="135"/>
                    <a:pt x="424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3727800" y="4393475"/>
              <a:ext cx="40550" cy="26725"/>
            </a:xfrm>
            <a:custGeom>
              <a:avLst/>
              <a:gdLst/>
              <a:ahLst/>
              <a:cxnLst/>
              <a:rect l="l" t="t" r="r" b="b"/>
              <a:pathLst>
                <a:path w="1622" h="1069" extrusionOk="0">
                  <a:moveTo>
                    <a:pt x="506" y="1"/>
                  </a:moveTo>
                  <a:cubicBezTo>
                    <a:pt x="442" y="1"/>
                    <a:pt x="381" y="71"/>
                    <a:pt x="418" y="128"/>
                  </a:cubicBezTo>
                  <a:cubicBezTo>
                    <a:pt x="443" y="203"/>
                    <a:pt x="468" y="278"/>
                    <a:pt x="494" y="328"/>
                  </a:cubicBezTo>
                  <a:cubicBezTo>
                    <a:pt x="393" y="353"/>
                    <a:pt x="293" y="353"/>
                    <a:pt x="193" y="378"/>
                  </a:cubicBezTo>
                  <a:cubicBezTo>
                    <a:pt x="0" y="402"/>
                    <a:pt x="62" y="681"/>
                    <a:pt x="222" y="681"/>
                  </a:cubicBezTo>
                  <a:cubicBezTo>
                    <a:pt x="229" y="681"/>
                    <a:pt x="236" y="680"/>
                    <a:pt x="243" y="679"/>
                  </a:cubicBezTo>
                  <a:cubicBezTo>
                    <a:pt x="368" y="679"/>
                    <a:pt x="468" y="654"/>
                    <a:pt x="569" y="654"/>
                  </a:cubicBezTo>
                  <a:cubicBezTo>
                    <a:pt x="569" y="729"/>
                    <a:pt x="594" y="830"/>
                    <a:pt x="594" y="905"/>
                  </a:cubicBezTo>
                  <a:cubicBezTo>
                    <a:pt x="607" y="1011"/>
                    <a:pt x="691" y="1068"/>
                    <a:pt x="771" y="1068"/>
                  </a:cubicBezTo>
                  <a:cubicBezTo>
                    <a:pt x="841" y="1068"/>
                    <a:pt x="908" y="1024"/>
                    <a:pt x="920" y="930"/>
                  </a:cubicBezTo>
                  <a:cubicBezTo>
                    <a:pt x="945" y="830"/>
                    <a:pt x="920" y="729"/>
                    <a:pt x="895" y="629"/>
                  </a:cubicBezTo>
                  <a:lnTo>
                    <a:pt x="970" y="629"/>
                  </a:lnTo>
                  <a:cubicBezTo>
                    <a:pt x="1170" y="604"/>
                    <a:pt x="1371" y="604"/>
                    <a:pt x="1521" y="479"/>
                  </a:cubicBezTo>
                  <a:cubicBezTo>
                    <a:pt x="1621" y="429"/>
                    <a:pt x="1546" y="303"/>
                    <a:pt x="1471" y="278"/>
                  </a:cubicBezTo>
                  <a:cubicBezTo>
                    <a:pt x="1392" y="249"/>
                    <a:pt x="1317" y="238"/>
                    <a:pt x="1243" y="238"/>
                  </a:cubicBezTo>
                  <a:cubicBezTo>
                    <a:pt x="1129" y="238"/>
                    <a:pt x="1016" y="263"/>
                    <a:pt x="895" y="278"/>
                  </a:cubicBezTo>
                  <a:lnTo>
                    <a:pt x="769" y="303"/>
                  </a:lnTo>
                  <a:cubicBezTo>
                    <a:pt x="719" y="203"/>
                    <a:pt x="644" y="103"/>
                    <a:pt x="569" y="28"/>
                  </a:cubicBezTo>
                  <a:cubicBezTo>
                    <a:pt x="550" y="9"/>
                    <a:pt x="528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3777725" y="4368075"/>
              <a:ext cx="49925" cy="55775"/>
            </a:xfrm>
            <a:custGeom>
              <a:avLst/>
              <a:gdLst/>
              <a:ahLst/>
              <a:cxnLst/>
              <a:rect l="l" t="t" r="r" b="b"/>
              <a:pathLst>
                <a:path w="1997" h="2231" extrusionOk="0">
                  <a:moveTo>
                    <a:pt x="1053" y="1369"/>
                  </a:moveTo>
                  <a:cubicBezTo>
                    <a:pt x="1379" y="1495"/>
                    <a:pt x="1429" y="1595"/>
                    <a:pt x="1203" y="1670"/>
                  </a:cubicBezTo>
                  <a:cubicBezTo>
                    <a:pt x="1028" y="1770"/>
                    <a:pt x="827" y="1795"/>
                    <a:pt x="627" y="1820"/>
                  </a:cubicBezTo>
                  <a:cubicBezTo>
                    <a:pt x="702" y="1695"/>
                    <a:pt x="777" y="1570"/>
                    <a:pt x="903" y="1495"/>
                  </a:cubicBezTo>
                  <a:cubicBezTo>
                    <a:pt x="953" y="1445"/>
                    <a:pt x="1003" y="1419"/>
                    <a:pt x="1053" y="1369"/>
                  </a:cubicBezTo>
                  <a:close/>
                  <a:moveTo>
                    <a:pt x="179" y="0"/>
                  </a:moveTo>
                  <a:cubicBezTo>
                    <a:pt x="110" y="0"/>
                    <a:pt x="46" y="54"/>
                    <a:pt x="75" y="141"/>
                  </a:cubicBezTo>
                  <a:cubicBezTo>
                    <a:pt x="226" y="668"/>
                    <a:pt x="276" y="1219"/>
                    <a:pt x="251" y="1770"/>
                  </a:cubicBezTo>
                  <a:cubicBezTo>
                    <a:pt x="251" y="1795"/>
                    <a:pt x="251" y="1846"/>
                    <a:pt x="276" y="1871"/>
                  </a:cubicBezTo>
                  <a:lnTo>
                    <a:pt x="201" y="1871"/>
                  </a:lnTo>
                  <a:cubicBezTo>
                    <a:pt x="0" y="1896"/>
                    <a:pt x="50" y="2221"/>
                    <a:pt x="251" y="2221"/>
                  </a:cubicBezTo>
                  <a:cubicBezTo>
                    <a:pt x="301" y="2227"/>
                    <a:pt x="363" y="2230"/>
                    <a:pt x="431" y="2230"/>
                  </a:cubicBezTo>
                  <a:cubicBezTo>
                    <a:pt x="979" y="2230"/>
                    <a:pt x="1997" y="2034"/>
                    <a:pt x="1730" y="1344"/>
                  </a:cubicBezTo>
                  <a:cubicBezTo>
                    <a:pt x="1642" y="1104"/>
                    <a:pt x="1402" y="959"/>
                    <a:pt x="1143" y="959"/>
                  </a:cubicBezTo>
                  <a:cubicBezTo>
                    <a:pt x="1105" y="959"/>
                    <a:pt x="1066" y="962"/>
                    <a:pt x="1028" y="968"/>
                  </a:cubicBezTo>
                  <a:cubicBezTo>
                    <a:pt x="827" y="1018"/>
                    <a:pt x="677" y="1119"/>
                    <a:pt x="552" y="1244"/>
                  </a:cubicBezTo>
                  <a:cubicBezTo>
                    <a:pt x="527" y="843"/>
                    <a:pt x="426" y="467"/>
                    <a:pt x="301" y="91"/>
                  </a:cubicBezTo>
                  <a:cubicBezTo>
                    <a:pt x="280" y="28"/>
                    <a:pt x="228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3811550" y="4354525"/>
              <a:ext cx="27600" cy="28050"/>
            </a:xfrm>
            <a:custGeom>
              <a:avLst/>
              <a:gdLst/>
              <a:ahLst/>
              <a:cxnLst/>
              <a:rect l="l" t="t" r="r" b="b"/>
              <a:pathLst>
                <a:path w="1104" h="1122" extrusionOk="0">
                  <a:moveTo>
                    <a:pt x="467" y="0"/>
                  </a:moveTo>
                  <a:cubicBezTo>
                    <a:pt x="338" y="0"/>
                    <a:pt x="200" y="83"/>
                    <a:pt x="101" y="182"/>
                  </a:cubicBezTo>
                  <a:cubicBezTo>
                    <a:pt x="18" y="244"/>
                    <a:pt x="73" y="376"/>
                    <a:pt x="165" y="376"/>
                  </a:cubicBezTo>
                  <a:cubicBezTo>
                    <a:pt x="184" y="376"/>
                    <a:pt x="205" y="370"/>
                    <a:pt x="226" y="357"/>
                  </a:cubicBezTo>
                  <a:cubicBezTo>
                    <a:pt x="246" y="337"/>
                    <a:pt x="364" y="268"/>
                    <a:pt x="422" y="268"/>
                  </a:cubicBezTo>
                  <a:cubicBezTo>
                    <a:pt x="436" y="268"/>
                    <a:pt x="447" y="272"/>
                    <a:pt x="452" y="282"/>
                  </a:cubicBezTo>
                  <a:cubicBezTo>
                    <a:pt x="452" y="307"/>
                    <a:pt x="326" y="433"/>
                    <a:pt x="326" y="458"/>
                  </a:cubicBezTo>
                  <a:cubicBezTo>
                    <a:pt x="226" y="583"/>
                    <a:pt x="151" y="708"/>
                    <a:pt x="76" y="809"/>
                  </a:cubicBezTo>
                  <a:cubicBezTo>
                    <a:pt x="1" y="909"/>
                    <a:pt x="76" y="1059"/>
                    <a:pt x="201" y="1084"/>
                  </a:cubicBezTo>
                  <a:cubicBezTo>
                    <a:pt x="326" y="1097"/>
                    <a:pt x="477" y="1122"/>
                    <a:pt x="624" y="1122"/>
                  </a:cubicBezTo>
                  <a:cubicBezTo>
                    <a:pt x="771" y="1122"/>
                    <a:pt x="915" y="1097"/>
                    <a:pt x="1028" y="1009"/>
                  </a:cubicBezTo>
                  <a:cubicBezTo>
                    <a:pt x="1103" y="934"/>
                    <a:pt x="1053" y="834"/>
                    <a:pt x="978" y="809"/>
                  </a:cubicBezTo>
                  <a:cubicBezTo>
                    <a:pt x="828" y="758"/>
                    <a:pt x="677" y="758"/>
                    <a:pt x="527" y="758"/>
                  </a:cubicBezTo>
                  <a:cubicBezTo>
                    <a:pt x="577" y="683"/>
                    <a:pt x="627" y="608"/>
                    <a:pt x="677" y="533"/>
                  </a:cubicBezTo>
                  <a:cubicBezTo>
                    <a:pt x="727" y="433"/>
                    <a:pt x="778" y="307"/>
                    <a:pt x="727" y="182"/>
                  </a:cubicBezTo>
                  <a:cubicBezTo>
                    <a:pt x="662" y="50"/>
                    <a:pt x="567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3856050" y="4393900"/>
              <a:ext cx="47000" cy="10925"/>
            </a:xfrm>
            <a:custGeom>
              <a:avLst/>
              <a:gdLst/>
              <a:ahLst/>
              <a:cxnLst/>
              <a:rect l="l" t="t" r="r" b="b"/>
              <a:pathLst>
                <a:path w="1880" h="437" extrusionOk="0">
                  <a:moveTo>
                    <a:pt x="1425" y="1"/>
                  </a:moveTo>
                  <a:cubicBezTo>
                    <a:pt x="1294" y="1"/>
                    <a:pt x="1165" y="22"/>
                    <a:pt x="1028" y="36"/>
                  </a:cubicBezTo>
                  <a:cubicBezTo>
                    <a:pt x="752" y="61"/>
                    <a:pt x="476" y="86"/>
                    <a:pt x="201" y="111"/>
                  </a:cubicBezTo>
                  <a:cubicBezTo>
                    <a:pt x="0" y="136"/>
                    <a:pt x="75" y="437"/>
                    <a:pt x="276" y="437"/>
                  </a:cubicBezTo>
                  <a:cubicBezTo>
                    <a:pt x="526" y="437"/>
                    <a:pt x="802" y="412"/>
                    <a:pt x="1078" y="412"/>
                  </a:cubicBezTo>
                  <a:cubicBezTo>
                    <a:pt x="1142" y="412"/>
                    <a:pt x="1211" y="414"/>
                    <a:pt x="1281" y="414"/>
                  </a:cubicBezTo>
                  <a:cubicBezTo>
                    <a:pt x="1457" y="414"/>
                    <a:pt x="1644" y="401"/>
                    <a:pt x="1805" y="311"/>
                  </a:cubicBezTo>
                  <a:cubicBezTo>
                    <a:pt x="1880" y="236"/>
                    <a:pt x="1830" y="86"/>
                    <a:pt x="1755" y="61"/>
                  </a:cubicBezTo>
                  <a:cubicBezTo>
                    <a:pt x="1641" y="15"/>
                    <a:pt x="1533" y="1"/>
                    <a:pt x="1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3861050" y="4406000"/>
              <a:ext cx="49525" cy="9750"/>
            </a:xfrm>
            <a:custGeom>
              <a:avLst/>
              <a:gdLst/>
              <a:ahLst/>
              <a:cxnLst/>
              <a:rect l="l" t="t" r="r" b="b"/>
              <a:pathLst>
                <a:path w="1981" h="390" extrusionOk="0">
                  <a:moveTo>
                    <a:pt x="1562" y="1"/>
                  </a:moveTo>
                  <a:cubicBezTo>
                    <a:pt x="1416" y="1"/>
                    <a:pt x="1269" y="28"/>
                    <a:pt x="1103" y="28"/>
                  </a:cubicBezTo>
                  <a:cubicBezTo>
                    <a:pt x="803" y="53"/>
                    <a:pt x="502" y="53"/>
                    <a:pt x="176" y="53"/>
                  </a:cubicBezTo>
                  <a:cubicBezTo>
                    <a:pt x="1" y="53"/>
                    <a:pt x="51" y="354"/>
                    <a:pt x="201" y="354"/>
                  </a:cubicBezTo>
                  <a:cubicBezTo>
                    <a:pt x="432" y="371"/>
                    <a:pt x="649" y="389"/>
                    <a:pt x="864" y="389"/>
                  </a:cubicBezTo>
                  <a:cubicBezTo>
                    <a:pt x="952" y="389"/>
                    <a:pt x="1040" y="386"/>
                    <a:pt x="1128" y="379"/>
                  </a:cubicBezTo>
                  <a:cubicBezTo>
                    <a:pt x="1229" y="379"/>
                    <a:pt x="1337" y="387"/>
                    <a:pt x="1445" y="387"/>
                  </a:cubicBezTo>
                  <a:cubicBezTo>
                    <a:pt x="1608" y="387"/>
                    <a:pt x="1770" y="369"/>
                    <a:pt x="1905" y="278"/>
                  </a:cubicBezTo>
                  <a:cubicBezTo>
                    <a:pt x="1981" y="228"/>
                    <a:pt x="1956" y="78"/>
                    <a:pt x="1855" y="53"/>
                  </a:cubicBezTo>
                  <a:cubicBezTo>
                    <a:pt x="1755" y="13"/>
                    <a:pt x="1659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3924125" y="4391050"/>
              <a:ext cx="40975" cy="37150"/>
            </a:xfrm>
            <a:custGeom>
              <a:avLst/>
              <a:gdLst/>
              <a:ahLst/>
              <a:cxnLst/>
              <a:rect l="l" t="t" r="r" b="b"/>
              <a:pathLst>
                <a:path w="1639" h="1486" extrusionOk="0">
                  <a:moveTo>
                    <a:pt x="1067" y="0"/>
                  </a:moveTo>
                  <a:cubicBezTo>
                    <a:pt x="557" y="0"/>
                    <a:pt x="0" y="359"/>
                    <a:pt x="109" y="927"/>
                  </a:cubicBezTo>
                  <a:cubicBezTo>
                    <a:pt x="159" y="1227"/>
                    <a:pt x="435" y="1428"/>
                    <a:pt x="711" y="1478"/>
                  </a:cubicBezTo>
                  <a:cubicBezTo>
                    <a:pt x="759" y="1483"/>
                    <a:pt x="816" y="1486"/>
                    <a:pt x="878" y="1486"/>
                  </a:cubicBezTo>
                  <a:cubicBezTo>
                    <a:pt x="1134" y="1486"/>
                    <a:pt x="1467" y="1434"/>
                    <a:pt x="1588" y="1252"/>
                  </a:cubicBezTo>
                  <a:cubicBezTo>
                    <a:pt x="1613" y="1202"/>
                    <a:pt x="1638" y="1127"/>
                    <a:pt x="1588" y="1077"/>
                  </a:cubicBezTo>
                  <a:cubicBezTo>
                    <a:pt x="1534" y="996"/>
                    <a:pt x="1487" y="973"/>
                    <a:pt x="1432" y="973"/>
                  </a:cubicBezTo>
                  <a:cubicBezTo>
                    <a:pt x="1385" y="973"/>
                    <a:pt x="1332" y="990"/>
                    <a:pt x="1262" y="1002"/>
                  </a:cubicBezTo>
                  <a:cubicBezTo>
                    <a:pt x="1123" y="1037"/>
                    <a:pt x="971" y="1084"/>
                    <a:pt x="824" y="1084"/>
                  </a:cubicBezTo>
                  <a:cubicBezTo>
                    <a:pt x="760" y="1084"/>
                    <a:pt x="696" y="1075"/>
                    <a:pt x="636" y="1052"/>
                  </a:cubicBezTo>
                  <a:cubicBezTo>
                    <a:pt x="335" y="952"/>
                    <a:pt x="485" y="626"/>
                    <a:pt x="661" y="475"/>
                  </a:cubicBezTo>
                  <a:cubicBezTo>
                    <a:pt x="808" y="328"/>
                    <a:pt x="974" y="269"/>
                    <a:pt x="1157" y="269"/>
                  </a:cubicBezTo>
                  <a:cubicBezTo>
                    <a:pt x="1191" y="269"/>
                    <a:pt x="1226" y="271"/>
                    <a:pt x="1262" y="275"/>
                  </a:cubicBezTo>
                  <a:cubicBezTo>
                    <a:pt x="1271" y="276"/>
                    <a:pt x="1280" y="277"/>
                    <a:pt x="1288" y="277"/>
                  </a:cubicBezTo>
                  <a:cubicBezTo>
                    <a:pt x="1437" y="277"/>
                    <a:pt x="1430" y="72"/>
                    <a:pt x="1287" y="24"/>
                  </a:cubicBezTo>
                  <a:cubicBezTo>
                    <a:pt x="1216" y="8"/>
                    <a:pt x="1142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3966475" y="4358650"/>
              <a:ext cx="46850" cy="33350"/>
            </a:xfrm>
            <a:custGeom>
              <a:avLst/>
              <a:gdLst/>
              <a:ahLst/>
              <a:cxnLst/>
              <a:rect l="l" t="t" r="r" b="b"/>
              <a:pathLst>
                <a:path w="1874" h="1334" extrusionOk="0">
                  <a:moveTo>
                    <a:pt x="282" y="0"/>
                  </a:moveTo>
                  <a:cubicBezTo>
                    <a:pt x="227" y="0"/>
                    <a:pt x="172" y="6"/>
                    <a:pt x="119" y="17"/>
                  </a:cubicBezTo>
                  <a:cubicBezTo>
                    <a:pt x="1" y="64"/>
                    <a:pt x="62" y="270"/>
                    <a:pt x="175" y="270"/>
                  </a:cubicBezTo>
                  <a:cubicBezTo>
                    <a:pt x="182" y="270"/>
                    <a:pt x="188" y="269"/>
                    <a:pt x="195" y="268"/>
                  </a:cubicBezTo>
                  <a:cubicBezTo>
                    <a:pt x="215" y="265"/>
                    <a:pt x="236" y="264"/>
                    <a:pt x="258" y="264"/>
                  </a:cubicBezTo>
                  <a:cubicBezTo>
                    <a:pt x="455" y="264"/>
                    <a:pt x="701" y="365"/>
                    <a:pt x="520" y="568"/>
                  </a:cubicBezTo>
                  <a:cubicBezTo>
                    <a:pt x="470" y="644"/>
                    <a:pt x="370" y="669"/>
                    <a:pt x="320" y="769"/>
                  </a:cubicBezTo>
                  <a:cubicBezTo>
                    <a:pt x="245" y="894"/>
                    <a:pt x="295" y="1045"/>
                    <a:pt x="395" y="1145"/>
                  </a:cubicBezTo>
                  <a:cubicBezTo>
                    <a:pt x="538" y="1276"/>
                    <a:pt x="783" y="1333"/>
                    <a:pt x="1030" y="1333"/>
                  </a:cubicBezTo>
                  <a:cubicBezTo>
                    <a:pt x="1303" y="1333"/>
                    <a:pt x="1579" y="1263"/>
                    <a:pt x="1724" y="1145"/>
                  </a:cubicBezTo>
                  <a:cubicBezTo>
                    <a:pt x="1874" y="1019"/>
                    <a:pt x="1698" y="819"/>
                    <a:pt x="1573" y="819"/>
                  </a:cubicBezTo>
                  <a:cubicBezTo>
                    <a:pt x="1448" y="819"/>
                    <a:pt x="1323" y="844"/>
                    <a:pt x="1197" y="869"/>
                  </a:cubicBezTo>
                  <a:cubicBezTo>
                    <a:pt x="1147" y="877"/>
                    <a:pt x="1097" y="880"/>
                    <a:pt x="1046" y="880"/>
                  </a:cubicBezTo>
                  <a:cubicBezTo>
                    <a:pt x="944" y="880"/>
                    <a:pt x="838" y="869"/>
                    <a:pt x="721" y="869"/>
                  </a:cubicBezTo>
                  <a:cubicBezTo>
                    <a:pt x="771" y="844"/>
                    <a:pt x="796" y="794"/>
                    <a:pt x="821" y="769"/>
                  </a:cubicBezTo>
                  <a:cubicBezTo>
                    <a:pt x="871" y="694"/>
                    <a:pt x="896" y="618"/>
                    <a:pt x="896" y="543"/>
                  </a:cubicBezTo>
                  <a:cubicBezTo>
                    <a:pt x="918" y="181"/>
                    <a:pt x="595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1"/>
          <p:cNvGrpSpPr/>
          <p:nvPr/>
        </p:nvGrpSpPr>
        <p:grpSpPr>
          <a:xfrm>
            <a:off x="-315510" y="4512611"/>
            <a:ext cx="1745583" cy="230173"/>
            <a:chOff x="1394800" y="3522000"/>
            <a:chExt cx="1048650" cy="138275"/>
          </a:xfrm>
        </p:grpSpPr>
        <p:sp>
          <p:nvSpPr>
            <p:cNvPr id="884" name="Google Shape;884;p3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820;p30">
            <a:extLst>
              <a:ext uri="{FF2B5EF4-FFF2-40B4-BE49-F238E27FC236}">
                <a16:creationId xmlns:a16="http://schemas.microsoft.com/office/drawing/2014/main" id="{7B537AF5-16BE-4F35-AA53-A47DB669276C}"/>
              </a:ext>
            </a:extLst>
          </p:cNvPr>
          <p:cNvGrpSpPr/>
          <p:nvPr/>
        </p:nvGrpSpPr>
        <p:grpSpPr>
          <a:xfrm>
            <a:off x="151722" y="1715887"/>
            <a:ext cx="4356480" cy="176025"/>
            <a:chOff x="4345425" y="2175475"/>
            <a:chExt cx="800750" cy="176025"/>
          </a:xfrm>
        </p:grpSpPr>
        <p:sp>
          <p:nvSpPr>
            <p:cNvPr id="49" name="Google Shape;821;p30">
              <a:extLst>
                <a:ext uri="{FF2B5EF4-FFF2-40B4-BE49-F238E27FC236}">
                  <a16:creationId xmlns:a16="http://schemas.microsoft.com/office/drawing/2014/main" id="{B19D152B-2EED-4BE7-9943-0E21BABDF892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2;p30">
              <a:extLst>
                <a:ext uri="{FF2B5EF4-FFF2-40B4-BE49-F238E27FC236}">
                  <a16:creationId xmlns:a16="http://schemas.microsoft.com/office/drawing/2014/main" id="{BA84B1AF-5497-4757-9DF1-C33FDE3F4441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823;p30">
            <a:extLst>
              <a:ext uri="{FF2B5EF4-FFF2-40B4-BE49-F238E27FC236}">
                <a16:creationId xmlns:a16="http://schemas.microsoft.com/office/drawing/2014/main" id="{6C19E7A4-83F5-4C48-B06C-1F048A37FB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734" y="667682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Determinan </a:t>
            </a:r>
            <a:br>
              <a:rPr lang="en" sz="3600"/>
            </a:br>
            <a:r>
              <a:rPr lang="en" sz="3600"/>
              <a:t>Matriks Ordo 2x2</a:t>
            </a:r>
            <a:endParaRPr sz="3600"/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3A833467-4840-4AE9-BF80-721B16304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" grpId="0" build="p"/>
      <p:bldP spid="855" grpId="0" build="p"/>
      <p:bldP spid="872" grpId="0" build="p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43D1E8-791B-4DEF-9DC6-5A4E89C56A34}"/>
              </a:ext>
            </a:extLst>
          </p:cNvPr>
          <p:cNvSpPr/>
          <p:nvPr/>
        </p:nvSpPr>
        <p:spPr>
          <a:xfrm>
            <a:off x="731520" y="1078992"/>
            <a:ext cx="7607808" cy="34930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8C1895-E588-4748-9981-FEAD0B6C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455382"/>
            <a:ext cx="7637616" cy="751626"/>
          </a:xfrm>
        </p:spPr>
        <p:txBody>
          <a:bodyPr/>
          <a:lstStyle/>
          <a:p>
            <a:r>
              <a:rPr lang="en-US" sz="4000" dirty="0"/>
              <a:t>Sifat-Sifat </a:t>
            </a:r>
            <a:r>
              <a:rPr lang="en-US" sz="4000" dirty="0" err="1"/>
              <a:t>Determinan</a:t>
            </a:r>
            <a:r>
              <a:rPr lang="en-US" sz="4000" dirty="0"/>
              <a:t> </a:t>
            </a:r>
            <a:r>
              <a:rPr lang="en-US" sz="4000" dirty="0" err="1"/>
              <a:t>Matriks</a:t>
            </a:r>
            <a:endParaRPr lang="en-ID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824;p30">
                <a:extLst>
                  <a:ext uri="{FF2B5EF4-FFF2-40B4-BE49-F238E27FC236}">
                    <a16:creationId xmlns:a16="http://schemas.microsoft.com/office/drawing/2014/main" id="{5EAF638A-781F-4FA3-B3AE-D05028BF96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976" y="1100620"/>
                <a:ext cx="7418160" cy="319584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| = |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D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| = |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D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baseline="3000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| = 1/|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6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/>
                  <a:t>Jika </a:t>
                </a:r>
                <a:r>
                  <a:rPr lang="en-US" sz="1600" dirty="0" err="1"/>
                  <a:t>tiga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elemen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nol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dalam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satu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baris,maka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nilai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determinan</a:t>
                </a:r>
                <a:r>
                  <a:rPr lang="en-US" sz="1600" dirty="0"/>
                  <a:t> = 0.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Nilai </a:t>
                </a:r>
                <a:r>
                  <a:rPr lang="en-US" altLang="en-US" sz="1600" dirty="0" err="1">
                    <a:solidFill>
                      <a:schemeClr val="bg2"/>
                    </a:solidFill>
                    <a:latin typeface="Arial" panose="020B0604020202020204" pitchFamily="34" charset="0"/>
                  </a:rPr>
                  <a:t>determinan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600" dirty="0" err="1">
                    <a:solidFill>
                      <a:schemeClr val="bg2"/>
                    </a:solidFill>
                    <a:latin typeface="Arial" panose="020B0604020202020204" pitchFamily="34" charset="0"/>
                  </a:rPr>
                  <a:t>dari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600" dirty="0" err="1">
                    <a:solidFill>
                      <a:schemeClr val="bg2"/>
                    </a:solidFill>
                    <a:latin typeface="Arial" panose="020B0604020202020204" pitchFamily="34" charset="0"/>
                  </a:rPr>
                  <a:t>matriks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600" dirty="0" err="1">
                    <a:solidFill>
                      <a:schemeClr val="bg2"/>
                    </a:solidFill>
                    <a:latin typeface="Arial" panose="020B0604020202020204" pitchFamily="34" charset="0"/>
                  </a:rPr>
                  <a:t>segitiga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600" dirty="0" err="1">
                    <a:solidFill>
                      <a:schemeClr val="bg2"/>
                    </a:solidFill>
                    <a:latin typeface="Arial" panose="020B0604020202020204" pitchFamily="34" charset="0"/>
                  </a:rPr>
                  <a:t>atas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600" dirty="0" err="1">
                    <a:solidFill>
                      <a:schemeClr val="bg2"/>
                    </a:solidFill>
                    <a:latin typeface="Arial" panose="020B0604020202020204" pitchFamily="34" charset="0"/>
                  </a:rPr>
                  <a:t>atau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600" dirty="0" err="1">
                    <a:solidFill>
                      <a:schemeClr val="bg2"/>
                    </a:solidFill>
                    <a:latin typeface="Arial" panose="020B0604020202020204" pitchFamily="34" charset="0"/>
                  </a:rPr>
                  <a:t>bawah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600" dirty="0" err="1">
                    <a:solidFill>
                      <a:schemeClr val="bg2"/>
                    </a:solidFill>
                    <a:latin typeface="Arial" panose="020B0604020202020204" pitchFamily="34" charset="0"/>
                  </a:rPr>
                  <a:t>adalah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600" dirty="0" err="1">
                    <a:solidFill>
                      <a:schemeClr val="bg2"/>
                    </a:solidFill>
                    <a:latin typeface="Arial" panose="020B0604020202020204" pitchFamily="34" charset="0"/>
                  </a:rPr>
                  <a:t>hasil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kali </a:t>
                </a:r>
                <a:r>
                  <a:rPr lang="en-US" altLang="en-US" sz="1600" dirty="0" err="1">
                    <a:solidFill>
                      <a:schemeClr val="bg2"/>
                    </a:solidFill>
                    <a:latin typeface="Arial" panose="020B0604020202020204" pitchFamily="34" charset="0"/>
                  </a:rPr>
                  <a:t>dari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en-US" sz="1600" dirty="0" err="1">
                    <a:solidFill>
                      <a:schemeClr val="bg2"/>
                    </a:solidFill>
                    <a:latin typeface="Arial" panose="020B0604020202020204" pitchFamily="34" charset="0"/>
                  </a:rPr>
                  <a:t>elemen-elemen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diagonal </a:t>
                </a:r>
                <a:r>
                  <a:rPr lang="en-US" altLang="en-US" sz="1600" dirty="0" err="1">
                    <a:solidFill>
                      <a:schemeClr val="bg2"/>
                    </a:solidFill>
                    <a:latin typeface="Arial" panose="020B0604020202020204" pitchFamily="34" charset="0"/>
                  </a:rPr>
                  <a:t>saja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. </a:t>
                </a:r>
                <a:r>
                  <a:rPr lang="en-US" altLang="en-US" sz="1600" dirty="0" err="1">
                    <a:solidFill>
                      <a:schemeClr val="bg2"/>
                    </a:solidFill>
                    <a:latin typeface="Arial" panose="020B0604020202020204" pitchFamily="34" charset="0"/>
                  </a:rPr>
                  <a:t>Contoh</a:t>
                </a:r>
                <a:r>
                  <a:rPr lang="en-US" altLang="en-US" sz="16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 :</a:t>
                </a:r>
              </a:p>
              <a:p>
                <a:pPr marL="0" lvl="0" indent="0"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              </a:t>
                </a:r>
              </a:p>
              <a:p>
                <a:endParaRPr lang="en-ID" sz="1600" dirty="0"/>
              </a:p>
              <a:p>
                <a:pPr marL="0" indent="0">
                  <a:buNone/>
                </a:pPr>
                <a:endParaRPr lang="en-ID" sz="1600" dirty="0"/>
              </a:p>
            </p:txBody>
          </p:sp>
        </mc:Choice>
        <mc:Fallback xmlns="">
          <p:sp>
            <p:nvSpPr>
              <p:cNvPr id="5" name="Google Shape;824;p30">
                <a:extLst>
                  <a:ext uri="{FF2B5EF4-FFF2-40B4-BE49-F238E27FC236}">
                    <a16:creationId xmlns:a16="http://schemas.microsoft.com/office/drawing/2014/main" id="{5EAF638A-781F-4FA3-B3AE-D05028BF9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1100620"/>
                <a:ext cx="7418160" cy="3195842"/>
              </a:xfrm>
              <a:prstGeom prst="rect">
                <a:avLst/>
              </a:prstGeom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\begin{pmatrix} 1 &amp; 0 &amp; 0 \\ 2 &amp; 6 &amp; 0 \\ 4 &amp; 5 &amp; 2 \end{pmatrix} = (1.6.2) = 12">
            <a:extLst>
              <a:ext uri="{FF2B5EF4-FFF2-40B4-BE49-F238E27FC236}">
                <a16:creationId xmlns:a16="http://schemas.microsoft.com/office/drawing/2014/main" id="{5C699A30-0C35-454A-AF03-5029B24C4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35" y="3441896"/>
            <a:ext cx="1833002" cy="6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oogle Shape;975;p33">
            <a:extLst>
              <a:ext uri="{FF2B5EF4-FFF2-40B4-BE49-F238E27FC236}">
                <a16:creationId xmlns:a16="http://schemas.microsoft.com/office/drawing/2014/main" id="{0DB9CA8A-3640-44DE-BC6B-5DECB157765B}"/>
              </a:ext>
            </a:extLst>
          </p:cNvPr>
          <p:cNvGrpSpPr/>
          <p:nvPr/>
        </p:nvGrpSpPr>
        <p:grpSpPr>
          <a:xfrm>
            <a:off x="5285227" y="4416279"/>
            <a:ext cx="2433812" cy="320922"/>
            <a:chOff x="1394800" y="3522000"/>
            <a:chExt cx="1048650" cy="138275"/>
          </a:xfrm>
        </p:grpSpPr>
        <p:sp>
          <p:nvSpPr>
            <p:cNvPr id="8" name="Google Shape;976;p33">
              <a:extLst>
                <a:ext uri="{FF2B5EF4-FFF2-40B4-BE49-F238E27FC236}">
                  <a16:creationId xmlns:a16="http://schemas.microsoft.com/office/drawing/2014/main" id="{790EE8F9-EF1A-48B0-9E26-8F42DA62A20A}"/>
                </a:ext>
              </a:extLst>
            </p:cNvPr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7;p33">
              <a:extLst>
                <a:ext uri="{FF2B5EF4-FFF2-40B4-BE49-F238E27FC236}">
                  <a16:creationId xmlns:a16="http://schemas.microsoft.com/office/drawing/2014/main" id="{00ED364E-9979-4CC6-88AC-B50608D50804}"/>
                </a:ext>
              </a:extLst>
            </p:cNvPr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8;p33">
              <a:extLst>
                <a:ext uri="{FF2B5EF4-FFF2-40B4-BE49-F238E27FC236}">
                  <a16:creationId xmlns:a16="http://schemas.microsoft.com/office/drawing/2014/main" id="{74AAE7F7-C9F2-4136-BD8A-A458E26CBCE1}"/>
                </a:ext>
              </a:extLst>
            </p:cNvPr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9;p33">
              <a:extLst>
                <a:ext uri="{FF2B5EF4-FFF2-40B4-BE49-F238E27FC236}">
                  <a16:creationId xmlns:a16="http://schemas.microsoft.com/office/drawing/2014/main" id="{FF2D58A1-6FA3-47DA-A101-45B81C19879A}"/>
                </a:ext>
              </a:extLst>
            </p:cNvPr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0;p33">
              <a:extLst>
                <a:ext uri="{FF2B5EF4-FFF2-40B4-BE49-F238E27FC236}">
                  <a16:creationId xmlns:a16="http://schemas.microsoft.com/office/drawing/2014/main" id="{842AADD6-E8B2-4AA5-9262-D465495C90F2}"/>
                </a:ext>
              </a:extLst>
            </p:cNvPr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1;p33">
              <a:extLst>
                <a:ext uri="{FF2B5EF4-FFF2-40B4-BE49-F238E27FC236}">
                  <a16:creationId xmlns:a16="http://schemas.microsoft.com/office/drawing/2014/main" id="{63D9F4E0-6788-4E79-ABCF-603E626E70A4}"/>
                </a:ext>
              </a:extLst>
            </p:cNvPr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2;p33">
              <a:extLst>
                <a:ext uri="{FF2B5EF4-FFF2-40B4-BE49-F238E27FC236}">
                  <a16:creationId xmlns:a16="http://schemas.microsoft.com/office/drawing/2014/main" id="{1EB92A68-200A-4594-92F2-25246A2AADD5}"/>
                </a:ext>
              </a:extLst>
            </p:cNvPr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3;p33">
              <a:extLst>
                <a:ext uri="{FF2B5EF4-FFF2-40B4-BE49-F238E27FC236}">
                  <a16:creationId xmlns:a16="http://schemas.microsoft.com/office/drawing/2014/main" id="{5B7A9213-FD9A-4F26-9426-502B1033B0DE}"/>
                </a:ext>
              </a:extLst>
            </p:cNvPr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4;p33">
              <a:extLst>
                <a:ext uri="{FF2B5EF4-FFF2-40B4-BE49-F238E27FC236}">
                  <a16:creationId xmlns:a16="http://schemas.microsoft.com/office/drawing/2014/main" id="{73A014E1-A5B9-486E-A90B-E9E5C25D995B}"/>
                </a:ext>
              </a:extLst>
            </p:cNvPr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385;p42">
            <a:extLst>
              <a:ext uri="{FF2B5EF4-FFF2-40B4-BE49-F238E27FC236}">
                <a16:creationId xmlns:a16="http://schemas.microsoft.com/office/drawing/2014/main" id="{31FC4541-8923-410E-846D-4E239389AEF5}"/>
              </a:ext>
            </a:extLst>
          </p:cNvPr>
          <p:cNvGrpSpPr/>
          <p:nvPr/>
        </p:nvGrpSpPr>
        <p:grpSpPr>
          <a:xfrm rot="1866236">
            <a:off x="-140531" y="4054777"/>
            <a:ext cx="2928624" cy="358006"/>
            <a:chOff x="2142525" y="3876725"/>
            <a:chExt cx="2414850" cy="295200"/>
          </a:xfrm>
        </p:grpSpPr>
        <p:sp>
          <p:nvSpPr>
            <p:cNvPr id="18" name="Google Shape;1386;p42">
              <a:extLst>
                <a:ext uri="{FF2B5EF4-FFF2-40B4-BE49-F238E27FC236}">
                  <a16:creationId xmlns:a16="http://schemas.microsoft.com/office/drawing/2014/main" id="{AEFEC3B2-B137-4D3F-81B5-ECF30899A1FB}"/>
                </a:ext>
              </a:extLst>
            </p:cNvPr>
            <p:cNvSpPr/>
            <p:nvPr/>
          </p:nvSpPr>
          <p:spPr>
            <a:xfrm>
              <a:off x="2147925" y="3884850"/>
              <a:ext cx="91075" cy="132625"/>
            </a:xfrm>
            <a:custGeom>
              <a:avLst/>
              <a:gdLst/>
              <a:ahLst/>
              <a:cxnLst/>
              <a:rect l="l" t="t" r="r" b="b"/>
              <a:pathLst>
                <a:path w="3643" h="5305" extrusionOk="0">
                  <a:moveTo>
                    <a:pt x="2786" y="1"/>
                  </a:moveTo>
                  <a:cubicBezTo>
                    <a:pt x="2678" y="1"/>
                    <a:pt x="2570" y="2"/>
                    <a:pt x="2462" y="4"/>
                  </a:cubicBezTo>
                  <a:cubicBezTo>
                    <a:pt x="992" y="94"/>
                    <a:pt x="208" y="897"/>
                    <a:pt x="118" y="2420"/>
                  </a:cubicBezTo>
                  <a:cubicBezTo>
                    <a:pt x="1" y="3961"/>
                    <a:pt x="659" y="4872"/>
                    <a:pt x="2101" y="5169"/>
                  </a:cubicBezTo>
                  <a:cubicBezTo>
                    <a:pt x="2498" y="5223"/>
                    <a:pt x="2894" y="5268"/>
                    <a:pt x="3282" y="5305"/>
                  </a:cubicBezTo>
                  <a:cubicBezTo>
                    <a:pt x="3174" y="3601"/>
                    <a:pt x="3291" y="1843"/>
                    <a:pt x="3643" y="22"/>
                  </a:cubicBezTo>
                  <a:cubicBezTo>
                    <a:pt x="3365" y="9"/>
                    <a:pt x="3079" y="1"/>
                    <a:pt x="2786" y="1"/>
                  </a:cubicBezTo>
                  <a:close/>
                </a:path>
              </a:pathLst>
            </a:custGeom>
            <a:solidFill>
              <a:srgbClr val="F7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7;p42">
              <a:extLst>
                <a:ext uri="{FF2B5EF4-FFF2-40B4-BE49-F238E27FC236}">
                  <a16:creationId xmlns:a16="http://schemas.microsoft.com/office/drawing/2014/main" id="{61636785-EF26-4A46-B76B-AC68A0D30540}"/>
                </a:ext>
              </a:extLst>
            </p:cNvPr>
            <p:cNvSpPr/>
            <p:nvPr/>
          </p:nvSpPr>
          <p:spPr>
            <a:xfrm>
              <a:off x="2227250" y="3885400"/>
              <a:ext cx="45775" cy="135000"/>
            </a:xfrm>
            <a:custGeom>
              <a:avLst/>
              <a:gdLst/>
              <a:ahLst/>
              <a:cxnLst/>
              <a:rect l="l" t="t" r="r" b="b"/>
              <a:pathLst>
                <a:path w="1831" h="5400" extrusionOk="0">
                  <a:moveTo>
                    <a:pt x="470" y="0"/>
                  </a:moveTo>
                  <a:cubicBezTo>
                    <a:pt x="118" y="1821"/>
                    <a:pt x="1" y="3579"/>
                    <a:pt x="109" y="5283"/>
                  </a:cubicBezTo>
                  <a:cubicBezTo>
                    <a:pt x="560" y="5337"/>
                    <a:pt x="1010" y="5373"/>
                    <a:pt x="1461" y="5400"/>
                  </a:cubicBezTo>
                  <a:cubicBezTo>
                    <a:pt x="1416" y="3669"/>
                    <a:pt x="1533" y="1902"/>
                    <a:pt x="1831" y="100"/>
                  </a:cubicBezTo>
                  <a:cubicBezTo>
                    <a:pt x="1389" y="54"/>
                    <a:pt x="938" y="18"/>
                    <a:pt x="470" y="0"/>
                  </a:cubicBezTo>
                  <a:close/>
                </a:path>
              </a:pathLst>
            </a:custGeom>
            <a:solidFill>
              <a:srgbClr val="D7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8;p42">
              <a:extLst>
                <a:ext uri="{FF2B5EF4-FFF2-40B4-BE49-F238E27FC236}">
                  <a16:creationId xmlns:a16="http://schemas.microsoft.com/office/drawing/2014/main" id="{CB1FC568-3FDF-4915-AC09-E9C07E1DB22A}"/>
                </a:ext>
              </a:extLst>
            </p:cNvPr>
            <p:cNvSpPr/>
            <p:nvPr/>
          </p:nvSpPr>
          <p:spPr>
            <a:xfrm>
              <a:off x="2262625" y="3878875"/>
              <a:ext cx="121050" cy="159625"/>
            </a:xfrm>
            <a:custGeom>
              <a:avLst/>
              <a:gdLst/>
              <a:ahLst/>
              <a:cxnLst/>
              <a:rect l="l" t="t" r="r" b="b"/>
              <a:pathLst>
                <a:path w="4842" h="6385" extrusionOk="0">
                  <a:moveTo>
                    <a:pt x="3846" y="1837"/>
                  </a:moveTo>
                  <a:cubicBezTo>
                    <a:pt x="3853" y="1837"/>
                    <a:pt x="3860" y="1838"/>
                    <a:pt x="3868" y="1839"/>
                  </a:cubicBezTo>
                  <a:cubicBezTo>
                    <a:pt x="4075" y="1857"/>
                    <a:pt x="4156" y="2208"/>
                    <a:pt x="4111" y="2911"/>
                  </a:cubicBezTo>
                  <a:cubicBezTo>
                    <a:pt x="4129" y="3552"/>
                    <a:pt x="4010" y="3877"/>
                    <a:pt x="3754" y="3877"/>
                  </a:cubicBezTo>
                  <a:cubicBezTo>
                    <a:pt x="3747" y="3877"/>
                    <a:pt x="3740" y="3876"/>
                    <a:pt x="3733" y="3876"/>
                  </a:cubicBezTo>
                  <a:cubicBezTo>
                    <a:pt x="3561" y="3858"/>
                    <a:pt x="3471" y="3696"/>
                    <a:pt x="3453" y="3371"/>
                  </a:cubicBezTo>
                  <a:cubicBezTo>
                    <a:pt x="3471" y="3047"/>
                    <a:pt x="3489" y="2875"/>
                    <a:pt x="3489" y="2866"/>
                  </a:cubicBezTo>
                  <a:cubicBezTo>
                    <a:pt x="3533" y="2180"/>
                    <a:pt x="3652" y="1837"/>
                    <a:pt x="3846" y="1837"/>
                  </a:cubicBezTo>
                  <a:close/>
                  <a:moveTo>
                    <a:pt x="2439" y="1490"/>
                  </a:moveTo>
                  <a:cubicBezTo>
                    <a:pt x="2468" y="1490"/>
                    <a:pt x="2500" y="1504"/>
                    <a:pt x="2534" y="1532"/>
                  </a:cubicBezTo>
                  <a:cubicBezTo>
                    <a:pt x="2551" y="1524"/>
                    <a:pt x="2567" y="1520"/>
                    <a:pt x="2582" y="1520"/>
                  </a:cubicBezTo>
                  <a:cubicBezTo>
                    <a:pt x="2752" y="1520"/>
                    <a:pt x="2807" y="2039"/>
                    <a:pt x="2732" y="3083"/>
                  </a:cubicBezTo>
                  <a:cubicBezTo>
                    <a:pt x="2723" y="4084"/>
                    <a:pt x="2586" y="4589"/>
                    <a:pt x="2321" y="4589"/>
                  </a:cubicBezTo>
                  <a:cubicBezTo>
                    <a:pt x="2314" y="4589"/>
                    <a:pt x="2307" y="4589"/>
                    <a:pt x="2300" y="4588"/>
                  </a:cubicBezTo>
                  <a:cubicBezTo>
                    <a:pt x="2119" y="4579"/>
                    <a:pt x="2029" y="4318"/>
                    <a:pt x="2038" y="3813"/>
                  </a:cubicBezTo>
                  <a:cubicBezTo>
                    <a:pt x="2074" y="3308"/>
                    <a:pt x="2092" y="3056"/>
                    <a:pt x="2092" y="3038"/>
                  </a:cubicBezTo>
                  <a:cubicBezTo>
                    <a:pt x="2110" y="2695"/>
                    <a:pt x="2137" y="2380"/>
                    <a:pt x="2182" y="2109"/>
                  </a:cubicBezTo>
                  <a:cubicBezTo>
                    <a:pt x="2239" y="1695"/>
                    <a:pt x="2325" y="1490"/>
                    <a:pt x="2439" y="1490"/>
                  </a:cubicBezTo>
                  <a:close/>
                  <a:moveTo>
                    <a:pt x="961" y="1020"/>
                  </a:moveTo>
                  <a:cubicBezTo>
                    <a:pt x="977" y="1020"/>
                    <a:pt x="994" y="1026"/>
                    <a:pt x="1011" y="1037"/>
                  </a:cubicBezTo>
                  <a:cubicBezTo>
                    <a:pt x="1013" y="1036"/>
                    <a:pt x="1016" y="1036"/>
                    <a:pt x="1019" y="1036"/>
                  </a:cubicBezTo>
                  <a:cubicBezTo>
                    <a:pt x="1220" y="1036"/>
                    <a:pt x="1280" y="1659"/>
                    <a:pt x="1191" y="2920"/>
                  </a:cubicBezTo>
                  <a:cubicBezTo>
                    <a:pt x="1164" y="4156"/>
                    <a:pt x="1024" y="4778"/>
                    <a:pt x="760" y="4778"/>
                  </a:cubicBezTo>
                  <a:cubicBezTo>
                    <a:pt x="757" y="4778"/>
                    <a:pt x="753" y="4778"/>
                    <a:pt x="749" y="4777"/>
                  </a:cubicBezTo>
                  <a:cubicBezTo>
                    <a:pt x="578" y="4768"/>
                    <a:pt x="497" y="4444"/>
                    <a:pt x="506" y="3822"/>
                  </a:cubicBezTo>
                  <a:cubicBezTo>
                    <a:pt x="551" y="3209"/>
                    <a:pt x="569" y="2893"/>
                    <a:pt x="569" y="2875"/>
                  </a:cubicBezTo>
                  <a:cubicBezTo>
                    <a:pt x="651" y="1639"/>
                    <a:pt x="787" y="1020"/>
                    <a:pt x="961" y="1020"/>
                  </a:cubicBezTo>
                  <a:close/>
                  <a:moveTo>
                    <a:pt x="3609" y="4159"/>
                  </a:moveTo>
                  <a:cubicBezTo>
                    <a:pt x="3633" y="4159"/>
                    <a:pt x="3660" y="4161"/>
                    <a:pt x="3688" y="4164"/>
                  </a:cubicBezTo>
                  <a:cubicBezTo>
                    <a:pt x="3904" y="4191"/>
                    <a:pt x="4012" y="4309"/>
                    <a:pt x="3994" y="4516"/>
                  </a:cubicBezTo>
                  <a:cubicBezTo>
                    <a:pt x="3986" y="4714"/>
                    <a:pt x="3878" y="4805"/>
                    <a:pt x="3688" y="4805"/>
                  </a:cubicBezTo>
                  <a:cubicBezTo>
                    <a:pt x="3679" y="4805"/>
                    <a:pt x="3670" y="4805"/>
                    <a:pt x="3661" y="4804"/>
                  </a:cubicBezTo>
                  <a:cubicBezTo>
                    <a:pt x="3534" y="4795"/>
                    <a:pt x="3444" y="4732"/>
                    <a:pt x="3381" y="4624"/>
                  </a:cubicBezTo>
                  <a:cubicBezTo>
                    <a:pt x="3336" y="4543"/>
                    <a:pt x="3318" y="4480"/>
                    <a:pt x="3318" y="4426"/>
                  </a:cubicBezTo>
                  <a:cubicBezTo>
                    <a:pt x="3334" y="4244"/>
                    <a:pt x="3433" y="4159"/>
                    <a:pt x="3609" y="4159"/>
                  </a:cubicBezTo>
                  <a:close/>
                  <a:moveTo>
                    <a:pt x="1193" y="0"/>
                  </a:moveTo>
                  <a:cubicBezTo>
                    <a:pt x="966" y="0"/>
                    <a:pt x="719" y="42"/>
                    <a:pt x="452" y="126"/>
                  </a:cubicBezTo>
                  <a:cubicBezTo>
                    <a:pt x="434" y="207"/>
                    <a:pt x="416" y="279"/>
                    <a:pt x="416" y="361"/>
                  </a:cubicBezTo>
                  <a:cubicBezTo>
                    <a:pt x="118" y="2163"/>
                    <a:pt x="1" y="3930"/>
                    <a:pt x="46" y="5661"/>
                  </a:cubicBezTo>
                  <a:cubicBezTo>
                    <a:pt x="37" y="5751"/>
                    <a:pt x="37" y="5841"/>
                    <a:pt x="46" y="5931"/>
                  </a:cubicBezTo>
                  <a:cubicBezTo>
                    <a:pt x="376" y="6070"/>
                    <a:pt x="691" y="6139"/>
                    <a:pt x="991" y="6139"/>
                  </a:cubicBezTo>
                  <a:cubicBezTo>
                    <a:pt x="1200" y="6139"/>
                    <a:pt x="1401" y="6106"/>
                    <a:pt x="1596" y="6039"/>
                  </a:cubicBezTo>
                  <a:cubicBezTo>
                    <a:pt x="1886" y="6173"/>
                    <a:pt x="2179" y="6240"/>
                    <a:pt x="2475" y="6240"/>
                  </a:cubicBezTo>
                  <a:cubicBezTo>
                    <a:pt x="2677" y="6240"/>
                    <a:pt x="2879" y="6209"/>
                    <a:pt x="3084" y="6147"/>
                  </a:cubicBezTo>
                  <a:cubicBezTo>
                    <a:pt x="3292" y="6305"/>
                    <a:pt x="3525" y="6385"/>
                    <a:pt x="3784" y="6385"/>
                  </a:cubicBezTo>
                  <a:cubicBezTo>
                    <a:pt x="3986" y="6385"/>
                    <a:pt x="4203" y="6336"/>
                    <a:pt x="4436" y="6238"/>
                  </a:cubicBezTo>
                  <a:cubicBezTo>
                    <a:pt x="4418" y="5769"/>
                    <a:pt x="4418" y="5309"/>
                    <a:pt x="4418" y="4858"/>
                  </a:cubicBezTo>
                  <a:cubicBezTo>
                    <a:pt x="4427" y="3975"/>
                    <a:pt x="4481" y="3101"/>
                    <a:pt x="4580" y="2244"/>
                  </a:cubicBezTo>
                  <a:cubicBezTo>
                    <a:pt x="4652" y="1640"/>
                    <a:pt x="4733" y="1037"/>
                    <a:pt x="4841" y="433"/>
                  </a:cubicBezTo>
                  <a:cubicBezTo>
                    <a:pt x="4604" y="322"/>
                    <a:pt x="4342" y="266"/>
                    <a:pt x="4057" y="266"/>
                  </a:cubicBezTo>
                  <a:cubicBezTo>
                    <a:pt x="3877" y="266"/>
                    <a:pt x="3688" y="288"/>
                    <a:pt x="3489" y="333"/>
                  </a:cubicBezTo>
                  <a:cubicBezTo>
                    <a:pt x="3200" y="184"/>
                    <a:pt x="2913" y="108"/>
                    <a:pt x="2630" y="108"/>
                  </a:cubicBezTo>
                  <a:cubicBezTo>
                    <a:pt x="2419" y="108"/>
                    <a:pt x="2210" y="150"/>
                    <a:pt x="2002" y="234"/>
                  </a:cubicBezTo>
                  <a:cubicBezTo>
                    <a:pt x="1773" y="78"/>
                    <a:pt x="1502" y="0"/>
                    <a:pt x="1193" y="0"/>
                  </a:cubicBezTo>
                  <a:close/>
                </a:path>
              </a:pathLst>
            </a:custGeom>
            <a:solidFill>
              <a:srgbClr val="FCA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9;p42">
              <a:extLst>
                <a:ext uri="{FF2B5EF4-FFF2-40B4-BE49-F238E27FC236}">
                  <a16:creationId xmlns:a16="http://schemas.microsoft.com/office/drawing/2014/main" id="{0B7B9343-7715-48C3-9FA4-6047EE540BCC}"/>
                </a:ext>
              </a:extLst>
            </p:cNvPr>
            <p:cNvSpPr/>
            <p:nvPr/>
          </p:nvSpPr>
          <p:spPr>
            <a:xfrm>
              <a:off x="2275025" y="3904375"/>
              <a:ext cx="91525" cy="94625"/>
            </a:xfrm>
            <a:custGeom>
              <a:avLst/>
              <a:gdLst/>
              <a:ahLst/>
              <a:cxnLst/>
              <a:rect l="l" t="t" r="r" b="b"/>
              <a:pathLst>
                <a:path w="3661" h="3785" extrusionOk="0">
                  <a:moveTo>
                    <a:pt x="3350" y="817"/>
                  </a:moveTo>
                  <a:cubicBezTo>
                    <a:pt x="3156" y="817"/>
                    <a:pt x="3037" y="1160"/>
                    <a:pt x="2993" y="1846"/>
                  </a:cubicBezTo>
                  <a:cubicBezTo>
                    <a:pt x="2993" y="1855"/>
                    <a:pt x="2975" y="2027"/>
                    <a:pt x="2957" y="2351"/>
                  </a:cubicBezTo>
                  <a:cubicBezTo>
                    <a:pt x="2975" y="2676"/>
                    <a:pt x="3065" y="2847"/>
                    <a:pt x="3237" y="2856"/>
                  </a:cubicBezTo>
                  <a:cubicBezTo>
                    <a:pt x="3244" y="2856"/>
                    <a:pt x="3251" y="2857"/>
                    <a:pt x="3258" y="2857"/>
                  </a:cubicBezTo>
                  <a:cubicBezTo>
                    <a:pt x="3514" y="2857"/>
                    <a:pt x="3633" y="2532"/>
                    <a:pt x="3615" y="1891"/>
                  </a:cubicBezTo>
                  <a:cubicBezTo>
                    <a:pt x="3660" y="1188"/>
                    <a:pt x="3579" y="837"/>
                    <a:pt x="3372" y="819"/>
                  </a:cubicBezTo>
                  <a:cubicBezTo>
                    <a:pt x="3364" y="818"/>
                    <a:pt x="3357" y="817"/>
                    <a:pt x="3350" y="817"/>
                  </a:cubicBezTo>
                  <a:close/>
                  <a:moveTo>
                    <a:pt x="1943" y="470"/>
                  </a:moveTo>
                  <a:cubicBezTo>
                    <a:pt x="1829" y="470"/>
                    <a:pt x="1743" y="675"/>
                    <a:pt x="1686" y="1089"/>
                  </a:cubicBezTo>
                  <a:cubicBezTo>
                    <a:pt x="1641" y="1360"/>
                    <a:pt x="1614" y="1675"/>
                    <a:pt x="1596" y="2018"/>
                  </a:cubicBezTo>
                  <a:cubicBezTo>
                    <a:pt x="1596" y="2036"/>
                    <a:pt x="1578" y="2288"/>
                    <a:pt x="1542" y="2793"/>
                  </a:cubicBezTo>
                  <a:cubicBezTo>
                    <a:pt x="1533" y="3298"/>
                    <a:pt x="1623" y="3559"/>
                    <a:pt x="1804" y="3568"/>
                  </a:cubicBezTo>
                  <a:cubicBezTo>
                    <a:pt x="1811" y="3569"/>
                    <a:pt x="1818" y="3569"/>
                    <a:pt x="1825" y="3569"/>
                  </a:cubicBezTo>
                  <a:cubicBezTo>
                    <a:pt x="2090" y="3569"/>
                    <a:pt x="2227" y="3064"/>
                    <a:pt x="2236" y="2063"/>
                  </a:cubicBezTo>
                  <a:cubicBezTo>
                    <a:pt x="2311" y="1019"/>
                    <a:pt x="2256" y="500"/>
                    <a:pt x="2086" y="500"/>
                  </a:cubicBezTo>
                  <a:cubicBezTo>
                    <a:pt x="2071" y="500"/>
                    <a:pt x="2055" y="504"/>
                    <a:pt x="2038" y="512"/>
                  </a:cubicBezTo>
                  <a:cubicBezTo>
                    <a:pt x="2004" y="484"/>
                    <a:pt x="1972" y="470"/>
                    <a:pt x="1943" y="470"/>
                  </a:cubicBezTo>
                  <a:close/>
                  <a:moveTo>
                    <a:pt x="465" y="0"/>
                  </a:moveTo>
                  <a:cubicBezTo>
                    <a:pt x="291" y="0"/>
                    <a:pt x="155" y="619"/>
                    <a:pt x="73" y="1855"/>
                  </a:cubicBezTo>
                  <a:cubicBezTo>
                    <a:pt x="73" y="1873"/>
                    <a:pt x="55" y="2189"/>
                    <a:pt x="10" y="2802"/>
                  </a:cubicBezTo>
                  <a:cubicBezTo>
                    <a:pt x="1" y="3424"/>
                    <a:pt x="82" y="3748"/>
                    <a:pt x="253" y="3757"/>
                  </a:cubicBezTo>
                  <a:cubicBezTo>
                    <a:pt x="257" y="3758"/>
                    <a:pt x="261" y="3758"/>
                    <a:pt x="264" y="3758"/>
                  </a:cubicBezTo>
                  <a:cubicBezTo>
                    <a:pt x="528" y="3758"/>
                    <a:pt x="668" y="3136"/>
                    <a:pt x="695" y="1900"/>
                  </a:cubicBezTo>
                  <a:cubicBezTo>
                    <a:pt x="784" y="639"/>
                    <a:pt x="724" y="16"/>
                    <a:pt x="523" y="16"/>
                  </a:cubicBezTo>
                  <a:cubicBezTo>
                    <a:pt x="520" y="16"/>
                    <a:pt x="517" y="16"/>
                    <a:pt x="515" y="17"/>
                  </a:cubicBezTo>
                  <a:cubicBezTo>
                    <a:pt x="498" y="6"/>
                    <a:pt x="481" y="0"/>
                    <a:pt x="465" y="0"/>
                  </a:cubicBezTo>
                  <a:close/>
                  <a:moveTo>
                    <a:pt x="3113" y="3139"/>
                  </a:moveTo>
                  <a:cubicBezTo>
                    <a:pt x="2937" y="3139"/>
                    <a:pt x="2838" y="3224"/>
                    <a:pt x="2822" y="3406"/>
                  </a:cubicBezTo>
                  <a:cubicBezTo>
                    <a:pt x="2822" y="3460"/>
                    <a:pt x="2840" y="3523"/>
                    <a:pt x="2885" y="3604"/>
                  </a:cubicBezTo>
                  <a:cubicBezTo>
                    <a:pt x="2948" y="3712"/>
                    <a:pt x="3038" y="3775"/>
                    <a:pt x="3165" y="3784"/>
                  </a:cubicBezTo>
                  <a:cubicBezTo>
                    <a:pt x="3174" y="3785"/>
                    <a:pt x="3183" y="3785"/>
                    <a:pt x="3192" y="3785"/>
                  </a:cubicBezTo>
                  <a:cubicBezTo>
                    <a:pt x="3382" y="3785"/>
                    <a:pt x="3490" y="3694"/>
                    <a:pt x="3498" y="3496"/>
                  </a:cubicBezTo>
                  <a:cubicBezTo>
                    <a:pt x="3516" y="3289"/>
                    <a:pt x="3408" y="3171"/>
                    <a:pt x="3192" y="3144"/>
                  </a:cubicBezTo>
                  <a:cubicBezTo>
                    <a:pt x="3164" y="3141"/>
                    <a:pt x="3137" y="3139"/>
                    <a:pt x="3113" y="3139"/>
                  </a:cubicBezTo>
                  <a:close/>
                </a:path>
              </a:pathLst>
            </a:custGeom>
            <a:solidFill>
              <a:srgbClr val="FFD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0;p42">
              <a:extLst>
                <a:ext uri="{FF2B5EF4-FFF2-40B4-BE49-F238E27FC236}">
                  <a16:creationId xmlns:a16="http://schemas.microsoft.com/office/drawing/2014/main" id="{09CA10B3-19FD-40C7-8EE8-2CAB6D13E715}"/>
                </a:ext>
              </a:extLst>
            </p:cNvPr>
            <p:cNvSpPr/>
            <p:nvPr/>
          </p:nvSpPr>
          <p:spPr>
            <a:xfrm>
              <a:off x="4200850" y="4019700"/>
              <a:ext cx="243175" cy="145150"/>
            </a:xfrm>
            <a:custGeom>
              <a:avLst/>
              <a:gdLst/>
              <a:ahLst/>
              <a:cxnLst/>
              <a:rect l="l" t="t" r="r" b="b"/>
              <a:pathLst>
                <a:path w="9727" h="5806" extrusionOk="0">
                  <a:moveTo>
                    <a:pt x="2290" y="1"/>
                  </a:moveTo>
                  <a:cubicBezTo>
                    <a:pt x="1821" y="289"/>
                    <a:pt x="1299" y="632"/>
                    <a:pt x="731" y="1019"/>
                  </a:cubicBezTo>
                  <a:cubicBezTo>
                    <a:pt x="334" y="1290"/>
                    <a:pt x="91" y="1506"/>
                    <a:pt x="1" y="1668"/>
                  </a:cubicBezTo>
                  <a:cubicBezTo>
                    <a:pt x="73" y="1767"/>
                    <a:pt x="325" y="1885"/>
                    <a:pt x="758" y="2029"/>
                  </a:cubicBezTo>
                  <a:cubicBezTo>
                    <a:pt x="1181" y="2164"/>
                    <a:pt x="1803" y="2371"/>
                    <a:pt x="2597" y="2669"/>
                  </a:cubicBezTo>
                  <a:cubicBezTo>
                    <a:pt x="3390" y="2939"/>
                    <a:pt x="4075" y="3128"/>
                    <a:pt x="4634" y="3237"/>
                  </a:cubicBezTo>
                  <a:cubicBezTo>
                    <a:pt x="3516" y="3489"/>
                    <a:pt x="2579" y="3696"/>
                    <a:pt x="1812" y="3832"/>
                  </a:cubicBezTo>
                  <a:cubicBezTo>
                    <a:pt x="1037" y="3967"/>
                    <a:pt x="559" y="4129"/>
                    <a:pt x="379" y="4318"/>
                  </a:cubicBezTo>
                  <a:cubicBezTo>
                    <a:pt x="343" y="4354"/>
                    <a:pt x="541" y="4598"/>
                    <a:pt x="992" y="5039"/>
                  </a:cubicBezTo>
                  <a:cubicBezTo>
                    <a:pt x="1443" y="5499"/>
                    <a:pt x="1740" y="5752"/>
                    <a:pt x="1894" y="5806"/>
                  </a:cubicBezTo>
                  <a:lnTo>
                    <a:pt x="9591" y="4399"/>
                  </a:lnTo>
                  <a:cubicBezTo>
                    <a:pt x="9195" y="3777"/>
                    <a:pt x="9240" y="3011"/>
                    <a:pt x="9727" y="2110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rgbClr val="DEA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1;p42">
              <a:extLst>
                <a:ext uri="{FF2B5EF4-FFF2-40B4-BE49-F238E27FC236}">
                  <a16:creationId xmlns:a16="http://schemas.microsoft.com/office/drawing/2014/main" id="{8A696D0F-E0F1-443F-AD16-EA8254E8ADE5}"/>
                </a:ext>
              </a:extLst>
            </p:cNvPr>
            <p:cNvSpPr/>
            <p:nvPr/>
          </p:nvSpPr>
          <p:spPr>
            <a:xfrm>
              <a:off x="4430700" y="4072425"/>
              <a:ext cx="121050" cy="57275"/>
            </a:xfrm>
            <a:custGeom>
              <a:avLst/>
              <a:gdLst/>
              <a:ahLst/>
              <a:cxnLst/>
              <a:rect l="l" t="t" r="r" b="b"/>
              <a:pathLst>
                <a:path w="4842" h="2291" extrusionOk="0">
                  <a:moveTo>
                    <a:pt x="533" y="1"/>
                  </a:moveTo>
                  <a:cubicBezTo>
                    <a:pt x="46" y="902"/>
                    <a:pt x="1" y="1668"/>
                    <a:pt x="397" y="2290"/>
                  </a:cubicBezTo>
                  <a:lnTo>
                    <a:pt x="4841" y="1164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92;p42">
              <a:extLst>
                <a:ext uri="{FF2B5EF4-FFF2-40B4-BE49-F238E27FC236}">
                  <a16:creationId xmlns:a16="http://schemas.microsoft.com/office/drawing/2014/main" id="{0E31F4D9-BA05-4401-A3BF-357199C1ACEE}"/>
                </a:ext>
              </a:extLst>
            </p:cNvPr>
            <p:cNvSpPr/>
            <p:nvPr/>
          </p:nvSpPr>
          <p:spPr>
            <a:xfrm>
              <a:off x="2373050" y="3934975"/>
              <a:ext cx="1943650" cy="192700"/>
            </a:xfrm>
            <a:custGeom>
              <a:avLst/>
              <a:gdLst/>
              <a:ahLst/>
              <a:cxnLst/>
              <a:rect l="l" t="t" r="r" b="b"/>
              <a:pathLst>
                <a:path w="77746" h="7708" extrusionOk="0">
                  <a:moveTo>
                    <a:pt x="1228" y="844"/>
                  </a:moveTo>
                  <a:cubicBezTo>
                    <a:pt x="1302" y="844"/>
                    <a:pt x="1386" y="857"/>
                    <a:pt x="1479" y="884"/>
                  </a:cubicBezTo>
                  <a:lnTo>
                    <a:pt x="17298" y="2020"/>
                  </a:lnTo>
                  <a:cubicBezTo>
                    <a:pt x="17605" y="2065"/>
                    <a:pt x="17749" y="2227"/>
                    <a:pt x="17731" y="2497"/>
                  </a:cubicBezTo>
                  <a:cubicBezTo>
                    <a:pt x="17722" y="2605"/>
                    <a:pt x="17686" y="2705"/>
                    <a:pt x="17632" y="2804"/>
                  </a:cubicBezTo>
                  <a:cubicBezTo>
                    <a:pt x="17551" y="2907"/>
                    <a:pt x="17447" y="2956"/>
                    <a:pt x="17318" y="2956"/>
                  </a:cubicBezTo>
                  <a:cubicBezTo>
                    <a:pt x="17289" y="2956"/>
                    <a:pt x="17258" y="2953"/>
                    <a:pt x="17226" y="2948"/>
                  </a:cubicBezTo>
                  <a:lnTo>
                    <a:pt x="1245" y="1839"/>
                  </a:lnTo>
                  <a:cubicBezTo>
                    <a:pt x="938" y="1785"/>
                    <a:pt x="794" y="1605"/>
                    <a:pt x="812" y="1307"/>
                  </a:cubicBezTo>
                  <a:cubicBezTo>
                    <a:pt x="833" y="1000"/>
                    <a:pt x="973" y="844"/>
                    <a:pt x="1228" y="844"/>
                  </a:cubicBezTo>
                  <a:close/>
                  <a:moveTo>
                    <a:pt x="18849" y="2164"/>
                  </a:moveTo>
                  <a:cubicBezTo>
                    <a:pt x="18912" y="2164"/>
                    <a:pt x="18981" y="2170"/>
                    <a:pt x="19056" y="2182"/>
                  </a:cubicBezTo>
                  <a:cubicBezTo>
                    <a:pt x="19489" y="2254"/>
                    <a:pt x="19696" y="2443"/>
                    <a:pt x="19669" y="2768"/>
                  </a:cubicBezTo>
                  <a:cubicBezTo>
                    <a:pt x="19653" y="3057"/>
                    <a:pt x="19469" y="3195"/>
                    <a:pt x="19119" y="3195"/>
                  </a:cubicBezTo>
                  <a:cubicBezTo>
                    <a:pt x="19088" y="3195"/>
                    <a:pt x="19055" y="3194"/>
                    <a:pt x="19020" y="3191"/>
                  </a:cubicBezTo>
                  <a:cubicBezTo>
                    <a:pt x="18741" y="3173"/>
                    <a:pt x="18533" y="3083"/>
                    <a:pt x="18416" y="2912"/>
                  </a:cubicBezTo>
                  <a:cubicBezTo>
                    <a:pt x="18362" y="2822"/>
                    <a:pt x="18335" y="2723"/>
                    <a:pt x="18344" y="2623"/>
                  </a:cubicBezTo>
                  <a:cubicBezTo>
                    <a:pt x="18359" y="2315"/>
                    <a:pt x="18531" y="2164"/>
                    <a:pt x="18849" y="2164"/>
                  </a:cubicBezTo>
                  <a:close/>
                  <a:moveTo>
                    <a:pt x="163" y="0"/>
                  </a:moveTo>
                  <a:cubicBezTo>
                    <a:pt x="64" y="857"/>
                    <a:pt x="10" y="1731"/>
                    <a:pt x="1" y="2614"/>
                  </a:cubicBezTo>
                  <a:lnTo>
                    <a:pt x="73491" y="7707"/>
                  </a:lnTo>
                  <a:cubicBezTo>
                    <a:pt x="73671" y="7509"/>
                    <a:pt x="74149" y="7356"/>
                    <a:pt x="74924" y="7221"/>
                  </a:cubicBezTo>
                  <a:cubicBezTo>
                    <a:pt x="75691" y="7085"/>
                    <a:pt x="76628" y="6878"/>
                    <a:pt x="77746" y="6626"/>
                  </a:cubicBezTo>
                  <a:cubicBezTo>
                    <a:pt x="77187" y="6517"/>
                    <a:pt x="76502" y="6328"/>
                    <a:pt x="75709" y="6058"/>
                  </a:cubicBezTo>
                  <a:cubicBezTo>
                    <a:pt x="74915" y="5760"/>
                    <a:pt x="74293" y="5553"/>
                    <a:pt x="73870" y="5418"/>
                  </a:cubicBezTo>
                  <a:cubicBezTo>
                    <a:pt x="73437" y="5274"/>
                    <a:pt x="73185" y="5156"/>
                    <a:pt x="73113" y="5057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EC8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93;p42">
              <a:extLst>
                <a:ext uri="{FF2B5EF4-FFF2-40B4-BE49-F238E27FC236}">
                  <a16:creationId xmlns:a16="http://schemas.microsoft.com/office/drawing/2014/main" id="{C9E336AE-74EC-49A2-B342-F98633038532}"/>
                </a:ext>
              </a:extLst>
            </p:cNvPr>
            <p:cNvSpPr/>
            <p:nvPr/>
          </p:nvSpPr>
          <p:spPr>
            <a:xfrm>
              <a:off x="2392900" y="3956075"/>
              <a:ext cx="472575" cy="58775"/>
            </a:xfrm>
            <a:custGeom>
              <a:avLst/>
              <a:gdLst/>
              <a:ahLst/>
              <a:cxnLst/>
              <a:rect l="l" t="t" r="r" b="b"/>
              <a:pathLst>
                <a:path w="18903" h="2351" extrusionOk="0">
                  <a:moveTo>
                    <a:pt x="434" y="0"/>
                  </a:moveTo>
                  <a:cubicBezTo>
                    <a:pt x="179" y="0"/>
                    <a:pt x="39" y="156"/>
                    <a:pt x="18" y="463"/>
                  </a:cubicBezTo>
                  <a:cubicBezTo>
                    <a:pt x="0" y="761"/>
                    <a:pt x="144" y="941"/>
                    <a:pt x="451" y="995"/>
                  </a:cubicBezTo>
                  <a:lnTo>
                    <a:pt x="16432" y="2104"/>
                  </a:lnTo>
                  <a:cubicBezTo>
                    <a:pt x="16464" y="2109"/>
                    <a:pt x="16495" y="2112"/>
                    <a:pt x="16524" y="2112"/>
                  </a:cubicBezTo>
                  <a:cubicBezTo>
                    <a:pt x="16653" y="2112"/>
                    <a:pt x="16757" y="2063"/>
                    <a:pt x="16838" y="1960"/>
                  </a:cubicBezTo>
                  <a:cubicBezTo>
                    <a:pt x="16892" y="1861"/>
                    <a:pt x="16928" y="1761"/>
                    <a:pt x="16937" y="1653"/>
                  </a:cubicBezTo>
                  <a:cubicBezTo>
                    <a:pt x="16955" y="1383"/>
                    <a:pt x="16811" y="1221"/>
                    <a:pt x="16495" y="1176"/>
                  </a:cubicBezTo>
                  <a:lnTo>
                    <a:pt x="685" y="40"/>
                  </a:lnTo>
                  <a:cubicBezTo>
                    <a:pt x="592" y="13"/>
                    <a:pt x="508" y="0"/>
                    <a:pt x="434" y="0"/>
                  </a:cubicBezTo>
                  <a:close/>
                  <a:moveTo>
                    <a:pt x="18055" y="1320"/>
                  </a:moveTo>
                  <a:cubicBezTo>
                    <a:pt x="17737" y="1320"/>
                    <a:pt x="17565" y="1471"/>
                    <a:pt x="17550" y="1779"/>
                  </a:cubicBezTo>
                  <a:cubicBezTo>
                    <a:pt x="17541" y="1879"/>
                    <a:pt x="17568" y="1978"/>
                    <a:pt x="17622" y="2068"/>
                  </a:cubicBezTo>
                  <a:cubicBezTo>
                    <a:pt x="17739" y="2239"/>
                    <a:pt x="17947" y="2329"/>
                    <a:pt x="18226" y="2347"/>
                  </a:cubicBezTo>
                  <a:cubicBezTo>
                    <a:pt x="18261" y="2350"/>
                    <a:pt x="18294" y="2351"/>
                    <a:pt x="18325" y="2351"/>
                  </a:cubicBezTo>
                  <a:cubicBezTo>
                    <a:pt x="18675" y="2351"/>
                    <a:pt x="18859" y="2213"/>
                    <a:pt x="18875" y="1924"/>
                  </a:cubicBezTo>
                  <a:cubicBezTo>
                    <a:pt x="18902" y="1599"/>
                    <a:pt x="18695" y="1410"/>
                    <a:pt x="18262" y="1338"/>
                  </a:cubicBezTo>
                  <a:cubicBezTo>
                    <a:pt x="18187" y="1326"/>
                    <a:pt x="18118" y="1320"/>
                    <a:pt x="18055" y="1320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94;p42">
              <a:extLst>
                <a:ext uri="{FF2B5EF4-FFF2-40B4-BE49-F238E27FC236}">
                  <a16:creationId xmlns:a16="http://schemas.microsoft.com/office/drawing/2014/main" id="{931D4E61-61DE-4FD3-88E2-ECF17B5729E8}"/>
                </a:ext>
              </a:extLst>
            </p:cNvPr>
            <p:cNvSpPr/>
            <p:nvPr/>
          </p:nvSpPr>
          <p:spPr>
            <a:xfrm>
              <a:off x="2373050" y="3889675"/>
              <a:ext cx="1885075" cy="275175"/>
            </a:xfrm>
            <a:custGeom>
              <a:avLst/>
              <a:gdLst/>
              <a:ahLst/>
              <a:cxnLst/>
              <a:rect l="l" t="t" r="r" b="b"/>
              <a:pathLst>
                <a:path w="75403" h="11007" extrusionOk="0">
                  <a:moveTo>
                    <a:pt x="424" y="1"/>
                  </a:moveTo>
                  <a:cubicBezTo>
                    <a:pt x="316" y="605"/>
                    <a:pt x="235" y="1208"/>
                    <a:pt x="163" y="1812"/>
                  </a:cubicBezTo>
                  <a:lnTo>
                    <a:pt x="73113" y="6869"/>
                  </a:lnTo>
                  <a:cubicBezTo>
                    <a:pt x="73203" y="6707"/>
                    <a:pt x="73446" y="6491"/>
                    <a:pt x="73843" y="6220"/>
                  </a:cubicBezTo>
                  <a:cubicBezTo>
                    <a:pt x="74411" y="5833"/>
                    <a:pt x="74933" y="5490"/>
                    <a:pt x="75402" y="5202"/>
                  </a:cubicBezTo>
                  <a:lnTo>
                    <a:pt x="424" y="1"/>
                  </a:lnTo>
                  <a:close/>
                  <a:moveTo>
                    <a:pt x="1" y="4426"/>
                  </a:moveTo>
                  <a:cubicBezTo>
                    <a:pt x="1" y="4877"/>
                    <a:pt x="1" y="5337"/>
                    <a:pt x="19" y="5806"/>
                  </a:cubicBezTo>
                  <a:lnTo>
                    <a:pt x="75006" y="11007"/>
                  </a:lnTo>
                  <a:cubicBezTo>
                    <a:pt x="74852" y="10953"/>
                    <a:pt x="74555" y="10700"/>
                    <a:pt x="74104" y="10240"/>
                  </a:cubicBezTo>
                  <a:cubicBezTo>
                    <a:pt x="73653" y="9799"/>
                    <a:pt x="73455" y="9555"/>
                    <a:pt x="73491" y="9519"/>
                  </a:cubicBezTo>
                  <a:lnTo>
                    <a:pt x="1" y="4426"/>
                  </a:lnTo>
                  <a:close/>
                </a:path>
              </a:pathLst>
            </a:custGeom>
            <a:solidFill>
              <a:srgbClr val="C45A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95;p42">
              <a:extLst>
                <a:ext uri="{FF2B5EF4-FFF2-40B4-BE49-F238E27FC236}">
                  <a16:creationId xmlns:a16="http://schemas.microsoft.com/office/drawing/2014/main" id="{CEF9D4BF-A524-463B-9107-987CF1F2884B}"/>
                </a:ext>
              </a:extLst>
            </p:cNvPr>
            <p:cNvSpPr/>
            <p:nvPr/>
          </p:nvSpPr>
          <p:spPr>
            <a:xfrm>
              <a:off x="2142525" y="3876725"/>
              <a:ext cx="2414850" cy="291950"/>
            </a:xfrm>
            <a:custGeom>
              <a:avLst/>
              <a:gdLst/>
              <a:ahLst/>
              <a:cxnLst/>
              <a:rect l="l" t="t" r="r" b="b"/>
              <a:pathLst>
                <a:path w="96594" h="11678" extrusionOk="0">
                  <a:moveTo>
                    <a:pt x="3079" y="479"/>
                  </a:moveTo>
                  <a:cubicBezTo>
                    <a:pt x="3263" y="479"/>
                    <a:pt x="3448" y="485"/>
                    <a:pt x="3633" y="492"/>
                  </a:cubicBezTo>
                  <a:cubicBezTo>
                    <a:pt x="4094" y="507"/>
                    <a:pt x="4554" y="537"/>
                    <a:pt x="5014" y="606"/>
                  </a:cubicBezTo>
                  <a:lnTo>
                    <a:pt x="5014" y="606"/>
                  </a:lnTo>
                  <a:cubicBezTo>
                    <a:pt x="4945" y="1432"/>
                    <a:pt x="4863" y="2251"/>
                    <a:pt x="4805" y="3079"/>
                  </a:cubicBezTo>
                  <a:cubicBezTo>
                    <a:pt x="4738" y="3903"/>
                    <a:pt x="4703" y="4719"/>
                    <a:pt x="4669" y="5549"/>
                  </a:cubicBezTo>
                  <a:lnTo>
                    <a:pt x="4669" y="5549"/>
                  </a:lnTo>
                  <a:lnTo>
                    <a:pt x="4075" y="5521"/>
                  </a:lnTo>
                  <a:cubicBezTo>
                    <a:pt x="3813" y="5512"/>
                    <a:pt x="3552" y="5503"/>
                    <a:pt x="3291" y="5467"/>
                  </a:cubicBezTo>
                  <a:cubicBezTo>
                    <a:pt x="3029" y="5440"/>
                    <a:pt x="2777" y="5413"/>
                    <a:pt x="2515" y="5368"/>
                  </a:cubicBezTo>
                  <a:cubicBezTo>
                    <a:pt x="2452" y="5359"/>
                    <a:pt x="2380" y="5350"/>
                    <a:pt x="2326" y="5341"/>
                  </a:cubicBezTo>
                  <a:cubicBezTo>
                    <a:pt x="2263" y="5323"/>
                    <a:pt x="2200" y="5314"/>
                    <a:pt x="2146" y="5296"/>
                  </a:cubicBezTo>
                  <a:cubicBezTo>
                    <a:pt x="2020" y="5260"/>
                    <a:pt x="1903" y="5215"/>
                    <a:pt x="1794" y="5161"/>
                  </a:cubicBezTo>
                  <a:cubicBezTo>
                    <a:pt x="1335" y="4962"/>
                    <a:pt x="965" y="4620"/>
                    <a:pt x="794" y="4196"/>
                  </a:cubicBezTo>
                  <a:cubicBezTo>
                    <a:pt x="604" y="3764"/>
                    <a:pt x="577" y="3277"/>
                    <a:pt x="623" y="2781"/>
                  </a:cubicBezTo>
                  <a:cubicBezTo>
                    <a:pt x="650" y="2276"/>
                    <a:pt x="749" y="1799"/>
                    <a:pt x="992" y="1402"/>
                  </a:cubicBezTo>
                  <a:cubicBezTo>
                    <a:pt x="1226" y="1005"/>
                    <a:pt x="1632" y="726"/>
                    <a:pt x="2110" y="591"/>
                  </a:cubicBezTo>
                  <a:cubicBezTo>
                    <a:pt x="2227" y="555"/>
                    <a:pt x="2353" y="537"/>
                    <a:pt x="2479" y="510"/>
                  </a:cubicBezTo>
                  <a:cubicBezTo>
                    <a:pt x="2606" y="492"/>
                    <a:pt x="2714" y="483"/>
                    <a:pt x="2849" y="483"/>
                  </a:cubicBezTo>
                  <a:cubicBezTo>
                    <a:pt x="2926" y="480"/>
                    <a:pt x="3002" y="479"/>
                    <a:pt x="3079" y="479"/>
                  </a:cubicBezTo>
                  <a:close/>
                  <a:moveTo>
                    <a:pt x="6040" y="167"/>
                  </a:moveTo>
                  <a:cubicBezTo>
                    <a:pt x="6292" y="167"/>
                    <a:pt x="6554" y="266"/>
                    <a:pt x="6689" y="483"/>
                  </a:cubicBezTo>
                  <a:lnTo>
                    <a:pt x="6797" y="510"/>
                  </a:lnTo>
                  <a:cubicBezTo>
                    <a:pt x="6808" y="513"/>
                    <a:pt x="6819" y="516"/>
                    <a:pt x="6831" y="516"/>
                  </a:cubicBezTo>
                  <a:cubicBezTo>
                    <a:pt x="6847" y="516"/>
                    <a:pt x="6862" y="511"/>
                    <a:pt x="6878" y="501"/>
                  </a:cubicBezTo>
                  <a:cubicBezTo>
                    <a:pt x="7042" y="368"/>
                    <a:pt x="7246" y="317"/>
                    <a:pt x="7449" y="317"/>
                  </a:cubicBezTo>
                  <a:cubicBezTo>
                    <a:pt x="7481" y="317"/>
                    <a:pt x="7513" y="318"/>
                    <a:pt x="7545" y="320"/>
                  </a:cubicBezTo>
                  <a:cubicBezTo>
                    <a:pt x="7789" y="347"/>
                    <a:pt x="8014" y="438"/>
                    <a:pt x="8203" y="591"/>
                  </a:cubicBezTo>
                  <a:lnTo>
                    <a:pt x="8293" y="618"/>
                  </a:lnTo>
                  <a:cubicBezTo>
                    <a:pt x="8302" y="618"/>
                    <a:pt x="8320" y="618"/>
                    <a:pt x="8338" y="609"/>
                  </a:cubicBezTo>
                  <a:cubicBezTo>
                    <a:pt x="8520" y="518"/>
                    <a:pt x="8717" y="472"/>
                    <a:pt x="8915" y="472"/>
                  </a:cubicBezTo>
                  <a:cubicBezTo>
                    <a:pt x="8933" y="472"/>
                    <a:pt x="8951" y="473"/>
                    <a:pt x="8969" y="474"/>
                  </a:cubicBezTo>
                  <a:cubicBezTo>
                    <a:pt x="9186" y="483"/>
                    <a:pt x="9402" y="546"/>
                    <a:pt x="9564" y="690"/>
                  </a:cubicBezTo>
                  <a:lnTo>
                    <a:pt x="9582" y="699"/>
                  </a:lnTo>
                  <a:cubicBezTo>
                    <a:pt x="9600" y="708"/>
                    <a:pt x="9618" y="708"/>
                    <a:pt x="9636" y="708"/>
                  </a:cubicBezTo>
                  <a:cubicBezTo>
                    <a:pt x="12764" y="789"/>
                    <a:pt x="15883" y="1068"/>
                    <a:pt x="19011" y="1276"/>
                  </a:cubicBezTo>
                  <a:lnTo>
                    <a:pt x="28385" y="1934"/>
                  </a:lnTo>
                  <a:lnTo>
                    <a:pt x="47125" y="3241"/>
                  </a:lnTo>
                  <a:lnTo>
                    <a:pt x="84614" y="5873"/>
                  </a:lnTo>
                  <a:lnTo>
                    <a:pt x="84587" y="5873"/>
                  </a:lnTo>
                  <a:lnTo>
                    <a:pt x="87517" y="6702"/>
                  </a:lnTo>
                  <a:cubicBezTo>
                    <a:pt x="88003" y="6846"/>
                    <a:pt x="88490" y="6982"/>
                    <a:pt x="88986" y="7117"/>
                  </a:cubicBezTo>
                  <a:cubicBezTo>
                    <a:pt x="89473" y="7252"/>
                    <a:pt x="89959" y="7387"/>
                    <a:pt x="90455" y="7522"/>
                  </a:cubicBezTo>
                  <a:lnTo>
                    <a:pt x="91924" y="7919"/>
                  </a:lnTo>
                  <a:lnTo>
                    <a:pt x="93403" y="8307"/>
                  </a:lnTo>
                  <a:cubicBezTo>
                    <a:pt x="94178" y="8513"/>
                    <a:pt x="94948" y="8725"/>
                    <a:pt x="95712" y="8973"/>
                  </a:cubicBezTo>
                  <a:lnTo>
                    <a:pt x="95712" y="8973"/>
                  </a:lnTo>
                  <a:cubicBezTo>
                    <a:pt x="94921" y="9193"/>
                    <a:pt x="94126" y="9408"/>
                    <a:pt x="93331" y="9623"/>
                  </a:cubicBezTo>
                  <a:cubicBezTo>
                    <a:pt x="92835" y="9758"/>
                    <a:pt x="92330" y="9893"/>
                    <a:pt x="91834" y="10010"/>
                  </a:cubicBezTo>
                  <a:cubicBezTo>
                    <a:pt x="91321" y="10109"/>
                    <a:pt x="90816" y="10209"/>
                    <a:pt x="90311" y="10299"/>
                  </a:cubicBezTo>
                  <a:cubicBezTo>
                    <a:pt x="89292" y="10488"/>
                    <a:pt x="88265" y="10641"/>
                    <a:pt x="87246" y="10822"/>
                  </a:cubicBezTo>
                  <a:cubicBezTo>
                    <a:pt x="86231" y="10992"/>
                    <a:pt x="85224" y="11181"/>
                    <a:pt x="84209" y="11370"/>
                  </a:cubicBezTo>
                  <a:lnTo>
                    <a:pt x="84209" y="11370"/>
                  </a:lnTo>
                  <a:lnTo>
                    <a:pt x="46747" y="8811"/>
                  </a:lnTo>
                  <a:lnTo>
                    <a:pt x="27998" y="7522"/>
                  </a:lnTo>
                  <a:cubicBezTo>
                    <a:pt x="21751" y="7090"/>
                    <a:pt x="15495" y="6684"/>
                    <a:pt x="9258" y="6134"/>
                  </a:cubicBezTo>
                  <a:cubicBezTo>
                    <a:pt x="9250" y="6132"/>
                    <a:pt x="9242" y="6131"/>
                    <a:pt x="9234" y="6131"/>
                  </a:cubicBezTo>
                  <a:cubicBezTo>
                    <a:pt x="9216" y="6131"/>
                    <a:pt x="9198" y="6137"/>
                    <a:pt x="9186" y="6143"/>
                  </a:cubicBezTo>
                  <a:lnTo>
                    <a:pt x="9168" y="6143"/>
                  </a:lnTo>
                  <a:cubicBezTo>
                    <a:pt x="8978" y="6260"/>
                    <a:pt x="8762" y="6324"/>
                    <a:pt x="8555" y="6324"/>
                  </a:cubicBezTo>
                  <a:cubicBezTo>
                    <a:pt x="8347" y="6315"/>
                    <a:pt x="8140" y="6233"/>
                    <a:pt x="8005" y="6080"/>
                  </a:cubicBezTo>
                  <a:cubicBezTo>
                    <a:pt x="7987" y="6053"/>
                    <a:pt x="7951" y="6035"/>
                    <a:pt x="7906" y="6035"/>
                  </a:cubicBezTo>
                  <a:lnTo>
                    <a:pt x="7834" y="6044"/>
                  </a:lnTo>
                  <a:cubicBezTo>
                    <a:pt x="7655" y="6153"/>
                    <a:pt x="7450" y="6201"/>
                    <a:pt x="7242" y="6201"/>
                  </a:cubicBezTo>
                  <a:cubicBezTo>
                    <a:pt x="7208" y="6201"/>
                    <a:pt x="7174" y="6200"/>
                    <a:pt x="7140" y="6197"/>
                  </a:cubicBezTo>
                  <a:cubicBezTo>
                    <a:pt x="7022" y="6188"/>
                    <a:pt x="6905" y="6161"/>
                    <a:pt x="6797" y="6116"/>
                  </a:cubicBezTo>
                  <a:cubicBezTo>
                    <a:pt x="6680" y="6080"/>
                    <a:pt x="6581" y="6026"/>
                    <a:pt x="6482" y="5954"/>
                  </a:cubicBezTo>
                  <a:lnTo>
                    <a:pt x="6464" y="5945"/>
                  </a:lnTo>
                  <a:cubicBezTo>
                    <a:pt x="6446" y="5927"/>
                    <a:pt x="6423" y="5918"/>
                    <a:pt x="6400" y="5918"/>
                  </a:cubicBezTo>
                  <a:cubicBezTo>
                    <a:pt x="6378" y="5918"/>
                    <a:pt x="6355" y="5927"/>
                    <a:pt x="6337" y="5945"/>
                  </a:cubicBezTo>
                  <a:cubicBezTo>
                    <a:pt x="6172" y="6073"/>
                    <a:pt x="5962" y="6132"/>
                    <a:pt x="5750" y="6132"/>
                  </a:cubicBezTo>
                  <a:cubicBezTo>
                    <a:pt x="5708" y="6132"/>
                    <a:pt x="5667" y="6130"/>
                    <a:pt x="5625" y="6125"/>
                  </a:cubicBezTo>
                  <a:cubicBezTo>
                    <a:pt x="5499" y="6116"/>
                    <a:pt x="5373" y="6080"/>
                    <a:pt x="5256" y="6035"/>
                  </a:cubicBezTo>
                  <a:cubicBezTo>
                    <a:pt x="5183" y="6007"/>
                    <a:pt x="5110" y="5972"/>
                    <a:pt x="5042" y="5928"/>
                  </a:cubicBezTo>
                  <a:lnTo>
                    <a:pt x="5042" y="5928"/>
                  </a:lnTo>
                  <a:cubicBezTo>
                    <a:pt x="5040" y="5891"/>
                    <a:pt x="5040" y="5853"/>
                    <a:pt x="5039" y="5815"/>
                  </a:cubicBezTo>
                  <a:lnTo>
                    <a:pt x="5039" y="5815"/>
                  </a:lnTo>
                  <a:cubicBezTo>
                    <a:pt x="5047" y="5791"/>
                    <a:pt x="5051" y="5764"/>
                    <a:pt x="5048" y="5738"/>
                  </a:cubicBezTo>
                  <a:cubicBezTo>
                    <a:pt x="5048" y="5736"/>
                    <a:pt x="5048" y="5735"/>
                    <a:pt x="5048" y="5733"/>
                  </a:cubicBezTo>
                  <a:lnTo>
                    <a:pt x="5048" y="5733"/>
                  </a:lnTo>
                  <a:cubicBezTo>
                    <a:pt x="5048" y="5729"/>
                    <a:pt x="5047" y="5724"/>
                    <a:pt x="5046" y="5719"/>
                  </a:cubicBezTo>
                  <a:lnTo>
                    <a:pt x="5046" y="5719"/>
                  </a:lnTo>
                  <a:cubicBezTo>
                    <a:pt x="4949" y="4851"/>
                    <a:pt x="4959" y="3974"/>
                    <a:pt x="5012" y="3097"/>
                  </a:cubicBezTo>
                  <a:cubicBezTo>
                    <a:pt x="5075" y="2213"/>
                    <a:pt x="5193" y="1330"/>
                    <a:pt x="5409" y="474"/>
                  </a:cubicBezTo>
                  <a:cubicBezTo>
                    <a:pt x="5409" y="465"/>
                    <a:pt x="5418" y="447"/>
                    <a:pt x="5418" y="438"/>
                  </a:cubicBezTo>
                  <a:cubicBezTo>
                    <a:pt x="5418" y="428"/>
                    <a:pt x="5417" y="418"/>
                    <a:pt x="5416" y="408"/>
                  </a:cubicBezTo>
                  <a:lnTo>
                    <a:pt x="5416" y="408"/>
                  </a:lnTo>
                  <a:cubicBezTo>
                    <a:pt x="5420" y="381"/>
                    <a:pt x="5424" y="352"/>
                    <a:pt x="5429" y="324"/>
                  </a:cubicBezTo>
                  <a:lnTo>
                    <a:pt x="5429" y="324"/>
                  </a:lnTo>
                  <a:cubicBezTo>
                    <a:pt x="5503" y="283"/>
                    <a:pt x="5580" y="250"/>
                    <a:pt x="5661" y="221"/>
                  </a:cubicBezTo>
                  <a:cubicBezTo>
                    <a:pt x="5787" y="185"/>
                    <a:pt x="5914" y="167"/>
                    <a:pt x="6040" y="167"/>
                  </a:cubicBezTo>
                  <a:close/>
                  <a:moveTo>
                    <a:pt x="5907" y="1"/>
                  </a:moveTo>
                  <a:cubicBezTo>
                    <a:pt x="5814" y="1"/>
                    <a:pt x="5721" y="5"/>
                    <a:pt x="5625" y="5"/>
                  </a:cubicBezTo>
                  <a:cubicBezTo>
                    <a:pt x="5509" y="12"/>
                    <a:pt x="5398" y="25"/>
                    <a:pt x="5279" y="25"/>
                  </a:cubicBezTo>
                  <a:cubicBezTo>
                    <a:pt x="5250" y="25"/>
                    <a:pt x="5222" y="25"/>
                    <a:pt x="5193" y="23"/>
                  </a:cubicBezTo>
                  <a:cubicBezTo>
                    <a:pt x="5166" y="23"/>
                    <a:pt x="5129" y="41"/>
                    <a:pt x="5111" y="77"/>
                  </a:cubicBezTo>
                  <a:lnTo>
                    <a:pt x="5066" y="167"/>
                  </a:lnTo>
                  <a:cubicBezTo>
                    <a:pt x="5061" y="193"/>
                    <a:pt x="5056" y="217"/>
                    <a:pt x="5051" y="242"/>
                  </a:cubicBezTo>
                  <a:lnTo>
                    <a:pt x="5051" y="242"/>
                  </a:lnTo>
                  <a:lnTo>
                    <a:pt x="3642" y="194"/>
                  </a:lnTo>
                  <a:lnTo>
                    <a:pt x="2849" y="167"/>
                  </a:lnTo>
                  <a:cubicBezTo>
                    <a:pt x="2812" y="164"/>
                    <a:pt x="2773" y="163"/>
                    <a:pt x="2732" y="163"/>
                  </a:cubicBezTo>
                  <a:cubicBezTo>
                    <a:pt x="2635" y="163"/>
                    <a:pt x="2530" y="170"/>
                    <a:pt x="2434" y="176"/>
                  </a:cubicBezTo>
                  <a:cubicBezTo>
                    <a:pt x="2299" y="194"/>
                    <a:pt x="2164" y="212"/>
                    <a:pt x="2020" y="239"/>
                  </a:cubicBezTo>
                  <a:cubicBezTo>
                    <a:pt x="1749" y="293"/>
                    <a:pt x="1479" y="383"/>
                    <a:pt x="1217" y="528"/>
                  </a:cubicBezTo>
                  <a:cubicBezTo>
                    <a:pt x="965" y="681"/>
                    <a:pt x="740" y="879"/>
                    <a:pt x="568" y="1114"/>
                  </a:cubicBezTo>
                  <a:cubicBezTo>
                    <a:pt x="208" y="1600"/>
                    <a:pt x="82" y="2195"/>
                    <a:pt x="46" y="2736"/>
                  </a:cubicBezTo>
                  <a:cubicBezTo>
                    <a:pt x="1" y="3286"/>
                    <a:pt x="64" y="3890"/>
                    <a:pt x="343" y="4413"/>
                  </a:cubicBezTo>
                  <a:cubicBezTo>
                    <a:pt x="487" y="4674"/>
                    <a:pt x="686" y="4899"/>
                    <a:pt x="920" y="5080"/>
                  </a:cubicBezTo>
                  <a:cubicBezTo>
                    <a:pt x="1145" y="5260"/>
                    <a:pt x="1407" y="5386"/>
                    <a:pt x="1668" y="5476"/>
                  </a:cubicBezTo>
                  <a:cubicBezTo>
                    <a:pt x="1794" y="5521"/>
                    <a:pt x="1930" y="5557"/>
                    <a:pt x="2065" y="5593"/>
                  </a:cubicBezTo>
                  <a:cubicBezTo>
                    <a:pt x="2128" y="5611"/>
                    <a:pt x="2200" y="5620"/>
                    <a:pt x="2272" y="5639"/>
                  </a:cubicBezTo>
                  <a:cubicBezTo>
                    <a:pt x="2335" y="5648"/>
                    <a:pt x="2398" y="5648"/>
                    <a:pt x="2470" y="5657"/>
                  </a:cubicBezTo>
                  <a:cubicBezTo>
                    <a:pt x="2732" y="5684"/>
                    <a:pt x="2993" y="5720"/>
                    <a:pt x="3255" y="5756"/>
                  </a:cubicBezTo>
                  <a:cubicBezTo>
                    <a:pt x="3723" y="5827"/>
                    <a:pt x="4184" y="5885"/>
                    <a:pt x="4651" y="5928"/>
                  </a:cubicBezTo>
                  <a:lnTo>
                    <a:pt x="4651" y="5928"/>
                  </a:lnTo>
                  <a:cubicBezTo>
                    <a:pt x="4651" y="5964"/>
                    <a:pt x="4654" y="6000"/>
                    <a:pt x="4661" y="6035"/>
                  </a:cubicBezTo>
                  <a:lnTo>
                    <a:pt x="4661" y="6080"/>
                  </a:lnTo>
                  <a:cubicBezTo>
                    <a:pt x="4670" y="6143"/>
                    <a:pt x="4715" y="6188"/>
                    <a:pt x="4778" y="6197"/>
                  </a:cubicBezTo>
                  <a:cubicBezTo>
                    <a:pt x="4922" y="6215"/>
                    <a:pt x="5057" y="6242"/>
                    <a:pt x="5193" y="6260"/>
                  </a:cubicBezTo>
                  <a:cubicBezTo>
                    <a:pt x="5337" y="6279"/>
                    <a:pt x="5472" y="6297"/>
                    <a:pt x="5607" y="6306"/>
                  </a:cubicBezTo>
                  <a:cubicBezTo>
                    <a:pt x="5742" y="6315"/>
                    <a:pt x="5887" y="6324"/>
                    <a:pt x="6022" y="6324"/>
                  </a:cubicBezTo>
                  <a:cubicBezTo>
                    <a:pt x="6133" y="6324"/>
                    <a:pt x="6243" y="6318"/>
                    <a:pt x="6358" y="6316"/>
                  </a:cubicBezTo>
                  <a:lnTo>
                    <a:pt x="6358" y="6316"/>
                  </a:lnTo>
                  <a:cubicBezTo>
                    <a:pt x="6479" y="6347"/>
                    <a:pt x="6594" y="6371"/>
                    <a:pt x="6716" y="6396"/>
                  </a:cubicBezTo>
                  <a:cubicBezTo>
                    <a:pt x="6851" y="6423"/>
                    <a:pt x="6986" y="6441"/>
                    <a:pt x="7122" y="6450"/>
                  </a:cubicBezTo>
                  <a:cubicBezTo>
                    <a:pt x="7185" y="6454"/>
                    <a:pt x="7247" y="6456"/>
                    <a:pt x="7308" y="6456"/>
                  </a:cubicBezTo>
                  <a:cubicBezTo>
                    <a:pt x="7485" y="6456"/>
                    <a:pt x="7658" y="6441"/>
                    <a:pt x="7841" y="6424"/>
                  </a:cubicBezTo>
                  <a:lnTo>
                    <a:pt x="7841" y="6424"/>
                  </a:lnTo>
                  <a:cubicBezTo>
                    <a:pt x="8064" y="6538"/>
                    <a:pt x="8301" y="6612"/>
                    <a:pt x="8546" y="6612"/>
                  </a:cubicBezTo>
                  <a:cubicBezTo>
                    <a:pt x="8578" y="6614"/>
                    <a:pt x="8609" y="6615"/>
                    <a:pt x="8641" y="6615"/>
                  </a:cubicBezTo>
                  <a:cubicBezTo>
                    <a:pt x="8860" y="6615"/>
                    <a:pt x="9068" y="6567"/>
                    <a:pt x="9276" y="6515"/>
                  </a:cubicBezTo>
                  <a:lnTo>
                    <a:pt x="9276" y="6515"/>
                  </a:lnTo>
                  <a:cubicBezTo>
                    <a:pt x="15516" y="6831"/>
                    <a:pt x="21748" y="7298"/>
                    <a:pt x="27980" y="7730"/>
                  </a:cubicBezTo>
                  <a:lnTo>
                    <a:pt x="46729" y="9037"/>
                  </a:lnTo>
                  <a:lnTo>
                    <a:pt x="84218" y="11678"/>
                  </a:lnTo>
                  <a:lnTo>
                    <a:pt x="84254" y="11678"/>
                  </a:lnTo>
                  <a:cubicBezTo>
                    <a:pt x="85272" y="11489"/>
                    <a:pt x="86291" y="11308"/>
                    <a:pt x="87309" y="11110"/>
                  </a:cubicBezTo>
                  <a:cubicBezTo>
                    <a:pt x="88328" y="10921"/>
                    <a:pt x="89337" y="10704"/>
                    <a:pt x="90356" y="10515"/>
                  </a:cubicBezTo>
                  <a:cubicBezTo>
                    <a:pt x="90861" y="10416"/>
                    <a:pt x="91375" y="10335"/>
                    <a:pt x="91879" y="10245"/>
                  </a:cubicBezTo>
                  <a:cubicBezTo>
                    <a:pt x="92384" y="10127"/>
                    <a:pt x="92889" y="10001"/>
                    <a:pt x="93394" y="9875"/>
                  </a:cubicBezTo>
                  <a:cubicBezTo>
                    <a:pt x="94403" y="9641"/>
                    <a:pt x="95404" y="9397"/>
                    <a:pt x="96422" y="9181"/>
                  </a:cubicBezTo>
                  <a:lnTo>
                    <a:pt x="96431" y="9172"/>
                  </a:lnTo>
                  <a:cubicBezTo>
                    <a:pt x="96504" y="9163"/>
                    <a:pt x="96558" y="9100"/>
                    <a:pt x="96576" y="9028"/>
                  </a:cubicBezTo>
                  <a:cubicBezTo>
                    <a:pt x="96594" y="8920"/>
                    <a:pt x="96522" y="8820"/>
                    <a:pt x="96422" y="8802"/>
                  </a:cubicBezTo>
                  <a:cubicBezTo>
                    <a:pt x="95422" y="8613"/>
                    <a:pt x="94439" y="8361"/>
                    <a:pt x="93457" y="8090"/>
                  </a:cubicBezTo>
                  <a:cubicBezTo>
                    <a:pt x="92970" y="7955"/>
                    <a:pt x="92474" y="7829"/>
                    <a:pt x="91988" y="7685"/>
                  </a:cubicBezTo>
                  <a:lnTo>
                    <a:pt x="90527" y="7252"/>
                  </a:lnTo>
                  <a:cubicBezTo>
                    <a:pt x="90041" y="7099"/>
                    <a:pt x="89554" y="6955"/>
                    <a:pt x="89067" y="6819"/>
                  </a:cubicBezTo>
                  <a:cubicBezTo>
                    <a:pt x="88580" y="6675"/>
                    <a:pt x="88094" y="6531"/>
                    <a:pt x="87607" y="6396"/>
                  </a:cubicBezTo>
                  <a:lnTo>
                    <a:pt x="84668" y="5566"/>
                  </a:lnTo>
                  <a:cubicBezTo>
                    <a:pt x="84659" y="5557"/>
                    <a:pt x="84650" y="5557"/>
                    <a:pt x="84641" y="5557"/>
                  </a:cubicBezTo>
                  <a:lnTo>
                    <a:pt x="47143" y="2988"/>
                  </a:lnTo>
                  <a:lnTo>
                    <a:pt x="28403" y="1708"/>
                  </a:lnTo>
                  <a:lnTo>
                    <a:pt x="19029" y="1059"/>
                  </a:lnTo>
                  <a:cubicBezTo>
                    <a:pt x="15901" y="834"/>
                    <a:pt x="12773" y="672"/>
                    <a:pt x="9663" y="320"/>
                  </a:cubicBezTo>
                  <a:lnTo>
                    <a:pt x="9663" y="320"/>
                  </a:lnTo>
                  <a:lnTo>
                    <a:pt x="9727" y="338"/>
                  </a:lnTo>
                  <a:cubicBezTo>
                    <a:pt x="9474" y="293"/>
                    <a:pt x="9231" y="248"/>
                    <a:pt x="8987" y="239"/>
                  </a:cubicBezTo>
                  <a:cubicBezTo>
                    <a:pt x="8898" y="233"/>
                    <a:pt x="8808" y="231"/>
                    <a:pt x="8717" y="231"/>
                  </a:cubicBezTo>
                  <a:cubicBezTo>
                    <a:pt x="8618" y="231"/>
                    <a:pt x="8519" y="233"/>
                    <a:pt x="8419" y="233"/>
                  </a:cubicBezTo>
                  <a:cubicBezTo>
                    <a:pt x="8391" y="233"/>
                    <a:pt x="8363" y="233"/>
                    <a:pt x="8335" y="232"/>
                  </a:cubicBezTo>
                  <a:lnTo>
                    <a:pt x="8335" y="232"/>
                  </a:lnTo>
                  <a:cubicBezTo>
                    <a:pt x="8081" y="150"/>
                    <a:pt x="7827" y="85"/>
                    <a:pt x="7572" y="68"/>
                  </a:cubicBezTo>
                  <a:cubicBezTo>
                    <a:pt x="7534" y="66"/>
                    <a:pt x="7496" y="64"/>
                    <a:pt x="7458" y="64"/>
                  </a:cubicBezTo>
                  <a:cubicBezTo>
                    <a:pt x="7355" y="64"/>
                    <a:pt x="7254" y="73"/>
                    <a:pt x="7149" y="86"/>
                  </a:cubicBezTo>
                  <a:cubicBezTo>
                    <a:pt x="7039" y="93"/>
                    <a:pt x="6930" y="112"/>
                    <a:pt x="6811" y="129"/>
                  </a:cubicBezTo>
                  <a:lnTo>
                    <a:pt x="6811" y="129"/>
                  </a:lnTo>
                  <a:cubicBezTo>
                    <a:pt x="6696" y="97"/>
                    <a:pt x="6584" y="71"/>
                    <a:pt x="6473" y="50"/>
                  </a:cubicBezTo>
                  <a:cubicBezTo>
                    <a:pt x="6328" y="23"/>
                    <a:pt x="6184" y="5"/>
                    <a:pt x="6049" y="5"/>
                  </a:cubicBezTo>
                  <a:cubicBezTo>
                    <a:pt x="6001" y="2"/>
                    <a:pt x="5954" y="1"/>
                    <a:pt x="5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96;p42">
              <a:extLst>
                <a:ext uri="{FF2B5EF4-FFF2-40B4-BE49-F238E27FC236}">
                  <a16:creationId xmlns:a16="http://schemas.microsoft.com/office/drawing/2014/main" id="{3FF2F988-C08C-4B89-A119-C20CFD4C8F44}"/>
                </a:ext>
              </a:extLst>
            </p:cNvPr>
            <p:cNvSpPr/>
            <p:nvPr/>
          </p:nvSpPr>
          <p:spPr>
            <a:xfrm>
              <a:off x="2297125" y="3977050"/>
              <a:ext cx="10375" cy="58250"/>
            </a:xfrm>
            <a:custGeom>
              <a:avLst/>
              <a:gdLst/>
              <a:ahLst/>
              <a:cxnLst/>
              <a:rect l="l" t="t" r="r" b="b"/>
              <a:pathLst>
                <a:path w="415" h="2330" extrusionOk="0">
                  <a:moveTo>
                    <a:pt x="214" y="0"/>
                  </a:moveTo>
                  <a:cubicBezTo>
                    <a:pt x="203" y="0"/>
                    <a:pt x="192" y="1"/>
                    <a:pt x="180" y="3"/>
                  </a:cubicBezTo>
                  <a:cubicBezTo>
                    <a:pt x="72" y="12"/>
                    <a:pt x="0" y="111"/>
                    <a:pt x="18" y="219"/>
                  </a:cubicBezTo>
                  <a:cubicBezTo>
                    <a:pt x="63" y="535"/>
                    <a:pt x="63" y="850"/>
                    <a:pt x="63" y="1175"/>
                  </a:cubicBezTo>
                  <a:cubicBezTo>
                    <a:pt x="54" y="1490"/>
                    <a:pt x="45" y="1806"/>
                    <a:pt x="18" y="2121"/>
                  </a:cubicBezTo>
                  <a:cubicBezTo>
                    <a:pt x="18" y="2130"/>
                    <a:pt x="18" y="2139"/>
                    <a:pt x="18" y="2157"/>
                  </a:cubicBezTo>
                  <a:cubicBezTo>
                    <a:pt x="27" y="2251"/>
                    <a:pt x="116" y="2329"/>
                    <a:pt x="218" y="2329"/>
                  </a:cubicBezTo>
                  <a:cubicBezTo>
                    <a:pt x="223" y="2329"/>
                    <a:pt x="229" y="2329"/>
                    <a:pt x="234" y="2329"/>
                  </a:cubicBezTo>
                  <a:cubicBezTo>
                    <a:pt x="343" y="2320"/>
                    <a:pt x="415" y="2229"/>
                    <a:pt x="406" y="2121"/>
                  </a:cubicBezTo>
                  <a:lnTo>
                    <a:pt x="406" y="2103"/>
                  </a:lnTo>
                  <a:cubicBezTo>
                    <a:pt x="379" y="1797"/>
                    <a:pt x="370" y="1481"/>
                    <a:pt x="361" y="1166"/>
                  </a:cubicBezTo>
                  <a:cubicBezTo>
                    <a:pt x="361" y="859"/>
                    <a:pt x="361" y="544"/>
                    <a:pt x="406" y="228"/>
                  </a:cubicBezTo>
                  <a:lnTo>
                    <a:pt x="406" y="219"/>
                  </a:lnTo>
                  <a:cubicBezTo>
                    <a:pt x="406" y="201"/>
                    <a:pt x="406" y="183"/>
                    <a:pt x="406" y="165"/>
                  </a:cubicBezTo>
                  <a:cubicBezTo>
                    <a:pt x="390" y="68"/>
                    <a:pt x="308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97;p42">
              <a:extLst>
                <a:ext uri="{FF2B5EF4-FFF2-40B4-BE49-F238E27FC236}">
                  <a16:creationId xmlns:a16="http://schemas.microsoft.com/office/drawing/2014/main" id="{79A08228-B778-43E8-B4DD-5758A3EF61DE}"/>
                </a:ext>
              </a:extLst>
            </p:cNvPr>
            <p:cNvSpPr/>
            <p:nvPr/>
          </p:nvSpPr>
          <p:spPr>
            <a:xfrm>
              <a:off x="2334525" y="3993050"/>
              <a:ext cx="10850" cy="45625"/>
            </a:xfrm>
            <a:custGeom>
              <a:avLst/>
              <a:gdLst/>
              <a:ahLst/>
              <a:cxnLst/>
              <a:rect l="l" t="t" r="r" b="b"/>
              <a:pathLst>
                <a:path w="434" h="1825" extrusionOk="0">
                  <a:moveTo>
                    <a:pt x="211" y="0"/>
                  </a:moveTo>
                  <a:cubicBezTo>
                    <a:pt x="201" y="0"/>
                    <a:pt x="191" y="1"/>
                    <a:pt x="181" y="3"/>
                  </a:cubicBezTo>
                  <a:cubicBezTo>
                    <a:pt x="73" y="21"/>
                    <a:pt x="0" y="120"/>
                    <a:pt x="9" y="228"/>
                  </a:cubicBezTo>
                  <a:cubicBezTo>
                    <a:pt x="45" y="454"/>
                    <a:pt x="55" y="679"/>
                    <a:pt x="55" y="904"/>
                  </a:cubicBezTo>
                  <a:cubicBezTo>
                    <a:pt x="64" y="1130"/>
                    <a:pt x="64" y="1355"/>
                    <a:pt x="18" y="1589"/>
                  </a:cubicBezTo>
                  <a:cubicBezTo>
                    <a:pt x="9" y="1616"/>
                    <a:pt x="9" y="1653"/>
                    <a:pt x="18" y="1680"/>
                  </a:cubicBezTo>
                  <a:cubicBezTo>
                    <a:pt x="48" y="1767"/>
                    <a:pt x="124" y="1825"/>
                    <a:pt x="209" y="1825"/>
                  </a:cubicBezTo>
                  <a:cubicBezTo>
                    <a:pt x="229" y="1825"/>
                    <a:pt x="250" y="1822"/>
                    <a:pt x="271" y="1815"/>
                  </a:cubicBezTo>
                  <a:cubicBezTo>
                    <a:pt x="370" y="1788"/>
                    <a:pt x="433" y="1671"/>
                    <a:pt x="406" y="1571"/>
                  </a:cubicBezTo>
                  <a:cubicBezTo>
                    <a:pt x="343" y="1346"/>
                    <a:pt x="325" y="1130"/>
                    <a:pt x="325" y="904"/>
                  </a:cubicBezTo>
                  <a:cubicBezTo>
                    <a:pt x="334" y="679"/>
                    <a:pt x="352" y="463"/>
                    <a:pt x="397" y="246"/>
                  </a:cubicBezTo>
                  <a:cubicBezTo>
                    <a:pt x="406" y="219"/>
                    <a:pt x="406" y="192"/>
                    <a:pt x="406" y="174"/>
                  </a:cubicBezTo>
                  <a:cubicBezTo>
                    <a:pt x="390" y="76"/>
                    <a:pt x="307" y="0"/>
                    <a:pt x="211" y="0"/>
                  </a:cubicBezTo>
                  <a:close/>
                </a:path>
              </a:pathLst>
            </a:custGeom>
            <a:solidFill>
              <a:srgbClr val="4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98;p42">
              <a:extLst>
                <a:ext uri="{FF2B5EF4-FFF2-40B4-BE49-F238E27FC236}">
                  <a16:creationId xmlns:a16="http://schemas.microsoft.com/office/drawing/2014/main" id="{E852A2DA-386E-47C6-916D-C25ADC0323AE}"/>
                </a:ext>
              </a:extLst>
            </p:cNvPr>
            <p:cNvSpPr/>
            <p:nvPr/>
          </p:nvSpPr>
          <p:spPr>
            <a:xfrm>
              <a:off x="2368775" y="3930000"/>
              <a:ext cx="1895650" cy="136475"/>
            </a:xfrm>
            <a:custGeom>
              <a:avLst/>
              <a:gdLst/>
              <a:ahLst/>
              <a:cxnLst/>
              <a:rect l="l" t="t" r="r" b="b"/>
              <a:pathLst>
                <a:path w="75826" h="5459" extrusionOk="0">
                  <a:moveTo>
                    <a:pt x="334" y="0"/>
                  </a:moveTo>
                  <a:cubicBezTo>
                    <a:pt x="234" y="0"/>
                    <a:pt x="153" y="70"/>
                    <a:pt x="145" y="163"/>
                  </a:cubicBezTo>
                  <a:lnTo>
                    <a:pt x="145" y="172"/>
                  </a:lnTo>
                  <a:cubicBezTo>
                    <a:pt x="154" y="848"/>
                    <a:pt x="91" y="1515"/>
                    <a:pt x="64" y="2191"/>
                  </a:cubicBezTo>
                  <a:cubicBezTo>
                    <a:pt x="46" y="2525"/>
                    <a:pt x="37" y="2859"/>
                    <a:pt x="28" y="3192"/>
                  </a:cubicBezTo>
                  <a:lnTo>
                    <a:pt x="1" y="4202"/>
                  </a:lnTo>
                  <a:cubicBezTo>
                    <a:pt x="1" y="4211"/>
                    <a:pt x="1" y="4220"/>
                    <a:pt x="1" y="4229"/>
                  </a:cubicBezTo>
                  <a:cubicBezTo>
                    <a:pt x="9" y="4331"/>
                    <a:pt x="98" y="4401"/>
                    <a:pt x="199" y="4401"/>
                  </a:cubicBezTo>
                  <a:cubicBezTo>
                    <a:pt x="205" y="4401"/>
                    <a:pt x="211" y="4400"/>
                    <a:pt x="217" y="4400"/>
                  </a:cubicBezTo>
                  <a:cubicBezTo>
                    <a:pt x="325" y="4391"/>
                    <a:pt x="397" y="4292"/>
                    <a:pt x="388" y="4184"/>
                  </a:cubicBezTo>
                  <a:cubicBezTo>
                    <a:pt x="352" y="3850"/>
                    <a:pt x="325" y="3526"/>
                    <a:pt x="316" y="3192"/>
                  </a:cubicBezTo>
                  <a:cubicBezTo>
                    <a:pt x="307" y="2859"/>
                    <a:pt x="307" y="2525"/>
                    <a:pt x="316" y="2191"/>
                  </a:cubicBezTo>
                  <a:cubicBezTo>
                    <a:pt x="332" y="1593"/>
                    <a:pt x="356" y="988"/>
                    <a:pt x="482" y="395"/>
                  </a:cubicBezTo>
                  <a:lnTo>
                    <a:pt x="482" y="395"/>
                  </a:lnTo>
                  <a:cubicBezTo>
                    <a:pt x="3476" y="513"/>
                    <a:pt x="6462" y="726"/>
                    <a:pt x="9447" y="930"/>
                  </a:cubicBezTo>
                  <a:lnTo>
                    <a:pt x="18569" y="1552"/>
                  </a:lnTo>
                  <a:lnTo>
                    <a:pt x="36804" y="2804"/>
                  </a:lnTo>
                  <a:lnTo>
                    <a:pt x="55039" y="4075"/>
                  </a:lnTo>
                  <a:lnTo>
                    <a:pt x="64162" y="4715"/>
                  </a:lnTo>
                  <a:lnTo>
                    <a:pt x="68714" y="5031"/>
                  </a:lnTo>
                  <a:lnTo>
                    <a:pt x="70994" y="5193"/>
                  </a:lnTo>
                  <a:cubicBezTo>
                    <a:pt x="71760" y="5256"/>
                    <a:pt x="72517" y="5265"/>
                    <a:pt x="73275" y="5446"/>
                  </a:cubicBezTo>
                  <a:lnTo>
                    <a:pt x="73284" y="5455"/>
                  </a:lnTo>
                  <a:cubicBezTo>
                    <a:pt x="73296" y="5457"/>
                    <a:pt x="73307" y="5458"/>
                    <a:pt x="73319" y="5458"/>
                  </a:cubicBezTo>
                  <a:cubicBezTo>
                    <a:pt x="73385" y="5458"/>
                    <a:pt x="73440" y="5416"/>
                    <a:pt x="73455" y="5346"/>
                  </a:cubicBezTo>
                  <a:cubicBezTo>
                    <a:pt x="73473" y="5274"/>
                    <a:pt x="73545" y="5175"/>
                    <a:pt x="73617" y="5094"/>
                  </a:cubicBezTo>
                  <a:cubicBezTo>
                    <a:pt x="73689" y="5013"/>
                    <a:pt x="73770" y="4932"/>
                    <a:pt x="73861" y="4851"/>
                  </a:cubicBezTo>
                  <a:cubicBezTo>
                    <a:pt x="74041" y="4706"/>
                    <a:pt x="74239" y="4571"/>
                    <a:pt x="74428" y="4436"/>
                  </a:cubicBezTo>
                  <a:cubicBezTo>
                    <a:pt x="74627" y="4301"/>
                    <a:pt x="74825" y="4175"/>
                    <a:pt x="75032" y="4057"/>
                  </a:cubicBezTo>
                  <a:cubicBezTo>
                    <a:pt x="75240" y="3949"/>
                    <a:pt x="75456" y="3841"/>
                    <a:pt x="75681" y="3751"/>
                  </a:cubicBezTo>
                  <a:cubicBezTo>
                    <a:pt x="75699" y="3742"/>
                    <a:pt x="75717" y="3733"/>
                    <a:pt x="75735" y="3715"/>
                  </a:cubicBezTo>
                  <a:cubicBezTo>
                    <a:pt x="75817" y="3643"/>
                    <a:pt x="75826" y="3517"/>
                    <a:pt x="75753" y="3435"/>
                  </a:cubicBezTo>
                  <a:cubicBezTo>
                    <a:pt x="75714" y="3391"/>
                    <a:pt x="75659" y="3368"/>
                    <a:pt x="75604" y="3368"/>
                  </a:cubicBezTo>
                  <a:cubicBezTo>
                    <a:pt x="75557" y="3368"/>
                    <a:pt x="75511" y="3384"/>
                    <a:pt x="75474" y="3417"/>
                  </a:cubicBezTo>
                  <a:cubicBezTo>
                    <a:pt x="75294" y="3580"/>
                    <a:pt x="75104" y="3733"/>
                    <a:pt x="74915" y="3868"/>
                  </a:cubicBezTo>
                  <a:cubicBezTo>
                    <a:pt x="74726" y="4012"/>
                    <a:pt x="74528" y="4148"/>
                    <a:pt x="74329" y="4283"/>
                  </a:cubicBezTo>
                  <a:lnTo>
                    <a:pt x="73725" y="4670"/>
                  </a:lnTo>
                  <a:cubicBezTo>
                    <a:pt x="73617" y="4733"/>
                    <a:pt x="73518" y="4806"/>
                    <a:pt x="73419" y="4878"/>
                  </a:cubicBezTo>
                  <a:cubicBezTo>
                    <a:pt x="73347" y="4937"/>
                    <a:pt x="73270" y="4991"/>
                    <a:pt x="73195" y="5068"/>
                  </a:cubicBezTo>
                  <a:lnTo>
                    <a:pt x="73195" y="5068"/>
                  </a:lnTo>
                  <a:cubicBezTo>
                    <a:pt x="73017" y="5083"/>
                    <a:pt x="72839" y="5089"/>
                    <a:pt x="72662" y="5089"/>
                  </a:cubicBezTo>
                  <a:cubicBezTo>
                    <a:pt x="72107" y="5089"/>
                    <a:pt x="71560" y="5030"/>
                    <a:pt x="71012" y="5004"/>
                  </a:cubicBezTo>
                  <a:lnTo>
                    <a:pt x="68732" y="4842"/>
                  </a:lnTo>
                  <a:lnTo>
                    <a:pt x="64171" y="4535"/>
                  </a:lnTo>
                  <a:lnTo>
                    <a:pt x="55048" y="3904"/>
                  </a:lnTo>
                  <a:lnTo>
                    <a:pt x="36813" y="2651"/>
                  </a:lnTo>
                  <a:lnTo>
                    <a:pt x="18578" y="1371"/>
                  </a:lnTo>
                  <a:lnTo>
                    <a:pt x="9456" y="731"/>
                  </a:lnTo>
                  <a:cubicBezTo>
                    <a:pt x="6418" y="515"/>
                    <a:pt x="3381" y="308"/>
                    <a:pt x="352" y="1"/>
                  </a:cubicBezTo>
                  <a:cubicBezTo>
                    <a:pt x="346" y="1"/>
                    <a:pt x="340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99;p42">
              <a:extLst>
                <a:ext uri="{FF2B5EF4-FFF2-40B4-BE49-F238E27FC236}">
                  <a16:creationId xmlns:a16="http://schemas.microsoft.com/office/drawing/2014/main" id="{90251640-181F-4CBC-9507-6053E74A52ED}"/>
                </a:ext>
              </a:extLst>
            </p:cNvPr>
            <p:cNvSpPr/>
            <p:nvPr/>
          </p:nvSpPr>
          <p:spPr>
            <a:xfrm>
              <a:off x="4430700" y="4072425"/>
              <a:ext cx="13325" cy="57275"/>
            </a:xfrm>
            <a:custGeom>
              <a:avLst/>
              <a:gdLst/>
              <a:ahLst/>
              <a:cxnLst/>
              <a:rect l="l" t="t" r="r" b="b"/>
              <a:pathLst>
                <a:path w="533" h="2291" fill="none" extrusionOk="0">
                  <a:moveTo>
                    <a:pt x="533" y="1"/>
                  </a:moveTo>
                  <a:cubicBezTo>
                    <a:pt x="46" y="902"/>
                    <a:pt x="1" y="1668"/>
                    <a:pt x="397" y="2290"/>
                  </a:cubicBezTo>
                </a:path>
              </a:pathLst>
            </a:custGeom>
            <a:noFill/>
            <a:ln w="9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0;p42">
              <a:extLst>
                <a:ext uri="{FF2B5EF4-FFF2-40B4-BE49-F238E27FC236}">
                  <a16:creationId xmlns:a16="http://schemas.microsoft.com/office/drawing/2014/main" id="{642EBC97-0503-4757-8D2B-430DFAC2D035}"/>
                </a:ext>
              </a:extLst>
            </p:cNvPr>
            <p:cNvSpPr/>
            <p:nvPr/>
          </p:nvSpPr>
          <p:spPr>
            <a:xfrm>
              <a:off x="4195450" y="4056625"/>
              <a:ext cx="126900" cy="115300"/>
            </a:xfrm>
            <a:custGeom>
              <a:avLst/>
              <a:gdLst/>
              <a:ahLst/>
              <a:cxnLst/>
              <a:rect l="l" t="t" r="r" b="b"/>
              <a:pathLst>
                <a:path w="5076" h="4612" extrusionOk="0">
                  <a:moveTo>
                    <a:pt x="660" y="2885"/>
                  </a:moveTo>
                  <a:cubicBezTo>
                    <a:pt x="657" y="2892"/>
                    <a:pt x="655" y="2895"/>
                    <a:pt x="649" y="2895"/>
                  </a:cubicBezTo>
                  <a:cubicBezTo>
                    <a:pt x="653" y="2892"/>
                    <a:pt x="656" y="2888"/>
                    <a:pt x="660" y="2885"/>
                  </a:cubicBezTo>
                  <a:close/>
                  <a:moveTo>
                    <a:pt x="218" y="0"/>
                  </a:moveTo>
                  <a:cubicBezTo>
                    <a:pt x="177" y="0"/>
                    <a:pt x="136" y="12"/>
                    <a:pt x="99" y="38"/>
                  </a:cubicBezTo>
                  <a:cubicBezTo>
                    <a:pt x="18" y="101"/>
                    <a:pt x="0" y="218"/>
                    <a:pt x="63" y="308"/>
                  </a:cubicBezTo>
                  <a:cubicBezTo>
                    <a:pt x="126" y="381"/>
                    <a:pt x="190" y="408"/>
                    <a:pt x="244" y="444"/>
                  </a:cubicBezTo>
                  <a:cubicBezTo>
                    <a:pt x="298" y="471"/>
                    <a:pt x="343" y="489"/>
                    <a:pt x="397" y="516"/>
                  </a:cubicBezTo>
                  <a:cubicBezTo>
                    <a:pt x="496" y="552"/>
                    <a:pt x="604" y="588"/>
                    <a:pt x="703" y="624"/>
                  </a:cubicBezTo>
                  <a:lnTo>
                    <a:pt x="1289" y="804"/>
                  </a:lnTo>
                  <a:cubicBezTo>
                    <a:pt x="1686" y="921"/>
                    <a:pt x="2074" y="1048"/>
                    <a:pt x="2461" y="1183"/>
                  </a:cubicBezTo>
                  <a:cubicBezTo>
                    <a:pt x="2840" y="1318"/>
                    <a:pt x="3236" y="1453"/>
                    <a:pt x="3624" y="1588"/>
                  </a:cubicBezTo>
                  <a:cubicBezTo>
                    <a:pt x="3795" y="1643"/>
                    <a:pt x="3964" y="1697"/>
                    <a:pt x="4135" y="1750"/>
                  </a:cubicBezTo>
                  <a:lnTo>
                    <a:pt x="4135" y="1750"/>
                  </a:lnTo>
                  <a:cubicBezTo>
                    <a:pt x="4004" y="1784"/>
                    <a:pt x="3873" y="1817"/>
                    <a:pt x="3741" y="1850"/>
                  </a:cubicBezTo>
                  <a:lnTo>
                    <a:pt x="2668" y="2111"/>
                  </a:lnTo>
                  <a:lnTo>
                    <a:pt x="2137" y="2237"/>
                  </a:lnTo>
                  <a:cubicBezTo>
                    <a:pt x="1956" y="2282"/>
                    <a:pt x="1776" y="2309"/>
                    <a:pt x="1596" y="2355"/>
                  </a:cubicBezTo>
                  <a:cubicBezTo>
                    <a:pt x="1406" y="2391"/>
                    <a:pt x="1226" y="2445"/>
                    <a:pt x="1055" y="2508"/>
                  </a:cubicBezTo>
                  <a:cubicBezTo>
                    <a:pt x="875" y="2571"/>
                    <a:pt x="694" y="2643"/>
                    <a:pt x="541" y="2787"/>
                  </a:cubicBezTo>
                  <a:lnTo>
                    <a:pt x="550" y="2787"/>
                  </a:lnTo>
                  <a:cubicBezTo>
                    <a:pt x="541" y="2796"/>
                    <a:pt x="523" y="2814"/>
                    <a:pt x="523" y="2823"/>
                  </a:cubicBezTo>
                  <a:cubicBezTo>
                    <a:pt x="514" y="2850"/>
                    <a:pt x="523" y="2850"/>
                    <a:pt x="514" y="2859"/>
                  </a:cubicBezTo>
                  <a:cubicBezTo>
                    <a:pt x="514" y="2877"/>
                    <a:pt x="523" y="2886"/>
                    <a:pt x="523" y="2895"/>
                  </a:cubicBezTo>
                  <a:cubicBezTo>
                    <a:pt x="532" y="2913"/>
                    <a:pt x="541" y="2931"/>
                    <a:pt x="541" y="2940"/>
                  </a:cubicBezTo>
                  <a:cubicBezTo>
                    <a:pt x="559" y="2967"/>
                    <a:pt x="577" y="2986"/>
                    <a:pt x="586" y="3004"/>
                  </a:cubicBezTo>
                  <a:cubicBezTo>
                    <a:pt x="613" y="3040"/>
                    <a:pt x="649" y="3076"/>
                    <a:pt x="676" y="3112"/>
                  </a:cubicBezTo>
                  <a:cubicBezTo>
                    <a:pt x="739" y="3184"/>
                    <a:pt x="794" y="3247"/>
                    <a:pt x="857" y="3319"/>
                  </a:cubicBezTo>
                  <a:cubicBezTo>
                    <a:pt x="983" y="3445"/>
                    <a:pt x="1109" y="3571"/>
                    <a:pt x="1226" y="3707"/>
                  </a:cubicBezTo>
                  <a:cubicBezTo>
                    <a:pt x="1352" y="3833"/>
                    <a:pt x="1488" y="3959"/>
                    <a:pt x="1605" y="4094"/>
                  </a:cubicBezTo>
                  <a:lnTo>
                    <a:pt x="1794" y="4293"/>
                  </a:lnTo>
                  <a:cubicBezTo>
                    <a:pt x="1830" y="4329"/>
                    <a:pt x="1866" y="4365"/>
                    <a:pt x="1902" y="4401"/>
                  </a:cubicBezTo>
                  <a:cubicBezTo>
                    <a:pt x="1947" y="4437"/>
                    <a:pt x="1983" y="4473"/>
                    <a:pt x="2046" y="4509"/>
                  </a:cubicBezTo>
                  <a:lnTo>
                    <a:pt x="2173" y="4581"/>
                  </a:lnTo>
                  <a:cubicBezTo>
                    <a:pt x="2211" y="4600"/>
                    <a:pt x="2254" y="4611"/>
                    <a:pt x="2298" y="4611"/>
                  </a:cubicBezTo>
                  <a:cubicBezTo>
                    <a:pt x="2337" y="4611"/>
                    <a:pt x="2378" y="4602"/>
                    <a:pt x="2416" y="4581"/>
                  </a:cubicBezTo>
                  <a:cubicBezTo>
                    <a:pt x="2533" y="4509"/>
                    <a:pt x="2578" y="4356"/>
                    <a:pt x="2506" y="4238"/>
                  </a:cubicBezTo>
                  <a:cubicBezTo>
                    <a:pt x="2462" y="4157"/>
                    <a:pt x="2376" y="4111"/>
                    <a:pt x="2284" y="4111"/>
                  </a:cubicBezTo>
                  <a:cubicBezTo>
                    <a:pt x="2244" y="4111"/>
                    <a:pt x="2202" y="4120"/>
                    <a:pt x="2164" y="4139"/>
                  </a:cubicBezTo>
                  <a:cubicBezTo>
                    <a:pt x="2160" y="4146"/>
                    <a:pt x="2151" y="4149"/>
                    <a:pt x="2140" y="4149"/>
                  </a:cubicBezTo>
                  <a:cubicBezTo>
                    <a:pt x="2122" y="4149"/>
                    <a:pt x="2096" y="4141"/>
                    <a:pt x="2074" y="4130"/>
                  </a:cubicBezTo>
                  <a:cubicBezTo>
                    <a:pt x="2037" y="4121"/>
                    <a:pt x="2001" y="4103"/>
                    <a:pt x="1956" y="4085"/>
                  </a:cubicBezTo>
                  <a:cubicBezTo>
                    <a:pt x="1884" y="4049"/>
                    <a:pt x="1812" y="3995"/>
                    <a:pt x="1740" y="3941"/>
                  </a:cubicBezTo>
                  <a:cubicBezTo>
                    <a:pt x="1596" y="3842"/>
                    <a:pt x="1470" y="3716"/>
                    <a:pt x="1343" y="3589"/>
                  </a:cubicBezTo>
                  <a:cubicBezTo>
                    <a:pt x="1217" y="3463"/>
                    <a:pt x="1091" y="3337"/>
                    <a:pt x="965" y="3211"/>
                  </a:cubicBezTo>
                  <a:cubicBezTo>
                    <a:pt x="902" y="3148"/>
                    <a:pt x="848" y="3085"/>
                    <a:pt x="785" y="3013"/>
                  </a:cubicBezTo>
                  <a:cubicBezTo>
                    <a:pt x="757" y="2986"/>
                    <a:pt x="730" y="2949"/>
                    <a:pt x="703" y="2913"/>
                  </a:cubicBezTo>
                  <a:cubicBezTo>
                    <a:pt x="695" y="2896"/>
                    <a:pt x="686" y="2887"/>
                    <a:pt x="677" y="2870"/>
                  </a:cubicBezTo>
                  <a:lnTo>
                    <a:pt x="677" y="2870"/>
                  </a:lnTo>
                  <a:cubicBezTo>
                    <a:pt x="792" y="2769"/>
                    <a:pt x="950" y="2710"/>
                    <a:pt x="1100" y="2652"/>
                  </a:cubicBezTo>
                  <a:cubicBezTo>
                    <a:pt x="1271" y="2598"/>
                    <a:pt x="1452" y="2562"/>
                    <a:pt x="1632" y="2526"/>
                  </a:cubicBezTo>
                  <a:cubicBezTo>
                    <a:pt x="1803" y="2490"/>
                    <a:pt x="1992" y="2472"/>
                    <a:pt x="2173" y="2427"/>
                  </a:cubicBezTo>
                  <a:lnTo>
                    <a:pt x="2713" y="2328"/>
                  </a:lnTo>
                  <a:lnTo>
                    <a:pt x="3804" y="2120"/>
                  </a:lnTo>
                  <a:cubicBezTo>
                    <a:pt x="4165" y="2057"/>
                    <a:pt x="4534" y="1994"/>
                    <a:pt x="4895" y="1949"/>
                  </a:cubicBezTo>
                  <a:cubicBezTo>
                    <a:pt x="4985" y="1931"/>
                    <a:pt x="5048" y="1868"/>
                    <a:pt x="5057" y="1778"/>
                  </a:cubicBezTo>
                  <a:cubicBezTo>
                    <a:pt x="5075" y="1669"/>
                    <a:pt x="4994" y="1579"/>
                    <a:pt x="4895" y="1570"/>
                  </a:cubicBezTo>
                  <a:lnTo>
                    <a:pt x="4886" y="1570"/>
                  </a:lnTo>
                  <a:lnTo>
                    <a:pt x="4886" y="1561"/>
                  </a:lnTo>
                  <a:cubicBezTo>
                    <a:pt x="4489" y="1525"/>
                    <a:pt x="4093" y="1444"/>
                    <a:pt x="3696" y="1336"/>
                  </a:cubicBezTo>
                  <a:cubicBezTo>
                    <a:pt x="3299" y="1237"/>
                    <a:pt x="2921" y="1111"/>
                    <a:pt x="2533" y="975"/>
                  </a:cubicBezTo>
                  <a:cubicBezTo>
                    <a:pt x="2146" y="840"/>
                    <a:pt x="1758" y="705"/>
                    <a:pt x="1370" y="561"/>
                  </a:cubicBezTo>
                  <a:cubicBezTo>
                    <a:pt x="1181" y="489"/>
                    <a:pt x="992" y="417"/>
                    <a:pt x="812" y="335"/>
                  </a:cubicBezTo>
                  <a:cubicBezTo>
                    <a:pt x="712" y="290"/>
                    <a:pt x="631" y="254"/>
                    <a:pt x="541" y="200"/>
                  </a:cubicBezTo>
                  <a:cubicBezTo>
                    <a:pt x="505" y="182"/>
                    <a:pt x="460" y="155"/>
                    <a:pt x="433" y="128"/>
                  </a:cubicBezTo>
                  <a:cubicBezTo>
                    <a:pt x="397" y="110"/>
                    <a:pt x="370" y="74"/>
                    <a:pt x="370" y="74"/>
                  </a:cubicBezTo>
                  <a:cubicBezTo>
                    <a:pt x="332" y="26"/>
                    <a:pt x="276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01;p42">
              <a:extLst>
                <a:ext uri="{FF2B5EF4-FFF2-40B4-BE49-F238E27FC236}">
                  <a16:creationId xmlns:a16="http://schemas.microsoft.com/office/drawing/2014/main" id="{63C0FB5A-6127-43B3-B0B0-1F4A46C69F96}"/>
                </a:ext>
              </a:extLst>
            </p:cNvPr>
            <p:cNvSpPr/>
            <p:nvPr/>
          </p:nvSpPr>
          <p:spPr>
            <a:xfrm>
              <a:off x="2368100" y="3995375"/>
              <a:ext cx="1847425" cy="137250"/>
            </a:xfrm>
            <a:custGeom>
              <a:avLst/>
              <a:gdLst/>
              <a:ahLst/>
              <a:cxnLst/>
              <a:rect l="l" t="t" r="r" b="b"/>
              <a:pathLst>
                <a:path w="73897" h="5490" extrusionOk="0">
                  <a:moveTo>
                    <a:pt x="208" y="0"/>
                  </a:moveTo>
                  <a:cubicBezTo>
                    <a:pt x="100" y="0"/>
                    <a:pt x="10" y="81"/>
                    <a:pt x="0" y="189"/>
                  </a:cubicBezTo>
                  <a:cubicBezTo>
                    <a:pt x="0" y="289"/>
                    <a:pt x="82" y="388"/>
                    <a:pt x="190" y="388"/>
                  </a:cubicBezTo>
                  <a:cubicBezTo>
                    <a:pt x="6319" y="694"/>
                    <a:pt x="12440" y="1136"/>
                    <a:pt x="18569" y="1560"/>
                  </a:cubicBezTo>
                  <a:lnTo>
                    <a:pt x="36940" y="2840"/>
                  </a:lnTo>
                  <a:lnTo>
                    <a:pt x="55310" y="4138"/>
                  </a:lnTo>
                  <a:lnTo>
                    <a:pt x="64495" y="4787"/>
                  </a:lnTo>
                  <a:lnTo>
                    <a:pt x="69092" y="5111"/>
                  </a:lnTo>
                  <a:lnTo>
                    <a:pt x="71382" y="5273"/>
                  </a:lnTo>
                  <a:cubicBezTo>
                    <a:pt x="72148" y="5327"/>
                    <a:pt x="72914" y="5381"/>
                    <a:pt x="73680" y="5490"/>
                  </a:cubicBezTo>
                  <a:lnTo>
                    <a:pt x="73698" y="5490"/>
                  </a:lnTo>
                  <a:cubicBezTo>
                    <a:pt x="73806" y="5490"/>
                    <a:pt x="73897" y="5399"/>
                    <a:pt x="73897" y="5291"/>
                  </a:cubicBezTo>
                  <a:cubicBezTo>
                    <a:pt x="73897" y="5183"/>
                    <a:pt x="73815" y="5102"/>
                    <a:pt x="73707" y="5102"/>
                  </a:cubicBezTo>
                  <a:cubicBezTo>
                    <a:pt x="72932" y="5093"/>
                    <a:pt x="72166" y="5048"/>
                    <a:pt x="71409" y="4994"/>
                  </a:cubicBezTo>
                  <a:lnTo>
                    <a:pt x="69110" y="4832"/>
                  </a:lnTo>
                  <a:lnTo>
                    <a:pt x="64513" y="4525"/>
                  </a:lnTo>
                  <a:lnTo>
                    <a:pt x="55328" y="3903"/>
                  </a:lnTo>
                  <a:lnTo>
                    <a:pt x="36949" y="2650"/>
                  </a:lnTo>
                  <a:lnTo>
                    <a:pt x="18578" y="1379"/>
                  </a:lnTo>
                  <a:cubicBezTo>
                    <a:pt x="12458" y="956"/>
                    <a:pt x="6328" y="55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Picture 4">
            <a:extLst>
              <a:ext uri="{FF2B5EF4-FFF2-40B4-BE49-F238E27FC236}">
                <a16:creationId xmlns:a16="http://schemas.microsoft.com/office/drawing/2014/main" id="{DD3B9F96-5E8F-492A-ADB4-2BCEF09C4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193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278814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 MATRIKS</a:t>
            </a:r>
            <a:endParaRPr/>
          </a:p>
        </p:txBody>
      </p:sp>
      <p:sp>
        <p:nvSpPr>
          <p:cNvPr id="1002" name="Google Shape;1002;p34"/>
          <p:cNvSpPr txBox="1">
            <a:spLocks noGrp="1"/>
          </p:cNvSpPr>
          <p:nvPr>
            <p:ph type="subTitle" idx="1"/>
          </p:nvPr>
        </p:nvSpPr>
        <p:spPr>
          <a:xfrm>
            <a:off x="749808" y="1832224"/>
            <a:ext cx="8046720" cy="2959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	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Misalnya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 dan B masing-masing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adalah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persegi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,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sehingga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AB = BA = I,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maka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B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adalah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invers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 dan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ditulis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B = A</a:t>
            </a:r>
            <a:r>
              <a:rPr lang="en-ID" sz="1600" baseline="30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-1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dan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adalah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invers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B dan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ditulis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 = B</a:t>
            </a:r>
            <a:r>
              <a:rPr lang="en-ID" sz="1600" baseline="30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-1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 dan B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adalah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yang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saling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invers.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ID" sz="16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	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Tidak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semua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memiliki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invers, </a:t>
            </a:r>
            <a:r>
              <a:rPr lang="en-ID" sz="1600" b="1" u="sng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hanya</a:t>
            </a:r>
            <a:r>
              <a:rPr lang="en-ID" sz="1600" b="1" u="sng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b="1" u="sng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matriks</a:t>
            </a:r>
            <a:r>
              <a:rPr lang="en-ID" sz="1600" b="1" u="sng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b="1" u="sng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persegi</a:t>
            </a:r>
            <a:r>
              <a:rPr lang="en-ID" sz="1600" b="1" u="sng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b="1" u="sng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dengan</a:t>
            </a:r>
            <a:r>
              <a:rPr lang="en-ID" sz="1600" b="1" u="sng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b="1" u="sng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determinan</a:t>
            </a:r>
            <a:r>
              <a:rPr lang="en-ID" sz="1600" b="1" u="sng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b="1" u="sng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tidak</a:t>
            </a:r>
            <a:r>
              <a:rPr lang="en-ID" sz="1600" b="1" u="sng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b="1" u="sng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sama</a:t>
            </a:r>
            <a:r>
              <a:rPr lang="en-ID" sz="1600" b="1" u="sng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b="1" u="sng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dengan</a:t>
            </a:r>
            <a:r>
              <a:rPr lang="en-ID" sz="1600" b="1" u="sng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D" sz="1600" b="1" u="sng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nol</a:t>
            </a:r>
            <a:r>
              <a:rPr lang="en-ID" sz="1600" b="1" u="sng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yang </a:t>
            </a:r>
            <a:r>
              <a:rPr lang="en-ID" sz="1600" b="1" u="sng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memiliki</a:t>
            </a:r>
            <a:r>
              <a:rPr lang="en-ID" sz="1600" b="1" u="sng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invers</a:t>
            </a:r>
            <a:r>
              <a:rPr lang="en-ID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 </a:t>
            </a:r>
          </a:p>
        </p:txBody>
      </p:sp>
      <p:grpSp>
        <p:nvGrpSpPr>
          <p:cNvPr id="1039" name="Google Shape;1039;p34"/>
          <p:cNvGrpSpPr/>
          <p:nvPr/>
        </p:nvGrpSpPr>
        <p:grpSpPr>
          <a:xfrm>
            <a:off x="2225081" y="897126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1708901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3" name="Picture 4">
            <a:extLst>
              <a:ext uri="{FF2B5EF4-FFF2-40B4-BE49-F238E27FC236}">
                <a16:creationId xmlns:a16="http://schemas.microsoft.com/office/drawing/2014/main" id="{1CD6FF9A-D266-4E16-9035-D188D547E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0"/>
      <p:bldP spid="100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278814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 MATRIKS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2" name="Google Shape;1002;p3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49808" y="2007150"/>
                <a:ext cx="8046720" cy="229060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Secara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umum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, invers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dari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persegi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A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atau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ditulis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A</a:t>
                </a:r>
                <a:r>
                  <a:rPr lang="en-ID" sz="1600" baseline="300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-1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adalah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sebagai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berikut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 dirty="0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𝐴</m:t>
                      </m:r>
                      <m:r>
                        <a:rPr lang="en-ID" sz="1600" i="1" baseline="30000" dirty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−1</m:t>
                      </m:r>
                      <m:r>
                        <a:rPr lang="en-ID" sz="1600" i="1" dirty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 = </m:t>
                      </m:r>
                      <m:f>
                        <m:fPr>
                          <m:ctrlPr>
                            <a:rPr lang="en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ID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6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ID" sz="1600" i="1"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ID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D" sz="1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D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16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365125" indent="0" algn="just">
                  <a:lnSpc>
                    <a:spcPct val="150000"/>
                  </a:lnSpc>
                  <a:buNone/>
                </a:pP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det(A) :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determinan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A </a:t>
                </a:r>
              </a:p>
              <a:p>
                <a:pPr marL="365125" indent="0" algn="just">
                  <a:lnSpc>
                    <a:spcPct val="150000"/>
                  </a:lnSpc>
                  <a:buNone/>
                </a:pP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Adj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(A) : adjoin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A </a:t>
                </a:r>
              </a:p>
              <a:p>
                <a:pPr marL="365125" indent="0" algn="just">
                  <a:lnSpc>
                    <a:spcPct val="150000"/>
                  </a:lnSpc>
                  <a:buNone/>
                </a:pP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Adjoin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A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adalah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transpose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dari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kofaktor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A.</a:t>
                </a:r>
              </a:p>
            </p:txBody>
          </p:sp>
        </mc:Choice>
        <mc:Fallback xmlns="">
          <p:sp>
            <p:nvSpPr>
              <p:cNvPr id="1002" name="Google Shape;1002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49808" y="2007150"/>
                <a:ext cx="8046720" cy="2290608"/>
              </a:xfrm>
              <a:prstGeom prst="rect">
                <a:avLst/>
              </a:prstGeom>
              <a:blipFill>
                <a:blip r:embed="rId3"/>
                <a:stretch>
                  <a:fillRect l="-473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9" name="Google Shape;1039;p34"/>
          <p:cNvGrpSpPr/>
          <p:nvPr/>
        </p:nvGrpSpPr>
        <p:grpSpPr>
          <a:xfrm>
            <a:off x="2225081" y="897126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1708901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D8AD0D77-BC24-423B-99BA-CABFB7B7C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8820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278814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 MATRIKS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2" name="Google Shape;1002;p3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49808" y="2058406"/>
                <a:ext cx="8046720" cy="287465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622300" algn="just">
                  <a:lnSpc>
                    <a:spcPct val="150000"/>
                  </a:lnSpc>
                  <a:buNone/>
                </a:pPr>
                <a:r>
                  <a:rPr lang="en-ID" sz="160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Invers matriks digunakan untuk menyelesaikan persamaan matriks dan sistem persamaan linear. Pada perkalian matriks tidak berlaku sifat komutatif, sehingga berpengaruh pada penyelesaian persamaan matriks.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𝐴𝑋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 = 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  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𝑋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 = 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𝐴</m:t>
                      </m:r>
                      <m:r>
                        <a:rPr lang="en-ID" sz="1600" i="1" baseline="30000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−</m:t>
                      </m:r>
                      <m:r>
                        <a:rPr lang="en-US" sz="1600" b="0" i="1" baseline="30000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1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𝐵</m:t>
                      </m:r>
                    </m:oMath>
                  </m:oMathPara>
                </a14:m>
                <a:endParaRPr lang="en-ID" sz="160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D" sz="160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Sedangkan untuk persamaan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𝑋𝐴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 = 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𝐵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   →   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𝑋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 = 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𝐵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 </m:t>
                      </m:r>
                      <m:r>
                        <a:rPr lang="en-ID" sz="1600" i="1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𝐴</m:t>
                      </m:r>
                      <m:r>
                        <a:rPr lang="en-ID" sz="1600" i="1" baseline="30000" smtClean="0">
                          <a:latin typeface="Cambria Math" panose="02040503050406030204" pitchFamily="18" charset="0"/>
                          <a:ea typeface="Adobe Ming Std L" panose="02020300000000000000" pitchFamily="18" charset="-128"/>
                        </a:rPr>
                        <m:t>−1</m:t>
                      </m:r>
                    </m:oMath>
                  </m:oMathPara>
                </a14:m>
                <a:endParaRPr lang="en-ID" sz="160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ID" sz="160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Penyelesaian persamaan matriks di atas tergantung dari letak matriks A pada ruas kiri.</a:t>
                </a:r>
                <a:endParaRPr lang="en-ID" sz="16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</p:txBody>
          </p:sp>
        </mc:Choice>
        <mc:Fallback xmlns="">
          <p:sp>
            <p:nvSpPr>
              <p:cNvPr id="1002" name="Google Shape;1002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49808" y="2058406"/>
                <a:ext cx="8046720" cy="2874653"/>
              </a:xfrm>
              <a:prstGeom prst="rect">
                <a:avLst/>
              </a:prstGeom>
              <a:blipFill>
                <a:blip r:embed="rId3"/>
                <a:stretch>
                  <a:fillRect l="-455" t="-212" r="-379" b="-40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9" name="Google Shape;1039;p34"/>
          <p:cNvGrpSpPr/>
          <p:nvPr/>
        </p:nvGrpSpPr>
        <p:grpSpPr>
          <a:xfrm>
            <a:off x="2225081" y="897126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1708901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7B49DCD9-B238-459B-A5FB-5E7044BBA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463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278814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 MATRIKS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2" name="Google Shape;1002;p3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201990" y="2198970"/>
                <a:ext cx="4023360" cy="2614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sz="18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Sifat-</a:t>
                </a:r>
                <a:r>
                  <a:rPr lang="en-US" sz="18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sifat</a:t>
                </a:r>
                <a:r>
                  <a:rPr lang="en-US" sz="18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invers </a:t>
                </a:r>
                <a:r>
                  <a:rPr lang="en-US" sz="18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US" sz="18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:</a:t>
                </a:r>
              </a:p>
              <a:p>
                <a:pPr marL="469900" indent="-342900" algn="l">
                  <a:lnSpc>
                    <a:spcPct val="150000"/>
                  </a:lnSpc>
                  <a:buSzPct val="112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𝐴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 . 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𝐴</m:t>
                    </m:r>
                    <m:r>
                      <a:rPr lang="en-ID" sz="1800" i="1" baseline="30000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−1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 = 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𝐼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 = 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𝐴</m:t>
                    </m:r>
                    <m:r>
                      <a:rPr lang="en-ID" sz="1800" i="1" baseline="30000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−1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. 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𝐴</m:t>
                    </m:r>
                  </m:oMath>
                </a14:m>
                <a:endParaRPr lang="en-ID" sz="18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469900" indent="-342900" algn="l">
                  <a:lnSpc>
                    <a:spcPct val="150000"/>
                  </a:lnSpc>
                  <a:buSzPct val="112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(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𝐴𝐵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)−1= 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𝐵</m:t>
                    </m:r>
                    <m:r>
                      <a:rPr lang="en-ID" sz="1800" i="1" baseline="30000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−1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. 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𝐴</m:t>
                    </m:r>
                    <m:r>
                      <a:rPr lang="en-ID" sz="1800" i="1" baseline="30000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−1</m:t>
                    </m:r>
                  </m:oMath>
                </a14:m>
                <a:endParaRPr lang="en-ID" sz="18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469900" indent="-342900" algn="l">
                  <a:lnSpc>
                    <a:spcPct val="150000"/>
                  </a:lnSpc>
                  <a:buSzPct val="112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(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𝐴</m:t>
                    </m:r>
                    <m:r>
                      <a:rPr lang="en-ID" sz="1800" i="1" baseline="30000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−1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)</m:t>
                    </m:r>
                    <m:r>
                      <a:rPr lang="en-ID" sz="1800" i="1" baseline="30000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−1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 = 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𝐴</m:t>
                    </m:r>
                  </m:oMath>
                </a14:m>
                <a:endParaRPr lang="en-ID" sz="18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469900" indent="-342900" algn="l">
                  <a:lnSpc>
                    <a:spcPct val="150000"/>
                  </a:lnSpc>
                  <a:buSzPct val="112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𝐴𝐼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 = 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𝐴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 = </m:t>
                    </m:r>
                    <m:r>
                      <a:rPr lang="en-ID" sz="1800" i="1" smtClean="0">
                        <a:latin typeface="Cambria Math" panose="02040503050406030204" pitchFamily="18" charset="0"/>
                        <a:ea typeface="Adobe Ming Std L" panose="02020300000000000000" pitchFamily="18" charset="-128"/>
                      </a:rPr>
                      <m:t>𝐼𝐴</m:t>
                    </m:r>
                  </m:oMath>
                </a14:m>
                <a:endParaRPr lang="en-ID" sz="18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endParaRPr lang="en-ID" sz="1600" dirty="0"/>
              </a:p>
            </p:txBody>
          </p:sp>
        </mc:Choice>
        <mc:Fallback xmlns="">
          <p:sp>
            <p:nvSpPr>
              <p:cNvPr id="1002" name="Google Shape;1002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01990" y="2198970"/>
                <a:ext cx="4023360" cy="2614410"/>
              </a:xfrm>
              <a:prstGeom prst="rect">
                <a:avLst/>
              </a:prstGeom>
              <a:blipFill>
                <a:blip r:embed="rId3"/>
                <a:stretch>
                  <a:fillRect l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9" name="Google Shape;1039;p34"/>
          <p:cNvGrpSpPr/>
          <p:nvPr/>
        </p:nvGrpSpPr>
        <p:grpSpPr>
          <a:xfrm>
            <a:off x="2225081" y="897126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1708901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768CC17E-5591-44D7-83C8-39AE88D2C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555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918650" y="278814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INVERS MATRIKS Ordo 2x2</a:t>
            </a:r>
            <a:endParaRPr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2" name="Google Shape;1002;p3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188719" y="1899584"/>
                <a:ext cx="5306700" cy="2614410"/>
              </a:xfrm>
              <a:prstGeom prst="rect">
                <a:avLst/>
              </a:prstGeom>
            </p:spPr>
            <p:txBody>
              <a:bodyPr spcFirstLastPara="1" wrap="square" lIns="91425" tIns="91425" rIns="91425" bIns="91425" numCol="1" anchor="ctr" anchorCtr="0"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D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D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ID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ID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D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ID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D" sz="1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1600" baseline="300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-1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r>
                      <a:rPr lang="en-ID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16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ID" sz="1600" b="1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Contoh</a:t>
                </a:r>
                <a:r>
                  <a:rPr lang="en-ID" sz="1600" b="1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: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Tentukan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invers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dari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matriks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 </a:t>
                </a: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berikut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!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6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ID" sz="1600" dirty="0" err="1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Jawab</a:t>
                </a:r>
                <a:r>
                  <a:rPr lang="en-ID" sz="1600" dirty="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: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:endParaRPr lang="en-ID" sz="16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</p:txBody>
          </p:sp>
        </mc:Choice>
        <mc:Fallback xmlns="">
          <p:sp>
            <p:nvSpPr>
              <p:cNvPr id="1002" name="Google Shape;1002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8719" y="1899584"/>
                <a:ext cx="5306700" cy="2614410"/>
              </a:xfrm>
              <a:prstGeom prst="rect">
                <a:avLst/>
              </a:prstGeom>
              <a:blipFill>
                <a:blip r:embed="rId3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9" name="Google Shape;1039;p34"/>
          <p:cNvGrpSpPr/>
          <p:nvPr/>
        </p:nvGrpSpPr>
        <p:grpSpPr>
          <a:xfrm>
            <a:off x="2225081" y="897126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020244" y="1562597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A200">
                <a:alpha val="2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002;p34">
                <a:extLst>
                  <a:ext uri="{FF2B5EF4-FFF2-40B4-BE49-F238E27FC236}">
                    <a16:creationId xmlns:a16="http://schemas.microsoft.com/office/drawing/2014/main" id="{9A1CCA4B-04E5-4CF9-BC50-865179EFCD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25081" y="3405062"/>
                <a:ext cx="5306700" cy="1482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0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1pPr>
                <a:lvl2pPr marL="914400" marR="0" lvl="1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2pPr>
                <a:lvl3pPr marL="1371600" marR="0" lvl="2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3pPr>
                <a:lvl4pPr marL="1828800" marR="0" lvl="3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4pPr>
                <a:lvl5pPr marL="2286000" marR="0" lvl="4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5pPr>
                <a:lvl6pPr marL="2743200" marR="0" lvl="5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6pPr>
                <a:lvl7pPr marL="3200400" marR="0" lvl="6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7pPr>
                <a:lvl8pPr marL="3657600" marR="0" lvl="7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8pPr>
                <a:lvl9pPr marL="4114800" marR="0" lvl="8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100"/>
                  <a:buFont typeface="Muli"/>
                  <a:buNone/>
                  <a:defRPr sz="2100" b="0" i="0" u="none" strike="noStrike" cap="none">
                    <a:solidFill>
                      <a:schemeClr val="dk2"/>
                    </a:solidFill>
                    <a:latin typeface="Muli"/>
                    <a:ea typeface="Muli"/>
                    <a:cs typeface="Muli"/>
                    <a:sym typeface="Muli"/>
                  </a:defRPr>
                </a:lvl9pPr>
              </a:lstStyle>
              <a:p>
                <a:pPr marL="0" indent="0"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D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1600" baseline="30000">
                    <a:latin typeface="Adobe Ming Std L" panose="02020300000000000000" pitchFamily="18" charset="-128"/>
                    <a:ea typeface="Adobe Ming Std L" panose="02020300000000000000" pitchFamily="18" charset="-128"/>
                  </a:rPr>
                  <a:t>-1</a:t>
                </a:r>
                <a:r>
                  <a:rPr lang="en-ID" sz="1600"/>
                  <a:t> </a:t>
                </a:r>
                <a14:m>
                  <m:oMath xmlns:m="http://schemas.openxmlformats.org/officeDocument/2006/math">
                    <m:r>
                      <a:rPr lang="en-ID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ID" sz="1600" dirty="0">
                  <a:latin typeface="Adobe Ming Std L" panose="02020300000000000000" pitchFamily="18" charset="-128"/>
                  <a:ea typeface="Adobe Ming Std L" panose="02020300000000000000" pitchFamily="18" charset="-128"/>
                </a:endParaRPr>
              </a:p>
            </p:txBody>
          </p:sp>
        </mc:Choice>
        <mc:Fallback xmlns="">
          <p:sp>
            <p:nvSpPr>
              <p:cNvPr id="13" name="Google Shape;1002;p34">
                <a:extLst>
                  <a:ext uri="{FF2B5EF4-FFF2-40B4-BE49-F238E27FC236}">
                    <a16:creationId xmlns:a16="http://schemas.microsoft.com/office/drawing/2014/main" id="{9A1CCA4B-04E5-4CF9-BC50-865179EFC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81" y="3405062"/>
                <a:ext cx="5306700" cy="14823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>
            <a:extLst>
              <a:ext uri="{FF2B5EF4-FFF2-40B4-BE49-F238E27FC236}">
                <a16:creationId xmlns:a16="http://schemas.microsoft.com/office/drawing/2014/main" id="{1FA0F727-A411-4C0F-BE38-FEB161C58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2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" grpId="0"/>
      <p:bldP spid="1002" grpId="0" build="p"/>
      <p:bldP spid="13" grpId="0"/>
    </p:bldLst>
  </p:timing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E28D0A"/>
      </a:dk1>
      <a:lt1>
        <a:srgbClr val="FFFFFF"/>
      </a:lt1>
      <a:dk2>
        <a:srgbClr val="000000"/>
      </a:dk2>
      <a:lt2>
        <a:srgbClr val="EEEEEE"/>
      </a:lt2>
      <a:accent1>
        <a:srgbClr val="EBD251"/>
      </a:accent1>
      <a:accent2>
        <a:srgbClr val="DA5656"/>
      </a:accent2>
      <a:accent3>
        <a:srgbClr val="FFBBAA"/>
      </a:accent3>
      <a:accent4>
        <a:srgbClr val="F9CB9C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572</Words>
  <Application>Microsoft Macintosh PowerPoint</Application>
  <PresentationFormat>On-screen Show (16:9)</PresentationFormat>
  <Paragraphs>69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Muli</vt:lpstr>
      <vt:lpstr>Arial</vt:lpstr>
      <vt:lpstr>Adobe Ming Std L</vt:lpstr>
      <vt:lpstr>Itim</vt:lpstr>
      <vt:lpstr>Cambria Math</vt:lpstr>
      <vt:lpstr>Online Notebook by Slidesgo</vt:lpstr>
      <vt:lpstr>Determinan Invers Matriks</vt:lpstr>
      <vt:lpstr>Determinan Matriks</vt:lpstr>
      <vt:lpstr>Determinan  Matriks Ordo 2x2</vt:lpstr>
      <vt:lpstr>Sifat-Sifat Determinan Matriks</vt:lpstr>
      <vt:lpstr>INVERS MATRIKS</vt:lpstr>
      <vt:lpstr>INVERS MATRIKS</vt:lpstr>
      <vt:lpstr>INVERS MATRIKS</vt:lpstr>
      <vt:lpstr>INVERS MATRIKS</vt:lpstr>
      <vt:lpstr>INVERS MATRIKS Ordo 2x2</vt:lpstr>
      <vt:lpstr>Latihan 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 Invers Matriks</dc:title>
  <cp:lastModifiedBy>Adevian Fairuz</cp:lastModifiedBy>
  <cp:revision>24</cp:revision>
  <dcterms:modified xsi:type="dcterms:W3CDTF">2023-10-19T13:26:34Z</dcterms:modified>
</cp:coreProperties>
</file>