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Roboto Slab Medium"/>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Medium-bold.fntdata"/><Relationship Id="rId25" Type="http://schemas.openxmlformats.org/officeDocument/2006/relationships/font" Target="fonts/RobotoSlab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d9389ea23_0_4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Riley </a:t>
            </a:r>
            <a:endParaRPr/>
          </a:p>
        </p:txBody>
      </p:sp>
      <p:sp>
        <p:nvSpPr>
          <p:cNvPr id="124" name="Google Shape;124;g24d9389ea23_0_4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eb6ed522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eb6ed52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Show the app,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d9389ea23_0_5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Maddy will start then justin can talk about streamlit</a:t>
            </a:r>
            <a:endParaRPr/>
          </a:p>
        </p:txBody>
      </p:sp>
      <p:sp>
        <p:nvSpPr>
          <p:cNvPr id="217" name="Google Shape;217;g24d9389ea23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d9389ea23_0_5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Belay</a:t>
            </a:r>
            <a:endParaRPr/>
          </a:p>
        </p:txBody>
      </p:sp>
      <p:sp>
        <p:nvSpPr>
          <p:cNvPr id="226" name="Google Shape;226;g24d9389ea23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d9389ea23_0_5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Riley</a:t>
            </a:r>
            <a:endParaRPr/>
          </a:p>
        </p:txBody>
      </p:sp>
      <p:sp>
        <p:nvSpPr>
          <p:cNvPr id="235" name="Google Shape;235;g24d9389ea23_0_5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eb6ed522d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Maddy</a:t>
            </a:r>
            <a:endParaRPr/>
          </a:p>
        </p:txBody>
      </p:sp>
      <p:sp>
        <p:nvSpPr>
          <p:cNvPr id="130" name="Google Shape;130;g24eb6ed522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d9389ea23_0_5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Maddy </a:t>
            </a:r>
            <a:endParaRPr/>
          </a:p>
        </p:txBody>
      </p:sp>
      <p:sp>
        <p:nvSpPr>
          <p:cNvPr id="139" name="Google Shape;139;g24d9389ea23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eb6ed522d_0_1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
        <p:nvSpPr>
          <p:cNvPr id="145" name="Google Shape;145;g24eb6ed522d_0_1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eb6ed52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eb6ed52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f20aa7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f20aa7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Maddy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f20aa7e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f20aa7e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eb6ed522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eb6ed522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Riley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f20aa7e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f20aa7e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p13"/>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rtl="0" algn="l">
              <a:lnSpc>
                <a:spcPct val="90000"/>
              </a:lnSpc>
              <a:spcBef>
                <a:spcPts val="1200"/>
              </a:spcBef>
              <a:spcAft>
                <a:spcPts val="0"/>
              </a:spcAft>
              <a:buClr>
                <a:schemeClr val="dk1"/>
              </a:buClr>
              <a:buSzPts val="1800"/>
              <a:buNone/>
              <a:defRPr>
                <a:latin typeface="Arial"/>
                <a:ea typeface="Arial"/>
                <a:cs typeface="Arial"/>
                <a:sym typeface="Arial"/>
              </a:defRPr>
            </a:lvl2pPr>
            <a:lvl3pPr indent="-228600" lvl="2" marL="1371600" rtl="0" algn="l">
              <a:lnSpc>
                <a:spcPct val="90000"/>
              </a:lnSpc>
              <a:spcBef>
                <a:spcPts val="1200"/>
              </a:spcBef>
              <a:spcAft>
                <a:spcPts val="0"/>
              </a:spcAft>
              <a:buClr>
                <a:schemeClr val="dk1"/>
              </a:buClr>
              <a:buSzPts val="1500"/>
              <a:buNone/>
              <a:defRPr>
                <a:latin typeface="Arial"/>
                <a:ea typeface="Arial"/>
                <a:cs typeface="Arial"/>
                <a:sym typeface="Arial"/>
              </a:defRPr>
            </a:lvl3pPr>
            <a:lvl4pPr indent="-228600" lvl="3" marL="1828800" rtl="0" algn="l">
              <a:lnSpc>
                <a:spcPct val="90000"/>
              </a:lnSpc>
              <a:spcBef>
                <a:spcPts val="1200"/>
              </a:spcBef>
              <a:spcAft>
                <a:spcPts val="0"/>
              </a:spcAft>
              <a:buClr>
                <a:schemeClr val="dk1"/>
              </a:buClr>
              <a:buSzPts val="1400"/>
              <a:buNone/>
              <a:defRPr>
                <a:latin typeface="Arial"/>
                <a:ea typeface="Arial"/>
                <a:cs typeface="Arial"/>
                <a:sym typeface="Arial"/>
              </a:defRPr>
            </a:lvl4pPr>
            <a:lvl5pPr indent="-228600" lvl="4" marL="2286000" rtl="0" algn="l">
              <a:lnSpc>
                <a:spcPct val="90000"/>
              </a:lnSpc>
              <a:spcBef>
                <a:spcPts val="1200"/>
              </a:spcBef>
              <a:spcAft>
                <a:spcPts val="0"/>
              </a:spcAft>
              <a:buClr>
                <a:schemeClr val="dk1"/>
              </a:buClr>
              <a:buSzPts val="1400"/>
              <a:buNone/>
              <a:defRPr>
                <a:latin typeface="Arial"/>
                <a:ea typeface="Arial"/>
                <a:cs typeface="Arial"/>
                <a:sym typeface="Aria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2" name="Google Shape;62;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13"/>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5" name="Google Shape;65;p13"/>
          <p:cNvGrpSpPr/>
          <p:nvPr/>
        </p:nvGrpSpPr>
        <p:grpSpPr>
          <a:xfrm>
            <a:off x="6061939" y="4193426"/>
            <a:ext cx="1179401" cy="950417"/>
            <a:chOff x="7413403" y="4976359"/>
            <a:chExt cx="2334986" cy="1881641"/>
          </a:xfrm>
        </p:grpSpPr>
        <p:sp>
          <p:nvSpPr>
            <p:cNvPr id="66" name="Google Shape;66;p1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8" name="Google Shape;68;p1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sz="9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sz="9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3"/>
          <p:cNvSpPr txBox="1"/>
          <p:nvPr>
            <p:ph idx="12" type="sldNum"/>
          </p:nvPr>
        </p:nvSpPr>
        <p:spPr>
          <a:xfrm>
            <a:off x="7614957" y="4767263"/>
            <a:ext cx="1243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accent2"/>
                </a:solidFill>
                <a:latin typeface="Arial"/>
                <a:ea typeface="Arial"/>
                <a:cs typeface="Arial"/>
                <a:sym typeface="Arial"/>
              </a:defRPr>
            </a:lvl1pPr>
            <a:lvl2pPr indent="0" lvl="1" marL="0" rtl="0" algn="r">
              <a:spcBef>
                <a:spcPts val="0"/>
              </a:spcBef>
              <a:buNone/>
              <a:defRPr b="0" i="0" sz="900" u="none" cap="none" strike="noStrike">
                <a:solidFill>
                  <a:schemeClr val="accent2"/>
                </a:solidFill>
                <a:latin typeface="Arial"/>
                <a:ea typeface="Arial"/>
                <a:cs typeface="Arial"/>
                <a:sym typeface="Arial"/>
              </a:defRPr>
            </a:lvl2pPr>
            <a:lvl3pPr indent="0" lvl="2" marL="0" rtl="0" algn="r">
              <a:spcBef>
                <a:spcPts val="0"/>
              </a:spcBef>
              <a:buNone/>
              <a:defRPr b="0" i="0" sz="900" u="none" cap="none" strike="noStrike">
                <a:solidFill>
                  <a:schemeClr val="accent2"/>
                </a:solidFill>
                <a:latin typeface="Arial"/>
                <a:ea typeface="Arial"/>
                <a:cs typeface="Arial"/>
                <a:sym typeface="Arial"/>
              </a:defRPr>
            </a:lvl3pPr>
            <a:lvl4pPr indent="0" lvl="3" marL="0" rtl="0" algn="r">
              <a:spcBef>
                <a:spcPts val="0"/>
              </a:spcBef>
              <a:buNone/>
              <a:defRPr b="0" i="0" sz="900" u="none" cap="none" strike="noStrike">
                <a:solidFill>
                  <a:schemeClr val="accent2"/>
                </a:solidFill>
                <a:latin typeface="Arial"/>
                <a:ea typeface="Arial"/>
                <a:cs typeface="Arial"/>
                <a:sym typeface="Arial"/>
              </a:defRPr>
            </a:lvl4pPr>
            <a:lvl5pPr indent="0" lvl="4" marL="0" rtl="0" algn="r">
              <a:spcBef>
                <a:spcPts val="0"/>
              </a:spcBef>
              <a:buNone/>
              <a:defRPr b="0" i="0" sz="900" u="none" cap="none" strike="noStrike">
                <a:solidFill>
                  <a:schemeClr val="accent2"/>
                </a:solidFill>
                <a:latin typeface="Arial"/>
                <a:ea typeface="Arial"/>
                <a:cs typeface="Arial"/>
                <a:sym typeface="Arial"/>
              </a:defRPr>
            </a:lvl5pPr>
            <a:lvl6pPr indent="0" lvl="5" marL="0" rtl="0" algn="r">
              <a:spcBef>
                <a:spcPts val="0"/>
              </a:spcBef>
              <a:buNone/>
              <a:defRPr b="0" i="0" sz="900" u="none" cap="none" strike="noStrike">
                <a:solidFill>
                  <a:schemeClr val="accent2"/>
                </a:solidFill>
                <a:latin typeface="Arial"/>
                <a:ea typeface="Arial"/>
                <a:cs typeface="Arial"/>
                <a:sym typeface="Arial"/>
              </a:defRPr>
            </a:lvl6pPr>
            <a:lvl7pPr indent="0" lvl="6" marL="0" rtl="0" algn="r">
              <a:spcBef>
                <a:spcPts val="0"/>
              </a:spcBef>
              <a:buNone/>
              <a:defRPr b="0" i="0" sz="900" u="none" cap="none" strike="noStrike">
                <a:solidFill>
                  <a:schemeClr val="accent2"/>
                </a:solidFill>
                <a:latin typeface="Arial"/>
                <a:ea typeface="Arial"/>
                <a:cs typeface="Arial"/>
                <a:sym typeface="Arial"/>
              </a:defRPr>
            </a:lvl7pPr>
            <a:lvl8pPr indent="0" lvl="7" marL="0" rtl="0" algn="r">
              <a:spcBef>
                <a:spcPts val="0"/>
              </a:spcBef>
              <a:buNone/>
              <a:defRPr b="0" i="0" sz="900" u="none" cap="none" strike="noStrike">
                <a:solidFill>
                  <a:schemeClr val="accent2"/>
                </a:solidFill>
                <a:latin typeface="Arial"/>
                <a:ea typeface="Arial"/>
                <a:cs typeface="Arial"/>
                <a:sym typeface="Arial"/>
              </a:defRPr>
            </a:lvl8pPr>
            <a:lvl9pPr indent="0" lvl="8" marL="0" rt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71" name="Shape 71"/>
        <p:cNvGrpSpPr/>
        <p:nvPr/>
      </p:nvGrpSpPr>
      <p:grpSpPr>
        <a:xfrm>
          <a:off x="0" y="0"/>
          <a:ext cx="0" cy="0"/>
          <a:chOff x="0" y="0"/>
          <a:chExt cx="0" cy="0"/>
        </a:xfrm>
      </p:grpSpPr>
      <p:sp>
        <p:nvSpPr>
          <p:cNvPr id="72" name="Google Shape;72;p14"/>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14"/>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4"/>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rtl="0" algn="ctr">
              <a:lnSpc>
                <a:spcPct val="90000"/>
              </a:lnSpc>
              <a:spcBef>
                <a:spcPts val="1200"/>
              </a:spcBef>
              <a:spcAft>
                <a:spcPts val="0"/>
              </a:spcAft>
              <a:buClr>
                <a:schemeClr val="dk1"/>
              </a:buClr>
              <a:buSzPts val="1500"/>
              <a:buNone/>
              <a:defRPr sz="1500"/>
            </a:lvl2pPr>
            <a:lvl3pPr lvl="2" rtl="0" algn="ctr">
              <a:lnSpc>
                <a:spcPct val="90000"/>
              </a:lnSpc>
              <a:spcBef>
                <a:spcPts val="1200"/>
              </a:spcBef>
              <a:spcAft>
                <a:spcPts val="0"/>
              </a:spcAft>
              <a:buClr>
                <a:schemeClr val="dk1"/>
              </a:buClr>
              <a:buSzPts val="1400"/>
              <a:buNone/>
              <a:defRPr sz="1400"/>
            </a:lvl3pPr>
            <a:lvl4pPr lvl="3" rtl="0" algn="ctr">
              <a:lnSpc>
                <a:spcPct val="90000"/>
              </a:lnSpc>
              <a:spcBef>
                <a:spcPts val="1200"/>
              </a:spcBef>
              <a:spcAft>
                <a:spcPts val="0"/>
              </a:spcAft>
              <a:buClr>
                <a:schemeClr val="dk1"/>
              </a:buClr>
              <a:buSzPts val="1200"/>
              <a:buNone/>
              <a:defRPr sz="1200"/>
            </a:lvl4pPr>
            <a:lvl5pPr lvl="4" rtl="0" algn="ctr">
              <a:lnSpc>
                <a:spcPct val="90000"/>
              </a:lnSpc>
              <a:spcBef>
                <a:spcPts val="1200"/>
              </a:spcBef>
              <a:spcAft>
                <a:spcPts val="0"/>
              </a:spcAft>
              <a:buClr>
                <a:schemeClr val="dk1"/>
              </a:buClr>
              <a:buSzPts val="1200"/>
              <a:buNone/>
              <a:defRPr sz="1200"/>
            </a:lvl5pPr>
            <a:lvl6pPr lvl="5" rtl="0" algn="ctr">
              <a:lnSpc>
                <a:spcPct val="90000"/>
              </a:lnSpc>
              <a:spcBef>
                <a:spcPts val="1200"/>
              </a:spcBef>
              <a:spcAft>
                <a:spcPts val="0"/>
              </a:spcAft>
              <a:buClr>
                <a:schemeClr val="dk1"/>
              </a:buClr>
              <a:buSzPts val="1200"/>
              <a:buNone/>
              <a:defRPr sz="1200"/>
            </a:lvl6pPr>
            <a:lvl7pPr lvl="6" rtl="0" algn="ctr">
              <a:lnSpc>
                <a:spcPct val="90000"/>
              </a:lnSpc>
              <a:spcBef>
                <a:spcPts val="1200"/>
              </a:spcBef>
              <a:spcAft>
                <a:spcPts val="0"/>
              </a:spcAft>
              <a:buClr>
                <a:schemeClr val="dk1"/>
              </a:buClr>
              <a:buSzPts val="1200"/>
              <a:buNone/>
              <a:defRPr sz="1200"/>
            </a:lvl7pPr>
            <a:lvl8pPr lvl="7" rtl="0" algn="ctr">
              <a:lnSpc>
                <a:spcPct val="90000"/>
              </a:lnSpc>
              <a:spcBef>
                <a:spcPts val="1200"/>
              </a:spcBef>
              <a:spcAft>
                <a:spcPts val="0"/>
              </a:spcAft>
              <a:buClr>
                <a:schemeClr val="dk1"/>
              </a:buClr>
              <a:buSzPts val="1200"/>
              <a:buNone/>
              <a:defRPr sz="1200"/>
            </a:lvl8pPr>
            <a:lvl9pPr lvl="8" rtl="0" algn="ctr">
              <a:lnSpc>
                <a:spcPct val="90000"/>
              </a:lnSpc>
              <a:spcBef>
                <a:spcPts val="1200"/>
              </a:spcBef>
              <a:spcAft>
                <a:spcPts val="1200"/>
              </a:spcAft>
              <a:buClr>
                <a:schemeClr val="dk1"/>
              </a:buClr>
              <a:buSzPts val="1200"/>
              <a:buNone/>
              <a:defRPr sz="1200"/>
            </a:lvl9pPr>
          </a:lstStyle>
          <a:p/>
        </p:txBody>
      </p:sp>
      <p:grpSp>
        <p:nvGrpSpPr>
          <p:cNvPr id="75" name="Google Shape;75;p14"/>
          <p:cNvGrpSpPr/>
          <p:nvPr/>
        </p:nvGrpSpPr>
        <p:grpSpPr>
          <a:xfrm rot="-5400000">
            <a:off x="6214895" y="1655329"/>
            <a:ext cx="2274276" cy="1832718"/>
            <a:chOff x="9857014" y="13834"/>
            <a:chExt cx="2334986" cy="1881641"/>
          </a:xfrm>
        </p:grpSpPr>
        <p:sp>
          <p:nvSpPr>
            <p:cNvPr id="76" name="Google Shape;76;p14"/>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14"/>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78" name="Google Shape;78;p1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80" name="Shape 80"/>
        <p:cNvGrpSpPr/>
        <p:nvPr/>
      </p:nvGrpSpPr>
      <p:grpSpPr>
        <a:xfrm>
          <a:off x="0" y="0"/>
          <a:ext cx="0" cy="0"/>
          <a:chOff x="0" y="0"/>
          <a:chExt cx="0" cy="0"/>
        </a:xfrm>
      </p:grpSpPr>
      <p:sp>
        <p:nvSpPr>
          <p:cNvPr id="81" name="Google Shape;81;p15"/>
          <p:cNvSpPr/>
          <p:nvPr/>
        </p:nvSpPr>
        <p:spPr>
          <a:xfrm>
            <a:off x="0" y="-1248"/>
            <a:ext cx="7392900" cy="5145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5"/>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rt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5"/>
          <p:cNvSpPr/>
          <p:nvPr>
            <p:ph idx="2" type="pic"/>
          </p:nvPr>
        </p:nvSpPr>
        <p:spPr>
          <a:xfrm>
            <a:off x="562822" y="1670819"/>
            <a:ext cx="900300" cy="900900"/>
          </a:xfrm>
          <a:prstGeom prst="rect">
            <a:avLst/>
          </a:prstGeom>
          <a:noFill/>
          <a:ln>
            <a:noFill/>
          </a:ln>
        </p:spPr>
      </p:sp>
      <p:sp>
        <p:nvSpPr>
          <p:cNvPr id="84" name="Google Shape;84;p15"/>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p15"/>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6" name="Google Shape;86;p15"/>
          <p:cNvSpPr/>
          <p:nvPr>
            <p:ph idx="4" type="pic"/>
          </p:nvPr>
        </p:nvSpPr>
        <p:spPr>
          <a:xfrm>
            <a:off x="4121860" y="1670819"/>
            <a:ext cx="900300" cy="900900"/>
          </a:xfrm>
          <a:prstGeom prst="rect">
            <a:avLst/>
          </a:prstGeom>
          <a:noFill/>
          <a:ln>
            <a:noFill/>
          </a:ln>
        </p:spPr>
      </p:sp>
      <p:sp>
        <p:nvSpPr>
          <p:cNvPr id="87" name="Google Shape;87;p15"/>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8" name="Google Shape;88;p15"/>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9" name="Google Shape;89;p15"/>
          <p:cNvSpPr/>
          <p:nvPr>
            <p:ph idx="7" type="pic"/>
          </p:nvPr>
        </p:nvSpPr>
        <p:spPr>
          <a:xfrm>
            <a:off x="562822" y="3190705"/>
            <a:ext cx="900300" cy="900900"/>
          </a:xfrm>
          <a:prstGeom prst="rect">
            <a:avLst/>
          </a:prstGeom>
          <a:noFill/>
          <a:ln>
            <a:noFill/>
          </a:ln>
        </p:spPr>
      </p:sp>
      <p:sp>
        <p:nvSpPr>
          <p:cNvPr id="90" name="Google Shape;90;p15"/>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1" name="Google Shape;91;p15"/>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2" name="Google Shape;92;p15"/>
          <p:cNvSpPr/>
          <p:nvPr>
            <p:ph idx="13" type="pic"/>
          </p:nvPr>
        </p:nvSpPr>
        <p:spPr>
          <a:xfrm>
            <a:off x="4121860" y="3190705"/>
            <a:ext cx="900300" cy="900900"/>
          </a:xfrm>
          <a:prstGeom prst="rect">
            <a:avLst/>
          </a:prstGeom>
          <a:noFill/>
          <a:ln>
            <a:noFill/>
          </a:ln>
        </p:spPr>
      </p:sp>
      <p:sp>
        <p:nvSpPr>
          <p:cNvPr id="93" name="Google Shape;93;p15"/>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4" name="Google Shape;94;p15"/>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5" name="Google Shape;95;p15"/>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5"/>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5"/>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accent3"/>
                </a:solidFill>
                <a:latin typeface="Arial"/>
                <a:ea typeface="Arial"/>
                <a:cs typeface="Arial"/>
                <a:sym typeface="Arial"/>
              </a:defRPr>
            </a:lvl1pPr>
            <a:lvl2pPr indent="0" lvl="1" marL="0" rtl="0" algn="r">
              <a:spcBef>
                <a:spcPts val="0"/>
              </a:spcBef>
              <a:buNone/>
              <a:defRPr b="0" i="0" sz="900" u="none" cap="none" strike="noStrike">
                <a:solidFill>
                  <a:schemeClr val="accent3"/>
                </a:solidFill>
                <a:latin typeface="Arial"/>
                <a:ea typeface="Arial"/>
                <a:cs typeface="Arial"/>
                <a:sym typeface="Arial"/>
              </a:defRPr>
            </a:lvl2pPr>
            <a:lvl3pPr indent="0" lvl="2" marL="0" rtl="0" algn="r">
              <a:spcBef>
                <a:spcPts val="0"/>
              </a:spcBef>
              <a:buNone/>
              <a:defRPr b="0" i="0" sz="900" u="none" cap="none" strike="noStrike">
                <a:solidFill>
                  <a:schemeClr val="accent3"/>
                </a:solidFill>
                <a:latin typeface="Arial"/>
                <a:ea typeface="Arial"/>
                <a:cs typeface="Arial"/>
                <a:sym typeface="Arial"/>
              </a:defRPr>
            </a:lvl3pPr>
            <a:lvl4pPr indent="0" lvl="3" marL="0" rtl="0" algn="r">
              <a:spcBef>
                <a:spcPts val="0"/>
              </a:spcBef>
              <a:buNone/>
              <a:defRPr b="0" i="0" sz="900" u="none" cap="none" strike="noStrike">
                <a:solidFill>
                  <a:schemeClr val="accent3"/>
                </a:solidFill>
                <a:latin typeface="Arial"/>
                <a:ea typeface="Arial"/>
                <a:cs typeface="Arial"/>
                <a:sym typeface="Arial"/>
              </a:defRPr>
            </a:lvl4pPr>
            <a:lvl5pPr indent="0" lvl="4" marL="0" rtl="0" algn="r">
              <a:spcBef>
                <a:spcPts val="0"/>
              </a:spcBef>
              <a:buNone/>
              <a:defRPr b="0" i="0" sz="900" u="none" cap="none" strike="noStrike">
                <a:solidFill>
                  <a:schemeClr val="accent3"/>
                </a:solidFill>
                <a:latin typeface="Arial"/>
                <a:ea typeface="Arial"/>
                <a:cs typeface="Arial"/>
                <a:sym typeface="Arial"/>
              </a:defRPr>
            </a:lvl5pPr>
            <a:lvl6pPr indent="0" lvl="5" marL="0" rtl="0" algn="r">
              <a:spcBef>
                <a:spcPts val="0"/>
              </a:spcBef>
              <a:buNone/>
              <a:defRPr b="0" i="0" sz="900" u="none" cap="none" strike="noStrike">
                <a:solidFill>
                  <a:schemeClr val="accent3"/>
                </a:solidFill>
                <a:latin typeface="Arial"/>
                <a:ea typeface="Arial"/>
                <a:cs typeface="Arial"/>
                <a:sym typeface="Arial"/>
              </a:defRPr>
            </a:lvl6pPr>
            <a:lvl7pPr indent="0" lvl="6" marL="0" rtl="0" algn="r">
              <a:spcBef>
                <a:spcPts val="0"/>
              </a:spcBef>
              <a:buNone/>
              <a:defRPr b="0" i="0" sz="900" u="none" cap="none" strike="noStrike">
                <a:solidFill>
                  <a:schemeClr val="accent3"/>
                </a:solidFill>
                <a:latin typeface="Arial"/>
                <a:ea typeface="Arial"/>
                <a:cs typeface="Arial"/>
                <a:sym typeface="Arial"/>
              </a:defRPr>
            </a:lvl7pPr>
            <a:lvl8pPr indent="0" lvl="7" marL="0" rtl="0" algn="r">
              <a:spcBef>
                <a:spcPts val="0"/>
              </a:spcBef>
              <a:buNone/>
              <a:defRPr b="0" i="0" sz="900" u="none" cap="none" strike="noStrike">
                <a:solidFill>
                  <a:schemeClr val="accent3"/>
                </a:solidFill>
                <a:latin typeface="Arial"/>
                <a:ea typeface="Arial"/>
                <a:cs typeface="Arial"/>
                <a:sym typeface="Arial"/>
              </a:defRPr>
            </a:lvl8pPr>
            <a:lvl9pPr indent="0" lvl="8" marL="0" rt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5"/>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15"/>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p15"/>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p15"/>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5"/>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15"/>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15"/>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105" name="Shape 105"/>
        <p:cNvGrpSpPr/>
        <p:nvPr/>
      </p:nvGrpSpPr>
      <p:grpSpPr>
        <a:xfrm>
          <a:off x="0" y="0"/>
          <a:ext cx="0" cy="0"/>
          <a:chOff x="0" y="0"/>
          <a:chExt cx="0" cy="0"/>
        </a:xfrm>
      </p:grpSpPr>
      <p:sp>
        <p:nvSpPr>
          <p:cNvPr id="106" name="Google Shape;106;p16"/>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6"/>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dk1"/>
              </a:buClr>
              <a:buSzPts val="2100"/>
              <a:buNone/>
              <a:defRPr sz="2100">
                <a:latin typeface="Arial"/>
                <a:ea typeface="Arial"/>
                <a:cs typeface="Arial"/>
                <a:sym typeface="Arial"/>
              </a:defRPr>
            </a:lvl1pPr>
            <a:lvl2pPr lvl="1" rtl="0" algn="ctr">
              <a:lnSpc>
                <a:spcPct val="90000"/>
              </a:lnSpc>
              <a:spcBef>
                <a:spcPts val="1200"/>
              </a:spcBef>
              <a:spcAft>
                <a:spcPts val="0"/>
              </a:spcAft>
              <a:buClr>
                <a:schemeClr val="dk1"/>
              </a:buClr>
              <a:buSzPts val="1500"/>
              <a:buNone/>
              <a:defRPr sz="1500"/>
            </a:lvl2pPr>
            <a:lvl3pPr lvl="2" rtl="0" algn="ctr">
              <a:lnSpc>
                <a:spcPct val="90000"/>
              </a:lnSpc>
              <a:spcBef>
                <a:spcPts val="1200"/>
              </a:spcBef>
              <a:spcAft>
                <a:spcPts val="0"/>
              </a:spcAft>
              <a:buClr>
                <a:schemeClr val="dk1"/>
              </a:buClr>
              <a:buSzPts val="1400"/>
              <a:buNone/>
              <a:defRPr sz="1400"/>
            </a:lvl3pPr>
            <a:lvl4pPr lvl="3" rtl="0" algn="ctr">
              <a:lnSpc>
                <a:spcPct val="90000"/>
              </a:lnSpc>
              <a:spcBef>
                <a:spcPts val="1200"/>
              </a:spcBef>
              <a:spcAft>
                <a:spcPts val="0"/>
              </a:spcAft>
              <a:buClr>
                <a:schemeClr val="dk1"/>
              </a:buClr>
              <a:buSzPts val="1200"/>
              <a:buNone/>
              <a:defRPr sz="1200"/>
            </a:lvl4pPr>
            <a:lvl5pPr lvl="4" rtl="0" algn="ctr">
              <a:lnSpc>
                <a:spcPct val="90000"/>
              </a:lnSpc>
              <a:spcBef>
                <a:spcPts val="1200"/>
              </a:spcBef>
              <a:spcAft>
                <a:spcPts val="0"/>
              </a:spcAft>
              <a:buClr>
                <a:schemeClr val="dk1"/>
              </a:buClr>
              <a:buSzPts val="1200"/>
              <a:buNone/>
              <a:defRPr sz="1200"/>
            </a:lvl5pPr>
            <a:lvl6pPr lvl="5" rtl="0" algn="ctr">
              <a:lnSpc>
                <a:spcPct val="90000"/>
              </a:lnSpc>
              <a:spcBef>
                <a:spcPts val="1200"/>
              </a:spcBef>
              <a:spcAft>
                <a:spcPts val="0"/>
              </a:spcAft>
              <a:buClr>
                <a:schemeClr val="dk1"/>
              </a:buClr>
              <a:buSzPts val="1200"/>
              <a:buNone/>
              <a:defRPr sz="1200"/>
            </a:lvl6pPr>
            <a:lvl7pPr lvl="6" rtl="0" algn="ctr">
              <a:lnSpc>
                <a:spcPct val="90000"/>
              </a:lnSpc>
              <a:spcBef>
                <a:spcPts val="1200"/>
              </a:spcBef>
              <a:spcAft>
                <a:spcPts val="0"/>
              </a:spcAft>
              <a:buClr>
                <a:schemeClr val="dk1"/>
              </a:buClr>
              <a:buSzPts val="1200"/>
              <a:buNone/>
              <a:defRPr sz="1200"/>
            </a:lvl7pPr>
            <a:lvl8pPr lvl="7" rtl="0" algn="ctr">
              <a:lnSpc>
                <a:spcPct val="90000"/>
              </a:lnSpc>
              <a:spcBef>
                <a:spcPts val="1200"/>
              </a:spcBef>
              <a:spcAft>
                <a:spcPts val="0"/>
              </a:spcAft>
              <a:buClr>
                <a:schemeClr val="dk1"/>
              </a:buClr>
              <a:buSzPts val="1200"/>
              <a:buNone/>
              <a:defRPr sz="1200"/>
            </a:lvl8pPr>
            <a:lvl9pPr lvl="8" rtl="0" algn="ctr">
              <a:lnSpc>
                <a:spcPct val="90000"/>
              </a:lnSpc>
              <a:spcBef>
                <a:spcPts val="1200"/>
              </a:spcBef>
              <a:spcAft>
                <a:spcPts val="1200"/>
              </a:spcAft>
              <a:buClr>
                <a:schemeClr val="dk1"/>
              </a:buClr>
              <a:buSzPts val="1200"/>
              <a:buNone/>
              <a:defRPr sz="1200"/>
            </a:lvl9pPr>
          </a:lstStyle>
          <a:p/>
        </p:txBody>
      </p:sp>
      <p:sp>
        <p:nvSpPr>
          <p:cNvPr id="108" name="Google Shape;108;p16"/>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09" name="Google Shape;109;p16"/>
          <p:cNvGrpSpPr/>
          <p:nvPr/>
        </p:nvGrpSpPr>
        <p:grpSpPr>
          <a:xfrm>
            <a:off x="6198905" y="2764455"/>
            <a:ext cx="2945818" cy="2384227"/>
            <a:chOff x="9857014" y="13834"/>
            <a:chExt cx="2334986" cy="1881641"/>
          </a:xfrm>
        </p:grpSpPr>
        <p:sp>
          <p:nvSpPr>
            <p:cNvPr id="110" name="Google Shape;110;p16"/>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6"/>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12" name="Google Shape;112;p16"/>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16"/>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114" name="Shape 114"/>
        <p:cNvGrpSpPr/>
        <p:nvPr/>
      </p:nvGrpSpPr>
      <p:grpSpPr>
        <a:xfrm>
          <a:off x="0" y="0"/>
          <a:ext cx="0" cy="0"/>
          <a:chOff x="0" y="0"/>
          <a:chExt cx="0" cy="0"/>
        </a:xfrm>
      </p:grpSpPr>
      <p:sp>
        <p:nvSpPr>
          <p:cNvPr id="115" name="Google Shape;115;p17"/>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17"/>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rtl="0" algn="l">
              <a:lnSpc>
                <a:spcPct val="90000"/>
              </a:lnSpc>
              <a:spcBef>
                <a:spcPts val="1200"/>
              </a:spcBef>
              <a:spcAft>
                <a:spcPts val="0"/>
              </a:spcAft>
              <a:buClr>
                <a:schemeClr val="dk1"/>
              </a:buClr>
              <a:buSzPts val="1800"/>
              <a:buNone/>
              <a:defRPr>
                <a:latin typeface="Arial"/>
                <a:ea typeface="Arial"/>
                <a:cs typeface="Arial"/>
                <a:sym typeface="Arial"/>
              </a:defRPr>
            </a:lvl2pPr>
            <a:lvl3pPr indent="-228600" lvl="2" marL="1371600" rtl="0" algn="l">
              <a:lnSpc>
                <a:spcPct val="90000"/>
              </a:lnSpc>
              <a:spcBef>
                <a:spcPts val="1200"/>
              </a:spcBef>
              <a:spcAft>
                <a:spcPts val="0"/>
              </a:spcAft>
              <a:buClr>
                <a:schemeClr val="dk1"/>
              </a:buClr>
              <a:buSzPts val="1500"/>
              <a:buNone/>
              <a:defRPr>
                <a:latin typeface="Arial"/>
                <a:ea typeface="Arial"/>
                <a:cs typeface="Arial"/>
                <a:sym typeface="Arial"/>
              </a:defRPr>
            </a:lvl3pPr>
            <a:lvl4pPr indent="-228600" lvl="3" marL="1828800" rtl="0" algn="l">
              <a:lnSpc>
                <a:spcPct val="90000"/>
              </a:lnSpc>
              <a:spcBef>
                <a:spcPts val="1200"/>
              </a:spcBef>
              <a:spcAft>
                <a:spcPts val="0"/>
              </a:spcAft>
              <a:buClr>
                <a:schemeClr val="dk1"/>
              </a:buClr>
              <a:buSzPts val="1400"/>
              <a:buNone/>
              <a:defRPr>
                <a:latin typeface="Arial"/>
                <a:ea typeface="Arial"/>
                <a:cs typeface="Arial"/>
                <a:sym typeface="Arial"/>
              </a:defRPr>
            </a:lvl4pPr>
            <a:lvl5pPr indent="-228600" lvl="4" marL="2286000" rtl="0" algn="l">
              <a:lnSpc>
                <a:spcPct val="90000"/>
              </a:lnSpc>
              <a:spcBef>
                <a:spcPts val="1200"/>
              </a:spcBef>
              <a:spcAft>
                <a:spcPts val="0"/>
              </a:spcAft>
              <a:buClr>
                <a:schemeClr val="dk1"/>
              </a:buClr>
              <a:buSzPts val="1400"/>
              <a:buNone/>
              <a:defRPr>
                <a:latin typeface="Arial"/>
                <a:ea typeface="Arial"/>
                <a:cs typeface="Arial"/>
                <a:sym typeface="Aria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7" name="Google Shape;117;p1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17"/>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17"/>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sz="9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sz="9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17"/>
          <p:cNvSpPr txBox="1"/>
          <p:nvPr>
            <p:ph idx="12" type="sldNum"/>
          </p:nvPr>
        </p:nvSpPr>
        <p:spPr>
          <a:xfrm>
            <a:off x="7614957" y="4767263"/>
            <a:ext cx="1243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accent3"/>
                </a:solidFill>
                <a:latin typeface="Arial"/>
                <a:ea typeface="Arial"/>
                <a:cs typeface="Arial"/>
                <a:sym typeface="Arial"/>
              </a:defRPr>
            </a:lvl1pPr>
            <a:lvl2pPr indent="0" lvl="1" marL="0" rtl="0" algn="r">
              <a:spcBef>
                <a:spcPts val="0"/>
              </a:spcBef>
              <a:buNone/>
              <a:defRPr b="0" i="0" sz="900" u="none" cap="none" strike="noStrike">
                <a:solidFill>
                  <a:schemeClr val="accent3"/>
                </a:solidFill>
                <a:latin typeface="Arial"/>
                <a:ea typeface="Arial"/>
                <a:cs typeface="Arial"/>
                <a:sym typeface="Arial"/>
              </a:defRPr>
            </a:lvl2pPr>
            <a:lvl3pPr indent="0" lvl="2" marL="0" rtl="0" algn="r">
              <a:spcBef>
                <a:spcPts val="0"/>
              </a:spcBef>
              <a:buNone/>
              <a:defRPr b="0" i="0" sz="900" u="none" cap="none" strike="noStrike">
                <a:solidFill>
                  <a:schemeClr val="accent3"/>
                </a:solidFill>
                <a:latin typeface="Arial"/>
                <a:ea typeface="Arial"/>
                <a:cs typeface="Arial"/>
                <a:sym typeface="Arial"/>
              </a:defRPr>
            </a:lvl3pPr>
            <a:lvl4pPr indent="0" lvl="3" marL="0" rtl="0" algn="r">
              <a:spcBef>
                <a:spcPts val="0"/>
              </a:spcBef>
              <a:buNone/>
              <a:defRPr b="0" i="0" sz="900" u="none" cap="none" strike="noStrike">
                <a:solidFill>
                  <a:schemeClr val="accent3"/>
                </a:solidFill>
                <a:latin typeface="Arial"/>
                <a:ea typeface="Arial"/>
                <a:cs typeface="Arial"/>
                <a:sym typeface="Arial"/>
              </a:defRPr>
            </a:lvl4pPr>
            <a:lvl5pPr indent="0" lvl="4" marL="0" rtl="0" algn="r">
              <a:spcBef>
                <a:spcPts val="0"/>
              </a:spcBef>
              <a:buNone/>
              <a:defRPr b="0" i="0" sz="900" u="none" cap="none" strike="noStrike">
                <a:solidFill>
                  <a:schemeClr val="accent3"/>
                </a:solidFill>
                <a:latin typeface="Arial"/>
                <a:ea typeface="Arial"/>
                <a:cs typeface="Arial"/>
                <a:sym typeface="Arial"/>
              </a:defRPr>
            </a:lvl5pPr>
            <a:lvl6pPr indent="0" lvl="5" marL="0" rtl="0" algn="r">
              <a:spcBef>
                <a:spcPts val="0"/>
              </a:spcBef>
              <a:buNone/>
              <a:defRPr b="0" i="0" sz="900" u="none" cap="none" strike="noStrike">
                <a:solidFill>
                  <a:schemeClr val="accent3"/>
                </a:solidFill>
                <a:latin typeface="Arial"/>
                <a:ea typeface="Arial"/>
                <a:cs typeface="Arial"/>
                <a:sym typeface="Arial"/>
              </a:defRPr>
            </a:lvl6pPr>
            <a:lvl7pPr indent="0" lvl="6" marL="0" rtl="0" algn="r">
              <a:spcBef>
                <a:spcPts val="0"/>
              </a:spcBef>
              <a:buNone/>
              <a:defRPr b="0" i="0" sz="900" u="none" cap="none" strike="noStrike">
                <a:solidFill>
                  <a:schemeClr val="accent3"/>
                </a:solidFill>
                <a:latin typeface="Arial"/>
                <a:ea typeface="Arial"/>
                <a:cs typeface="Arial"/>
                <a:sym typeface="Arial"/>
              </a:defRPr>
            </a:lvl7pPr>
            <a:lvl8pPr indent="0" lvl="7" marL="0" rtl="0" algn="r">
              <a:spcBef>
                <a:spcPts val="0"/>
              </a:spcBef>
              <a:buNone/>
              <a:defRPr b="0" i="0" sz="900" u="none" cap="none" strike="noStrike">
                <a:solidFill>
                  <a:schemeClr val="accent3"/>
                </a:solidFill>
                <a:latin typeface="Arial"/>
                <a:ea typeface="Arial"/>
                <a:cs typeface="Arial"/>
                <a:sym typeface="Arial"/>
              </a:defRPr>
            </a:lvl8pPr>
            <a:lvl9pPr indent="0" lvl="8" marL="0" rt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seattle-crash-model.streamlit.app/"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ctrTitle"/>
          </p:nvPr>
        </p:nvSpPr>
        <p:spPr>
          <a:xfrm>
            <a:off x="1680302" y="965650"/>
            <a:ext cx="5783400" cy="14574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000000"/>
              </a:buClr>
              <a:buSzPts val="4500"/>
              <a:buFont typeface="Arial"/>
              <a:buNone/>
            </a:pPr>
            <a:r>
              <a:rPr i="0" lang="en" sz="3600" u="none" strike="noStrike">
                <a:latin typeface="Roboto Slab Medium"/>
                <a:ea typeface="Roboto Slab Medium"/>
                <a:cs typeface="Roboto Slab Medium"/>
                <a:sym typeface="Roboto Slab Medium"/>
              </a:rPr>
              <a:t>Crash Survival Prediction </a:t>
            </a:r>
            <a:r>
              <a:rPr lang="en" sz="3600">
                <a:latin typeface="Roboto Slab Medium"/>
                <a:ea typeface="Roboto Slab Medium"/>
                <a:cs typeface="Roboto Slab Medium"/>
                <a:sym typeface="Roboto Slab Medium"/>
              </a:rPr>
              <a:t>and Analysis of Seattle Collision Data</a:t>
            </a:r>
            <a:endParaRPr sz="3600">
              <a:latin typeface="Roboto Slab Medium"/>
              <a:ea typeface="Roboto Slab Medium"/>
              <a:cs typeface="Roboto Slab Medium"/>
              <a:sym typeface="Roboto Slab Medium"/>
            </a:endParaRPr>
          </a:p>
        </p:txBody>
      </p:sp>
      <p:sp>
        <p:nvSpPr>
          <p:cNvPr id="127" name="Google Shape;127;p18"/>
          <p:cNvSpPr txBox="1"/>
          <p:nvPr>
            <p:ph idx="1" type="subTitle"/>
          </p:nvPr>
        </p:nvSpPr>
        <p:spPr>
          <a:xfrm>
            <a:off x="1545900" y="3196100"/>
            <a:ext cx="6052200" cy="1245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400"/>
              <a:buNone/>
            </a:pPr>
            <a:r>
              <a:rPr lang="en" sz="2300"/>
              <a:t>UC Davis Data Analytics</a:t>
            </a:r>
            <a:endParaRPr sz="2300"/>
          </a:p>
          <a:p>
            <a:pPr indent="0" lvl="0" marL="0" rtl="0" algn="l">
              <a:lnSpc>
                <a:spcPct val="115000"/>
              </a:lnSpc>
              <a:spcBef>
                <a:spcPts val="0"/>
              </a:spcBef>
              <a:spcAft>
                <a:spcPts val="0"/>
              </a:spcAft>
              <a:buClr>
                <a:schemeClr val="dk1"/>
              </a:buClr>
              <a:buSzPts val="1100"/>
              <a:buFont typeface="Arial"/>
              <a:buNone/>
            </a:pPr>
            <a:r>
              <a:rPr lang="en" sz="1900"/>
              <a:t>J</a:t>
            </a:r>
            <a:r>
              <a:rPr lang="en" sz="1900"/>
              <a:t>ustin Dean, Madeline Gutieruiz, Belay Kondidie, and Riley Unverferth</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ctrTitle"/>
          </p:nvPr>
        </p:nvSpPr>
        <p:spPr>
          <a:xfrm>
            <a:off x="472000" y="241525"/>
            <a:ext cx="4665300" cy="1677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Let's</a:t>
            </a:r>
            <a:r>
              <a:rPr lang="en"/>
              <a:t> dive into the app</a:t>
            </a:r>
            <a:endParaRPr/>
          </a:p>
        </p:txBody>
      </p:sp>
      <p:sp>
        <p:nvSpPr>
          <p:cNvPr id="212" name="Google Shape;212;p27"/>
          <p:cNvSpPr txBox="1"/>
          <p:nvPr>
            <p:ph idx="1" type="subTitle"/>
          </p:nvPr>
        </p:nvSpPr>
        <p:spPr>
          <a:xfrm>
            <a:off x="266650" y="4205875"/>
            <a:ext cx="5988000" cy="569100"/>
          </a:xfrm>
          <a:prstGeom prst="rect">
            <a:avLst/>
          </a:prstGeom>
        </p:spPr>
        <p:txBody>
          <a:bodyPr anchorCtr="0" anchor="t" bIns="34275" lIns="68575" spcFirstLastPara="1" rIns="68575" wrap="square" tIns="34275">
            <a:noAutofit/>
          </a:bodyPr>
          <a:lstStyle/>
          <a:p>
            <a:pPr indent="0" lvl="0" marL="0" rtl="0" algn="l">
              <a:spcBef>
                <a:spcPts val="800"/>
              </a:spcBef>
              <a:spcAft>
                <a:spcPts val="1200"/>
              </a:spcAft>
              <a:buNone/>
            </a:pPr>
            <a:r>
              <a:rPr lang="en"/>
              <a:t>URL = </a:t>
            </a:r>
            <a:r>
              <a:rPr lang="en" u="sng">
                <a:solidFill>
                  <a:schemeClr val="hlink"/>
                </a:solidFill>
                <a:hlinkClick r:id="rId3"/>
              </a:rPr>
              <a:t>https://seattle-crash-model.streamlit.app/</a:t>
            </a:r>
            <a:endParaRPr/>
          </a:p>
        </p:txBody>
      </p:sp>
      <p:sp>
        <p:nvSpPr>
          <p:cNvPr id="213" name="Google Shape;213;p27"/>
          <p:cNvSpPr txBox="1"/>
          <p:nvPr>
            <p:ph idx="1" type="subTitle"/>
          </p:nvPr>
        </p:nvSpPr>
        <p:spPr>
          <a:xfrm>
            <a:off x="266650" y="3636775"/>
            <a:ext cx="6165300" cy="569100"/>
          </a:xfrm>
          <a:prstGeom prst="rect">
            <a:avLst/>
          </a:prstGeom>
        </p:spPr>
        <p:txBody>
          <a:bodyPr anchorCtr="0" anchor="t" bIns="34275" lIns="68575" spcFirstLastPara="1" rIns="68575" wrap="square" tIns="34275">
            <a:noAutofit/>
          </a:bodyPr>
          <a:lstStyle/>
          <a:p>
            <a:pPr indent="0" lvl="0" marL="0" rtl="0" algn="l">
              <a:spcBef>
                <a:spcPts val="800"/>
              </a:spcBef>
              <a:spcAft>
                <a:spcPts val="1200"/>
              </a:spcAft>
              <a:buNone/>
            </a:pPr>
            <a:r>
              <a:rPr lang="en"/>
              <a:t>Git Bash Command: streamlit run streamlit_app.py</a:t>
            </a:r>
            <a:endParaRPr/>
          </a:p>
        </p:txBody>
      </p:sp>
      <p:pic>
        <p:nvPicPr>
          <p:cNvPr id="214" name="Google Shape;214;p27"/>
          <p:cNvPicPr preferRelativeResize="0"/>
          <p:nvPr/>
        </p:nvPicPr>
        <p:blipFill>
          <a:blip r:embed="rId4">
            <a:alphaModFix/>
          </a:blip>
          <a:stretch>
            <a:fillRect/>
          </a:stretch>
        </p:blipFill>
        <p:spPr>
          <a:xfrm>
            <a:off x="5662250" y="183450"/>
            <a:ext cx="3284205" cy="3331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Arial"/>
              <a:buNone/>
            </a:pPr>
            <a:r>
              <a:rPr lang="en"/>
              <a:t>Project Challenges</a:t>
            </a:r>
            <a:endParaRPr/>
          </a:p>
        </p:txBody>
      </p:sp>
      <p:sp>
        <p:nvSpPr>
          <p:cNvPr id="220" name="Google Shape;220;p2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6/1/2023</a:t>
            </a:r>
            <a:endParaRPr/>
          </a:p>
        </p:txBody>
      </p:sp>
      <p:sp>
        <p:nvSpPr>
          <p:cNvPr id="221" name="Google Shape;221;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222" name="Google Shape;222;p28"/>
          <p:cNvSpPr txBox="1"/>
          <p:nvPr>
            <p:ph idx="12" type="sldNum"/>
          </p:nvPr>
        </p:nvSpPr>
        <p:spPr>
          <a:xfrm>
            <a:off x="7614957" y="4767263"/>
            <a:ext cx="1243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
              <a:t>Choosing the best model to get the most accurate ratings.</a:t>
            </a:r>
            <a:endParaRPr/>
          </a:p>
          <a:p>
            <a:pPr indent="-317500" lvl="0" marL="457200" rtl="0" algn="l">
              <a:lnSpc>
                <a:spcPct val="90000"/>
              </a:lnSpc>
              <a:spcBef>
                <a:spcPts val="1200"/>
              </a:spcBef>
              <a:spcAft>
                <a:spcPts val="0"/>
              </a:spcAft>
              <a:buSzPts val="1400"/>
              <a:buChar char="❖"/>
            </a:pPr>
            <a:r>
              <a:rPr lang="en" sz="1400"/>
              <a:t>Original data set was too large for SQLite</a:t>
            </a:r>
            <a:endParaRPr sz="1400"/>
          </a:p>
          <a:p>
            <a:pPr indent="-317500" lvl="0" marL="457200" rtl="0" algn="l">
              <a:lnSpc>
                <a:spcPct val="90000"/>
              </a:lnSpc>
              <a:spcBef>
                <a:spcPts val="0"/>
              </a:spcBef>
              <a:spcAft>
                <a:spcPts val="0"/>
              </a:spcAft>
              <a:buSzPts val="1400"/>
              <a:buChar char="❖"/>
            </a:pPr>
            <a:r>
              <a:rPr lang="en" sz="1400"/>
              <a:t>Random forest </a:t>
            </a:r>
            <a:endParaRPr sz="1400"/>
          </a:p>
          <a:p>
            <a:pPr indent="-317500" lvl="0" marL="457200" rtl="0" algn="l">
              <a:lnSpc>
                <a:spcPct val="90000"/>
              </a:lnSpc>
              <a:spcBef>
                <a:spcPts val="0"/>
              </a:spcBef>
              <a:spcAft>
                <a:spcPts val="0"/>
              </a:spcAft>
              <a:buSzPts val="1400"/>
              <a:buChar char="❖"/>
            </a:pPr>
            <a:r>
              <a:rPr lang="en" sz="1400"/>
              <a:t>Decision tree</a:t>
            </a:r>
            <a:endParaRPr sz="1400"/>
          </a:p>
          <a:p>
            <a:pPr indent="-317500" lvl="0" marL="457200" rtl="0" algn="l">
              <a:lnSpc>
                <a:spcPct val="100000"/>
              </a:lnSpc>
              <a:spcBef>
                <a:spcPts val="0"/>
              </a:spcBef>
              <a:spcAft>
                <a:spcPts val="0"/>
              </a:spcAft>
              <a:buSzPts val="1400"/>
              <a:buChar char="❖"/>
            </a:pPr>
            <a:r>
              <a:rPr lang="en" sz="1400"/>
              <a:t>XGBoost multiclass classification</a:t>
            </a:r>
            <a:endParaRPr sz="1400"/>
          </a:p>
          <a:p>
            <a:pPr indent="-317500" lvl="0" marL="457200" rtl="0" algn="l">
              <a:lnSpc>
                <a:spcPct val="100000"/>
              </a:lnSpc>
              <a:spcBef>
                <a:spcPts val="0"/>
              </a:spcBef>
              <a:spcAft>
                <a:spcPts val="0"/>
              </a:spcAft>
              <a:buSzPts val="1400"/>
              <a:buChar char="❖"/>
            </a:pPr>
            <a:r>
              <a:rPr lang="en" sz="1400"/>
              <a:t>Version issues</a:t>
            </a:r>
            <a:endParaRPr sz="1400"/>
          </a:p>
          <a:p>
            <a:pPr indent="-317500" lvl="1" marL="914400" rtl="0" algn="l">
              <a:lnSpc>
                <a:spcPct val="100000"/>
              </a:lnSpc>
              <a:spcBef>
                <a:spcPts val="0"/>
              </a:spcBef>
              <a:spcAft>
                <a:spcPts val="0"/>
              </a:spcAft>
              <a:buSzPts val="1400"/>
              <a:buChar char="➢"/>
            </a:pPr>
            <a:r>
              <a:rPr lang="en"/>
              <a:t>Downgraded pandas</a:t>
            </a:r>
            <a:endParaRPr/>
          </a:p>
          <a:p>
            <a:pPr indent="-317500" lvl="1" marL="914400" rtl="0" algn="l">
              <a:lnSpc>
                <a:spcPct val="100000"/>
              </a:lnSpc>
              <a:spcBef>
                <a:spcPts val="0"/>
              </a:spcBef>
              <a:spcAft>
                <a:spcPts val="0"/>
              </a:spcAft>
              <a:buSzPts val="1400"/>
              <a:buChar char="➢"/>
            </a:pPr>
            <a:r>
              <a:rPr lang="en"/>
              <a:t>Pickle protocol 4 (from 5)</a:t>
            </a:r>
            <a:endParaRPr/>
          </a:p>
          <a:p>
            <a:pPr indent="-292100" lvl="0" marL="457200" rtl="0" algn="l">
              <a:lnSpc>
                <a:spcPct val="100000"/>
              </a:lnSpc>
              <a:spcBef>
                <a:spcPts val="0"/>
              </a:spcBef>
              <a:spcAft>
                <a:spcPts val="0"/>
              </a:spcAft>
              <a:buSzPts val="1000"/>
              <a:buChar char="❖"/>
            </a:pPr>
            <a:r>
              <a:rPr lang="en" sz="1400"/>
              <a:t>Connecting the prediction model to StreamLit to create a publicly accessible model.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584477" y="408544"/>
            <a:ext cx="7334400" cy="5619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Arial"/>
              <a:buNone/>
            </a:pPr>
            <a:r>
              <a:rPr lang="en"/>
              <a:t>Summary and conclusions</a:t>
            </a:r>
            <a:endParaRPr/>
          </a:p>
        </p:txBody>
      </p:sp>
      <p:sp>
        <p:nvSpPr>
          <p:cNvPr id="229" name="Google Shape;229;p2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6/1/2023</a:t>
            </a:r>
            <a:endParaRPr/>
          </a:p>
        </p:txBody>
      </p:sp>
      <p:sp>
        <p:nvSpPr>
          <p:cNvPr id="230" name="Google Shape;230;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888888"/>
              </a:buClr>
              <a:buSzPts val="900"/>
              <a:buFont typeface="Calibri"/>
              <a:buNone/>
            </a:pPr>
            <a:r>
              <a:rPr b="0" i="0" lang="en" sz="900" u="none" cap="none" strike="noStrike">
                <a:solidFill>
                  <a:srgbClr val="888888"/>
                </a:solidFill>
                <a:latin typeface="Calibri"/>
                <a:ea typeface="Calibri"/>
                <a:cs typeface="Calibri"/>
                <a:sym typeface="Calibri"/>
              </a:rPr>
              <a:t>Seattle Collision Prediction and Data Visualization</a:t>
            </a:r>
            <a:endParaRPr/>
          </a:p>
        </p:txBody>
      </p:sp>
      <p:sp>
        <p:nvSpPr>
          <p:cNvPr id="231" name="Google Shape;231;p29"/>
          <p:cNvSpPr txBox="1"/>
          <p:nvPr>
            <p:ph idx="12" type="sldNum"/>
          </p:nvPr>
        </p:nvSpPr>
        <p:spPr>
          <a:xfrm>
            <a:off x="7614957" y="4767263"/>
            <a:ext cx="1243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29"/>
          <p:cNvSpPr txBox="1"/>
          <p:nvPr>
            <p:ph idx="1" type="body"/>
          </p:nvPr>
        </p:nvSpPr>
        <p:spPr>
          <a:xfrm>
            <a:off x="659825" y="1157977"/>
            <a:ext cx="7710000" cy="3609300"/>
          </a:xfrm>
          <a:prstGeom prst="rect">
            <a:avLst/>
          </a:prstGeom>
          <a:noFill/>
          <a:ln>
            <a:noFill/>
          </a:ln>
        </p:spPr>
        <p:txBody>
          <a:bodyPr anchorCtr="0" anchor="t" bIns="34275" lIns="68575" spcFirstLastPara="1" rIns="68575" wrap="square" tIns="34275">
            <a:noAutofit/>
          </a:bodyPr>
          <a:lstStyle/>
          <a:p>
            <a:pPr indent="-336550" lvl="0" marL="342900" rtl="0" algn="l">
              <a:lnSpc>
                <a:spcPct val="90000"/>
              </a:lnSpc>
              <a:spcBef>
                <a:spcPts val="0"/>
              </a:spcBef>
              <a:spcAft>
                <a:spcPts val="0"/>
              </a:spcAft>
              <a:buClr>
                <a:schemeClr val="accent3"/>
              </a:buClr>
              <a:buSzPts val="2100"/>
              <a:buFont typeface="Noto Sans Symbols"/>
              <a:buChar char="❖"/>
            </a:pPr>
            <a:r>
              <a:rPr b="1" lang="en">
                <a:solidFill>
                  <a:schemeClr val="accent3"/>
                </a:solidFill>
              </a:rPr>
              <a:t>App Summary:</a:t>
            </a:r>
            <a:endParaRPr b="1">
              <a:solidFill>
                <a:schemeClr val="accent3"/>
              </a:solidFill>
            </a:endParaRPr>
          </a:p>
          <a:p>
            <a:pPr indent="-400050" lvl="1" marL="685800" rtl="0" algn="l">
              <a:lnSpc>
                <a:spcPct val="100000"/>
              </a:lnSpc>
              <a:spcBef>
                <a:spcPts val="0"/>
              </a:spcBef>
              <a:spcAft>
                <a:spcPts val="0"/>
              </a:spcAft>
              <a:buSzPts val="1800"/>
              <a:buFont typeface="Noto Sans Symbols"/>
              <a:buChar char="✔"/>
            </a:pPr>
            <a:r>
              <a:rPr lang="en"/>
              <a:t>Our app is interactive for our users</a:t>
            </a:r>
            <a:endParaRPr/>
          </a:p>
          <a:p>
            <a:pPr indent="-400050" lvl="1" marL="685800" rtl="0" algn="l">
              <a:lnSpc>
                <a:spcPct val="100000"/>
              </a:lnSpc>
              <a:spcBef>
                <a:spcPts val="0"/>
              </a:spcBef>
              <a:spcAft>
                <a:spcPts val="0"/>
              </a:spcAft>
              <a:buSzPts val="1800"/>
              <a:buChar char="✔"/>
            </a:pPr>
            <a:r>
              <a:rPr lang="en"/>
              <a:t>Hosted on StreamLit, generated on HTML </a:t>
            </a:r>
            <a:endParaRPr/>
          </a:p>
          <a:p>
            <a:pPr indent="-400050" lvl="1" marL="685800" rtl="0" algn="l">
              <a:lnSpc>
                <a:spcPct val="100000"/>
              </a:lnSpc>
              <a:spcBef>
                <a:spcPts val="0"/>
              </a:spcBef>
              <a:spcAft>
                <a:spcPts val="0"/>
              </a:spcAft>
              <a:buSzPts val="1800"/>
              <a:buChar char="✔"/>
            </a:pPr>
            <a:r>
              <a:rPr lang="en"/>
              <a:t>Graphs and Map is powered by Tableau Public</a:t>
            </a:r>
            <a:endParaRPr/>
          </a:p>
          <a:p>
            <a:pPr indent="-400050" lvl="1" marL="685800" rtl="0" algn="l">
              <a:lnSpc>
                <a:spcPct val="100000"/>
              </a:lnSpc>
              <a:spcBef>
                <a:spcPts val="0"/>
              </a:spcBef>
              <a:spcAft>
                <a:spcPts val="0"/>
              </a:spcAft>
              <a:buSzPts val="1800"/>
              <a:buChar char="✔"/>
            </a:pPr>
            <a:r>
              <a:rPr lang="en"/>
              <a:t>Our prediction tool is powered by </a:t>
            </a:r>
            <a:r>
              <a:rPr lang="en"/>
              <a:t>XGBoost multiclass classification machine learning model.</a:t>
            </a:r>
            <a:endParaRPr/>
          </a:p>
          <a:p>
            <a:pPr indent="-336550" lvl="0" marL="342900" rtl="0" algn="l">
              <a:lnSpc>
                <a:spcPct val="90000"/>
              </a:lnSpc>
              <a:spcBef>
                <a:spcPts val="0"/>
              </a:spcBef>
              <a:spcAft>
                <a:spcPts val="0"/>
              </a:spcAft>
              <a:buClr>
                <a:schemeClr val="accent3"/>
              </a:buClr>
              <a:buSzPts val="2100"/>
              <a:buFont typeface="Noto Sans Symbols"/>
              <a:buChar char="❖"/>
            </a:pPr>
            <a:r>
              <a:rPr b="1" lang="en">
                <a:solidFill>
                  <a:schemeClr val="accent3"/>
                </a:solidFill>
              </a:rPr>
              <a:t>Recommendations:</a:t>
            </a:r>
            <a:endParaRPr>
              <a:solidFill>
                <a:schemeClr val="accent3"/>
              </a:solidFill>
            </a:endParaRPr>
          </a:p>
          <a:p>
            <a:pPr indent="-342900" lvl="1" marL="685800" rtl="0" algn="l">
              <a:lnSpc>
                <a:spcPct val="90000"/>
              </a:lnSpc>
              <a:spcBef>
                <a:spcPts val="400"/>
              </a:spcBef>
              <a:spcAft>
                <a:spcPts val="0"/>
              </a:spcAft>
              <a:buSzPts val="1800"/>
              <a:buFont typeface="Noto Sans Symbols"/>
              <a:buChar char="✔"/>
            </a:pPr>
            <a:r>
              <a:rPr lang="en"/>
              <a:t>Since most fatalities occur at pedestrian crossing intersections and when driving under influence, law enforcement activities and public educations should focus in addressing those areas.</a:t>
            </a:r>
            <a:endParaRPr/>
          </a:p>
          <a:p>
            <a:pPr indent="-342900" lvl="1" marL="685800" rtl="0" algn="l">
              <a:lnSpc>
                <a:spcPct val="90000"/>
              </a:lnSpc>
              <a:spcBef>
                <a:spcPts val="400"/>
              </a:spcBef>
              <a:spcAft>
                <a:spcPts val="0"/>
              </a:spcAft>
              <a:buSzPts val="1800"/>
              <a:buFont typeface="Noto Sans Symbols"/>
              <a:buChar char="✔"/>
            </a:pPr>
            <a:r>
              <a:rPr lang="en"/>
              <a:t>Easily visible signs and traffic police should be available at angles and intersection areas.</a:t>
            </a:r>
            <a:endParaRPr/>
          </a:p>
          <a:p>
            <a:pPr indent="-342900" lvl="1" marL="685800" rtl="0" algn="l">
              <a:lnSpc>
                <a:spcPct val="90000"/>
              </a:lnSpc>
              <a:spcBef>
                <a:spcPts val="400"/>
              </a:spcBef>
              <a:spcAft>
                <a:spcPts val="0"/>
              </a:spcAft>
              <a:buSzPts val="1800"/>
              <a:buFont typeface="Noto Sans Symbols"/>
              <a:buChar char="✔"/>
            </a:pPr>
            <a:r>
              <a:rPr lang="en"/>
              <a:t>More officers and controllers should be on the road during dangerous months to keep the public safe.</a:t>
            </a:r>
            <a:endParaRPr/>
          </a:p>
          <a:p>
            <a:pPr indent="0" lvl="1" marL="342900" rtl="0" algn="l">
              <a:lnSpc>
                <a:spcPct val="90000"/>
              </a:lnSpc>
              <a:spcBef>
                <a:spcPts val="400"/>
              </a:spcBef>
              <a:spcAft>
                <a:spcPts val="1200"/>
              </a:spcAft>
              <a:buClr>
                <a:schemeClr val="dk1"/>
              </a:buClr>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Arial"/>
              <a:buNone/>
            </a:pPr>
            <a:r>
              <a:rPr lang="en"/>
              <a:t>Thank you</a:t>
            </a:r>
            <a:endParaRPr/>
          </a:p>
        </p:txBody>
      </p:sp>
      <p:sp>
        <p:nvSpPr>
          <p:cNvPr id="238" name="Google Shape;238;p30"/>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chemeClr val="dk1"/>
              </a:buClr>
              <a:buSzPts val="2100"/>
              <a:buNone/>
            </a:pPr>
            <a:r>
              <a:rPr lang="en"/>
              <a:t>The Dream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47332" y="285750"/>
            <a:ext cx="73344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Arial"/>
              <a:buNone/>
            </a:pPr>
            <a:r>
              <a:rPr lang="en"/>
              <a:t>Introduction </a:t>
            </a:r>
            <a:endParaRPr/>
          </a:p>
        </p:txBody>
      </p:sp>
      <p:sp>
        <p:nvSpPr>
          <p:cNvPr id="133" name="Google Shape;133;p19"/>
          <p:cNvSpPr txBox="1"/>
          <p:nvPr>
            <p:ph idx="1" type="body"/>
          </p:nvPr>
        </p:nvSpPr>
        <p:spPr>
          <a:xfrm>
            <a:off x="761932" y="1381900"/>
            <a:ext cx="7334400" cy="25251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SzPts val="852"/>
              <a:buNone/>
            </a:pPr>
            <a:r>
              <a:rPr lang="en" sz="1827"/>
              <a:t>In transportation safety, predicting the likelihood of survival from vehicle crashes has emerged as a crucial area of research and development. With increasing number of Vehicles on the road, understanding contributing factors to collisions and  chance of survival, is crucial to policy makers and the public that share the road.</a:t>
            </a:r>
            <a:endParaRPr sz="1827"/>
          </a:p>
          <a:p>
            <a:pPr indent="-101282" lvl="0" marL="0" rtl="0" algn="l">
              <a:lnSpc>
                <a:spcPct val="80000"/>
              </a:lnSpc>
              <a:spcBef>
                <a:spcPts val="1200"/>
              </a:spcBef>
              <a:spcAft>
                <a:spcPts val="0"/>
              </a:spcAft>
              <a:buClr>
                <a:schemeClr val="lt1"/>
              </a:buClr>
              <a:buSzPts val="1595"/>
              <a:buFont typeface="Noto Sans Symbols"/>
              <a:buChar char="•"/>
            </a:pPr>
            <a:r>
              <a:t/>
            </a:r>
            <a:endParaRPr sz="1827"/>
          </a:p>
          <a:p>
            <a:pPr indent="-101282" lvl="0" marL="0" rtl="0" algn="l">
              <a:lnSpc>
                <a:spcPct val="80000"/>
              </a:lnSpc>
              <a:spcBef>
                <a:spcPts val="1200"/>
              </a:spcBef>
              <a:spcAft>
                <a:spcPts val="0"/>
              </a:spcAft>
              <a:buClr>
                <a:schemeClr val="lt1"/>
              </a:buClr>
              <a:buSzPts val="1595"/>
              <a:buFont typeface="Noto Sans Symbols"/>
              <a:buChar char="•"/>
            </a:pPr>
            <a:r>
              <a:rPr lang="en" sz="1827"/>
              <a:t>By leveraging advancements in data analytics and machine learning, our team has developed predictive model capable of estimating the probability of survival in various crash scenarios and have analyzed Seattle’s vehicle collision data between 2004-2021.</a:t>
            </a:r>
            <a:endParaRPr sz="1827"/>
          </a:p>
          <a:p>
            <a:pPr indent="-101282" lvl="0" marL="0" rtl="0" algn="l">
              <a:lnSpc>
                <a:spcPct val="80000"/>
              </a:lnSpc>
              <a:spcBef>
                <a:spcPts val="1200"/>
              </a:spcBef>
              <a:spcAft>
                <a:spcPts val="1200"/>
              </a:spcAft>
              <a:buClr>
                <a:schemeClr val="lt1"/>
              </a:buClr>
              <a:buSzPts val="1595"/>
              <a:buFont typeface="Noto Sans Symbols"/>
              <a:buChar char="•"/>
            </a:pPr>
            <a:r>
              <a:t/>
            </a:r>
            <a:endParaRPr sz="1827"/>
          </a:p>
        </p:txBody>
      </p:sp>
      <p:sp>
        <p:nvSpPr>
          <p:cNvPr id="134" name="Google Shape;134;p19"/>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6/1/2023</a:t>
            </a:r>
            <a:endParaRPr/>
          </a:p>
        </p:txBody>
      </p:sp>
      <p:sp>
        <p:nvSpPr>
          <p:cNvPr id="135" name="Google Shape;135;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136" name="Google Shape;136;p19"/>
          <p:cNvSpPr txBox="1"/>
          <p:nvPr>
            <p:ph idx="12" type="sldNum"/>
          </p:nvPr>
        </p:nvSpPr>
        <p:spPr>
          <a:xfrm>
            <a:off x="7614957" y="4767263"/>
            <a:ext cx="1243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ctrTitle"/>
          </p:nvPr>
        </p:nvSpPr>
        <p:spPr>
          <a:xfrm>
            <a:off x="657200" y="542325"/>
            <a:ext cx="4684500" cy="525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4500"/>
              <a:buFont typeface="Arial"/>
              <a:buNone/>
            </a:pPr>
            <a:r>
              <a:rPr lang="en" sz="3600">
                <a:solidFill>
                  <a:schemeClr val="dk1"/>
                </a:solidFill>
              </a:rPr>
              <a:t>Project</a:t>
            </a:r>
            <a:r>
              <a:rPr lang="en" sz="3600">
                <a:solidFill>
                  <a:schemeClr val="dk1"/>
                </a:solidFill>
              </a:rPr>
              <a:t> Goals</a:t>
            </a:r>
            <a:endParaRPr sz="3600">
              <a:solidFill>
                <a:schemeClr val="dk1"/>
              </a:solidFill>
            </a:endParaRPr>
          </a:p>
        </p:txBody>
      </p:sp>
      <p:sp>
        <p:nvSpPr>
          <p:cNvPr id="142" name="Google Shape;142;p20"/>
          <p:cNvSpPr txBox="1"/>
          <p:nvPr>
            <p:ph idx="1" type="subTitle"/>
          </p:nvPr>
        </p:nvSpPr>
        <p:spPr>
          <a:xfrm>
            <a:off x="600975" y="1364600"/>
            <a:ext cx="4684500" cy="2539500"/>
          </a:xfrm>
          <a:prstGeom prst="rect">
            <a:avLst/>
          </a:prstGeom>
          <a:noFill/>
          <a:ln>
            <a:noFill/>
          </a:ln>
        </p:spPr>
        <p:txBody>
          <a:bodyPr anchorCtr="0" anchor="t" bIns="34275" lIns="68575" spcFirstLastPara="1" rIns="68575" wrap="square" tIns="34275">
            <a:noAutofit/>
          </a:bodyPr>
          <a:lstStyle/>
          <a:p>
            <a:pPr indent="-342900" lvl="0" marL="381000" rtl="0" algn="l">
              <a:lnSpc>
                <a:spcPct val="90000"/>
              </a:lnSpc>
              <a:spcBef>
                <a:spcPts val="0"/>
              </a:spcBef>
              <a:spcAft>
                <a:spcPts val="0"/>
              </a:spcAft>
              <a:buClr>
                <a:schemeClr val="dk1"/>
              </a:buClr>
              <a:buSzPts val="1800"/>
              <a:buAutoNum type="arabicPeriod"/>
            </a:pPr>
            <a:r>
              <a:rPr lang="en" sz="1800">
                <a:solidFill>
                  <a:schemeClr val="dk1"/>
                </a:solidFill>
              </a:rPr>
              <a:t>To </a:t>
            </a:r>
            <a:r>
              <a:rPr b="0" i="0" lang="en" sz="1800" u="none" strike="noStrike">
                <a:solidFill>
                  <a:schemeClr val="dk1"/>
                </a:solidFill>
              </a:rPr>
              <a:t>developing an app that will predict the degree of injury based on the conditions of crashes in Seattle, Washington.</a:t>
            </a:r>
            <a:endParaRPr b="0" i="0" sz="1800" u="none" strike="noStrike">
              <a:solidFill>
                <a:schemeClr val="dk1"/>
              </a:solidFill>
            </a:endParaRPr>
          </a:p>
          <a:p>
            <a:pPr indent="0" lvl="0" marL="0" rtl="0" algn="l">
              <a:lnSpc>
                <a:spcPct val="90000"/>
              </a:lnSpc>
              <a:spcBef>
                <a:spcPts val="0"/>
              </a:spcBef>
              <a:spcAft>
                <a:spcPts val="0"/>
              </a:spcAft>
              <a:buNone/>
            </a:pPr>
            <a:r>
              <a:rPr b="0" i="0" lang="en" sz="1800" u="none" strike="noStrike">
                <a:solidFill>
                  <a:schemeClr val="dk1"/>
                </a:solidFill>
              </a:rPr>
              <a:t> </a:t>
            </a:r>
            <a:endParaRPr sz="1800">
              <a:solidFill>
                <a:schemeClr val="dk1"/>
              </a:solidFill>
            </a:endParaRPr>
          </a:p>
          <a:p>
            <a:pPr indent="-342900" lvl="0" marL="381000" rtl="0" algn="l">
              <a:lnSpc>
                <a:spcPct val="90000"/>
              </a:lnSpc>
              <a:spcBef>
                <a:spcPts val="800"/>
              </a:spcBef>
              <a:spcAft>
                <a:spcPts val="1200"/>
              </a:spcAft>
              <a:buClr>
                <a:schemeClr val="dk1"/>
              </a:buClr>
              <a:buSzPts val="1800"/>
              <a:buAutoNum type="arabicPeriod"/>
            </a:pPr>
            <a:r>
              <a:rPr lang="en" sz="1800">
                <a:solidFill>
                  <a:schemeClr val="dk1"/>
                </a:solidFill>
              </a:rPr>
              <a:t>Analyze Seattle traffic collision data to identify major contributing factors to injuries and fatalities, and share findings with stakeholders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47325" y="285750"/>
            <a:ext cx="7334400" cy="786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Arial"/>
              <a:buNone/>
            </a:pPr>
            <a:r>
              <a:rPr lang="en"/>
              <a:t>How it works…</a:t>
            </a:r>
            <a:endParaRPr/>
          </a:p>
        </p:txBody>
      </p:sp>
      <p:sp>
        <p:nvSpPr>
          <p:cNvPr id="148" name="Google Shape;148;p2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6/1/2023</a:t>
            </a:r>
            <a:endParaRPr/>
          </a:p>
        </p:txBody>
      </p:sp>
      <p:sp>
        <p:nvSpPr>
          <p:cNvPr id="149" name="Google Shape;149;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PRESENTATION TITLE</a:t>
            </a:r>
            <a:endParaRPr/>
          </a:p>
        </p:txBody>
      </p:sp>
      <p:sp>
        <p:nvSpPr>
          <p:cNvPr id="150" name="Google Shape;150;p21"/>
          <p:cNvSpPr txBox="1"/>
          <p:nvPr>
            <p:ph idx="12" type="sldNum"/>
          </p:nvPr>
        </p:nvSpPr>
        <p:spPr>
          <a:xfrm>
            <a:off x="7614957" y="4767263"/>
            <a:ext cx="1243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1"/>
          <p:cNvSpPr txBox="1"/>
          <p:nvPr/>
        </p:nvSpPr>
        <p:spPr>
          <a:xfrm>
            <a:off x="2697125" y="3738575"/>
            <a:ext cx="1084500" cy="1028700"/>
          </a:xfrm>
          <a:prstGeom prst="rect">
            <a:avLst/>
          </a:prstGeom>
          <a:solidFill>
            <a:srgbClr val="93C47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Machine Learning </a:t>
            </a:r>
            <a:endParaRPr>
              <a:latin typeface="Roboto"/>
              <a:ea typeface="Roboto"/>
              <a:cs typeface="Roboto"/>
              <a:sym typeface="Roboto"/>
            </a:endParaRPr>
          </a:p>
        </p:txBody>
      </p:sp>
      <p:sp>
        <p:nvSpPr>
          <p:cNvPr id="152" name="Google Shape;152;p21"/>
          <p:cNvSpPr txBox="1"/>
          <p:nvPr/>
        </p:nvSpPr>
        <p:spPr>
          <a:xfrm>
            <a:off x="2697125" y="1279938"/>
            <a:ext cx="1084500" cy="10287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Tableau Public</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Map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3" name="Google Shape;153;p21"/>
          <p:cNvSpPr txBox="1"/>
          <p:nvPr/>
        </p:nvSpPr>
        <p:spPr>
          <a:xfrm>
            <a:off x="6580900" y="2256750"/>
            <a:ext cx="1084500" cy="1028700"/>
          </a:xfrm>
          <a:prstGeom prst="rect">
            <a:avLst/>
          </a:prstGeom>
          <a:solidFill>
            <a:srgbClr val="6AA84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StreamLit</a:t>
            </a:r>
            <a:endParaRPr>
              <a:latin typeface="Roboto"/>
              <a:ea typeface="Roboto"/>
              <a:cs typeface="Roboto"/>
              <a:sym typeface="Roboto"/>
            </a:endParaRPr>
          </a:p>
        </p:txBody>
      </p:sp>
      <p:sp>
        <p:nvSpPr>
          <p:cNvPr id="154" name="Google Shape;154;p21"/>
          <p:cNvSpPr txBox="1"/>
          <p:nvPr/>
        </p:nvSpPr>
        <p:spPr>
          <a:xfrm>
            <a:off x="4468500" y="1698863"/>
            <a:ext cx="1084500" cy="1028700"/>
          </a:xfrm>
          <a:prstGeom prst="rect">
            <a:avLst/>
          </a:prstGeom>
          <a:solidFill>
            <a:srgbClr val="93C47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HTML</a:t>
            </a:r>
            <a:endParaRPr>
              <a:latin typeface="Roboto"/>
              <a:ea typeface="Roboto"/>
              <a:cs typeface="Roboto"/>
              <a:sym typeface="Roboto"/>
            </a:endParaRPr>
          </a:p>
        </p:txBody>
      </p:sp>
      <p:sp>
        <p:nvSpPr>
          <p:cNvPr id="155" name="Google Shape;155;p21"/>
          <p:cNvSpPr txBox="1"/>
          <p:nvPr/>
        </p:nvSpPr>
        <p:spPr>
          <a:xfrm>
            <a:off x="654775" y="2256738"/>
            <a:ext cx="1084500" cy="1028700"/>
          </a:xfrm>
          <a:prstGeom prst="rect">
            <a:avLst/>
          </a:prstGeom>
          <a:solidFill>
            <a:schemeClr val="dk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Seattle SDOT Collision Data</a:t>
            </a:r>
            <a:endParaRPr>
              <a:latin typeface="Roboto"/>
              <a:ea typeface="Roboto"/>
              <a:cs typeface="Roboto"/>
              <a:sym typeface="Roboto"/>
            </a:endParaRPr>
          </a:p>
        </p:txBody>
      </p:sp>
      <p:cxnSp>
        <p:nvCxnSpPr>
          <p:cNvPr id="156" name="Google Shape;156;p21"/>
          <p:cNvCxnSpPr>
            <a:stCxn id="152" idx="3"/>
            <a:endCxn id="154" idx="1"/>
          </p:cNvCxnSpPr>
          <p:nvPr/>
        </p:nvCxnSpPr>
        <p:spPr>
          <a:xfrm>
            <a:off x="3781625" y="1794288"/>
            <a:ext cx="687000" cy="418800"/>
          </a:xfrm>
          <a:prstGeom prst="straightConnector1">
            <a:avLst/>
          </a:prstGeom>
          <a:noFill/>
          <a:ln cap="flat" cmpd="sng" w="9525">
            <a:solidFill>
              <a:schemeClr val="dk1"/>
            </a:solidFill>
            <a:prstDash val="solid"/>
            <a:round/>
            <a:headEnd len="med" w="med" type="none"/>
            <a:tailEnd len="med" w="med" type="triangle"/>
          </a:ln>
        </p:spPr>
      </p:cxnSp>
      <p:cxnSp>
        <p:nvCxnSpPr>
          <p:cNvPr id="157" name="Google Shape;157;p21"/>
          <p:cNvCxnSpPr>
            <a:endCxn id="151" idx="1"/>
          </p:cNvCxnSpPr>
          <p:nvPr/>
        </p:nvCxnSpPr>
        <p:spPr>
          <a:xfrm>
            <a:off x="1323725" y="2851325"/>
            <a:ext cx="1373400" cy="1401600"/>
          </a:xfrm>
          <a:prstGeom prst="straightConnector1">
            <a:avLst/>
          </a:prstGeom>
          <a:noFill/>
          <a:ln cap="flat" cmpd="sng" w="9525">
            <a:solidFill>
              <a:schemeClr val="dk1"/>
            </a:solidFill>
            <a:prstDash val="solid"/>
            <a:round/>
            <a:headEnd len="med" w="med" type="none"/>
            <a:tailEnd len="med" w="med" type="triangle"/>
          </a:ln>
        </p:spPr>
      </p:cxnSp>
      <p:cxnSp>
        <p:nvCxnSpPr>
          <p:cNvPr id="158" name="Google Shape;158;p21"/>
          <p:cNvCxnSpPr>
            <a:stCxn id="151" idx="3"/>
            <a:endCxn id="153" idx="1"/>
          </p:cNvCxnSpPr>
          <p:nvPr/>
        </p:nvCxnSpPr>
        <p:spPr>
          <a:xfrm flipH="1" rot="10800000">
            <a:off x="3781625" y="2771225"/>
            <a:ext cx="2799300" cy="1481700"/>
          </a:xfrm>
          <a:prstGeom prst="straightConnector1">
            <a:avLst/>
          </a:prstGeom>
          <a:noFill/>
          <a:ln cap="flat" cmpd="sng" w="9525">
            <a:solidFill>
              <a:schemeClr val="dk1"/>
            </a:solidFill>
            <a:prstDash val="solid"/>
            <a:round/>
            <a:headEnd len="med" w="med" type="none"/>
            <a:tailEnd len="med" w="med" type="triangle"/>
          </a:ln>
        </p:spPr>
      </p:cxnSp>
      <p:cxnSp>
        <p:nvCxnSpPr>
          <p:cNvPr id="159" name="Google Shape;159;p21"/>
          <p:cNvCxnSpPr>
            <a:stCxn id="154" idx="3"/>
            <a:endCxn id="153" idx="1"/>
          </p:cNvCxnSpPr>
          <p:nvPr/>
        </p:nvCxnSpPr>
        <p:spPr>
          <a:xfrm>
            <a:off x="5553000" y="2213213"/>
            <a:ext cx="1027800" cy="558000"/>
          </a:xfrm>
          <a:prstGeom prst="straightConnector1">
            <a:avLst/>
          </a:prstGeom>
          <a:noFill/>
          <a:ln cap="flat" cmpd="sng" w="9525">
            <a:solidFill>
              <a:schemeClr val="dk1"/>
            </a:solidFill>
            <a:prstDash val="solid"/>
            <a:round/>
            <a:headEnd len="med" w="med" type="none"/>
            <a:tailEnd len="med" w="med" type="triangle"/>
          </a:ln>
        </p:spPr>
      </p:cxnSp>
      <p:cxnSp>
        <p:nvCxnSpPr>
          <p:cNvPr id="160" name="Google Shape;160;p21"/>
          <p:cNvCxnSpPr>
            <a:stCxn id="155" idx="3"/>
            <a:endCxn id="152" idx="1"/>
          </p:cNvCxnSpPr>
          <p:nvPr/>
        </p:nvCxnSpPr>
        <p:spPr>
          <a:xfrm flipH="1" rot="10800000">
            <a:off x="1739275" y="1794288"/>
            <a:ext cx="957900" cy="976800"/>
          </a:xfrm>
          <a:prstGeom prst="straightConnector1">
            <a:avLst/>
          </a:prstGeom>
          <a:noFill/>
          <a:ln cap="flat" cmpd="sng" w="9525">
            <a:solidFill>
              <a:schemeClr val="dk1"/>
            </a:solidFill>
            <a:prstDash val="solid"/>
            <a:round/>
            <a:headEnd len="med" w="med" type="none"/>
            <a:tailEnd len="med" w="med" type="triangle"/>
          </a:ln>
        </p:spPr>
      </p:cxnSp>
      <p:sp>
        <p:nvSpPr>
          <p:cNvPr id="161" name="Google Shape;161;p21"/>
          <p:cNvSpPr txBox="1"/>
          <p:nvPr/>
        </p:nvSpPr>
        <p:spPr>
          <a:xfrm>
            <a:off x="2697125" y="2485325"/>
            <a:ext cx="1084500" cy="10287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Tableau Public</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Graphs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162" name="Google Shape;162;p21"/>
          <p:cNvCxnSpPr>
            <a:stCxn id="155" idx="3"/>
            <a:endCxn id="161" idx="1"/>
          </p:cNvCxnSpPr>
          <p:nvPr/>
        </p:nvCxnSpPr>
        <p:spPr>
          <a:xfrm>
            <a:off x="1739275" y="2771088"/>
            <a:ext cx="957900" cy="228600"/>
          </a:xfrm>
          <a:prstGeom prst="straightConnector1">
            <a:avLst/>
          </a:prstGeom>
          <a:noFill/>
          <a:ln cap="flat" cmpd="sng" w="9525">
            <a:solidFill>
              <a:schemeClr val="dk1"/>
            </a:solidFill>
            <a:prstDash val="solid"/>
            <a:round/>
            <a:headEnd len="med" w="med" type="none"/>
            <a:tailEnd len="med" w="med" type="triangle"/>
          </a:ln>
        </p:spPr>
      </p:cxnSp>
      <p:cxnSp>
        <p:nvCxnSpPr>
          <p:cNvPr id="163" name="Google Shape;163;p21"/>
          <p:cNvCxnSpPr>
            <a:stCxn id="161" idx="3"/>
            <a:endCxn id="154" idx="1"/>
          </p:cNvCxnSpPr>
          <p:nvPr/>
        </p:nvCxnSpPr>
        <p:spPr>
          <a:xfrm flipH="1" rot="10800000">
            <a:off x="3781625" y="2213075"/>
            <a:ext cx="687000" cy="786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2"/>
          <p:cNvSpPr txBox="1"/>
          <p:nvPr>
            <p:ph type="title"/>
          </p:nvPr>
        </p:nvSpPr>
        <p:spPr>
          <a:xfrm>
            <a:off x="656522" y="304650"/>
            <a:ext cx="6301200" cy="994200"/>
          </a:xfrm>
          <a:prstGeom prst="rect">
            <a:avLst/>
          </a:prstGeom>
        </p:spPr>
        <p:txBody>
          <a:bodyPr anchorCtr="0" anchor="b" bIns="34275" lIns="0" spcFirstLastPara="1" rIns="68575" wrap="square" tIns="34275">
            <a:noAutofit/>
          </a:bodyPr>
          <a:lstStyle/>
          <a:p>
            <a:pPr indent="0" lvl="0" marL="0" rtl="0" algn="l">
              <a:spcBef>
                <a:spcPts val="0"/>
              </a:spcBef>
              <a:spcAft>
                <a:spcPts val="0"/>
              </a:spcAft>
              <a:buClr>
                <a:schemeClr val="dk1"/>
              </a:buClr>
              <a:buSzPts val="3600"/>
              <a:buFont typeface="Arial"/>
              <a:buNone/>
            </a:pPr>
            <a:r>
              <a:rPr lang="en"/>
              <a:t>Methodologies and Steps Used</a:t>
            </a:r>
            <a:endParaRPr/>
          </a:p>
        </p:txBody>
      </p:sp>
      <p:sp>
        <p:nvSpPr>
          <p:cNvPr id="169" name="Google Shape;169;p22"/>
          <p:cNvSpPr txBox="1"/>
          <p:nvPr>
            <p:ph idx="1" type="body"/>
          </p:nvPr>
        </p:nvSpPr>
        <p:spPr>
          <a:xfrm>
            <a:off x="656525" y="1239650"/>
            <a:ext cx="2746200" cy="452700"/>
          </a:xfrm>
          <a:prstGeom prst="rect">
            <a:avLst/>
          </a:prstGeom>
        </p:spPr>
        <p:txBody>
          <a:bodyPr anchorCtr="0" anchor="b" bIns="0" lIns="0" spcFirstLastPara="1" rIns="0" wrap="square" tIns="0">
            <a:noAutofit/>
          </a:bodyPr>
          <a:lstStyle/>
          <a:p>
            <a:pPr indent="0" lvl="0" marL="0" rtl="0" algn="l">
              <a:lnSpc>
                <a:spcPct val="90000"/>
              </a:lnSpc>
              <a:spcBef>
                <a:spcPts val="0"/>
              </a:spcBef>
              <a:spcAft>
                <a:spcPts val="1200"/>
              </a:spcAft>
              <a:buClr>
                <a:schemeClr val="dk1"/>
              </a:buClr>
              <a:buSzPts val="3600"/>
              <a:buFont typeface="Arial"/>
              <a:buNone/>
            </a:pPr>
            <a:r>
              <a:rPr lang="en" u="sng"/>
              <a:t>Methodologies and Steps Used</a:t>
            </a:r>
            <a:endParaRPr u="sng"/>
          </a:p>
        </p:txBody>
      </p:sp>
      <p:sp>
        <p:nvSpPr>
          <p:cNvPr id="170" name="Google Shape;170;p22"/>
          <p:cNvSpPr txBox="1"/>
          <p:nvPr>
            <p:ph idx="3" type="body"/>
          </p:nvPr>
        </p:nvSpPr>
        <p:spPr>
          <a:xfrm>
            <a:off x="656525" y="1792650"/>
            <a:ext cx="2746200" cy="12696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lang="en"/>
              <a:t>Publicly available data was accessed from Seattle SDOT Collisions Data.</a:t>
            </a:r>
            <a:endParaRPr/>
          </a:p>
          <a:p>
            <a:pPr indent="0" lvl="0" marL="0" rtl="0" algn="l">
              <a:lnSpc>
                <a:spcPct val="90000"/>
              </a:lnSpc>
              <a:spcBef>
                <a:spcPts val="1200"/>
              </a:spcBef>
              <a:spcAft>
                <a:spcPts val="0"/>
              </a:spcAft>
              <a:buClr>
                <a:schemeClr val="dk1"/>
              </a:buClr>
              <a:buSzPts val="1500"/>
              <a:buFont typeface="Arial"/>
              <a:buNone/>
            </a:pPr>
            <a:r>
              <a:rPr lang="en"/>
              <a:t>Data was cleaned, analyzed, and visualized using Pandas Python.</a:t>
            </a:r>
            <a:endParaRPr/>
          </a:p>
          <a:p>
            <a:pPr indent="0" lvl="0" marL="0" rtl="0" algn="l">
              <a:spcBef>
                <a:spcPts val="1200"/>
              </a:spcBef>
              <a:spcAft>
                <a:spcPts val="1200"/>
              </a:spcAft>
              <a:buNone/>
            </a:pPr>
            <a:r>
              <a:t/>
            </a:r>
            <a:endParaRPr/>
          </a:p>
        </p:txBody>
      </p:sp>
      <p:sp>
        <p:nvSpPr>
          <p:cNvPr id="171" name="Google Shape;171;p22"/>
          <p:cNvSpPr txBox="1"/>
          <p:nvPr>
            <p:ph idx="5" type="body"/>
          </p:nvPr>
        </p:nvSpPr>
        <p:spPr>
          <a:xfrm>
            <a:off x="4113600" y="1298850"/>
            <a:ext cx="2515800" cy="393600"/>
          </a:xfrm>
          <a:prstGeom prst="rect">
            <a:avLst/>
          </a:prstGeom>
        </p:spPr>
        <p:txBody>
          <a:bodyPr anchorCtr="0" anchor="b" bIns="0" lIns="0" spcFirstLastPara="1" rIns="0" wrap="square" tIns="0">
            <a:noAutofit/>
          </a:bodyPr>
          <a:lstStyle/>
          <a:p>
            <a:pPr indent="0" lvl="0" marL="0" rtl="0" algn="l">
              <a:spcBef>
                <a:spcPts val="0"/>
              </a:spcBef>
              <a:spcAft>
                <a:spcPts val="1200"/>
              </a:spcAft>
              <a:buNone/>
            </a:pPr>
            <a:r>
              <a:rPr lang="en" u="sng"/>
              <a:t>Machine Learning</a:t>
            </a:r>
            <a:endParaRPr u="sng"/>
          </a:p>
        </p:txBody>
      </p:sp>
      <p:sp>
        <p:nvSpPr>
          <p:cNvPr id="172" name="Google Shape;172;p22"/>
          <p:cNvSpPr txBox="1"/>
          <p:nvPr>
            <p:ph idx="6" type="body"/>
          </p:nvPr>
        </p:nvSpPr>
        <p:spPr>
          <a:xfrm>
            <a:off x="4113600" y="1771825"/>
            <a:ext cx="2515800" cy="104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prediction model is powered by an XGBoost </a:t>
            </a:r>
            <a:r>
              <a:rPr lang="en"/>
              <a:t>multiclass</a:t>
            </a:r>
            <a:r>
              <a:rPr lang="en"/>
              <a:t> classification machine learning model.</a:t>
            </a:r>
            <a:endParaRPr/>
          </a:p>
          <a:p>
            <a:pPr indent="0" lvl="0" marL="0" rtl="0" algn="l">
              <a:spcBef>
                <a:spcPts val="1200"/>
              </a:spcBef>
              <a:spcAft>
                <a:spcPts val="1200"/>
              </a:spcAft>
              <a:buNone/>
            </a:pPr>
            <a:r>
              <a:rPr lang="en"/>
              <a:t>This model has 4 outcome variables.  </a:t>
            </a:r>
            <a:endParaRPr/>
          </a:p>
        </p:txBody>
      </p:sp>
      <p:sp>
        <p:nvSpPr>
          <p:cNvPr id="173" name="Google Shape;173;p22"/>
          <p:cNvSpPr txBox="1"/>
          <p:nvPr>
            <p:ph idx="8" type="body"/>
          </p:nvPr>
        </p:nvSpPr>
        <p:spPr>
          <a:xfrm>
            <a:off x="656525" y="2809600"/>
            <a:ext cx="2929800" cy="393600"/>
          </a:xfrm>
          <a:prstGeom prst="rect">
            <a:avLst/>
          </a:prstGeom>
        </p:spPr>
        <p:txBody>
          <a:bodyPr anchorCtr="0" anchor="b" bIns="0" lIns="0" spcFirstLastPara="1" rIns="0" wrap="square" tIns="0">
            <a:noAutofit/>
          </a:bodyPr>
          <a:lstStyle/>
          <a:p>
            <a:pPr indent="0" lvl="0" marL="0" rtl="0" algn="l">
              <a:lnSpc>
                <a:spcPct val="90000"/>
              </a:lnSpc>
              <a:spcBef>
                <a:spcPts val="0"/>
              </a:spcBef>
              <a:spcAft>
                <a:spcPts val="1200"/>
              </a:spcAft>
              <a:buClr>
                <a:schemeClr val="dk1"/>
              </a:buClr>
              <a:buSzPts val="1800"/>
              <a:buFont typeface="Arial"/>
              <a:buNone/>
            </a:pPr>
            <a:r>
              <a:rPr lang="en" u="sng"/>
              <a:t>Tableau Visualization</a:t>
            </a:r>
            <a:endParaRPr u="sng"/>
          </a:p>
        </p:txBody>
      </p:sp>
      <p:sp>
        <p:nvSpPr>
          <p:cNvPr id="174" name="Google Shape;174;p22"/>
          <p:cNvSpPr txBox="1"/>
          <p:nvPr>
            <p:ph idx="9" type="body"/>
          </p:nvPr>
        </p:nvSpPr>
        <p:spPr>
          <a:xfrm>
            <a:off x="656525" y="3299650"/>
            <a:ext cx="2929800" cy="11307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500"/>
              <a:buFont typeface="Arial"/>
              <a:buNone/>
            </a:pPr>
            <a:r>
              <a:rPr lang="en"/>
              <a:t>Various charts and storyboard was created to see major contributing factors of collisions and injuries.</a:t>
            </a:r>
            <a:endParaRPr/>
          </a:p>
          <a:p>
            <a:pPr indent="0" lvl="0" marL="0" rtl="0" algn="l">
              <a:lnSpc>
                <a:spcPct val="90000"/>
              </a:lnSpc>
              <a:spcBef>
                <a:spcPts val="1200"/>
              </a:spcBef>
              <a:spcAft>
                <a:spcPts val="1200"/>
              </a:spcAft>
              <a:buClr>
                <a:schemeClr val="dk1"/>
              </a:buClr>
              <a:buSzPts val="1500"/>
              <a:buFont typeface="Arial"/>
              <a:buNone/>
            </a:pPr>
            <a:r>
              <a:rPr lang="en"/>
              <a:t>The results could be useful for policy makers and educating the public.</a:t>
            </a:r>
            <a:endParaRPr/>
          </a:p>
        </p:txBody>
      </p:sp>
      <p:sp>
        <p:nvSpPr>
          <p:cNvPr id="175" name="Google Shape;175;p22"/>
          <p:cNvSpPr txBox="1"/>
          <p:nvPr>
            <p:ph idx="14" type="body"/>
          </p:nvPr>
        </p:nvSpPr>
        <p:spPr>
          <a:xfrm>
            <a:off x="4069850" y="2832250"/>
            <a:ext cx="2515800" cy="348300"/>
          </a:xfrm>
          <a:prstGeom prst="rect">
            <a:avLst/>
          </a:prstGeom>
        </p:spPr>
        <p:txBody>
          <a:bodyPr anchorCtr="0" anchor="b" bIns="0" lIns="0" spcFirstLastPara="1" rIns="0" wrap="square" tIns="0">
            <a:noAutofit/>
          </a:bodyPr>
          <a:lstStyle/>
          <a:p>
            <a:pPr indent="0" lvl="0" marL="0" rtl="0" algn="l">
              <a:lnSpc>
                <a:spcPct val="90000"/>
              </a:lnSpc>
              <a:spcBef>
                <a:spcPts val="0"/>
              </a:spcBef>
              <a:spcAft>
                <a:spcPts val="1200"/>
              </a:spcAft>
              <a:buClr>
                <a:schemeClr val="dk1"/>
              </a:buClr>
              <a:buSzPts val="1800"/>
              <a:buFont typeface="Arial"/>
              <a:buNone/>
            </a:pPr>
            <a:r>
              <a:rPr lang="en" u="sng"/>
              <a:t>Developing the app</a:t>
            </a:r>
            <a:endParaRPr u="sng"/>
          </a:p>
        </p:txBody>
      </p:sp>
      <p:sp>
        <p:nvSpPr>
          <p:cNvPr id="176" name="Google Shape;176;p22"/>
          <p:cNvSpPr txBox="1"/>
          <p:nvPr>
            <p:ph idx="15" type="body"/>
          </p:nvPr>
        </p:nvSpPr>
        <p:spPr>
          <a:xfrm>
            <a:off x="4069850" y="3290900"/>
            <a:ext cx="2515800" cy="8682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This app is powered through HTML and hosted on SteamLit for public </a:t>
            </a:r>
            <a:r>
              <a:rPr lang="en"/>
              <a:t>accessibility.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HTML</a:t>
            </a:r>
            <a:endParaRPr/>
          </a:p>
        </p:txBody>
      </p:sp>
      <p:sp>
        <p:nvSpPr>
          <p:cNvPr id="182" name="Google Shape;182;p23"/>
          <p:cNvSpPr txBox="1"/>
          <p:nvPr>
            <p:ph idx="1" type="body"/>
          </p:nvPr>
        </p:nvSpPr>
        <p:spPr>
          <a:xfrm>
            <a:off x="875622" y="1513100"/>
            <a:ext cx="3696300" cy="25251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lang="en" sz="1700"/>
              <a:t>HTML files were created to host the web layouts for our app. We designed the web layout to allow our users to gain information about our project with an easy user interface.</a:t>
            </a:r>
            <a:endParaRPr sz="1700"/>
          </a:p>
          <a:p>
            <a:pPr indent="-355600" lvl="0" marL="457200" rtl="0" algn="l">
              <a:spcBef>
                <a:spcPts val="0"/>
              </a:spcBef>
              <a:spcAft>
                <a:spcPts val="0"/>
              </a:spcAft>
              <a:buSzPts val="2000"/>
              <a:buChar char="●"/>
            </a:pPr>
            <a:r>
              <a:rPr lang="en" sz="1700"/>
              <a:t>Connected on CSS files to add design features to our app</a:t>
            </a:r>
            <a:endParaRPr sz="1700"/>
          </a:p>
          <a:p>
            <a:pPr indent="-336550" lvl="1" marL="914400" rtl="0" algn="l">
              <a:spcBef>
                <a:spcPts val="0"/>
              </a:spcBef>
              <a:spcAft>
                <a:spcPts val="0"/>
              </a:spcAft>
              <a:buSzPts val="1700"/>
              <a:buChar char="○"/>
            </a:pPr>
            <a:r>
              <a:rPr lang="en" sz="1700"/>
              <a:t>Background colors, container designs, app text, etc.</a:t>
            </a:r>
            <a:endParaRPr sz="1700"/>
          </a:p>
        </p:txBody>
      </p:sp>
      <p:pic>
        <p:nvPicPr>
          <p:cNvPr id="183" name="Google Shape;183;p23"/>
          <p:cNvPicPr preferRelativeResize="0"/>
          <p:nvPr/>
        </p:nvPicPr>
        <p:blipFill rotWithShape="1">
          <a:blip r:embed="rId3">
            <a:alphaModFix/>
          </a:blip>
          <a:srcRect b="6576" l="0" r="8600" t="0"/>
          <a:stretch/>
        </p:blipFill>
        <p:spPr>
          <a:xfrm>
            <a:off x="4689400" y="893125"/>
            <a:ext cx="3938926" cy="3501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Tableau Public</a:t>
            </a:r>
            <a:endParaRPr/>
          </a:p>
        </p:txBody>
      </p:sp>
      <p:sp>
        <p:nvSpPr>
          <p:cNvPr id="189" name="Google Shape;189;p24"/>
          <p:cNvSpPr txBox="1"/>
          <p:nvPr>
            <p:ph idx="1" type="body"/>
          </p:nvPr>
        </p:nvSpPr>
        <p:spPr>
          <a:xfrm>
            <a:off x="4417823" y="1467500"/>
            <a:ext cx="3933000" cy="2525100"/>
          </a:xfrm>
          <a:prstGeom prst="rect">
            <a:avLst/>
          </a:prstGeom>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n"/>
              <a:t>Data from the Seattle SDOT Collision Dataset was used to create graphs to tell a story about crashes that occured in the city.</a:t>
            </a:r>
            <a:endParaRPr/>
          </a:p>
          <a:p>
            <a:pPr indent="-361950" lvl="0" marL="457200" rtl="0" algn="l">
              <a:spcBef>
                <a:spcPts val="0"/>
              </a:spcBef>
              <a:spcAft>
                <a:spcPts val="0"/>
              </a:spcAft>
              <a:buSzPts val="2100"/>
              <a:buChar char="●"/>
            </a:pPr>
            <a:r>
              <a:rPr lang="en"/>
              <a:t>Interactive Maps were also created to give the users more visuals</a:t>
            </a:r>
            <a:endParaRPr/>
          </a:p>
          <a:p>
            <a:pPr indent="-361950" lvl="0" marL="457200" rtl="0" algn="l">
              <a:spcBef>
                <a:spcPts val="0"/>
              </a:spcBef>
              <a:spcAft>
                <a:spcPts val="0"/>
              </a:spcAft>
              <a:buSzPts val="2100"/>
              <a:buChar char="●"/>
            </a:pPr>
            <a:r>
              <a:rPr lang="en"/>
              <a:t>Timeframe of this data 2004 - 2021</a:t>
            </a:r>
            <a:endParaRPr/>
          </a:p>
          <a:p>
            <a:pPr indent="0" lvl="0" marL="0" rtl="0" algn="l">
              <a:spcBef>
                <a:spcPts val="1200"/>
              </a:spcBef>
              <a:spcAft>
                <a:spcPts val="1200"/>
              </a:spcAft>
              <a:buNone/>
            </a:pPr>
            <a:r>
              <a:t/>
            </a:r>
            <a:endParaRPr/>
          </a:p>
        </p:txBody>
      </p:sp>
      <p:pic>
        <p:nvPicPr>
          <p:cNvPr id="190" name="Google Shape;190;p24"/>
          <p:cNvPicPr preferRelativeResize="0"/>
          <p:nvPr/>
        </p:nvPicPr>
        <p:blipFill>
          <a:blip r:embed="rId3">
            <a:alphaModFix/>
          </a:blip>
          <a:stretch>
            <a:fillRect/>
          </a:stretch>
        </p:blipFill>
        <p:spPr>
          <a:xfrm>
            <a:off x="175375" y="1340038"/>
            <a:ext cx="4001374" cy="278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ctrTitle"/>
          </p:nvPr>
        </p:nvSpPr>
        <p:spPr>
          <a:xfrm>
            <a:off x="875625" y="524098"/>
            <a:ext cx="4665300" cy="7929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3600"/>
              <a:t>Machine Learning</a:t>
            </a:r>
            <a:endParaRPr sz="3600"/>
          </a:p>
        </p:txBody>
      </p:sp>
      <p:sp>
        <p:nvSpPr>
          <p:cNvPr id="196" name="Google Shape;196;p25"/>
          <p:cNvSpPr txBox="1"/>
          <p:nvPr>
            <p:ph idx="1" type="subTitle"/>
          </p:nvPr>
        </p:nvSpPr>
        <p:spPr>
          <a:xfrm>
            <a:off x="875625" y="1584750"/>
            <a:ext cx="4665300" cy="19740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Gradient Boosting</a:t>
            </a:r>
            <a:endParaRPr/>
          </a:p>
          <a:p>
            <a:pPr indent="-361950" lvl="0" marL="457200" rtl="0" algn="l">
              <a:spcBef>
                <a:spcPts val="0"/>
              </a:spcBef>
              <a:spcAft>
                <a:spcPts val="0"/>
              </a:spcAft>
              <a:buSzPts val="2100"/>
              <a:buChar char="●"/>
            </a:pPr>
            <a:r>
              <a:rPr lang="en"/>
              <a:t>Multiclass Classification</a:t>
            </a:r>
            <a:endParaRPr/>
          </a:p>
          <a:p>
            <a:pPr indent="-323850" lvl="1" marL="914400" rtl="0" algn="l">
              <a:spcBef>
                <a:spcPts val="0"/>
              </a:spcBef>
              <a:spcAft>
                <a:spcPts val="0"/>
              </a:spcAft>
              <a:buSzPts val="1500"/>
              <a:buChar char="○"/>
            </a:pPr>
            <a:r>
              <a:rPr lang="en"/>
              <a:t>Property Damage Only Collision</a:t>
            </a:r>
            <a:endParaRPr/>
          </a:p>
          <a:p>
            <a:pPr indent="-323850" lvl="1" marL="914400" rtl="0" algn="l">
              <a:spcBef>
                <a:spcPts val="0"/>
              </a:spcBef>
              <a:spcAft>
                <a:spcPts val="0"/>
              </a:spcAft>
              <a:buSzPts val="1500"/>
              <a:buChar char="○"/>
            </a:pPr>
            <a:r>
              <a:rPr lang="en"/>
              <a:t>Injury Collision</a:t>
            </a:r>
            <a:endParaRPr/>
          </a:p>
          <a:p>
            <a:pPr indent="-323850" lvl="1" marL="914400" rtl="0" algn="l">
              <a:spcBef>
                <a:spcPts val="0"/>
              </a:spcBef>
              <a:spcAft>
                <a:spcPts val="0"/>
              </a:spcAft>
              <a:buSzPts val="1500"/>
              <a:buChar char="○"/>
            </a:pPr>
            <a:r>
              <a:rPr lang="en"/>
              <a:t>Serious Injury Collision</a:t>
            </a:r>
            <a:endParaRPr/>
          </a:p>
          <a:p>
            <a:pPr indent="-323850" lvl="1" marL="914400" rtl="0" algn="l">
              <a:spcBef>
                <a:spcPts val="0"/>
              </a:spcBef>
              <a:spcAft>
                <a:spcPts val="0"/>
              </a:spcAft>
              <a:buSzPts val="1500"/>
              <a:buChar char="○"/>
            </a:pPr>
            <a:r>
              <a:rPr lang="en"/>
              <a:t>Fatality Collision</a:t>
            </a:r>
            <a:endParaRPr/>
          </a:p>
          <a:p>
            <a:pPr indent="0" lvl="0" marL="914400" rtl="0" algn="l">
              <a:spcBef>
                <a:spcPts val="1200"/>
              </a:spcBef>
              <a:spcAft>
                <a:spcPts val="1200"/>
              </a:spcAft>
              <a:buNone/>
            </a:pPr>
            <a:r>
              <a:t/>
            </a:r>
            <a:endParaRPr/>
          </a:p>
        </p:txBody>
      </p:sp>
      <p:pic>
        <p:nvPicPr>
          <p:cNvPr id="197" name="Google Shape;197;p25"/>
          <p:cNvPicPr preferRelativeResize="0"/>
          <p:nvPr/>
        </p:nvPicPr>
        <p:blipFill>
          <a:blip r:embed="rId3">
            <a:alphaModFix/>
          </a:blip>
          <a:stretch>
            <a:fillRect/>
          </a:stretch>
        </p:blipFill>
        <p:spPr>
          <a:xfrm>
            <a:off x="1079875" y="3308049"/>
            <a:ext cx="2435220" cy="937075"/>
          </a:xfrm>
          <a:prstGeom prst="rect">
            <a:avLst/>
          </a:prstGeom>
          <a:noFill/>
          <a:ln>
            <a:noFill/>
          </a:ln>
        </p:spPr>
      </p:pic>
      <p:pic>
        <p:nvPicPr>
          <p:cNvPr id="198" name="Google Shape;198;p25"/>
          <p:cNvPicPr preferRelativeResize="0"/>
          <p:nvPr/>
        </p:nvPicPr>
        <p:blipFill>
          <a:blip r:embed="rId4">
            <a:alphaModFix/>
          </a:blip>
          <a:stretch>
            <a:fillRect/>
          </a:stretch>
        </p:blipFill>
        <p:spPr>
          <a:xfrm>
            <a:off x="3973850" y="2571762"/>
            <a:ext cx="4770074" cy="227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StreamLit</a:t>
            </a:r>
            <a:endParaRPr/>
          </a:p>
        </p:txBody>
      </p:sp>
      <p:sp>
        <p:nvSpPr>
          <p:cNvPr id="204" name="Google Shape;204;p26"/>
          <p:cNvSpPr txBox="1"/>
          <p:nvPr>
            <p:ph idx="1" type="body"/>
          </p:nvPr>
        </p:nvSpPr>
        <p:spPr>
          <a:xfrm>
            <a:off x="875622" y="1513100"/>
            <a:ext cx="3696300" cy="25251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Char char="●"/>
            </a:pPr>
            <a:r>
              <a:rPr lang="en" sz="1600"/>
              <a:t>StreamLit was used to power our app as a whole. It connected the HTML files, Machine Learning Model, and Tableau Public files to produce an interactive web app.</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Streamlit turns data scripts into shareable web apps in minutes.</a:t>
            </a:r>
            <a:endParaRPr/>
          </a:p>
        </p:txBody>
      </p:sp>
      <p:pic>
        <p:nvPicPr>
          <p:cNvPr id="205" name="Google Shape;205;p26"/>
          <p:cNvPicPr preferRelativeResize="0"/>
          <p:nvPr/>
        </p:nvPicPr>
        <p:blipFill>
          <a:blip r:embed="rId3">
            <a:alphaModFix/>
          </a:blip>
          <a:stretch>
            <a:fillRect/>
          </a:stretch>
        </p:blipFill>
        <p:spPr>
          <a:xfrm>
            <a:off x="4931325" y="234000"/>
            <a:ext cx="4092475" cy="2612871"/>
          </a:xfrm>
          <a:prstGeom prst="rect">
            <a:avLst/>
          </a:prstGeom>
          <a:noFill/>
          <a:ln>
            <a:noFill/>
          </a:ln>
        </p:spPr>
      </p:pic>
      <p:pic>
        <p:nvPicPr>
          <p:cNvPr id="206" name="Google Shape;206;p26"/>
          <p:cNvPicPr preferRelativeResize="0"/>
          <p:nvPr/>
        </p:nvPicPr>
        <p:blipFill>
          <a:blip r:embed="rId4">
            <a:alphaModFix/>
          </a:blip>
          <a:stretch>
            <a:fillRect/>
          </a:stretch>
        </p:blipFill>
        <p:spPr>
          <a:xfrm>
            <a:off x="4931325" y="2910450"/>
            <a:ext cx="4092473" cy="215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