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20" d="100"/>
          <a:sy n="120" d="100"/>
        </p:scale>
        <p:origin x="2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Inconsolata" pitchFamily="49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Inconsolata" pitchFamily="49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B3E-D81E-A742-AB70-6FCD3E57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/>
          <a:lstStyle/>
          <a:p>
            <a:r>
              <a:rPr lang="en-US" cap="none" dirty="0">
                <a:latin typeface="Inconsolata" pitchFamily="49" charset="77"/>
              </a:rPr>
              <a:t>Review of CVD of Graphene and related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EC33B-B608-4C44-9D95-B9DD8912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65179"/>
            <a:ext cx="6801612" cy="1239894"/>
          </a:xfrm>
        </p:spPr>
        <p:txBody>
          <a:bodyPr/>
          <a:lstStyle/>
          <a:p>
            <a:r>
              <a:rPr lang="en-US" dirty="0"/>
              <a:t>YI ZHANG, LUYAO ZHANG, AND CHONGWU ZHOU</a:t>
            </a:r>
          </a:p>
        </p:txBody>
      </p:sp>
    </p:spTree>
    <p:extLst>
      <p:ext uri="{BB962C8B-B14F-4D97-AF65-F5344CB8AC3E}">
        <p14:creationId xmlns:p14="http://schemas.microsoft.com/office/powerpoint/2010/main" val="191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Synthesis on 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816832" cy="4294192"/>
          </a:xfrm>
        </p:spPr>
        <p:txBody>
          <a:bodyPr/>
          <a:lstStyle/>
          <a:p>
            <a:r>
              <a:rPr lang="en-US" dirty="0"/>
              <a:t>Ni annealed at 900-1000°C </a:t>
            </a:r>
            <a:r>
              <a:rPr lang="en-US" dirty="0">
                <a:sym typeface="Wingdings" pitchFamily="2" charset="2"/>
              </a:rPr>
              <a:t> C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H</a:t>
            </a:r>
            <a:r>
              <a:rPr lang="en-US" baseline="-25000" dirty="0">
                <a:sym typeface="Wingdings" pitchFamily="2" charset="2"/>
              </a:rPr>
              <a:t>4</a:t>
            </a:r>
            <a:r>
              <a:rPr lang="en-US" dirty="0">
                <a:sym typeface="Wingdings" pitchFamily="2" charset="2"/>
              </a:rPr>
              <a:t> gas added</a:t>
            </a:r>
          </a:p>
          <a:p>
            <a:r>
              <a:rPr lang="en-US" dirty="0">
                <a:sym typeface="Wingdings" pitchFamily="2" charset="2"/>
              </a:rPr>
              <a:t>C dissolves into Ni at high temperatures</a:t>
            </a:r>
          </a:p>
          <a:p>
            <a:r>
              <a:rPr lang="en-US" dirty="0">
                <a:sym typeface="Wingdings" pitchFamily="2" charset="2"/>
              </a:rPr>
              <a:t>C diffuses out of Ni-C solution during cooling under </a:t>
            </a:r>
            <a:r>
              <a:rPr lang="en-US" dirty="0" err="1">
                <a:sym typeface="Wingdings" pitchFamily="2" charset="2"/>
              </a:rPr>
              <a:t>Ar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Graphene + Ni(111) have similar lattice constants</a:t>
            </a:r>
          </a:p>
          <a:p>
            <a:r>
              <a:rPr lang="en-US" dirty="0">
                <a:sym typeface="Wingdings" pitchFamily="2" charset="2"/>
              </a:rPr>
              <a:t>Growth dependent on cooling rate, </a:t>
            </a:r>
            <a:r>
              <a:rPr lang="en-US" dirty="0" err="1">
                <a:sym typeface="Wingdings" pitchFamily="2" charset="2"/>
              </a:rPr>
              <a:t>C</a:t>
            </a:r>
            <a:r>
              <a:rPr lang="en-US" baseline="-25000" dirty="0" err="1">
                <a:sym typeface="Wingdings" pitchFamily="2" charset="2"/>
              </a:rPr>
              <a:t>x</a:t>
            </a:r>
            <a:r>
              <a:rPr lang="en-US" dirty="0" err="1">
                <a:sym typeface="Wingdings" pitchFamily="2" charset="2"/>
              </a:rPr>
              <a:t>H</a:t>
            </a:r>
            <a:r>
              <a:rPr lang="en-US" baseline="-25000" dirty="0" err="1">
                <a:sym typeface="Wingdings" pitchFamily="2" charset="2"/>
              </a:rPr>
              <a:t>x</a:t>
            </a:r>
            <a:r>
              <a:rPr lang="en-US" dirty="0">
                <a:sym typeface="Wingdings" pitchFamily="2" charset="2"/>
              </a:rPr>
              <a:t> concentration, catalyst geometry</a:t>
            </a:r>
          </a:p>
          <a:p>
            <a:r>
              <a:rPr lang="en-US" dirty="0">
                <a:sym typeface="Wingdings" pitchFamily="2" charset="2"/>
              </a:rPr>
              <a:t>Ni(111) produced higher % monolayer graphene compared to polycrystalline Ni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D05C5-7036-5A4A-8506-4AFD34CB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6" y="1943894"/>
            <a:ext cx="5491205" cy="2970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71642-049F-3D4F-A298-ED76AB45F71A}"/>
              </a:ext>
            </a:extLst>
          </p:cNvPr>
          <p:cNvSpPr txBox="1"/>
          <p:nvPr/>
        </p:nvSpPr>
        <p:spPr>
          <a:xfrm>
            <a:off x="6429376" y="5146060"/>
            <a:ext cx="488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Inconsolata" pitchFamily="49" charset="77"/>
              </a:rPr>
              <a:t>a,b,c</a:t>
            </a:r>
            <a:r>
              <a:rPr lang="en-US" sz="1400" dirty="0">
                <a:latin typeface="Inconsolata" pitchFamily="49" charset="77"/>
              </a:rPr>
              <a:t> show Ni(111) vs </a:t>
            </a:r>
            <a:r>
              <a:rPr lang="en-US" sz="1400" dirty="0" err="1">
                <a:latin typeface="Inconsolata" pitchFamily="49" charset="77"/>
              </a:rPr>
              <a:t>d,e,f</a:t>
            </a:r>
            <a:r>
              <a:rPr lang="en-US" sz="1400" dirty="0">
                <a:latin typeface="Inconsolata" pitchFamily="49" charset="77"/>
              </a:rPr>
              <a:t> polycrystalline Ni substrate for graphene growth.</a:t>
            </a:r>
          </a:p>
        </p:txBody>
      </p:sp>
    </p:spTree>
    <p:extLst>
      <p:ext uri="{BB962C8B-B14F-4D97-AF65-F5344CB8AC3E}">
        <p14:creationId xmlns:p14="http://schemas.microsoft.com/office/powerpoint/2010/main" val="594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Synthesis on 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Ruoff et al. used 25μm Cu film, hot wall, 1000°C anneal</a:t>
            </a:r>
          </a:p>
          <a:p>
            <a:r>
              <a:rPr lang="en-US" dirty="0"/>
              <a:t>Wrinkles form from different coefficients of thermal expansion</a:t>
            </a:r>
          </a:p>
          <a:p>
            <a:r>
              <a:rPr lang="en-US" dirty="0"/>
              <a:t>Film thickness + growth rate have little effect on graphene growth </a:t>
            </a:r>
            <a:r>
              <a:rPr lang="en-US" dirty="0">
                <a:sym typeface="Wingdings" pitchFamily="2" charset="2"/>
              </a:rPr>
              <a:t> contrast to Ni</a:t>
            </a:r>
          </a:p>
          <a:p>
            <a:r>
              <a:rPr lang="en-US" dirty="0">
                <a:sym typeface="Wingdings" pitchFamily="2" charset="2"/>
              </a:rPr>
              <a:t>Low carbon solubility  self-limiting surface reaction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71642-049F-3D4F-A298-ED76AB45F71A}"/>
              </a:ext>
            </a:extLst>
          </p:cNvPr>
          <p:cNvSpPr txBox="1"/>
          <p:nvPr/>
        </p:nvSpPr>
        <p:spPr>
          <a:xfrm>
            <a:off x="6237000" y="5342183"/>
            <a:ext cx="488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itchFamily="49" charset="77"/>
              </a:rPr>
              <a:t>Ni vs. Cu growth mechanisms and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071B6-E7CE-2D4C-A53F-219402E5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00" y="1630732"/>
            <a:ext cx="5816832" cy="35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OPV cells using graphene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Graphene less scarce than indium tin oxide (ITO) for use in OPV cells</a:t>
            </a:r>
          </a:p>
          <a:p>
            <a:r>
              <a:rPr lang="en-US" dirty="0"/>
              <a:t>Graphene is flexible compared to ITO</a:t>
            </a:r>
          </a:p>
          <a:p>
            <a:r>
              <a:rPr lang="en-US" dirty="0"/>
              <a:t>Compromise between resistance and transmittance with multiple graphene layers</a:t>
            </a:r>
          </a:p>
          <a:p>
            <a:r>
              <a:rPr lang="en-US" dirty="0"/>
              <a:t>Graphene had 93% power density of ITO in experiments</a:t>
            </a:r>
          </a:p>
          <a:p>
            <a:r>
              <a:rPr lang="en-US" dirty="0"/>
              <a:t>Graphene performance similar at bend angles of 138°, ITO failed at 60°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71642-049F-3D4F-A298-ED76AB45F71A}"/>
              </a:ext>
            </a:extLst>
          </p:cNvPr>
          <p:cNvSpPr txBox="1"/>
          <p:nvPr/>
        </p:nvSpPr>
        <p:spPr>
          <a:xfrm>
            <a:off x="6492199" y="5353951"/>
            <a:ext cx="508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itchFamily="49" charset="77"/>
              </a:rPr>
              <a:t>Response to bending angles of graphene and ITO OPV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00A7E-B7CF-9843-AD0B-AD2898EE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00" y="1350160"/>
            <a:ext cx="5087256" cy="38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Large grain growth +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Large grains important for electrical and mechanical properties </a:t>
            </a:r>
            <a:r>
              <a:rPr lang="en-US" dirty="0">
                <a:sym typeface="Wingdings" pitchFamily="2" charset="2"/>
              </a:rPr>
              <a:t> charge mobility and strength</a:t>
            </a:r>
          </a:p>
          <a:p>
            <a:r>
              <a:rPr lang="en-US" dirty="0">
                <a:sym typeface="Wingdings" pitchFamily="2" charset="2"/>
              </a:rPr>
              <a:t>Vapor trapping limited gas flow  monolayer flower growth versus continuous etched film</a:t>
            </a:r>
          </a:p>
          <a:p>
            <a:r>
              <a:rPr lang="en-US" dirty="0">
                <a:sym typeface="Wingdings" pitchFamily="2" charset="2"/>
              </a:rPr>
              <a:t>Flowers had bilayer center and monolayer petals by Raman analysis</a:t>
            </a:r>
          </a:p>
          <a:p>
            <a:r>
              <a:rPr lang="en-US" dirty="0">
                <a:sym typeface="Wingdings" pitchFamily="2" charset="2"/>
              </a:rPr>
              <a:t>SiO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versus h-BN substrate in FET:</a:t>
            </a:r>
          </a:p>
          <a:p>
            <a:pPr lvl="1"/>
            <a:r>
              <a:rPr lang="en-US" dirty="0">
                <a:sym typeface="Wingdings" pitchFamily="2" charset="2"/>
              </a:rPr>
              <a:t>e</a:t>
            </a:r>
            <a:r>
              <a:rPr lang="en-US" baseline="30000" dirty="0">
                <a:sym typeface="Wingdings" pitchFamily="2" charset="2"/>
              </a:rPr>
              <a:t>-</a:t>
            </a:r>
            <a:r>
              <a:rPr lang="en-US" dirty="0">
                <a:sym typeface="Wingdings" pitchFamily="2" charset="2"/>
              </a:rPr>
              <a:t> mobility of SiO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25%-50% of h-BN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71642-049F-3D4F-A298-ED76AB45F71A}"/>
              </a:ext>
            </a:extLst>
          </p:cNvPr>
          <p:cNvSpPr txBox="1"/>
          <p:nvPr/>
        </p:nvSpPr>
        <p:spPr>
          <a:xfrm>
            <a:off x="6096000" y="5353950"/>
            <a:ext cx="590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itchFamily="49" charset="77"/>
              </a:rPr>
              <a:t>Schematic of growth of monolayer graphene flowers on Cu using vapor trapping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D01EE1-E946-2F45-8BC8-9EC7753A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9413"/>
            <a:ext cx="5908915" cy="38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Questions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012079" cy="4260032"/>
          </a:xfrm>
        </p:spPr>
        <p:txBody>
          <a:bodyPr/>
          <a:lstStyle/>
          <a:p>
            <a:r>
              <a:rPr lang="en-US" dirty="0"/>
              <a:t>Cu and Ni are primary catalysts used for CVD growth</a:t>
            </a:r>
          </a:p>
          <a:p>
            <a:r>
              <a:rPr lang="en-US" dirty="0"/>
              <a:t>Applications exist outside microprocessor fabrication</a:t>
            </a:r>
          </a:p>
          <a:p>
            <a:r>
              <a:rPr lang="en-US" dirty="0"/>
              <a:t>Cu produces quality graphene due to self limiting reaction</a:t>
            </a:r>
          </a:p>
          <a:p>
            <a:r>
              <a:rPr lang="en-US" dirty="0"/>
              <a:t>Ni(111) lattice match also produces good quality graphene</a:t>
            </a:r>
          </a:p>
          <a:p>
            <a:r>
              <a:rPr lang="en-US" dirty="0"/>
              <a:t>Many factors determine growth characteristics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58EB4-0B96-0E4C-9670-4869106E609C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012079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mechanism for flower growth versus hexagonal or amorphous?</a:t>
            </a:r>
          </a:p>
          <a:p>
            <a:r>
              <a:rPr lang="en-US" dirty="0"/>
              <a:t>Is it possible to “seed” growth from existing graphene, but limit new seeds on catalyst to create more uniform layers?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4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51</TotalTime>
  <Words>378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Inconsolata</vt:lpstr>
      <vt:lpstr>Parcel</vt:lpstr>
      <vt:lpstr>Review of CVD of Graphene and related applications</vt:lpstr>
      <vt:lpstr>Synthesis on Ni</vt:lpstr>
      <vt:lpstr>Synthesis on Cu</vt:lpstr>
      <vt:lpstr>OPV cells using graphene</vt:lpstr>
      <vt:lpstr>Large grain growth + Transistors</vt:lpstr>
      <vt:lpstr>Questions +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CVD of Graphene and related applications</dc:title>
  <dc:creator>Sean Lai</dc:creator>
  <cp:lastModifiedBy>Sean Lai</cp:lastModifiedBy>
  <cp:revision>5</cp:revision>
  <dcterms:created xsi:type="dcterms:W3CDTF">2020-04-07T22:53:57Z</dcterms:created>
  <dcterms:modified xsi:type="dcterms:W3CDTF">2020-04-07T23:45:46Z</dcterms:modified>
</cp:coreProperties>
</file>