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Inconsolata" pitchFamily="49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Inconsolata" pitchFamily="49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CB3E-D81E-A742-AB70-6FCD3E57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59536"/>
            <a:ext cx="8991600" cy="1645920"/>
          </a:xfrm>
        </p:spPr>
        <p:txBody>
          <a:bodyPr/>
          <a:lstStyle/>
          <a:p>
            <a:r>
              <a:rPr lang="en-US" cap="none" dirty="0">
                <a:latin typeface="Inconsolata" pitchFamily="49" charset="77"/>
              </a:rPr>
              <a:t>Near Room-Temperature Synthesis of Transfer Free Graphene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EC33B-B608-4C44-9D95-B9DD8912C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965179"/>
            <a:ext cx="6801612" cy="1239894"/>
          </a:xfrm>
        </p:spPr>
        <p:txBody>
          <a:bodyPr/>
          <a:lstStyle/>
          <a:p>
            <a:r>
              <a:rPr lang="en-US" dirty="0"/>
              <a:t>Kwak et. 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4A9BC-82CE-49F6-8EC5-F7CD301707B0}"/>
              </a:ext>
            </a:extLst>
          </p:cNvPr>
          <p:cNvSpPr txBox="1"/>
          <p:nvPr/>
        </p:nvSpPr>
        <p:spPr>
          <a:xfrm>
            <a:off x="813910" y="574385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consolata" panose="00000509000000000000" pitchFamily="49" charset="0"/>
              </a:rPr>
              <a:t>Notes compiled 4/14/20, Sean Lai</a:t>
            </a:r>
          </a:p>
        </p:txBody>
      </p:sp>
    </p:spTree>
    <p:extLst>
      <p:ext uri="{BB962C8B-B14F-4D97-AF65-F5344CB8AC3E}">
        <p14:creationId xmlns:p14="http://schemas.microsoft.com/office/powerpoint/2010/main" val="1917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Diffusion Assisted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3" y="1478514"/>
            <a:ext cx="5483457" cy="2393096"/>
          </a:xfrm>
        </p:spPr>
        <p:txBody>
          <a:bodyPr>
            <a:normAutofit/>
          </a:bodyPr>
          <a:lstStyle/>
          <a:p>
            <a:r>
              <a:rPr lang="en-US" dirty="0"/>
              <a:t>Used three substrates: Thermally oxidized SiO</a:t>
            </a:r>
            <a:r>
              <a:rPr lang="en-US" baseline="-25000" dirty="0"/>
              <a:t>2</a:t>
            </a:r>
            <a:r>
              <a:rPr lang="en-US" dirty="0"/>
              <a:t>, SiO</a:t>
            </a:r>
            <a:r>
              <a:rPr lang="en-US" baseline="-25000" dirty="0"/>
              <a:t>2</a:t>
            </a:r>
            <a:r>
              <a:rPr lang="en-US" dirty="0"/>
              <a:t> + PMMA, commercial glass.</a:t>
            </a:r>
          </a:p>
          <a:p>
            <a:r>
              <a:rPr lang="en-US" dirty="0"/>
              <a:t>e- beam evaporation used for Ni deposition</a:t>
            </a:r>
          </a:p>
          <a:p>
            <a:pPr lvl="1"/>
            <a:r>
              <a:rPr lang="en-US" dirty="0"/>
              <a:t>~25 deg C for PMMA/glass </a:t>
            </a:r>
            <a:r>
              <a:rPr lang="en-US" dirty="0">
                <a:sym typeface="Wingdings" panose="05000000000000000000" pitchFamily="2" charset="2"/>
              </a:rPr>
              <a:t> 40-50 nm grain size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~400 deg C for SiO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 1000C anneal  (111) structure ~5-20 um grainsize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EF22C-EABF-4EAF-88A2-F1B8EDC8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4585651"/>
            <a:ext cx="11791950" cy="22669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CD6692-4F50-4168-8529-7A03740D5F89}"/>
              </a:ext>
            </a:extLst>
          </p:cNvPr>
          <p:cNvSpPr txBox="1">
            <a:spLocks/>
          </p:cNvSpPr>
          <p:nvPr/>
        </p:nvSpPr>
        <p:spPr>
          <a:xfrm>
            <a:off x="6096000" y="1475179"/>
            <a:ext cx="5483457" cy="50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PROCESS:</a:t>
            </a:r>
          </a:p>
          <a:p>
            <a:r>
              <a:rPr lang="en-US" dirty="0">
                <a:sym typeface="Wingdings" panose="05000000000000000000" pitchFamily="2" charset="2"/>
              </a:rPr>
              <a:t>Ni deposition</a:t>
            </a:r>
          </a:p>
          <a:p>
            <a:r>
              <a:rPr lang="en-US" dirty="0">
                <a:sym typeface="Wingdings" panose="05000000000000000000" pitchFamily="2" charset="2"/>
              </a:rPr>
              <a:t>Preparation of diffusion couple (graphite-Ni)</a:t>
            </a:r>
          </a:p>
          <a:p>
            <a:r>
              <a:rPr lang="en-US" dirty="0">
                <a:sym typeface="Wingdings" panose="05000000000000000000" pitchFamily="2" charset="2"/>
              </a:rPr>
              <a:t>Anneal in </a:t>
            </a:r>
            <a:r>
              <a:rPr lang="en-US" dirty="0" err="1">
                <a:sym typeface="Wingdings" panose="05000000000000000000" pitchFamily="2" charset="2"/>
              </a:rPr>
              <a:t>Ar</a:t>
            </a:r>
            <a:r>
              <a:rPr lang="en-US" dirty="0">
                <a:sym typeface="Wingdings" panose="05000000000000000000" pitchFamily="2" charset="2"/>
              </a:rPr>
              <a:t>/Air</a:t>
            </a:r>
          </a:p>
          <a:p>
            <a:r>
              <a:rPr lang="en-US" dirty="0"/>
              <a:t>Clamped under &lt;1MPa pressure</a:t>
            </a:r>
          </a:p>
          <a:p>
            <a:r>
              <a:rPr lang="en-US" dirty="0"/>
              <a:t>Moved to tube furnace with </a:t>
            </a:r>
            <a:r>
              <a:rPr lang="en-US" dirty="0" err="1"/>
              <a:t>Ar</a:t>
            </a:r>
            <a:endParaRPr lang="en-US" dirty="0"/>
          </a:p>
          <a:p>
            <a:r>
              <a:rPr lang="en-US" dirty="0" err="1"/>
              <a:t>Thermocycled</a:t>
            </a:r>
            <a:r>
              <a:rPr lang="en-US" dirty="0"/>
              <a:t> 25-260C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Results on Si-SiO</a:t>
            </a:r>
            <a:r>
              <a:rPr lang="en-US" cap="none" baseline="-25000" dirty="0"/>
              <a:t>2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483456" cy="4260032"/>
          </a:xfrm>
        </p:spPr>
        <p:txBody>
          <a:bodyPr/>
          <a:lstStyle/>
          <a:p>
            <a:r>
              <a:rPr lang="en-US" dirty="0"/>
              <a:t>Mostly 1-2 monolayer (ML) graphene</a:t>
            </a:r>
          </a:p>
          <a:p>
            <a:r>
              <a:rPr lang="en-US" dirty="0"/>
              <a:t>Some multilayer regions</a:t>
            </a:r>
          </a:p>
          <a:p>
            <a:r>
              <a:rPr lang="en-US" dirty="0"/>
              <a:t>Uniformity over ~320um</a:t>
            </a:r>
            <a:r>
              <a:rPr lang="en-US" baseline="30000" dirty="0"/>
              <a:t>2</a:t>
            </a:r>
            <a:r>
              <a:rPr lang="en-US" dirty="0"/>
              <a:t> regions</a:t>
            </a:r>
          </a:p>
          <a:p>
            <a:r>
              <a:rPr lang="en-US" dirty="0"/>
              <a:t>Multilayer favored at Ni grain boundaries (filling ridges?)</a:t>
            </a:r>
          </a:p>
          <a:p>
            <a:r>
              <a:rPr lang="en-US" dirty="0"/>
              <a:t>G-peak FWHM and %coverage increase with temperature</a:t>
            </a:r>
          </a:p>
          <a:p>
            <a:r>
              <a:rPr lang="en-US" dirty="0"/>
              <a:t>Good G/2D ratios possible at room temperature, but low coverage</a:t>
            </a:r>
          </a:p>
          <a:p>
            <a:r>
              <a:rPr lang="en-US" dirty="0"/>
              <a:t>Continuous layers only possible at T&gt;160C</a:t>
            </a:r>
          </a:p>
          <a:p>
            <a:r>
              <a:rPr lang="en-US" dirty="0" err="1"/>
              <a:t>Ar</a:t>
            </a:r>
            <a:r>
              <a:rPr lang="en-US" dirty="0"/>
              <a:t>, Air achieve similar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25383-7FAC-4425-82D5-590EBAC1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476" y="1448915"/>
            <a:ext cx="4166979" cy="4082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FA1C4-C2EA-4F71-8180-66F3BC2AEEB1}"/>
              </a:ext>
            </a:extLst>
          </p:cNvPr>
          <p:cNvSpPr txBox="1"/>
          <p:nvPr/>
        </p:nvSpPr>
        <p:spPr>
          <a:xfrm>
            <a:off x="6923150" y="5791738"/>
            <a:ext cx="508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consolata" panose="00000509000000000000" pitchFamily="49" charset="0"/>
              </a:rPr>
              <a:t>b, c showing temperature dependence of graphene growth on SiO</a:t>
            </a:r>
            <a:r>
              <a:rPr lang="en-US" sz="1400" baseline="-25000" dirty="0">
                <a:latin typeface="Inconsolata" panose="00000509000000000000" pitchFamily="49" charset="0"/>
              </a:rPr>
              <a:t>2</a:t>
            </a:r>
            <a:r>
              <a:rPr lang="en-US" sz="1400" dirty="0">
                <a:latin typeface="Inconsolata" panose="00000509000000000000" pitchFamily="49" charset="0"/>
              </a:rPr>
              <a:t>. a shows 1, 2, and 3 layer Raman spectra</a:t>
            </a:r>
          </a:p>
        </p:txBody>
      </p:sp>
    </p:spTree>
    <p:extLst>
      <p:ext uri="{BB962C8B-B14F-4D97-AF65-F5344CB8AC3E}">
        <p14:creationId xmlns:p14="http://schemas.microsoft.com/office/powerpoint/2010/main" val="157548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Growth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538427"/>
            <a:ext cx="5483456" cy="4260032"/>
          </a:xfrm>
        </p:spPr>
        <p:txBody>
          <a:bodyPr/>
          <a:lstStyle/>
          <a:p>
            <a:r>
              <a:rPr lang="en-US" dirty="0"/>
              <a:t>Bulk diffusion at 460C-600C </a:t>
            </a:r>
            <a:r>
              <a:rPr lang="en-US" dirty="0">
                <a:sym typeface="Wingdings" panose="05000000000000000000" pitchFamily="2" charset="2"/>
              </a:rPr>
              <a:t> homogeneous growth</a:t>
            </a:r>
          </a:p>
          <a:p>
            <a:r>
              <a:rPr lang="en-US" dirty="0">
                <a:sym typeface="Wingdings" panose="05000000000000000000" pitchFamily="2" charset="2"/>
              </a:rPr>
              <a:t>GB diffusion at &lt;260C  heterogeneous growth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9881D-D76E-43BC-B9D8-0AF9B385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62" y="3166353"/>
            <a:ext cx="8936476" cy="30589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3749F9-D9B3-4434-89D4-4858FE1C2DE4}"/>
              </a:ext>
            </a:extLst>
          </p:cNvPr>
          <p:cNvSpPr txBox="1">
            <a:spLocks/>
          </p:cNvSpPr>
          <p:nvPr/>
        </p:nvSpPr>
        <p:spPr>
          <a:xfrm>
            <a:off x="6248400" y="1538427"/>
            <a:ext cx="5483456" cy="42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Short growths (1-3 minutes) from 25-260C showed only graphene ridges  GB diffusion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85CBE-33C0-440C-9E3D-2C051034E6CE}"/>
              </a:ext>
            </a:extLst>
          </p:cNvPr>
          <p:cNvSpPr txBox="1"/>
          <p:nvPr/>
        </p:nvSpPr>
        <p:spPr>
          <a:xfrm>
            <a:off x="1703962" y="6380076"/>
            <a:ext cx="664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nconsolata" panose="00000509000000000000" pitchFamily="49" charset="0"/>
              </a:rPr>
              <a:t>Bulk diffusion (a) vs. grain boundary diffusion (b) of C on Ni substrate</a:t>
            </a:r>
          </a:p>
        </p:txBody>
      </p:sp>
    </p:spTree>
    <p:extLst>
      <p:ext uri="{BB962C8B-B14F-4D97-AF65-F5344CB8AC3E}">
        <p14:creationId xmlns:p14="http://schemas.microsoft.com/office/powerpoint/2010/main" val="140430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Synthesis on PMMA + glass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483456" cy="4260032"/>
          </a:xfrm>
        </p:spPr>
        <p:txBody>
          <a:bodyPr/>
          <a:lstStyle/>
          <a:p>
            <a:r>
              <a:rPr lang="en-US" dirty="0"/>
              <a:t>Low temperature to minimize degradation of substrate</a:t>
            </a:r>
          </a:p>
          <a:p>
            <a:r>
              <a:rPr lang="en-US" dirty="0">
                <a:sym typeface="Wingdings" pitchFamily="2" charset="2"/>
              </a:rPr>
              <a:t>Continuous growth, but ~nm grain sizes  large FWHM G peak</a:t>
            </a:r>
          </a:p>
          <a:p>
            <a:r>
              <a:rPr lang="en-US" dirty="0">
                <a:sym typeface="Wingdings" pitchFamily="2" charset="2"/>
              </a:rPr>
              <a:t>For glass, layers had 97.4% transmittance  consistent with ML graphene (2.3% white light absorption)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9A809-D618-4102-8D62-2BCB4D4B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028" y="1533637"/>
            <a:ext cx="4471119" cy="4604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EECD2B-9326-4C24-8024-FBC1FAB625F3}"/>
              </a:ext>
            </a:extLst>
          </p:cNvPr>
          <p:cNvSpPr txBox="1"/>
          <p:nvPr/>
        </p:nvSpPr>
        <p:spPr>
          <a:xfrm>
            <a:off x="6913028" y="6138041"/>
            <a:ext cx="496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nconsolata" panose="00000509000000000000" pitchFamily="49" charset="0"/>
              </a:rPr>
              <a:t>b) Raman spectra for graphene grown on PMMA substrate showing high defect density</a:t>
            </a:r>
          </a:p>
        </p:txBody>
      </p:sp>
    </p:spTree>
    <p:extLst>
      <p:ext uri="{BB962C8B-B14F-4D97-AF65-F5344CB8AC3E}">
        <p14:creationId xmlns:p14="http://schemas.microsoft.com/office/powerpoint/2010/main" val="35088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Details on experimental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483456" cy="4260032"/>
          </a:xfrm>
        </p:spPr>
        <p:txBody>
          <a:bodyPr/>
          <a:lstStyle/>
          <a:p>
            <a:r>
              <a:rPr lang="en-US" dirty="0"/>
              <a:t>1-2 cm</a:t>
            </a:r>
            <a:r>
              <a:rPr lang="en-US" baseline="30000" dirty="0"/>
              <a:t>2</a:t>
            </a:r>
            <a:r>
              <a:rPr lang="en-US" dirty="0"/>
              <a:t> size substrates</a:t>
            </a:r>
          </a:p>
          <a:p>
            <a:r>
              <a:rPr lang="en-US" dirty="0"/>
              <a:t>100nm thickness Ni film using e- evaporator</a:t>
            </a:r>
          </a:p>
          <a:p>
            <a:r>
              <a:rPr lang="en-US" dirty="0"/>
              <a:t>400C substrate temperature for SiO</a:t>
            </a:r>
            <a:r>
              <a:rPr lang="en-US" baseline="-25000" dirty="0"/>
              <a:t>2</a:t>
            </a:r>
            <a:r>
              <a:rPr lang="en-US" dirty="0"/>
              <a:t> growth, room temperature for PMMA/glass</a:t>
            </a:r>
          </a:p>
          <a:p>
            <a:r>
              <a:rPr lang="en-US" dirty="0"/>
              <a:t>Deposited Ni grain size ~100nm before anneal on SiO</a:t>
            </a:r>
            <a:r>
              <a:rPr lang="en-US" baseline="-25000" dirty="0"/>
              <a:t>2</a:t>
            </a:r>
            <a:r>
              <a:rPr lang="en-US" dirty="0"/>
              <a:t>, 40-50nm size on PMMA/glass</a:t>
            </a:r>
          </a:p>
          <a:p>
            <a:r>
              <a:rPr lang="en-US" dirty="0"/>
              <a:t>After 1000C anneal, grain size ~5-20 um + predominantly (111) orientation</a:t>
            </a:r>
          </a:p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 environment yielded larger grain sizes than vacuum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E725-15AA-4EF9-9D95-3467DF2E7DFD}"/>
              </a:ext>
            </a:extLst>
          </p:cNvPr>
          <p:cNvSpPr txBox="1">
            <a:spLocks/>
          </p:cNvSpPr>
          <p:nvPr/>
        </p:nvSpPr>
        <p:spPr>
          <a:xfrm>
            <a:off x="6096000" y="1878009"/>
            <a:ext cx="5483456" cy="42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Carbon source of graphite powder ~40um size mixed with ethanol to form paste</a:t>
            </a:r>
          </a:p>
          <a:p>
            <a:r>
              <a:rPr lang="en-US" dirty="0"/>
              <a:t>Applied to substrate then heated to dry</a:t>
            </a:r>
          </a:p>
          <a:p>
            <a:r>
              <a:rPr lang="en-US" dirty="0"/>
              <a:t>Clamped at &lt;1MPa</a:t>
            </a:r>
          </a:p>
          <a:p>
            <a:r>
              <a:rPr lang="en-US" dirty="0"/>
              <a:t>Heated in quartz tube for 1-60min at 25-600C</a:t>
            </a:r>
          </a:p>
          <a:p>
            <a:r>
              <a:rPr lang="en-US" dirty="0"/>
              <a:t>Cleaned via sonication, Ni etched with FeCl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1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Questions +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012079" cy="4260032"/>
          </a:xfrm>
        </p:spPr>
        <p:txBody>
          <a:bodyPr/>
          <a:lstStyle/>
          <a:p>
            <a:r>
              <a:rPr lang="en-US" dirty="0"/>
              <a:t>Room temperature growth possible through C diffusion mechanism using Ni film</a:t>
            </a:r>
          </a:p>
          <a:p>
            <a:r>
              <a:rPr lang="en-US" dirty="0"/>
              <a:t>Grain size of substrate dependent on annealing temperature</a:t>
            </a:r>
          </a:p>
          <a:p>
            <a:r>
              <a:rPr lang="en-US" dirty="0"/>
              <a:t>Graphene quality (ML region size) dependent on Ni grain size </a:t>
            </a:r>
            <a:r>
              <a:rPr lang="en-US" dirty="0">
                <a:sym typeface="Wingdings" panose="05000000000000000000" pitchFamily="2" charset="2"/>
              </a:rPr>
              <a:t> GBs form multilayer graphene</a:t>
            </a:r>
          </a:p>
          <a:p>
            <a:r>
              <a:rPr lang="en-US" dirty="0">
                <a:sym typeface="Wingdings" panose="05000000000000000000" pitchFamily="2" charset="2"/>
              </a:rPr>
              <a:t>Growth possible on various substrate materials</a:t>
            </a:r>
          </a:p>
          <a:p>
            <a:r>
              <a:rPr lang="en-US" dirty="0">
                <a:sym typeface="Wingdings" panose="05000000000000000000" pitchFamily="2" charset="2"/>
              </a:rPr>
              <a:t>G-D dual peak characteristic of small graphene grain sizes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58EB4-0B96-0E4C-9670-4869106E609C}"/>
              </a:ext>
            </a:extLst>
          </p:cNvPr>
          <p:cNvSpPr txBox="1">
            <a:spLocks/>
          </p:cNvSpPr>
          <p:nvPr/>
        </p:nvSpPr>
        <p:spPr>
          <a:xfrm>
            <a:off x="6096000" y="1878009"/>
            <a:ext cx="5012079" cy="42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graphene grain structure be influenced after growth (e.g. annealing Ni)?</a:t>
            </a:r>
          </a:p>
          <a:p>
            <a:r>
              <a:rPr lang="en-US" dirty="0"/>
              <a:t>Advantages of showing growth is possible on glass/PMMA?</a:t>
            </a:r>
          </a:p>
        </p:txBody>
      </p:sp>
    </p:spTree>
    <p:extLst>
      <p:ext uri="{BB962C8B-B14F-4D97-AF65-F5344CB8AC3E}">
        <p14:creationId xmlns:p14="http://schemas.microsoft.com/office/powerpoint/2010/main" val="1929934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187</TotalTime>
  <Words>488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Inconsolata</vt:lpstr>
      <vt:lpstr>Parcel</vt:lpstr>
      <vt:lpstr>Near Room-Temperature Synthesis of Transfer Free Graphene</vt:lpstr>
      <vt:lpstr>Diffusion Assisted Synthesis</vt:lpstr>
      <vt:lpstr>Results on Si-SiO2</vt:lpstr>
      <vt:lpstr>Growth Mechanism</vt:lpstr>
      <vt:lpstr>Synthesis on PMMA + glass</vt:lpstr>
      <vt:lpstr>Details on experimental parameters</vt:lpstr>
      <vt:lpstr>Questions +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CVD of Graphene and related applications</dc:title>
  <dc:creator>Sean Lai</dc:creator>
  <cp:lastModifiedBy>Sean Lai</cp:lastModifiedBy>
  <cp:revision>14</cp:revision>
  <dcterms:created xsi:type="dcterms:W3CDTF">2020-04-07T22:53:57Z</dcterms:created>
  <dcterms:modified xsi:type="dcterms:W3CDTF">2020-04-17T01:58:32Z</dcterms:modified>
</cp:coreProperties>
</file>