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79" d="100"/>
          <a:sy n="79" d="100"/>
        </p:scale>
        <p:origin x="10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Inconsolata" pitchFamily="49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Inconsolata" pitchFamily="49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CB3E-D81E-A742-AB70-6FCD3E57E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59536"/>
            <a:ext cx="8991600" cy="1645920"/>
          </a:xfrm>
        </p:spPr>
        <p:txBody>
          <a:bodyPr/>
          <a:lstStyle/>
          <a:p>
            <a:r>
              <a:rPr lang="en-US" cap="none" dirty="0">
                <a:latin typeface="Inconsolata" pitchFamily="49" charset="77"/>
              </a:rPr>
              <a:t>Raman Spectroscopy of Graphene and related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EC33B-B608-4C44-9D95-B9DD8912C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965179"/>
            <a:ext cx="6801612" cy="1239894"/>
          </a:xfrm>
        </p:spPr>
        <p:txBody>
          <a:bodyPr/>
          <a:lstStyle/>
          <a:p>
            <a:r>
              <a:rPr lang="en-US" dirty="0"/>
              <a:t>Isaac </a:t>
            </a:r>
            <a:r>
              <a:rPr lang="en-US" dirty="0" err="1"/>
              <a:t>Childres</a:t>
            </a:r>
            <a:r>
              <a:rPr lang="en-US" dirty="0"/>
              <a:t>, Luis A. Jauregui, </a:t>
            </a:r>
            <a:r>
              <a:rPr lang="en-US" dirty="0" err="1"/>
              <a:t>Wonjun</a:t>
            </a:r>
            <a:r>
              <a:rPr lang="en-US" dirty="0"/>
              <a:t> Park,</a:t>
            </a:r>
          </a:p>
          <a:p>
            <a:r>
              <a:rPr lang="en-US" dirty="0" err="1"/>
              <a:t>Helin</a:t>
            </a:r>
            <a:r>
              <a:rPr lang="en-US" dirty="0"/>
              <a:t> Cao, and Yong P. Chen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4A9BC-82CE-49F6-8EC5-F7CD301707B0}"/>
              </a:ext>
            </a:extLst>
          </p:cNvPr>
          <p:cNvSpPr txBox="1"/>
          <p:nvPr/>
        </p:nvSpPr>
        <p:spPr>
          <a:xfrm>
            <a:off x="813910" y="574385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consolata" panose="00000509000000000000" pitchFamily="49" charset="0"/>
              </a:rPr>
              <a:t>Notes compiled 4/16/20, Sean Lai</a:t>
            </a:r>
          </a:p>
        </p:txBody>
      </p:sp>
    </p:spTree>
    <p:extLst>
      <p:ext uri="{BB962C8B-B14F-4D97-AF65-F5344CB8AC3E}">
        <p14:creationId xmlns:p14="http://schemas.microsoft.com/office/powerpoint/2010/main" val="19174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Graphene Raman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3" y="1478513"/>
            <a:ext cx="5483457" cy="4576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Primary Peaks:</a:t>
            </a:r>
          </a:p>
          <a:p>
            <a:r>
              <a:rPr lang="en-US" dirty="0">
                <a:sym typeface="Wingdings" panose="05000000000000000000" pitchFamily="2" charset="2"/>
              </a:rPr>
              <a:t>G peak: primary in-plane vibrational mode</a:t>
            </a:r>
          </a:p>
          <a:p>
            <a:r>
              <a:rPr lang="en-US" dirty="0">
                <a:sym typeface="Wingdings" panose="05000000000000000000" pitchFamily="2" charset="2"/>
              </a:rPr>
              <a:t>2D peak: 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 order overtone of different vibration D</a:t>
            </a:r>
          </a:p>
          <a:p>
            <a:r>
              <a:rPr lang="en-US" dirty="0">
                <a:sym typeface="Wingdings" panose="05000000000000000000" pitchFamily="2" charset="2"/>
              </a:rPr>
              <a:t>2D peak splits with AB graphene stacking  larger FWHM 2D for multilayer graphene + blue shift</a:t>
            </a:r>
          </a:p>
          <a:p>
            <a:r>
              <a:rPr lang="en-US" dirty="0">
                <a:sym typeface="Wingdings" panose="05000000000000000000" pitchFamily="2" charset="2"/>
              </a:rPr>
              <a:t>I</a:t>
            </a:r>
            <a:r>
              <a:rPr lang="en-US" baseline="-25000" dirty="0">
                <a:sym typeface="Wingdings" panose="05000000000000000000" pitchFamily="2" charset="2"/>
              </a:rPr>
              <a:t>2D</a:t>
            </a:r>
            <a:r>
              <a:rPr lang="en-US" dirty="0">
                <a:sym typeface="Wingdings" panose="05000000000000000000" pitchFamily="2" charset="2"/>
              </a:rPr>
              <a:t>/I</a:t>
            </a:r>
            <a:r>
              <a:rPr lang="en-US" baseline="-25000" dirty="0">
                <a:sym typeface="Wingdings" panose="05000000000000000000" pitchFamily="2" charset="2"/>
              </a:rPr>
              <a:t>G</a:t>
            </a:r>
            <a:r>
              <a:rPr lang="en-US" dirty="0">
                <a:sym typeface="Wingdings" panose="05000000000000000000" pitchFamily="2" charset="2"/>
              </a:rPr>
              <a:t> ratio used to derive number of graphene layers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E02322-E308-46CA-BFCD-6E3059DE5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8513"/>
            <a:ext cx="5702373" cy="3998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610E9F-1BA3-4D81-A075-973C52971A01}"/>
              </a:ext>
            </a:extLst>
          </p:cNvPr>
          <p:cNvSpPr txBox="1"/>
          <p:nvPr/>
        </p:nvSpPr>
        <p:spPr>
          <a:xfrm>
            <a:off x="6096000" y="5875506"/>
            <a:ext cx="5702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nconsolata" panose="00000509000000000000" pitchFamily="49" charset="0"/>
              </a:rPr>
              <a:t>(a) Raman spectra of graphene vs. graphite showing large 2D and G peaks. (b) scattering mechanisms for 2D, D, D’</a:t>
            </a:r>
          </a:p>
        </p:txBody>
      </p:sp>
    </p:spTree>
    <p:extLst>
      <p:ext uri="{BB962C8B-B14F-4D97-AF65-F5344CB8AC3E}">
        <p14:creationId xmlns:p14="http://schemas.microsoft.com/office/powerpoint/2010/main" val="5947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Dependence on 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483456" cy="4260032"/>
          </a:xfrm>
        </p:spPr>
        <p:txBody>
          <a:bodyPr/>
          <a:lstStyle/>
          <a:p>
            <a:r>
              <a:rPr lang="en-US" dirty="0"/>
              <a:t>With increasing disorder, three new peaks: D, D’, and D+G</a:t>
            </a:r>
          </a:p>
          <a:p>
            <a:r>
              <a:rPr lang="en-US" dirty="0"/>
              <a:t>Low defect density </a:t>
            </a:r>
            <a:r>
              <a:rPr lang="en-US" dirty="0">
                <a:sym typeface="Wingdings" panose="05000000000000000000" pitchFamily="2" charset="2"/>
              </a:rPr>
              <a:t> small D peak</a:t>
            </a:r>
          </a:p>
          <a:p>
            <a:r>
              <a:rPr lang="en-US" dirty="0">
                <a:sym typeface="Wingdings" panose="05000000000000000000" pitchFamily="2" charset="2"/>
              </a:rPr>
              <a:t>Moderate defect density  large D peak</a:t>
            </a:r>
          </a:p>
          <a:p>
            <a:r>
              <a:rPr lang="en-US" dirty="0">
                <a:sym typeface="Wingdings" panose="05000000000000000000" pitchFamily="2" charset="2"/>
              </a:rPr>
              <a:t>High defect density  attenuation of all peaks</a:t>
            </a:r>
          </a:p>
          <a:p>
            <a:r>
              <a:rPr lang="en-US" dirty="0">
                <a:sym typeface="Wingdings" panose="05000000000000000000" pitchFamily="2" charset="2"/>
              </a:rPr>
              <a:t>Trend ~1/D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for low defects and ~D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for high defects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FA1C4-C2EA-4F71-8180-66F3BC2AEEB1}"/>
              </a:ext>
            </a:extLst>
          </p:cNvPr>
          <p:cNvSpPr txBox="1"/>
          <p:nvPr/>
        </p:nvSpPr>
        <p:spPr>
          <a:xfrm>
            <a:off x="7111218" y="6053348"/>
            <a:ext cx="5080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nconsolata" panose="00000509000000000000" pitchFamily="49" charset="0"/>
              </a:rPr>
              <a:t>(a) Characteristic graphene peaks (b) D/G ratio dependence on defect density (L</a:t>
            </a:r>
            <a:r>
              <a:rPr lang="en-US" sz="1400" baseline="-25000" dirty="0">
                <a:latin typeface="Inconsolata" panose="00000509000000000000" pitchFamily="49" charset="0"/>
              </a:rPr>
              <a:t>D</a:t>
            </a:r>
            <a:r>
              <a:rPr lang="en-US" sz="1400" dirty="0">
                <a:latin typeface="Inconsolata" panose="00000509000000000000" pitchFamily="49" charset="0"/>
              </a:rPr>
              <a:t> represents distance between defects)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D6E83-F593-4F2A-83B4-4A57BE99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568" y="594360"/>
            <a:ext cx="4048432" cy="53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8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Graphene properties through Raman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538427"/>
            <a:ext cx="5483456" cy="4260032"/>
          </a:xfrm>
        </p:spPr>
        <p:txBody>
          <a:bodyPr/>
          <a:lstStyle/>
          <a:p>
            <a:r>
              <a:rPr lang="en-US" dirty="0"/>
              <a:t>Two edge types for hexagonal 2D structure: Zigzag and Armchair</a:t>
            </a:r>
          </a:p>
          <a:p>
            <a:r>
              <a:rPr lang="en-US" dirty="0"/>
              <a:t>Strong D peak when Raman laser is polarized parallel to armchair edge</a:t>
            </a:r>
          </a:p>
          <a:p>
            <a:r>
              <a:rPr lang="en-US" dirty="0"/>
              <a:t>G peak enhanced when polarized parallel to armchair </a:t>
            </a:r>
            <a:r>
              <a:rPr lang="en-US" b="1" dirty="0"/>
              <a:t>and</a:t>
            </a:r>
            <a:r>
              <a:rPr lang="en-US" dirty="0"/>
              <a:t> perpendicular to zigzag (90 deg corners)</a:t>
            </a:r>
          </a:p>
          <a:p>
            <a:r>
              <a:rPr lang="en-US" dirty="0"/>
              <a:t>Grain boundaries contribute to D peak </a:t>
            </a:r>
            <a:r>
              <a:rPr lang="en-US" dirty="0">
                <a:sym typeface="Wingdings" panose="05000000000000000000" pitchFamily="2" charset="2"/>
              </a:rPr>
              <a:t> large D peak implies small grain sizes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5F5E34-0123-4CE6-9ED7-1840FA90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787" y="1434747"/>
            <a:ext cx="4163337" cy="43637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95B964-F1DF-4954-871B-CD5F45CB1BC7}"/>
              </a:ext>
            </a:extLst>
          </p:cNvPr>
          <p:cNvSpPr txBox="1"/>
          <p:nvPr/>
        </p:nvSpPr>
        <p:spPr>
          <a:xfrm>
            <a:off x="7451787" y="6053348"/>
            <a:ext cx="508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nconsolata" panose="00000509000000000000" pitchFamily="49" charset="0"/>
              </a:rPr>
              <a:t>Corner angle relationships of graphene edge types</a:t>
            </a:r>
          </a:p>
        </p:txBody>
      </p:sp>
    </p:spTree>
    <p:extLst>
      <p:ext uri="{BB962C8B-B14F-4D97-AF65-F5344CB8AC3E}">
        <p14:creationId xmlns:p14="http://schemas.microsoft.com/office/powerpoint/2010/main" val="140430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Crating defects for Raman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615931"/>
            <a:ext cx="3385524" cy="4661809"/>
          </a:xfrm>
        </p:spPr>
        <p:txBody>
          <a:bodyPr>
            <a:normAutofit/>
          </a:bodyPr>
          <a:lstStyle/>
          <a:p>
            <a:r>
              <a:rPr lang="en-US" dirty="0"/>
              <a:t>Sample exposed to plasma pulses and SEM to produce defects</a:t>
            </a:r>
          </a:p>
          <a:p>
            <a:r>
              <a:rPr lang="en-US" dirty="0"/>
              <a:t>Raman spectra taken after each exposure</a:t>
            </a:r>
          </a:p>
          <a:p>
            <a:r>
              <a:rPr lang="en-US" dirty="0"/>
              <a:t>1. (a) showing evolution of spectra after plasma exposure</a:t>
            </a:r>
          </a:p>
          <a:p>
            <a:r>
              <a:rPr lang="en-US" dirty="0"/>
              <a:t>2. (a) shows evolution of Raman spectra with increased exposure (more defects)</a:t>
            </a:r>
          </a:p>
          <a:p>
            <a:r>
              <a:rPr lang="en-US" dirty="0"/>
              <a:t>Blue data in 2. (b) showing D/G ratio trend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ECD2B-9326-4C24-8024-FBC1FAB625F3}"/>
              </a:ext>
            </a:extLst>
          </p:cNvPr>
          <p:cNvSpPr txBox="1"/>
          <p:nvPr/>
        </p:nvSpPr>
        <p:spPr>
          <a:xfrm>
            <a:off x="9108839" y="5323634"/>
            <a:ext cx="3083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nconsolata" panose="00000509000000000000" pitchFamily="49" charset="0"/>
              </a:rPr>
              <a:t>2. (a) Growth of D peak and widening of 2D peak with increasing defect density using SEM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32CD94-0F8D-4644-9D18-32F7C7C64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839" y="495972"/>
            <a:ext cx="2621677" cy="46019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55D6CD-AD87-4CE3-9BA9-BF1FA69F5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01" y="2123471"/>
            <a:ext cx="4764504" cy="29744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09314E-0052-4E47-8695-F6C7F9C6558F}"/>
              </a:ext>
            </a:extLst>
          </p:cNvPr>
          <p:cNvSpPr txBox="1"/>
          <p:nvPr/>
        </p:nvSpPr>
        <p:spPr>
          <a:xfrm>
            <a:off x="4171201" y="5323633"/>
            <a:ext cx="4661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nconsolata" panose="00000509000000000000" pitchFamily="49" charset="0"/>
              </a:rPr>
              <a:t>2. (a) 2D peak disappears completely and G-D’ double peak grows with exposure</a:t>
            </a:r>
          </a:p>
        </p:txBody>
      </p:sp>
    </p:spTree>
    <p:extLst>
      <p:ext uri="{BB962C8B-B14F-4D97-AF65-F5344CB8AC3E}">
        <p14:creationId xmlns:p14="http://schemas.microsoft.com/office/powerpoint/2010/main" val="35088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Questions +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012079" cy="4260032"/>
          </a:xfrm>
        </p:spPr>
        <p:txBody>
          <a:bodyPr/>
          <a:lstStyle/>
          <a:p>
            <a:r>
              <a:rPr lang="en-US" dirty="0"/>
              <a:t>Raman spectroscopy captures many graphene parameters</a:t>
            </a:r>
          </a:p>
          <a:p>
            <a:r>
              <a:rPr lang="en-US" dirty="0"/>
              <a:t>Grain boundaries, layer count, and defects all influence Raman spectra</a:t>
            </a:r>
          </a:p>
          <a:p>
            <a:r>
              <a:rPr lang="en-US" dirty="0"/>
              <a:t>Laser polarization influences peak characteristics at grain size resolutions</a:t>
            </a:r>
          </a:p>
          <a:p>
            <a:r>
              <a:rPr lang="en-US" dirty="0"/>
              <a:t>SEM + Plasma can be used to create defects for Raman analysis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058EB4-0B96-0E4C-9670-4869106E609C}"/>
              </a:ext>
            </a:extLst>
          </p:cNvPr>
          <p:cNvSpPr txBox="1">
            <a:spLocks/>
          </p:cNvSpPr>
          <p:nvPr/>
        </p:nvSpPr>
        <p:spPr>
          <a:xfrm>
            <a:off x="6096000" y="1878009"/>
            <a:ext cx="5012079" cy="426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AFD813-D759-44F8-B6A5-88AB263268B0}"/>
              </a:ext>
            </a:extLst>
          </p:cNvPr>
          <p:cNvSpPr txBox="1">
            <a:spLocks/>
          </p:cNvSpPr>
          <p:nvPr/>
        </p:nvSpPr>
        <p:spPr>
          <a:xfrm>
            <a:off x="6096000" y="1865609"/>
            <a:ext cx="5012079" cy="426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Plasma from IPCVD cause graphene defects during growth?</a:t>
            </a:r>
          </a:p>
          <a:p>
            <a:r>
              <a:rPr lang="en-US" dirty="0"/>
              <a:t>How does Raman spectra respond to 3D graphene if used for semiconductor conformity?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34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242</TotalTime>
  <Words>423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Inconsolata</vt:lpstr>
      <vt:lpstr>Parcel</vt:lpstr>
      <vt:lpstr>Raman Spectroscopy of Graphene and related materials</vt:lpstr>
      <vt:lpstr>Graphene Raman Characteristics</vt:lpstr>
      <vt:lpstr>Dependence on defects</vt:lpstr>
      <vt:lpstr>Graphene properties through Raman</vt:lpstr>
      <vt:lpstr>Crating defects for Raman analysis</vt:lpstr>
      <vt:lpstr>Questions +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CVD of Graphene and related applications</dc:title>
  <dc:creator>Sean Lai</dc:creator>
  <cp:lastModifiedBy>Sean Lai</cp:lastModifiedBy>
  <cp:revision>20</cp:revision>
  <dcterms:created xsi:type="dcterms:W3CDTF">2020-04-07T22:53:57Z</dcterms:created>
  <dcterms:modified xsi:type="dcterms:W3CDTF">2020-04-17T02:53:15Z</dcterms:modified>
</cp:coreProperties>
</file>