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Inconsolata" pitchFamily="49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Inconsolata" pitchFamily="49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B3E-D81E-A742-AB70-6FCD3E57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Optimization of CVD parameters for graphene synthesis through design of experiments</a:t>
            </a:r>
            <a:endParaRPr lang="en-US" cap="none" dirty="0">
              <a:latin typeface="Inconsolata" pitchFamily="49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C33B-B608-4C44-9D95-B9DD8912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65179"/>
            <a:ext cx="6801612" cy="1239894"/>
          </a:xfrm>
        </p:spPr>
        <p:txBody>
          <a:bodyPr/>
          <a:lstStyle/>
          <a:p>
            <a:r>
              <a:rPr lang="en-US" dirty="0"/>
              <a:t>Remi </a:t>
            </a:r>
            <a:r>
              <a:rPr lang="en-US" dirty="0" err="1"/>
              <a:t>Papon</a:t>
            </a:r>
            <a:r>
              <a:rPr lang="en-US" dirty="0"/>
              <a:t>, Christel </a:t>
            </a:r>
            <a:r>
              <a:rPr lang="en-US" dirty="0" err="1"/>
              <a:t>Pierlot</a:t>
            </a:r>
            <a:r>
              <a:rPr lang="en-US" dirty="0"/>
              <a:t>, Subash Sharma, </a:t>
            </a:r>
            <a:r>
              <a:rPr lang="en-US" dirty="0" err="1"/>
              <a:t>Sachin</a:t>
            </a:r>
            <a:r>
              <a:rPr lang="en-US" dirty="0"/>
              <a:t> Maruti Shinde, </a:t>
            </a:r>
            <a:r>
              <a:rPr lang="en-US" dirty="0" err="1"/>
              <a:t>Golap</a:t>
            </a:r>
            <a:r>
              <a:rPr lang="en-US" dirty="0"/>
              <a:t> </a:t>
            </a:r>
            <a:r>
              <a:rPr lang="en-US" dirty="0" err="1"/>
              <a:t>Kalita</a:t>
            </a:r>
            <a:r>
              <a:rPr lang="en-US" dirty="0"/>
              <a:t>, and Masaki </a:t>
            </a:r>
            <a:r>
              <a:rPr lang="en-US" dirty="0" err="1"/>
              <a:t>Tanemura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4A9BC-82CE-49F6-8EC5-F7CD301707B0}"/>
              </a:ext>
            </a:extLst>
          </p:cNvPr>
          <p:cNvSpPr txBox="1"/>
          <p:nvPr/>
        </p:nvSpPr>
        <p:spPr>
          <a:xfrm>
            <a:off x="813910" y="574385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anose="00000509000000000000" pitchFamily="49" charset="0"/>
              </a:rPr>
              <a:t>Notes compiled 4/24/20, Sean Lai</a:t>
            </a:r>
          </a:p>
        </p:txBody>
      </p:sp>
    </p:spTree>
    <p:extLst>
      <p:ext uri="{BB962C8B-B14F-4D97-AF65-F5344CB8AC3E}">
        <p14:creationId xmlns:p14="http://schemas.microsoft.com/office/powerpoint/2010/main" val="191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654726"/>
            <a:ext cx="5816832" cy="4703544"/>
          </a:xfrm>
        </p:spPr>
        <p:txBody>
          <a:bodyPr>
            <a:normAutofit/>
          </a:bodyPr>
          <a:lstStyle/>
          <a:p>
            <a:r>
              <a:rPr lang="en-US" dirty="0"/>
              <a:t>CVD Process parameters require time consuming experiments + setups to optimize</a:t>
            </a:r>
          </a:p>
          <a:p>
            <a:r>
              <a:rPr lang="en-US" dirty="0"/>
              <a:t>Use of DOE can help identify contextual importance of experimental parameters</a:t>
            </a:r>
          </a:p>
          <a:p>
            <a:r>
              <a:rPr lang="en-US" dirty="0"/>
              <a:t>Without DOE 2</a:t>
            </a:r>
            <a:r>
              <a:rPr lang="en-US" baseline="30000" dirty="0"/>
              <a:t>P</a:t>
            </a:r>
            <a:r>
              <a:rPr lang="en-US" dirty="0"/>
              <a:t> experiments needed for P parameters</a:t>
            </a:r>
          </a:p>
          <a:p>
            <a:r>
              <a:rPr lang="en-US" dirty="0"/>
              <a:t>5 parameters for these experiments: Growth temperature, anneal time, Carbon source mass, Carbon source heating rate, distance from furnace</a:t>
            </a:r>
          </a:p>
          <a:p>
            <a:r>
              <a:rPr lang="en-US" dirty="0"/>
              <a:t>In this paper, experiments are reduced to two sets of 2</a:t>
            </a:r>
            <a:r>
              <a:rPr lang="en-US" baseline="30000" dirty="0"/>
              <a:t>3</a:t>
            </a:r>
            <a:r>
              <a:rPr lang="en-US" dirty="0"/>
              <a:t> experiments by holding certain parameters constant and comparing experimental sets (16 total experiments)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Parameter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Fixed one parameter at a time: Cu temperature or annealing time</a:t>
            </a:r>
          </a:p>
          <a:p>
            <a:r>
              <a:rPr lang="en-US" dirty="0"/>
              <a:t>Tested high/low (+, -) values for the other 4 parameters </a:t>
            </a:r>
            <a:r>
              <a:rPr lang="en-US" dirty="0">
                <a:sym typeface="Wingdings" pitchFamily="2" charset="2"/>
              </a:rPr>
              <a:t> 8 experiments per fixed parameter  16 total experiments</a:t>
            </a:r>
          </a:p>
          <a:p>
            <a:r>
              <a:rPr lang="en-US" dirty="0">
                <a:sym typeface="Wingdings" pitchFamily="2" charset="2"/>
              </a:rPr>
              <a:t>Fixed anneal time at 30 minutes for first set</a:t>
            </a:r>
          </a:p>
          <a:p>
            <a:r>
              <a:rPr lang="en-US" dirty="0">
                <a:sym typeface="Wingdings" pitchFamily="2" charset="2"/>
              </a:rPr>
              <a:t>Fixed temperature at 1070C for second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A2AA9-AB55-6849-BDC0-4727255E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09BAB-9BC8-594F-8398-34307F87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FFECBC0-1624-0F4F-A007-0BFB6D65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44" y="1498845"/>
            <a:ext cx="4870912" cy="4294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295FC0-1805-0A49-8795-6881B12298E8}"/>
              </a:ext>
            </a:extLst>
          </p:cNvPr>
          <p:cNvSpPr txBox="1"/>
          <p:nvPr/>
        </p:nvSpPr>
        <p:spPr>
          <a:xfrm>
            <a:off x="6789683" y="6138041"/>
            <a:ext cx="478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itchFamily="49" charset="77"/>
              </a:rPr>
              <a:t>Schematic of experimental setup and example heating/cooling temperature profiles</a:t>
            </a:r>
          </a:p>
        </p:txBody>
      </p:sp>
    </p:spTree>
    <p:extLst>
      <p:ext uri="{BB962C8B-B14F-4D97-AF65-F5344CB8AC3E}">
        <p14:creationId xmlns:p14="http://schemas.microsoft.com/office/powerpoint/2010/main" val="15754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188720"/>
          </a:xfrm>
        </p:spPr>
        <p:txBody>
          <a:bodyPr/>
          <a:lstStyle/>
          <a:p>
            <a:r>
              <a:rPr lang="en-US" cap="none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617139"/>
            <a:ext cx="5483456" cy="47521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relevant parameters in DOE matrices. + and – refer to higher or lower of two tested values:</a:t>
            </a:r>
          </a:p>
          <a:p>
            <a:pPr marL="0" indent="0">
              <a:buNone/>
            </a:pPr>
            <a:r>
              <a:rPr lang="en-US" dirty="0"/>
              <a:t>DOE1 (fixed t = 30 minutes):</a:t>
            </a:r>
          </a:p>
          <a:p>
            <a:r>
              <a:rPr lang="en-US" dirty="0"/>
              <a:t>+ Temperature, 1070C</a:t>
            </a:r>
          </a:p>
          <a:p>
            <a:r>
              <a:rPr lang="en-US" dirty="0"/>
              <a:t>- increasing rate, 1.5C/min</a:t>
            </a:r>
          </a:p>
          <a:p>
            <a:r>
              <a:rPr lang="en-US" dirty="0"/>
              <a:t>- Mass of C, 5mg</a:t>
            </a:r>
          </a:p>
          <a:p>
            <a:pPr marL="0" indent="0">
              <a:buNone/>
            </a:pPr>
            <a:r>
              <a:rPr lang="en-US" dirty="0"/>
              <a:t>DOE2 (fixed T = 1070C):</a:t>
            </a:r>
          </a:p>
          <a:p>
            <a:r>
              <a:rPr lang="en-US" dirty="0"/>
              <a:t>+ anneal time, 60 minutes</a:t>
            </a:r>
          </a:p>
          <a:p>
            <a:r>
              <a:rPr lang="en-US" dirty="0"/>
              <a:t>- increasing rate, 1.2C/min</a:t>
            </a:r>
          </a:p>
          <a:p>
            <a:r>
              <a:rPr lang="en-US" dirty="0"/>
              <a:t>- growth time, 90 min</a:t>
            </a:r>
          </a:p>
          <a:p>
            <a:r>
              <a:rPr lang="en-US" dirty="0"/>
              <a:t>+ mass of C, 5mg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1499784" y="3882764"/>
            <a:ext cx="508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itchFamily="49" charset="77"/>
              </a:rPr>
              <a:t>Response to bending angles of graphene and ITO OPV cells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40191-CFB1-3B43-959D-11BC7BDA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24" y="4543229"/>
            <a:ext cx="4442928" cy="1684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23B6BD-99F1-7946-9E64-ED01A4E9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524" y="375281"/>
            <a:ext cx="4442928" cy="202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C0DC2-163B-5E4D-8C39-6E8273761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524" y="2410188"/>
            <a:ext cx="4442928" cy="21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Data used to create contour curves to inform further experiments</a:t>
            </a:r>
          </a:p>
          <a:p>
            <a:r>
              <a:rPr lang="en-US" dirty="0">
                <a:sym typeface="Wingdings" pitchFamily="2" charset="2"/>
              </a:rPr>
              <a:t>Optimized parameters by analysis of DOE experiments: 60 minute anneal time, 5mg C source, 1cm distance, 1.4C/min increasing rate, 72 min growth time</a:t>
            </a:r>
          </a:p>
          <a:p>
            <a:r>
              <a:rPr lang="en-US" dirty="0">
                <a:sym typeface="Wingdings" pitchFamily="2" charset="2"/>
              </a:rPr>
              <a:t>Results: 50-130um crystals, and 60mm domain(?)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1196234" y="6138041"/>
            <a:ext cx="590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Inconsolata" pitchFamily="49" charset="77"/>
              </a:rPr>
              <a:t>A 60um single-layer graphene crystal grown using optimized parameters from DOE analysis and associated Raman </a:t>
            </a:r>
            <a:r>
              <a:rPr lang="en-US" sz="1400" dirty="0" err="1">
                <a:latin typeface="Inconsolata" pitchFamily="49" charset="77"/>
              </a:rPr>
              <a:t>scpectra</a:t>
            </a:r>
            <a:endParaRPr lang="en-US" sz="1400" dirty="0">
              <a:latin typeface="Inconsolata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2F106-C722-4745-B603-868F7B64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5" y="1570611"/>
            <a:ext cx="3995876" cy="51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Questions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012079" cy="4260032"/>
          </a:xfrm>
        </p:spPr>
        <p:txBody>
          <a:bodyPr/>
          <a:lstStyle/>
          <a:p>
            <a:r>
              <a:rPr lang="en-US" dirty="0"/>
              <a:t>DOE can help optimize experimental parameters to good precision while reducing the required number of experiments</a:t>
            </a:r>
          </a:p>
          <a:p>
            <a:r>
              <a:rPr lang="en-US" dirty="0"/>
              <a:t>High anneal temperatures and long growths on Cu produce high quality + large single crystals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58EB4-0B96-0E4C-9670-4869106E609C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DOE address non-linear relationships between parameters and outcomes?</a:t>
            </a:r>
          </a:p>
          <a:p>
            <a:r>
              <a:rPr lang="en-US" dirty="0"/>
              <a:t>How do the number of required experiments scale if optimizing for two different output parameters?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945</TotalTime>
  <Words>396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Inconsolata</vt:lpstr>
      <vt:lpstr>Parcel</vt:lpstr>
      <vt:lpstr>Optimization of CVD parameters for graphene synthesis through design of experiments</vt:lpstr>
      <vt:lpstr>Motivations</vt:lpstr>
      <vt:lpstr>Parameter Details</vt:lpstr>
      <vt:lpstr>Results</vt:lpstr>
      <vt:lpstr>Optimization</vt:lpstr>
      <vt:lpstr>Questions +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CVD of Graphene and related applications</dc:title>
  <dc:creator>Sean Lai</dc:creator>
  <cp:lastModifiedBy>Sean Lai</cp:lastModifiedBy>
  <cp:revision>14</cp:revision>
  <dcterms:created xsi:type="dcterms:W3CDTF">2020-04-07T22:53:57Z</dcterms:created>
  <dcterms:modified xsi:type="dcterms:W3CDTF">2020-04-27T00:52:28Z</dcterms:modified>
</cp:coreProperties>
</file>