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ean Lai, 5/21/20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Sean Lai, 5/21/20</a:t>
            </a:r>
          </a:p>
        </p:txBody>
      </p:sp>
      <p:sp>
        <p:nvSpPr>
          <p:cNvPr id="152" name="Direct growth of doping density controlled hexagonal graphene on SiO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2365188">
              <a:defRPr spc="-225" sz="11252"/>
            </a:pPr>
            <a:r>
              <a:t>Direct growth of doping density controlled hexagonal graphene on SiO</a:t>
            </a:r>
            <a:r>
              <a:rPr baseline="-5999"/>
              <a:t>2</a:t>
            </a:r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VD growth of graphene is effective at producing high quality layers, but transfer process is difficult for industry use…"/>
          <p:cNvSpPr txBox="1"/>
          <p:nvPr>
            <p:ph type="body" sz="half" idx="1"/>
          </p:nvPr>
        </p:nvSpPr>
        <p:spPr>
          <a:xfrm>
            <a:off x="489203" y="2651698"/>
            <a:ext cx="11213594" cy="1030232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CVD growth of graphene is effective at producing high quality layers, but transfer process is difficult for industry use</a:t>
            </a:r>
          </a:p>
          <a:p>
            <a:pPr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Direct growth had been previously reported, but with problems around yield, layer growth, large-scale growth, and tunable doping for electronics.</a:t>
            </a:r>
          </a:p>
          <a:p>
            <a:pPr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Researchers sought a direct growth method for high quality graphene without transfer process</a:t>
            </a:r>
          </a:p>
        </p:txBody>
      </p:sp>
      <p:sp>
        <p:nvSpPr>
          <p:cNvPr id="156" name="Motivations for Experi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04">
              <a:defRPr spc="-122" sz="6120"/>
            </a:lvl1pPr>
          </a:lstStyle>
          <a:p>
            <a:pPr/>
            <a:r>
              <a:t>Motivations for Experiment</a:t>
            </a:r>
          </a:p>
        </p:txBody>
      </p:sp>
      <p:sp>
        <p:nvSpPr>
          <p:cNvPr id="157" name="Overview:…"/>
          <p:cNvSpPr txBox="1"/>
          <p:nvPr/>
        </p:nvSpPr>
        <p:spPr>
          <a:xfrm>
            <a:off x="12039002" y="2651698"/>
            <a:ext cx="11213594" cy="10302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Overview:</a:t>
            </a:r>
          </a:p>
          <a:p>
            <a:pPr marL="609600" indent="-609600">
              <a:buSzPct val="123000"/>
              <a:buChar char="•"/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Use RH-PCVD (Rapid-heating plasma CVD) to grow graphene at Ni-SiO</a:t>
            </a:r>
            <a:r>
              <a:rPr baseline="-5999"/>
              <a:t>2 </a:t>
            </a:r>
            <a:r>
              <a:t>interface instead of at Ni surface.</a:t>
            </a:r>
          </a:p>
          <a:p>
            <a:pPr marL="609600" indent="-609600">
              <a:buSzPct val="123000"/>
              <a:buChar char="•"/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Plasma allows T &lt; 600C, where thermal CVD needs 900-1000C</a:t>
            </a:r>
          </a:p>
          <a:p>
            <a:pPr marL="609600" indent="-609600">
              <a:buSzPct val="123000"/>
              <a:buChar char="•"/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NH</a:t>
            </a:r>
            <a:r>
              <a:rPr baseline="-5999"/>
              <a:t>3</a:t>
            </a:r>
            <a:r>
              <a:t> gas concentration during growth process can be used to dope graphene and shift pos/neg gate bias for FET fabrication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i deposited by vacuum evaporation (55nm optimal)…"/>
          <p:cNvSpPr txBox="1"/>
          <p:nvPr>
            <p:ph type="body" sz="half" idx="1"/>
          </p:nvPr>
        </p:nvSpPr>
        <p:spPr>
          <a:xfrm>
            <a:off x="1206500" y="2830998"/>
            <a:ext cx="11461588" cy="982772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Ni deposited by vacuum evaporation (55nm optimal)</a:t>
            </a:r>
          </a:p>
          <a:p>
            <a:pPr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Transfer to electric furnace center, where T</a:t>
            </a:r>
            <a:r>
              <a:rPr baseline="-5999"/>
              <a:t>substrate</a:t>
            </a:r>
            <a:r>
              <a:t> heated to 950C over ~30s</a:t>
            </a:r>
          </a:p>
          <a:p>
            <a:pPr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13.56Mhz, 118W RF Plasma formed</a:t>
            </a:r>
          </a:p>
          <a:p>
            <a:pPr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Graphene grown using PE CVD with CH</a:t>
            </a:r>
            <a:r>
              <a:rPr baseline="-5999"/>
              <a:t>4</a:t>
            </a:r>
            <a:r>
              <a:t>:H</a:t>
            </a:r>
            <a:r>
              <a:rPr baseline="-5999"/>
              <a:t>2</a:t>
            </a:r>
            <a:r>
              <a:t> ratio of 9:1</a:t>
            </a:r>
          </a:p>
          <a:p>
            <a:pPr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Sample cooled</a:t>
            </a:r>
          </a:p>
          <a:p>
            <a:pPr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Ni etched with FeCl</a:t>
            </a:r>
            <a:r>
              <a:rPr baseline="-5999"/>
              <a:t>3</a:t>
            </a:r>
          </a:p>
        </p:txBody>
      </p:sp>
      <p:sp>
        <p:nvSpPr>
          <p:cNvPr id="160" name="Proced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Procedure</a:t>
            </a:r>
          </a:p>
        </p:txBody>
      </p:sp>
      <p:pic>
        <p:nvPicPr>
          <p:cNvPr id="161" name="Screen Shot 2020-05-21 at 9.23.41 PM.png" descr="Screen Shot 2020-05-21 at 9.23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26574" y="3315893"/>
            <a:ext cx="11461589" cy="7209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Morph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Morphology</a:t>
            </a:r>
          </a:p>
        </p:txBody>
      </p:sp>
      <p:sp>
        <p:nvSpPr>
          <p:cNvPr id="164" name="Hole-like structures formed during growth process:…"/>
          <p:cNvSpPr txBox="1"/>
          <p:nvPr>
            <p:ph type="body" sz="half" idx="1"/>
          </p:nvPr>
        </p:nvSpPr>
        <p:spPr>
          <a:xfrm>
            <a:off x="1206500" y="3013036"/>
            <a:ext cx="13030207" cy="9491480"/>
          </a:xfrm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sz="3936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Hole-like structures formed during growth process:</a:t>
            </a:r>
          </a:p>
          <a:p>
            <a:pPr lvl="1" marL="999744" indent="-499872" defTabSz="1999437">
              <a:spcBef>
                <a:spcPts val="3600"/>
              </a:spcBef>
              <a:defRPr sz="3936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Raman analysis showed single-layer graphene in hole areas (a, right)</a:t>
            </a:r>
          </a:p>
          <a:p>
            <a:pPr lvl="1" marL="999744" indent="-499872" defTabSz="1999437">
              <a:spcBef>
                <a:spcPts val="3600"/>
              </a:spcBef>
              <a:defRPr sz="3936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Postulated that hole growth (due to Ni evaporation) coincident with graphene growth</a:t>
            </a:r>
          </a:p>
          <a:p>
            <a:pPr lvl="1" marL="999744" indent="-499872" defTabSz="1999437">
              <a:spcBef>
                <a:spcPts val="3600"/>
              </a:spcBef>
              <a:defRPr sz="3936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Researchers note that further study is required for full understanding of these structures</a:t>
            </a:r>
          </a:p>
          <a:p>
            <a:pPr marL="499872" indent="-499872" defTabSz="1999437">
              <a:spcBef>
                <a:spcPts val="3600"/>
              </a:spcBef>
              <a:defRPr sz="3936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Hexagonal domain formation (b, right):</a:t>
            </a:r>
          </a:p>
          <a:p>
            <a:pPr lvl="1" marL="999744" indent="-499872" defTabSz="1999437">
              <a:spcBef>
                <a:spcPts val="3600"/>
              </a:spcBef>
              <a:defRPr sz="3936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Size of 10-20um form initially after CVD process</a:t>
            </a:r>
          </a:p>
          <a:p>
            <a:pPr lvl="1" marL="999744" indent="-499872" defTabSz="1999437">
              <a:spcBef>
                <a:spcPts val="3600"/>
              </a:spcBef>
              <a:defRPr sz="3936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Larger continuous cm scale domains were produced experimentally with unspecified different growth parameters</a:t>
            </a:r>
          </a:p>
        </p:txBody>
      </p:sp>
      <p:pic>
        <p:nvPicPr>
          <p:cNvPr id="165" name="Screen Shot 2020-05-21 at 9.32.49 PM.png" descr="Screen Shot 2020-05-21 at 9.32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60644" y="6954374"/>
            <a:ext cx="7430917" cy="5233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Screen Shot 2020-05-21 at 9.33.14 PM.png" descr="Screen Shot 2020-05-21 at 9.33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54601" y="822340"/>
            <a:ext cx="5643003" cy="55939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mperature and Ni layer thickness depend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18888">
              <a:defRPr spc="-154" sz="7735"/>
            </a:lvl1pPr>
          </a:lstStyle>
          <a:p>
            <a:pPr/>
            <a:r>
              <a:t>Temperature and Ni layer thickness dependence</a:t>
            </a:r>
          </a:p>
        </p:txBody>
      </p:sp>
      <p:sp>
        <p:nvSpPr>
          <p:cNvPr id="169" name="Temperature:…"/>
          <p:cNvSpPr txBox="1"/>
          <p:nvPr>
            <p:ph type="body" sz="half" idx="1"/>
          </p:nvPr>
        </p:nvSpPr>
        <p:spPr>
          <a:xfrm>
            <a:off x="1206500" y="3108194"/>
            <a:ext cx="9769725" cy="939632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Temperature:</a:t>
            </a:r>
          </a:p>
          <a:p>
            <a:pPr lvl="1"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D peak increase at lower temperature indicating an increase in defects</a:t>
            </a:r>
          </a:p>
          <a:p>
            <a:pPr lvl="1"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Still a prominent 2D peak at 600C, but shorter and wider than at higher temperature</a:t>
            </a:r>
          </a:p>
        </p:txBody>
      </p:sp>
      <p:sp>
        <p:nvSpPr>
          <p:cNvPr id="170" name="Ni layer thickness:…"/>
          <p:cNvSpPr txBox="1"/>
          <p:nvPr/>
        </p:nvSpPr>
        <p:spPr>
          <a:xfrm>
            <a:off x="12326481" y="3108194"/>
            <a:ext cx="9769726" cy="939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85215" indent="-585215" defTabSz="2340805">
              <a:spcBef>
                <a:spcPts val="4300"/>
              </a:spcBef>
              <a:buSzPct val="123000"/>
              <a:buChar char="•"/>
              <a:defRPr sz="4608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Ni layer thickness:</a:t>
            </a:r>
          </a:p>
          <a:p>
            <a:pPr lvl="1" marL="1170431" indent="-585215" defTabSz="2340805">
              <a:spcBef>
                <a:spcPts val="4300"/>
              </a:spcBef>
              <a:buSzPct val="123000"/>
              <a:buChar char="•"/>
              <a:defRPr sz="4608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For thin Ni, ~25nm, Ni evaporated and formed islands, limited graphene growth via diffusion</a:t>
            </a:r>
          </a:p>
          <a:p>
            <a:pPr lvl="1" marL="1170431" indent="-585215" defTabSz="2340805">
              <a:spcBef>
                <a:spcPts val="4300"/>
              </a:spcBef>
              <a:buSzPct val="123000"/>
              <a:buChar char="•"/>
              <a:defRPr sz="4608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For thick Ni, ~85nm, growth initiated after 20 min and occurred on top layer in addition to interface</a:t>
            </a:r>
          </a:p>
          <a:p>
            <a:pPr lvl="1" marL="1170431" indent="-585215" defTabSz="2340805">
              <a:spcBef>
                <a:spcPts val="4300"/>
              </a:spcBef>
              <a:buSzPct val="123000"/>
              <a:buChar char="•"/>
              <a:defRPr sz="4608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At moderate Ni thickness, ~55nm,  showed preference for interface growth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or selective growth of graphene at Ni-SiO2 interface:…"/>
          <p:cNvSpPr txBox="1"/>
          <p:nvPr>
            <p:ph type="body" sz="half" idx="1"/>
          </p:nvPr>
        </p:nvSpPr>
        <p:spPr>
          <a:xfrm>
            <a:off x="992813" y="2996435"/>
            <a:ext cx="12059622" cy="9508699"/>
          </a:xfrm>
          <a:prstGeom prst="rect">
            <a:avLst/>
          </a:prstGeom>
        </p:spPr>
        <p:txBody>
          <a:bodyPr/>
          <a:lstStyle/>
          <a:p>
            <a:pPr marL="0" indent="0" defTabSz="2121354">
              <a:spcBef>
                <a:spcPts val="3900"/>
              </a:spcBef>
              <a:buSzTx/>
              <a:buNone/>
              <a:defRPr sz="4176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For selective growth of graphene at Ni-SiO</a:t>
            </a:r>
            <a:r>
              <a:rPr baseline="-5999"/>
              <a:t>2</a:t>
            </a:r>
            <a:r>
              <a:t> interface:</a:t>
            </a:r>
          </a:p>
          <a:p>
            <a:pPr marL="773430" indent="-773430" defTabSz="2121354">
              <a:spcBef>
                <a:spcPts val="3900"/>
              </a:spcBef>
              <a:buSzPct val="100000"/>
              <a:buAutoNum type="arabicPeriod" startAt="1"/>
              <a:defRPr sz="4176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Film structure must be maintained:</a:t>
            </a:r>
          </a:p>
          <a:p>
            <a:pPr lvl="1" marL="1060704" indent="-530352" defTabSz="2121354">
              <a:spcBef>
                <a:spcPts val="3900"/>
              </a:spcBef>
              <a:defRPr sz="4176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b="1"/>
              <a:t>T</a:t>
            </a:r>
            <a:r>
              <a:rPr b="1" baseline="-5999"/>
              <a:t>Ni</a:t>
            </a:r>
            <a:r>
              <a:rPr b="1"/>
              <a:t> &gt;&gt; E</a:t>
            </a:r>
            <a:r>
              <a:rPr b="1" baseline="-5999"/>
              <a:t>Ni</a:t>
            </a:r>
            <a:r>
              <a:rPr b="1"/>
              <a:t> * t</a:t>
            </a:r>
            <a:r>
              <a:t>, T</a:t>
            </a:r>
            <a:r>
              <a:rPr baseline="-5999"/>
              <a:t>Ni</a:t>
            </a:r>
            <a:r>
              <a:t> = Ni thickness, E</a:t>
            </a:r>
            <a:r>
              <a:rPr baseline="-5999"/>
              <a:t>Ni</a:t>
            </a:r>
            <a:r>
              <a:t> = Ni evap. rate, t = time</a:t>
            </a:r>
          </a:p>
          <a:p>
            <a:pPr lvl="1" marL="1060704" indent="-530352" defTabSz="2121354">
              <a:spcBef>
                <a:spcPts val="3900"/>
              </a:spcBef>
              <a:defRPr sz="4176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Satisfied by adjusting film thickness, growth time</a:t>
            </a:r>
          </a:p>
          <a:p>
            <a:pPr marL="773430" indent="-773430" defTabSz="2121354">
              <a:spcBef>
                <a:spcPts val="3900"/>
              </a:spcBef>
              <a:buSzPct val="100000"/>
              <a:buAutoNum type="arabicPeriod" startAt="1"/>
              <a:defRPr sz="4176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Carbon density at interface after growth must be higher than threshold density for graphene formation</a:t>
            </a:r>
          </a:p>
          <a:p>
            <a:pPr marL="773430" indent="-773430" defTabSz="2121354">
              <a:spcBef>
                <a:spcPts val="3900"/>
              </a:spcBef>
              <a:buSzPct val="100000"/>
              <a:buAutoNum type="arabicPeriod" startAt="1"/>
              <a:defRPr sz="4176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Carbon density at Ni surface must be lower than threshold density for graphene formation</a:t>
            </a:r>
          </a:p>
        </p:txBody>
      </p:sp>
      <p:sp>
        <p:nvSpPr>
          <p:cNvPr id="173" name="3 important conditions"/>
          <p:cNvSpPr txBox="1"/>
          <p:nvPr>
            <p:ph type="title"/>
          </p:nvPr>
        </p:nvSpPr>
        <p:spPr>
          <a:xfrm>
            <a:off x="1206500" y="1079500"/>
            <a:ext cx="14465356" cy="1525064"/>
          </a:xfrm>
          <a:prstGeom prst="rect">
            <a:avLst/>
          </a:prstGeom>
        </p:spPr>
        <p:txBody>
          <a:bodyPr/>
          <a:lstStyle/>
          <a:p>
            <a:pPr/>
            <a:r>
              <a:t>3 important conditions</a:t>
            </a:r>
          </a:p>
        </p:txBody>
      </p:sp>
      <p:sp>
        <p:nvSpPr>
          <p:cNvPr id="174" name="To satisfy all 3 conditions simultaneously requires ion penetration into Ni layer via plasma…"/>
          <p:cNvSpPr txBox="1"/>
          <p:nvPr/>
        </p:nvSpPr>
        <p:spPr>
          <a:xfrm>
            <a:off x="14054429" y="2996435"/>
            <a:ext cx="8645925" cy="9508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2243271">
              <a:spcBef>
                <a:spcPts val="4100"/>
              </a:spcBef>
              <a:defRPr sz="4416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To satisfy all 3 conditions simultaneously requires ion penetration into Ni layer via plasma</a:t>
            </a:r>
          </a:p>
          <a:p>
            <a:pPr marL="560831" indent="-560831" defTabSz="2243271">
              <a:spcBef>
                <a:spcPts val="4100"/>
              </a:spcBef>
              <a:buSzPct val="123000"/>
              <a:buChar char="•"/>
              <a:defRPr sz="4416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For I</a:t>
            </a:r>
            <a:r>
              <a:rPr baseline="-5999"/>
              <a:t>c</a:t>
            </a:r>
            <a:r>
              <a:t> &gt;&gt; T</a:t>
            </a:r>
            <a:r>
              <a:rPr baseline="-5999"/>
              <a:t>Ni</a:t>
            </a:r>
            <a:r>
              <a:t>/2, I</a:t>
            </a:r>
            <a:r>
              <a:rPr baseline="-5999"/>
              <a:t>c</a:t>
            </a:r>
            <a:r>
              <a:t> penetration depth of carbon into film, preferential formation of graphene growth at interface observed</a:t>
            </a:r>
          </a:p>
          <a:p>
            <a:pPr marL="560831" indent="-560831" defTabSz="2243271">
              <a:spcBef>
                <a:spcPts val="4100"/>
              </a:spcBef>
              <a:buSzPct val="123000"/>
              <a:buChar char="•"/>
              <a:defRPr sz="4416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Plasma also important to keep E</a:t>
            </a:r>
            <a:r>
              <a:rPr baseline="-5999"/>
              <a:t>Ni</a:t>
            </a:r>
            <a:r>
              <a:t> low</a:t>
            </a:r>
          </a:p>
          <a:p>
            <a:pPr marL="560831" indent="-560831" defTabSz="2243271">
              <a:spcBef>
                <a:spcPts val="4100"/>
              </a:spcBef>
              <a:buSzPct val="123000"/>
              <a:buChar char="•"/>
              <a:defRPr sz="4416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note: </a:t>
            </a:r>
            <a14:m>
              <m:oMath>
                <m:sSub>
                  <m:e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∝</m:t>
                </m:r>
                <m:f>
                  <m:fPr>
                    <m:ctrlP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xmlns:a="http://schemas.openxmlformats.org/drawingml/2006/main" sz="4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den>
                </m:f>
              </m:oMath>
            </a14:m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raphene growth in 15 x 50 um channel using RH-PCVD…"/>
          <p:cNvSpPr txBox="1"/>
          <p:nvPr>
            <p:ph type="body" idx="1"/>
          </p:nvPr>
        </p:nvSpPr>
        <p:spPr>
          <a:xfrm>
            <a:off x="657598" y="3085100"/>
            <a:ext cx="14619501" cy="967823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Graphene growth in 15 x 50 um channel using RH-PCVD</a:t>
            </a:r>
          </a:p>
          <a:p>
            <a:pPr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High gate bias voltage of 60V required due to p-doping of underlying SiO</a:t>
            </a:r>
            <a:r>
              <a:rPr baseline="-5999"/>
              <a:t>2</a:t>
            </a:r>
            <a:r>
              <a:t>.</a:t>
            </a:r>
          </a:p>
          <a:p>
            <a:pPr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Fix:</a:t>
            </a:r>
          </a:p>
          <a:p>
            <a:pPr lvl="1"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Add Nitrogen source to growth process. Researchers used NH</a:t>
            </a:r>
            <a:r>
              <a:rPr baseline="-5999"/>
              <a:t>3</a:t>
            </a:r>
          </a:p>
          <a:p>
            <a:pPr lvl="1">
              <a:defRPr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N in growth allow tuning of carrier doping and shifting of gate bias voltage.</a:t>
            </a:r>
          </a:p>
        </p:txBody>
      </p:sp>
      <p:sp>
        <p:nvSpPr>
          <p:cNvPr id="177" name="FET Fabrication"/>
          <p:cNvSpPr txBox="1"/>
          <p:nvPr>
            <p:ph type="title"/>
          </p:nvPr>
        </p:nvSpPr>
        <p:spPr>
          <a:xfrm>
            <a:off x="636669" y="678034"/>
            <a:ext cx="9779001" cy="1435101"/>
          </a:xfrm>
          <a:prstGeom prst="rect">
            <a:avLst/>
          </a:prstGeom>
        </p:spPr>
        <p:txBody>
          <a:bodyPr/>
          <a:lstStyle/>
          <a:p>
            <a:pPr/>
            <a:r>
              <a:t>FET Fabrication</a:t>
            </a:r>
          </a:p>
        </p:txBody>
      </p:sp>
      <p:pic>
        <p:nvPicPr>
          <p:cNvPr id="178" name="Screen Shot 2020-05-21 at 9.59.53 PM.png" descr="Screen Shot 2020-05-21 at 9.59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80863" y="266538"/>
            <a:ext cx="6331273" cy="13182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nclusions &amp;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 &amp; Questions</a:t>
            </a:r>
          </a:p>
        </p:txBody>
      </p:sp>
      <p:sp>
        <p:nvSpPr>
          <p:cNvPr id="181" name="Direct growth allows graphene growth without transfer process which is not feasible for semiconductor fabrication…"/>
          <p:cNvSpPr txBox="1"/>
          <p:nvPr>
            <p:ph type="body" sz="half" idx="1"/>
          </p:nvPr>
        </p:nvSpPr>
        <p:spPr>
          <a:xfrm>
            <a:off x="1206500" y="2887737"/>
            <a:ext cx="10195893" cy="9777971"/>
          </a:xfrm>
          <a:prstGeom prst="rect">
            <a:avLst/>
          </a:prstGeom>
        </p:spPr>
        <p:txBody>
          <a:bodyPr/>
          <a:lstStyle/>
          <a:p>
            <a:pPr marL="508000" indent="-508000" defTabSz="457200">
              <a:lnSpc>
                <a:spcPts val="6200"/>
              </a:lnSpc>
              <a:spcBef>
                <a:spcPts val="0"/>
              </a:spcBef>
              <a:defRPr sz="40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Direct growth allows graphene growth without transfer process which is not feasible for semiconductor fabrication</a:t>
            </a:r>
          </a:p>
          <a:p>
            <a:pPr marL="508000" indent="-508000" defTabSz="457200">
              <a:lnSpc>
                <a:spcPts val="6200"/>
              </a:lnSpc>
              <a:spcBef>
                <a:spcPts val="0"/>
              </a:spcBef>
              <a:defRPr sz="40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Graphene formation in Ni through diffusion and precipitation rather than surface growth like in Cu</a:t>
            </a:r>
          </a:p>
          <a:p>
            <a:pPr marL="508000" indent="-508000" defTabSz="457200">
              <a:lnSpc>
                <a:spcPts val="6200"/>
              </a:lnSpc>
              <a:spcBef>
                <a:spcPts val="0"/>
              </a:spcBef>
              <a:defRPr sz="40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Graphene must be energetically diffused using plasma into sufficiently thin Ni layer to preferentially grow at Ni-SiO</a:t>
            </a:r>
            <a:r>
              <a:rPr baseline="-5999"/>
              <a:t>2</a:t>
            </a:r>
            <a:r>
              <a:t> interface</a:t>
            </a:r>
          </a:p>
          <a:p>
            <a:pPr marL="508000" indent="-508000" defTabSz="457200">
              <a:lnSpc>
                <a:spcPts val="6200"/>
              </a:lnSpc>
              <a:spcBef>
                <a:spcPts val="0"/>
              </a:spcBef>
              <a:defRPr sz="40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Large domain SLG possible with this method</a:t>
            </a:r>
          </a:p>
          <a:p>
            <a:pPr marL="508000" indent="-508000" defTabSz="457200">
              <a:lnSpc>
                <a:spcPts val="6200"/>
              </a:lnSpc>
              <a:spcBef>
                <a:spcPts val="0"/>
              </a:spcBef>
              <a:defRPr sz="40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Nitrogen source can be used to affect the electric properties of graphene for use in creating FET or other electronic devices</a:t>
            </a:r>
          </a:p>
        </p:txBody>
      </p:sp>
      <p:sp>
        <p:nvSpPr>
          <p:cNvPr id="182" name="Experiment showed that FeCl3 would not etch Ni with a graphene layer on surface. I know Dibyesh had issues etching NiO2 when he used a pressure direct growth method in the furnace. Is it possible he did not sufficiently burn off the carbon layer on top o"/>
          <p:cNvSpPr txBox="1"/>
          <p:nvPr/>
        </p:nvSpPr>
        <p:spPr>
          <a:xfrm>
            <a:off x="12848826" y="2887737"/>
            <a:ext cx="10195893" cy="977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08000" indent="-508000" defTabSz="457200">
              <a:lnSpc>
                <a:spcPts val="6200"/>
              </a:lnSpc>
              <a:spcBef>
                <a:spcPts val="0"/>
              </a:spcBef>
              <a:buSzPct val="123000"/>
              <a:buChar char="•"/>
              <a:defRPr sz="40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Experiment showed that FeCl3 would not etch Ni with a graphene layer on surface. I know Dibyesh had issues etching NiO2 when he used a pressure direct growth method in the furnace. Is it possible he did not sufficiently burn off the carbon layer on top of the Ni to allow etching?</a:t>
            </a:r>
          </a:p>
          <a:p>
            <a:pPr marL="508000" indent="-508000" defTabSz="457200">
              <a:lnSpc>
                <a:spcPts val="6200"/>
              </a:lnSpc>
              <a:spcBef>
                <a:spcPts val="0"/>
              </a:spcBef>
              <a:buSzPct val="123000"/>
              <a:buChar char="•"/>
              <a:defRPr sz="40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How well would this method work for step coverage which would be essential for Dibyesh’s research into diffusion barriers?</a:t>
            </a:r>
          </a:p>
          <a:p>
            <a:pPr marL="508000" indent="-508000" defTabSz="457200">
              <a:lnSpc>
                <a:spcPts val="6200"/>
              </a:lnSpc>
              <a:spcBef>
                <a:spcPts val="0"/>
              </a:spcBef>
              <a:buSzPct val="123000"/>
              <a:buChar char="•"/>
              <a:defRPr sz="4000"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What were the growth parameter differences that produced large domains versus small hexagons for this group?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