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cap="none" dirty="0"/>
              <a:t>Graphene use in strain sensors</a:t>
            </a:r>
            <a:endParaRPr lang="en-US" cap="none" dirty="0">
              <a:latin typeface="Inconsolata" pitchFamily="49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r>
              <a:rPr lang="en-US" dirty="0"/>
              <a:t>bleh</a:t>
            </a:r>
          </a:p>
        </p:txBody>
      </p:sp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Strain Sensors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767650"/>
            <a:ext cx="5160935" cy="42941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types of CVD processes:</a:t>
            </a:r>
          </a:p>
          <a:p>
            <a:r>
              <a:rPr lang="en-US" dirty="0"/>
              <a:t>Gas-phase:</a:t>
            </a:r>
          </a:p>
          <a:p>
            <a:pPr lvl="1"/>
            <a:r>
              <a:rPr lang="en-US" dirty="0"/>
              <a:t>Reactions occur in gas phase, produce solids, land on substrate</a:t>
            </a:r>
          </a:p>
          <a:p>
            <a:pPr lvl="1"/>
            <a:r>
              <a:rPr lang="en-US" dirty="0"/>
              <a:t>Poor uniformity, particles formed. </a:t>
            </a:r>
            <a:r>
              <a:rPr lang="en-US" b="1" dirty="0"/>
              <a:t>To be avoided.</a:t>
            </a:r>
          </a:p>
          <a:p>
            <a:r>
              <a:rPr lang="en-US" dirty="0"/>
              <a:t>Solid Surface Reaction:</a:t>
            </a:r>
          </a:p>
          <a:p>
            <a:pPr lvl="1"/>
            <a:r>
              <a:rPr lang="en-US" dirty="0"/>
              <a:t>Reaction occurs at surface where solid forms as a film.</a:t>
            </a:r>
          </a:p>
          <a:p>
            <a:pPr lvl="1"/>
            <a:r>
              <a:rPr lang="en-US" dirty="0"/>
              <a:t>This is the goal when performing CVD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Two reaction regimes (fluxes)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389928"/>
            <a:ext cx="4968449" cy="51790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Diffusion:</a:t>
            </a:r>
          </a:p>
          <a:p>
            <a:pPr marL="0" indent="0" algn="ctr">
              <a:buNone/>
            </a:pPr>
            <a:r>
              <a:rPr lang="en-US" b="1" dirty="0"/>
              <a:t>J</a:t>
            </a:r>
            <a:r>
              <a:rPr lang="en-US" b="1" baseline="-25000" dirty="0"/>
              <a:t>D</a:t>
            </a:r>
            <a:r>
              <a:rPr lang="en-US" b="1" dirty="0"/>
              <a:t> ~ h</a:t>
            </a:r>
            <a:r>
              <a:rPr lang="en-US" b="1" baseline="-25000" dirty="0"/>
              <a:t>g</a:t>
            </a:r>
            <a:r>
              <a:rPr lang="en-US" b="1" dirty="0"/>
              <a:t>(C</a:t>
            </a:r>
            <a:r>
              <a:rPr lang="en-US" b="1" baseline="-25000" dirty="0"/>
              <a:t>g</a:t>
            </a:r>
            <a:r>
              <a:rPr lang="en-US" b="1" dirty="0"/>
              <a:t>-C</a:t>
            </a:r>
            <a:r>
              <a:rPr lang="en-US" b="1" baseline="-25000" dirty="0"/>
              <a:t>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 baseline="-25000" dirty="0"/>
              <a:t>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= Diffusion flux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h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= mass transfer coefficient, 	proportional to diffusivity.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, C</a:t>
            </a:r>
            <a:r>
              <a:rPr lang="en-US" baseline="-25000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concentration of bulk and surface gases.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Surface:</a:t>
            </a:r>
          </a:p>
          <a:p>
            <a:pPr marL="0" indent="0" algn="ctr">
              <a:buNone/>
            </a:pPr>
            <a:r>
              <a:rPr lang="en-US" b="1" dirty="0">
                <a:sym typeface="Wingdings" pitchFamily="2" charset="2"/>
              </a:rPr>
              <a:t>J</a:t>
            </a:r>
            <a:r>
              <a:rPr lang="en-US" b="1" baseline="-25000" dirty="0">
                <a:sym typeface="Wingdings" pitchFamily="2" charset="2"/>
              </a:rPr>
              <a:t>s</a:t>
            </a:r>
            <a:r>
              <a:rPr lang="en-US" b="1" dirty="0">
                <a:sym typeface="Wingdings" pitchFamily="2" charset="2"/>
              </a:rPr>
              <a:t> = </a:t>
            </a:r>
            <a:r>
              <a:rPr lang="en-US" b="1" dirty="0" err="1">
                <a:sym typeface="Wingdings" pitchFamily="2" charset="2"/>
              </a:rPr>
              <a:t>k</a:t>
            </a:r>
            <a:r>
              <a:rPr lang="en-US" b="1" baseline="-25000" dirty="0" err="1">
                <a:sym typeface="Wingdings" pitchFamily="2" charset="2"/>
              </a:rPr>
              <a:t>s</a:t>
            </a:r>
            <a:r>
              <a:rPr lang="en-US" b="1" dirty="0" err="1">
                <a:sym typeface="Wingdings" pitchFamily="2" charset="2"/>
              </a:rPr>
              <a:t>C</a:t>
            </a:r>
            <a:r>
              <a:rPr lang="en-US" b="1" baseline="-25000" dirty="0" err="1">
                <a:sym typeface="Wingdings" pitchFamily="2" charset="2"/>
              </a:rPr>
              <a:t>s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J</a:t>
            </a:r>
            <a:r>
              <a:rPr lang="en-US" baseline="-25000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flux of reactants as they react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k</a:t>
            </a:r>
            <a:r>
              <a:rPr lang="en-US" baseline="-25000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reaction rate constant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72DF17-D096-404A-864D-BDB70C58F09B}"/>
              </a:ext>
            </a:extLst>
          </p:cNvPr>
          <p:cNvSpPr txBox="1">
            <a:spLocks/>
          </p:cNvSpPr>
          <p:nvPr/>
        </p:nvSpPr>
        <p:spPr>
          <a:xfrm>
            <a:off x="6096000" y="1381980"/>
            <a:ext cx="5483456" cy="517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At steady state: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J</a:t>
            </a:r>
            <a:r>
              <a:rPr lang="en-US" b="1" baseline="-25000" dirty="0"/>
              <a:t>D</a:t>
            </a:r>
            <a:r>
              <a:rPr lang="en-US" b="1" dirty="0"/>
              <a:t> = J</a:t>
            </a:r>
            <a:r>
              <a:rPr lang="en-US" b="1" baseline="-25000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Solving for C</a:t>
            </a:r>
            <a:r>
              <a:rPr lang="en-US" baseline="-25000" dirty="0"/>
              <a:t>s</a:t>
            </a:r>
            <a:r>
              <a:rPr lang="en-US" dirty="0"/>
              <a:t> we get: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J</a:t>
            </a:r>
            <a:r>
              <a:rPr lang="en-US" b="1" baseline="-25000" dirty="0"/>
              <a:t>SS</a:t>
            </a:r>
            <a:r>
              <a:rPr lang="en-US" b="1" dirty="0"/>
              <a:t> =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 err="1"/>
              <a:t>C</a:t>
            </a:r>
            <a:r>
              <a:rPr lang="en-US" b="1" baseline="-25000" dirty="0" err="1"/>
              <a:t>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</a:t>
            </a:r>
          </a:p>
          <a:p>
            <a:pPr marL="0" indent="0" algn="ctr">
              <a:buNone/>
            </a:pP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=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 err="1"/>
              <a:t>h</a:t>
            </a:r>
            <a:r>
              <a:rPr lang="en-US" b="1" baseline="-25000" dirty="0" err="1"/>
              <a:t>g</a:t>
            </a:r>
            <a:r>
              <a:rPr lang="en-US" b="1" dirty="0"/>
              <a:t>/(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+ h</a:t>
            </a:r>
            <a:r>
              <a:rPr lang="en-US" b="1" baseline="-25000" dirty="0"/>
              <a:t>g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Finally, deposition rate for N particles:</a:t>
            </a:r>
          </a:p>
          <a:p>
            <a:pPr marL="0" indent="0" algn="ctr">
              <a:buNone/>
            </a:pPr>
            <a:r>
              <a:rPr lang="en-US" b="1" dirty="0"/>
              <a:t>v = J</a:t>
            </a:r>
            <a:r>
              <a:rPr lang="en-US" b="1" baseline="-25000" dirty="0"/>
              <a:t>SS</a:t>
            </a:r>
            <a:r>
              <a:rPr lang="en-US" b="1" dirty="0"/>
              <a:t>/N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 algn="ctr">
              <a:buNone/>
            </a:pPr>
            <a:r>
              <a:rPr lang="en-US" b="1" dirty="0"/>
              <a:t>v = (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/N)(1/</a:t>
            </a:r>
            <a:r>
              <a:rPr lang="en-US" b="1" dirty="0" err="1"/>
              <a:t>kT</a:t>
            </a:r>
            <a:r>
              <a:rPr lang="en-US" b="1" dirty="0"/>
              <a:t>)</a:t>
            </a:r>
            <a:r>
              <a:rPr lang="en-US" b="1" dirty="0" err="1"/>
              <a:t>P</a:t>
            </a:r>
            <a:r>
              <a:rPr lang="en-US" b="1" baseline="-25000" dirty="0" err="1"/>
              <a:t>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Where k = </a:t>
            </a:r>
            <a:r>
              <a:rPr lang="en-US" dirty="0" err="1"/>
              <a:t>Boltzman’s</a:t>
            </a:r>
            <a:r>
              <a:rPr lang="en-US" dirty="0"/>
              <a:t> constant, </a:t>
            </a:r>
            <a:r>
              <a:rPr lang="en-US" dirty="0" err="1"/>
              <a:t>P</a:t>
            </a:r>
            <a:r>
              <a:rPr lang="en-US" baseline="-25000" dirty="0" err="1"/>
              <a:t>g</a:t>
            </a:r>
            <a:r>
              <a:rPr lang="en-US" dirty="0"/>
              <a:t> = partial pressure of reactants</a:t>
            </a:r>
          </a:p>
        </p:txBody>
      </p:sp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Importance of reaction regimes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48" y="1744716"/>
            <a:ext cx="10917304" cy="47927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v = J</a:t>
            </a:r>
            <a:r>
              <a:rPr lang="en-US" sz="2000" b="1" baseline="-25000" dirty="0"/>
              <a:t>SS</a:t>
            </a:r>
            <a:r>
              <a:rPr lang="en-US" sz="2000" b="1" dirty="0"/>
              <a:t>/N      J</a:t>
            </a:r>
            <a:r>
              <a:rPr lang="en-US" sz="2000" b="1" baseline="-25000" dirty="0"/>
              <a:t>SS</a:t>
            </a:r>
            <a:r>
              <a:rPr lang="en-US" sz="2000" b="1" dirty="0"/>
              <a:t> =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T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g</a:t>
            </a:r>
            <a:r>
              <a:rPr lang="en-US" sz="2000" b="1" baseline="-25000" dirty="0"/>
              <a:t> </a:t>
            </a:r>
            <a:r>
              <a:rPr lang="en-US" sz="2000" b="1" dirty="0"/>
              <a:t>    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T</a:t>
            </a:r>
            <a:r>
              <a:rPr lang="en-US" sz="2000" b="1" dirty="0"/>
              <a:t> =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 err="1"/>
              <a:t>h</a:t>
            </a:r>
            <a:r>
              <a:rPr lang="en-US" sz="2000" b="1" baseline="-25000" dirty="0" err="1"/>
              <a:t>g</a:t>
            </a:r>
            <a:r>
              <a:rPr lang="en-US" sz="2000" b="1" dirty="0"/>
              <a:t>/(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+ h</a:t>
            </a:r>
            <a:r>
              <a:rPr lang="en-US" sz="2000" b="1" baseline="-25000" dirty="0"/>
              <a:t>g</a:t>
            </a:r>
            <a:r>
              <a:rPr lang="en-US" sz="2000" b="1" dirty="0"/>
              <a:t>)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dirty="0"/>
              <a:t>For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&gt;&gt; h</a:t>
            </a:r>
            <a:r>
              <a:rPr lang="en-US" sz="2000" b="1" baseline="-25000" dirty="0"/>
              <a:t>g</a:t>
            </a:r>
          </a:p>
          <a:p>
            <a:pPr marL="0" indent="0" algn="ctr">
              <a:buNone/>
            </a:pPr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~ h</a:t>
            </a:r>
            <a:r>
              <a:rPr lang="en-US" sz="2000" baseline="-25000" dirty="0"/>
              <a:t>g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 Reaction limited/controlled by </a:t>
            </a:r>
            <a:r>
              <a:rPr lang="en-US" sz="2000" b="1" dirty="0">
                <a:sym typeface="Wingdings" pitchFamily="2" charset="2"/>
              </a:rPr>
              <a:t>diffusion/mass transfer</a:t>
            </a:r>
          </a:p>
          <a:p>
            <a:pPr marL="0" indent="0" algn="ctr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000" dirty="0"/>
              <a:t>For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&lt;&lt; h</a:t>
            </a:r>
            <a:r>
              <a:rPr lang="en-US" sz="2000" b="1" baseline="-25000" dirty="0"/>
              <a:t>g</a:t>
            </a:r>
          </a:p>
          <a:p>
            <a:pPr marL="0" indent="0" algn="ctr">
              <a:buNone/>
            </a:pPr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~ </a:t>
            </a:r>
            <a:r>
              <a:rPr lang="en-US" sz="2000" dirty="0" err="1"/>
              <a:t>k</a:t>
            </a:r>
            <a:r>
              <a:rPr lang="en-US" sz="2000" baseline="-25000" dirty="0" err="1"/>
              <a:t>s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 Reaction limited/controlled by </a:t>
            </a:r>
            <a:r>
              <a:rPr lang="en-US" sz="2000" b="1" dirty="0">
                <a:sym typeface="Wingdings" pitchFamily="2" charset="2"/>
              </a:rPr>
              <a:t>reaction rate</a:t>
            </a:r>
            <a:endParaRPr lang="en-US" sz="2000" b="1" dirty="0"/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Temperature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617138"/>
            <a:ext cx="6387346" cy="4260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Reaction dependent on activation energy </a:t>
            </a:r>
            <a:r>
              <a:rPr lang="en-US" dirty="0" err="1"/>
              <a:t>E</a:t>
            </a:r>
            <a:r>
              <a:rPr lang="en-US" baseline="-25000" dirty="0" err="1"/>
              <a:t>a</a:t>
            </a:r>
            <a:r>
              <a:rPr lang="en-US" dirty="0"/>
              <a:t>, of the two reaction steps, where:</a:t>
            </a:r>
          </a:p>
          <a:p>
            <a:pPr marL="0" indent="0" algn="ctr">
              <a:buNone/>
            </a:pPr>
            <a:r>
              <a:rPr lang="en-US" b="1" dirty="0" err="1"/>
              <a:t>E</a:t>
            </a:r>
            <a:r>
              <a:rPr lang="en-US" b="1" baseline="-25000" dirty="0" err="1"/>
              <a:t>a</a:t>
            </a:r>
            <a:r>
              <a:rPr lang="en-US" b="1" baseline="-25000" dirty="0"/>
              <a:t>(reaction)</a:t>
            </a:r>
            <a:r>
              <a:rPr lang="en-US" b="1" dirty="0"/>
              <a:t> &gt;&gt; </a:t>
            </a:r>
            <a:r>
              <a:rPr lang="en-US" b="1" dirty="0" err="1"/>
              <a:t>E</a:t>
            </a:r>
            <a:r>
              <a:rPr lang="en-US" b="1" baseline="-25000" dirty="0" err="1"/>
              <a:t>a</a:t>
            </a:r>
            <a:r>
              <a:rPr lang="en-US" b="1" baseline="-25000" dirty="0"/>
              <a:t>(diffusion)</a:t>
            </a:r>
          </a:p>
          <a:p>
            <a:pPr marL="0" indent="0">
              <a:buNone/>
            </a:pPr>
            <a:r>
              <a:rPr lang="en-US" dirty="0"/>
              <a:t>Diffusion vs. reaction limited regimes are dependent on temperature:</a:t>
            </a:r>
          </a:p>
          <a:p>
            <a:pPr marL="0" indent="0" algn="ctr">
              <a:buNone/>
            </a:pPr>
            <a:r>
              <a:rPr lang="en-US" b="1" dirty="0"/>
              <a:t>h</a:t>
            </a:r>
            <a:r>
              <a:rPr lang="en-US" b="1" baseline="-25000" dirty="0"/>
              <a:t>g</a:t>
            </a:r>
            <a:r>
              <a:rPr lang="en-US" b="1" dirty="0"/>
              <a:t> ~ T</a:t>
            </a:r>
            <a:r>
              <a:rPr lang="en-US" b="1" baseline="30000" dirty="0"/>
              <a:t>3/2</a:t>
            </a:r>
          </a:p>
          <a:p>
            <a:pPr marL="0" indent="0" algn="ctr">
              <a:buNone/>
            </a:pP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~ </a:t>
            </a:r>
            <a:r>
              <a:rPr lang="en-US" b="1" dirty="0" err="1"/>
              <a:t>e</a:t>
            </a:r>
            <a:r>
              <a:rPr lang="en-US" b="1" baseline="30000" dirty="0" err="1"/>
              <a:t>T</a:t>
            </a:r>
            <a:endParaRPr lang="en-US" b="1" baseline="30000" dirty="0"/>
          </a:p>
          <a:p>
            <a:pPr marL="0" indent="0" algn="ctr">
              <a:buNone/>
            </a:pPr>
            <a:endParaRPr lang="en-US" b="1" baseline="30000" dirty="0"/>
          </a:p>
          <a:p>
            <a:pPr marL="0" indent="0">
              <a:buNone/>
            </a:pPr>
            <a:r>
              <a:rPr lang="en-US" dirty="0"/>
              <a:t>So, at </a:t>
            </a:r>
            <a:r>
              <a:rPr lang="en-US" i="1" dirty="0"/>
              <a:t>high T</a:t>
            </a:r>
            <a:r>
              <a:rPr lang="en-US" dirty="0"/>
              <a:t>,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&gt;&gt; h</a:t>
            </a:r>
            <a:r>
              <a:rPr lang="en-US" b="1" baseline="-25000" dirty="0"/>
              <a:t>g</a:t>
            </a:r>
            <a:r>
              <a:rPr lang="en-US" b="1" dirty="0"/>
              <a:t> </a:t>
            </a:r>
            <a:r>
              <a:rPr lang="en-US" dirty="0">
                <a:sym typeface="Wingdings" pitchFamily="2" charset="2"/>
              </a:rPr>
              <a:t> diffusion limited regime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And at </a:t>
            </a:r>
            <a:r>
              <a:rPr lang="en-US" i="1" dirty="0">
                <a:sym typeface="Wingdings" pitchFamily="2" charset="2"/>
              </a:rPr>
              <a:t>low 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b="1" dirty="0">
                <a:sym typeface="Wingdings" pitchFamily="2" charset="2"/>
              </a:rPr>
              <a:t>h</a:t>
            </a:r>
            <a:r>
              <a:rPr lang="en-US" b="1" baseline="-25000" dirty="0">
                <a:sym typeface="Wingdings" pitchFamily="2" charset="2"/>
              </a:rPr>
              <a:t>g</a:t>
            </a:r>
            <a:r>
              <a:rPr lang="en-US" b="1" dirty="0"/>
              <a:t> &gt;&gt;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</a:t>
            </a:r>
            <a:r>
              <a:rPr lang="en-US" dirty="0">
                <a:sym typeface="Wingdings" pitchFamily="2" charset="2"/>
              </a:rPr>
              <a:t> reaction-rate limited regime</a:t>
            </a: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78FE1B-9D99-464A-B6F2-C1DC5F4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8" y="1760014"/>
            <a:ext cx="4615062" cy="30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Chamber design based on regimes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8"/>
            <a:ext cx="6676298" cy="5155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general, high deposition rate is desired (in industry) and precise control of reaction rate for uniformity in deposition.</a:t>
            </a:r>
          </a:p>
          <a:p>
            <a:pPr marL="0" indent="0">
              <a:buNone/>
            </a:pPr>
            <a:r>
              <a:rPr lang="en-US" dirty="0"/>
              <a:t>For reaction-rate controlled regime,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~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, low T</a:t>
            </a:r>
            <a:r>
              <a:rPr lang="en-US" dirty="0"/>
              <a:t>:</a:t>
            </a:r>
          </a:p>
          <a:p>
            <a:r>
              <a:rPr lang="en-US" dirty="0"/>
              <a:t>Reaction is controlled by temperature (easier)</a:t>
            </a:r>
          </a:p>
          <a:p>
            <a:r>
              <a:rPr lang="en-US" dirty="0">
                <a:sym typeface="Wingdings" pitchFamily="2" charset="2"/>
              </a:rPr>
              <a:t>Chamber needs precise temperature control  heated chamber and walls</a:t>
            </a:r>
          </a:p>
          <a:p>
            <a:r>
              <a:rPr lang="en-US" dirty="0">
                <a:sym typeface="Wingdings" pitchFamily="2" charset="2"/>
              </a:rPr>
              <a:t>Use a hot-wall chamber:</a:t>
            </a:r>
          </a:p>
          <a:p>
            <a:pPr lvl="1"/>
            <a:r>
              <a:rPr lang="en-US" dirty="0">
                <a:sym typeface="Wingdings" pitchFamily="2" charset="2"/>
              </a:rPr>
              <a:t>Limited to one material per furnace tube and needs frequent cleaning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For diffusion controlled regime,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~ h</a:t>
            </a:r>
            <a:r>
              <a:rPr lang="en-US" b="1" baseline="-25000" dirty="0"/>
              <a:t>g</a:t>
            </a:r>
            <a:r>
              <a:rPr lang="en-US" b="1" dirty="0"/>
              <a:t>, high T</a:t>
            </a:r>
            <a:r>
              <a:rPr lang="en-US" dirty="0"/>
              <a:t>:</a:t>
            </a:r>
          </a:p>
          <a:p>
            <a:r>
              <a:rPr lang="en-US" dirty="0">
                <a:sym typeface="Wingdings" pitchFamily="2" charset="2"/>
              </a:rPr>
              <a:t>Reaction is controlled by mass flow rate (more difficult)</a:t>
            </a:r>
          </a:p>
          <a:p>
            <a:r>
              <a:rPr lang="en-US" dirty="0">
                <a:sym typeface="Wingdings" pitchFamily="2" charset="2"/>
              </a:rPr>
              <a:t>Precise MF control needed to adjust reaction</a:t>
            </a:r>
          </a:p>
          <a:p>
            <a:r>
              <a:rPr lang="en-US" dirty="0">
                <a:sym typeface="Wingdings" pitchFamily="2" charset="2"/>
              </a:rPr>
              <a:t>Use a cold-wall chamber:</a:t>
            </a:r>
          </a:p>
          <a:p>
            <a:pPr lvl="1"/>
            <a:r>
              <a:rPr lang="en-US" dirty="0">
                <a:sym typeface="Wingdings" pitchFamily="2" charset="2"/>
              </a:rPr>
              <a:t>Poor temperature control  precise MFC</a:t>
            </a:r>
          </a:p>
          <a:p>
            <a:pPr lvl="1"/>
            <a:r>
              <a:rPr lang="en-US" dirty="0">
                <a:sym typeface="Wingdings" pitchFamily="2" charset="2"/>
              </a:rPr>
              <a:t>No deposition on walls</a:t>
            </a:r>
          </a:p>
          <a:p>
            <a:pPr lvl="1"/>
            <a:r>
              <a:rPr lang="en-US" dirty="0">
                <a:sym typeface="Wingdings" pitchFamily="2" charset="2"/>
              </a:rPr>
              <a:t>Substrate is heated for high T reactions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78FE1B-9D99-464A-B6F2-C1DC5F4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191" y="1760013"/>
            <a:ext cx="4868359" cy="3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2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Pressure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8"/>
            <a:ext cx="6387346" cy="5049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baseline="-25000" dirty="0" err="1"/>
              <a:t>g</a:t>
            </a:r>
            <a:r>
              <a:rPr lang="en-US" dirty="0"/>
              <a:t>, partial pressure must be kept low to prevent gas-phase reactions</a:t>
            </a:r>
          </a:p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D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~ 1/P</a:t>
            </a:r>
            <a:r>
              <a:rPr lang="en-US" baseline="-25000" dirty="0">
                <a:sym typeface="Wingdings" pitchFamily="2" charset="2"/>
              </a:rPr>
              <a:t>T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Diffusion decreases with increasing total pressure due to more collisions between reactants and inert gases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Use low total pressure P</a:t>
            </a:r>
            <a:r>
              <a:rPr lang="en-US" baseline="-25000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to increase diffusivity while keeping </a:t>
            </a:r>
            <a:r>
              <a:rPr lang="en-US" dirty="0" err="1">
                <a:sym typeface="Wingdings" pitchFamily="2" charset="2"/>
              </a:rPr>
              <a:t>P</a:t>
            </a:r>
            <a:r>
              <a:rPr lang="en-US" baseline="-25000" dirty="0" err="1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low.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Low pressure allows higher temperatures while staying in reaction-rate/temperature controlled regime and keeping high deposition rates.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8D17E-A6BA-E042-A50A-9EB7BED3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59" y="1415118"/>
            <a:ext cx="5248941" cy="34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Chamber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7"/>
            <a:ext cx="5696107" cy="50494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Atmospheric CVD:</a:t>
            </a:r>
          </a:p>
          <a:p>
            <a:r>
              <a:rPr lang="en-US" dirty="0">
                <a:sym typeface="Wingdings" pitchFamily="2" charset="2"/>
              </a:rPr>
              <a:t>Cold-walled, diffusion controlled</a:t>
            </a:r>
          </a:p>
          <a:p>
            <a:r>
              <a:rPr lang="en-US" dirty="0">
                <a:sym typeface="Wingdings" pitchFamily="2" charset="2"/>
              </a:rPr>
              <a:t>Simple, good deposition rate</a:t>
            </a:r>
          </a:p>
          <a:p>
            <a:r>
              <a:rPr lang="en-US" dirty="0">
                <a:sym typeface="Wingdings" pitchFamily="2" charset="2"/>
              </a:rPr>
              <a:t>Difficult to control MFR  poor uniformity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LPCVD (low pressure):</a:t>
            </a:r>
          </a:p>
          <a:p>
            <a:r>
              <a:rPr lang="en-US" dirty="0">
                <a:sym typeface="Wingdings" pitchFamily="2" charset="2"/>
              </a:rPr>
              <a:t>Temperature easier to control than MFR so there is a preference for reaction-rate limited regime</a:t>
            </a:r>
          </a:p>
          <a:p>
            <a:r>
              <a:rPr lang="en-US" dirty="0">
                <a:sym typeface="Wingdings" pitchFamily="2" charset="2"/>
              </a:rPr>
              <a:t>Low pressure allows higher temperature, and so higher deposition rates</a:t>
            </a:r>
          </a:p>
          <a:p>
            <a:r>
              <a:rPr lang="en-US" dirty="0">
                <a:sym typeface="Wingdings" pitchFamily="2" charset="2"/>
              </a:rPr>
              <a:t>Hot-walled chamber allows precise temperature control</a:t>
            </a:r>
          </a:p>
          <a:p>
            <a:r>
              <a:rPr lang="en-US" dirty="0">
                <a:sym typeface="Wingdings" pitchFamily="2" charset="2"/>
              </a:rPr>
              <a:t>Long mean free path due to low pressure</a:t>
            </a:r>
          </a:p>
          <a:p>
            <a:pPr lvl="1"/>
            <a:r>
              <a:rPr lang="en-US" dirty="0">
                <a:sym typeface="Wingdings" pitchFamily="2" charset="2"/>
              </a:rPr>
              <a:t>Can lead to poor step coverage if feature size ~ </a:t>
            </a:r>
            <a:r>
              <a:rPr lang="en-US" dirty="0" err="1">
                <a:sym typeface="Wingdings" pitchFamily="2" charset="2"/>
              </a:rPr>
              <a:t>mfp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Surface diffusion at higher T can improve coverage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8D7768-4EBE-7C4C-8933-B15225E247D6}"/>
              </a:ext>
            </a:extLst>
          </p:cNvPr>
          <p:cNvSpPr txBox="1">
            <a:spLocks/>
          </p:cNvSpPr>
          <p:nvPr/>
        </p:nvSpPr>
        <p:spPr>
          <a:xfrm>
            <a:off x="6549656" y="1415117"/>
            <a:ext cx="5242451" cy="504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PECVD (Plasma Enhanced):</a:t>
            </a:r>
          </a:p>
          <a:p>
            <a:r>
              <a:rPr lang="en-US" sz="1700" dirty="0">
                <a:sym typeface="Wingdings" pitchFamily="2" charset="2"/>
              </a:rPr>
              <a:t>Used for CVD processes that require low temperature</a:t>
            </a:r>
          </a:p>
          <a:p>
            <a:r>
              <a:rPr lang="en-US" sz="1700" dirty="0">
                <a:sym typeface="Wingdings" pitchFamily="2" charset="2"/>
              </a:rPr>
              <a:t>Ex: SiO</a:t>
            </a:r>
            <a:r>
              <a:rPr lang="en-US" sz="1700" baseline="-25000" dirty="0">
                <a:sym typeface="Wingdings" pitchFamily="2" charset="2"/>
              </a:rPr>
              <a:t>2</a:t>
            </a:r>
            <a:r>
              <a:rPr lang="en-US" sz="1700" dirty="0">
                <a:sym typeface="Wingdings" pitchFamily="2" charset="2"/>
              </a:rPr>
              <a:t> on Al requires &lt;450C to prevent Si diffusion into Al</a:t>
            </a:r>
          </a:p>
          <a:p>
            <a:r>
              <a:rPr lang="en-US" sz="1700" dirty="0">
                <a:sym typeface="Wingdings" pitchFamily="2" charset="2"/>
              </a:rPr>
              <a:t>Low T  low deposition rates</a:t>
            </a:r>
          </a:p>
          <a:p>
            <a:r>
              <a:rPr lang="en-US" sz="1700" dirty="0">
                <a:sym typeface="Wingdings" pitchFamily="2" charset="2"/>
              </a:rPr>
              <a:t>Solution: Add energy to reactants using RF plasma</a:t>
            </a:r>
          </a:p>
          <a:p>
            <a:r>
              <a:rPr lang="en-US" sz="1700" dirty="0">
                <a:sym typeface="Wingdings" pitchFamily="2" charset="2"/>
              </a:rPr>
              <a:t>Ion bombardment also increases diffusion of adsorbed reactants</a:t>
            </a:r>
          </a:p>
          <a:p>
            <a:r>
              <a:rPr lang="en-US" sz="1700" dirty="0">
                <a:sym typeface="Wingdings" pitchFamily="2" charset="2"/>
              </a:rPr>
              <a:t>Still low deposition rates compared to LPCVD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sym typeface="Wingdings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700" dirty="0">
              <a:sym typeface="Wingdings" pitchFamily="2" charset="2"/>
            </a:endParaRPr>
          </a:p>
          <a:p>
            <a:endParaRPr lang="en-US" sz="1700" dirty="0">
              <a:sym typeface="Wingdings" pitchFamily="2" charset="2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5231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 primary reaction regimes: diffusion limited and reaction-rate limited</a:t>
            </a:r>
          </a:p>
          <a:p>
            <a:r>
              <a:rPr lang="en-US" dirty="0"/>
              <a:t>Diffusion controlled regime controlled by MFR, occurs at high T</a:t>
            </a:r>
          </a:p>
          <a:p>
            <a:r>
              <a:rPr lang="en-US" dirty="0"/>
              <a:t>Reaction limited regime controlled by temperature, occurs at low T</a:t>
            </a:r>
          </a:p>
          <a:p>
            <a:r>
              <a:rPr lang="en-US" dirty="0"/>
              <a:t>Low pressure allows higher temperature growth for reaction limited regime for enhanced deposition rates</a:t>
            </a:r>
          </a:p>
          <a:p>
            <a:r>
              <a:rPr lang="en-US" dirty="0"/>
              <a:t>Precise temperature control is easier to implement than precise MFR control</a:t>
            </a:r>
          </a:p>
          <a:p>
            <a:r>
              <a:rPr lang="en-US" dirty="0"/>
              <a:t>Plasma can be used to add energy to reactants without high temperature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Further reading/Questions:</a:t>
            </a:r>
          </a:p>
          <a:p>
            <a:r>
              <a:rPr lang="en-US" dirty="0"/>
              <a:t>Lectures mentioned some regimes are limited by rate of byproduct removal. Which systems are these? What are the advantages/disadvantages?</a:t>
            </a:r>
          </a:p>
          <a:p>
            <a:r>
              <a:rPr lang="en-US" dirty="0"/>
              <a:t>How does RPECVD compare to the chambers recorded here?</a:t>
            </a:r>
          </a:p>
          <a:p>
            <a:r>
              <a:rPr lang="en-US" dirty="0"/>
              <a:t>Do these general concepts hold true for most/all deposited materials? Do some materials behave very differently?</a:t>
            </a:r>
          </a:p>
          <a:p>
            <a:r>
              <a:rPr lang="en-US" dirty="0"/>
              <a:t>We use MFC extensively in our lab, is this due to needing low T reactions?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623</TotalTime>
  <Words>784</Words>
  <Application>Microsoft Macintosh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Inconsolata</vt:lpstr>
      <vt:lpstr>Parcel</vt:lpstr>
      <vt:lpstr>Graphene use in strain sensors</vt:lpstr>
      <vt:lpstr>Strain Sensors Overview</vt:lpstr>
      <vt:lpstr>Two reaction regimes (fluxes)</vt:lpstr>
      <vt:lpstr>Importance of reaction regimes</vt:lpstr>
      <vt:lpstr>Temperature effects</vt:lpstr>
      <vt:lpstr>Chamber design based on regimes</vt:lpstr>
      <vt:lpstr>Pressure effects</vt:lpstr>
      <vt:lpstr>Chamber types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CVD of Graphene and related applications</dc:title>
  <dc:creator>Sean Lai</dc:creator>
  <cp:lastModifiedBy>Sean Lai</cp:lastModifiedBy>
  <cp:revision>26</cp:revision>
  <dcterms:created xsi:type="dcterms:W3CDTF">2020-04-07T22:53:57Z</dcterms:created>
  <dcterms:modified xsi:type="dcterms:W3CDTF">2020-05-14T23:11:06Z</dcterms:modified>
</cp:coreProperties>
</file>