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3"/>
  </p:normalViewPr>
  <p:slideViewPr>
    <p:cSldViewPr snapToGrid="0" snapToObjects="1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  <a:latin typeface="Inconsolata" pitchFamily="49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Inconsolata" pitchFamily="49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consolata" pitchFamily="49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Inconsolata" pitchFamily="49" charset="77"/>
              </a:defRPr>
            </a:lvl1pPr>
            <a:lvl2pPr>
              <a:defRPr>
                <a:latin typeface="Inconsolata" pitchFamily="49" charset="77"/>
              </a:defRPr>
            </a:lvl2pPr>
            <a:lvl3pPr>
              <a:defRPr>
                <a:latin typeface="Inconsolata" pitchFamily="49" charset="77"/>
              </a:defRPr>
            </a:lvl3pPr>
            <a:lvl4pPr>
              <a:defRPr>
                <a:latin typeface="Inconsolata" pitchFamily="49" charset="77"/>
              </a:defRPr>
            </a:lvl4pPr>
            <a:lvl5pPr>
              <a:defRPr>
                <a:latin typeface="Inconsolata" pitchFamily="49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  <a:latin typeface="Inconsolata" pitchFamily="49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Inconsolata" pitchFamily="49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consolata" pitchFamily="49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>
            <a:lvl1pPr>
              <a:defRPr>
                <a:latin typeface="Inconsolata" pitchFamily="49" charset="77"/>
              </a:defRPr>
            </a:lvl1pPr>
            <a:lvl2pPr>
              <a:defRPr>
                <a:latin typeface="Inconsolata" pitchFamily="49" charset="77"/>
              </a:defRPr>
            </a:lvl2pPr>
            <a:lvl3pPr>
              <a:defRPr>
                <a:latin typeface="Inconsolata" pitchFamily="49" charset="77"/>
              </a:defRPr>
            </a:lvl3pPr>
            <a:lvl4pPr>
              <a:defRPr>
                <a:latin typeface="Inconsolata" pitchFamily="49" charset="77"/>
              </a:defRPr>
            </a:lvl4pPr>
            <a:lvl5pPr>
              <a:defRPr>
                <a:latin typeface="Inconsolata" pitchFamily="49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>
            <a:lvl1pPr>
              <a:defRPr>
                <a:latin typeface="Inconsolata" pitchFamily="49" charset="77"/>
              </a:defRPr>
            </a:lvl1pPr>
            <a:lvl2pPr>
              <a:defRPr>
                <a:latin typeface="Inconsolata" pitchFamily="49" charset="77"/>
              </a:defRPr>
            </a:lvl2pPr>
            <a:lvl3pPr>
              <a:defRPr>
                <a:latin typeface="Inconsolata" pitchFamily="49" charset="77"/>
              </a:defRPr>
            </a:lvl3pPr>
            <a:lvl4pPr>
              <a:defRPr>
                <a:latin typeface="Inconsolata" pitchFamily="49" charset="77"/>
              </a:defRPr>
            </a:lvl4pPr>
            <a:lvl5pPr>
              <a:defRPr>
                <a:latin typeface="Inconsolata" pitchFamily="49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>
            <a:lvl1pPr>
              <a:defRPr>
                <a:latin typeface="Inconsolata" pitchFamily="49" charset="77"/>
              </a:defRPr>
            </a:lvl1pPr>
            <a:lvl2pPr>
              <a:defRPr>
                <a:latin typeface="Inconsolata" pitchFamily="49" charset="77"/>
              </a:defRPr>
            </a:lvl2pPr>
            <a:lvl3pPr>
              <a:defRPr>
                <a:latin typeface="Inconsolata" pitchFamily="49" charset="77"/>
              </a:defRPr>
            </a:lvl3pPr>
            <a:lvl4pPr>
              <a:defRPr>
                <a:latin typeface="Inconsolata" pitchFamily="49" charset="77"/>
              </a:defRPr>
            </a:lvl4pPr>
            <a:lvl5pPr>
              <a:defRPr>
                <a:latin typeface="Inconsolata" pitchFamily="49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1pPr>
              <a:defRPr>
                <a:latin typeface="Inconsolata" pitchFamily="49" charset="77"/>
              </a:defRPr>
            </a:lvl1pPr>
            <a:lvl2pPr>
              <a:defRPr>
                <a:latin typeface="Inconsolata" pitchFamily="49" charset="77"/>
              </a:defRPr>
            </a:lvl2pPr>
            <a:lvl3pPr>
              <a:defRPr>
                <a:latin typeface="Inconsolata" pitchFamily="49" charset="77"/>
              </a:defRPr>
            </a:lvl3pPr>
            <a:lvl4pPr>
              <a:defRPr>
                <a:latin typeface="Inconsolata" pitchFamily="49" charset="77"/>
              </a:defRPr>
            </a:lvl4pPr>
            <a:lvl5pPr>
              <a:defRPr>
                <a:latin typeface="Inconsolata" pitchFamily="49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consolata" pitchFamily="49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consolata" pitchFamily="49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BCB3E-D81E-A742-AB70-6FCD3E57E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859536"/>
            <a:ext cx="8991600" cy="1645920"/>
          </a:xfrm>
        </p:spPr>
        <p:txBody>
          <a:bodyPr/>
          <a:lstStyle/>
          <a:p>
            <a:r>
              <a:rPr lang="en-US" cap="none" dirty="0">
                <a:latin typeface="Inconsolata" pitchFamily="49" charset="77"/>
              </a:rPr>
              <a:t>CVD and dielectric films lecture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EC33B-B608-4C44-9D95-B9DD8912C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2965179"/>
            <a:ext cx="6801612" cy="12398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A4A9BC-82CE-49F6-8EC5-F7CD301707B0}"/>
              </a:ext>
            </a:extLst>
          </p:cNvPr>
          <p:cNvSpPr txBox="1"/>
          <p:nvPr/>
        </p:nvSpPr>
        <p:spPr>
          <a:xfrm>
            <a:off x="813910" y="5743852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nconsolata" panose="00000509000000000000" pitchFamily="49" charset="0"/>
              </a:rPr>
              <a:t>Notes compiled 4/9/20, Sean Lai</a:t>
            </a:r>
          </a:p>
        </p:txBody>
      </p:sp>
    </p:spTree>
    <p:extLst>
      <p:ext uri="{BB962C8B-B14F-4D97-AF65-F5344CB8AC3E}">
        <p14:creationId xmlns:p14="http://schemas.microsoft.com/office/powerpoint/2010/main" val="19174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Thin film + Deposition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43" y="1878009"/>
            <a:ext cx="5184575" cy="40700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THIN FILMS:</a:t>
            </a:r>
          </a:p>
          <a:p>
            <a:r>
              <a:rPr lang="en-US" dirty="0"/>
              <a:t>Not fully dense, defects different from bulk</a:t>
            </a:r>
          </a:p>
          <a:p>
            <a:r>
              <a:rPr lang="en-US" dirty="0"/>
              <a:t>Under stress </a:t>
            </a:r>
            <a:r>
              <a:rPr lang="en-US" dirty="0">
                <a:sym typeface="Wingdings" panose="05000000000000000000" pitchFamily="2" charset="2"/>
              </a:rPr>
              <a:t> deformation due to CTE difference between film and SiO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Quasi-2D</a:t>
            </a:r>
          </a:p>
          <a:p>
            <a:r>
              <a:rPr lang="en-US" dirty="0">
                <a:sym typeface="Wingdings" panose="05000000000000000000" pitchFamily="2" charset="2"/>
              </a:rPr>
              <a:t>Characterized by surface + interface effects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D526CB-3AFD-4C61-99FF-12C7779C8C36}"/>
              </a:ext>
            </a:extLst>
          </p:cNvPr>
          <p:cNvSpPr txBox="1">
            <a:spLocks/>
          </p:cNvSpPr>
          <p:nvPr/>
        </p:nvSpPr>
        <p:spPr>
          <a:xfrm>
            <a:off x="6096000" y="1878008"/>
            <a:ext cx="5184575" cy="4318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None/>
            </a:pPr>
            <a:r>
              <a:rPr lang="en-US" sz="1800" dirty="0"/>
              <a:t>DEPOSTION:</a:t>
            </a:r>
          </a:p>
          <a:p>
            <a:pPr lvl="1"/>
            <a:r>
              <a:rPr lang="en-US" sz="1800" dirty="0" err="1"/>
              <a:t>Emmision</a:t>
            </a:r>
            <a:r>
              <a:rPr lang="en-US" sz="1800" dirty="0"/>
              <a:t> </a:t>
            </a:r>
            <a:r>
              <a:rPr lang="en-US" sz="1800" dirty="0">
                <a:sym typeface="Wingdings" panose="05000000000000000000" pitchFamily="2" charset="2"/>
              </a:rPr>
              <a:t> transport  condensation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Types: CVD, PVD, others (e.g. spin coating)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Characteristics:</a:t>
            </a:r>
          </a:p>
          <a:p>
            <a:pPr lvl="2"/>
            <a:r>
              <a:rPr lang="en-US" sz="1800" dirty="0">
                <a:sym typeface="Wingdings" panose="05000000000000000000" pitchFamily="2" charset="2"/>
              </a:rPr>
              <a:t>Deposition rate</a:t>
            </a:r>
          </a:p>
          <a:p>
            <a:pPr lvl="2"/>
            <a:r>
              <a:rPr lang="en-US" sz="1800" dirty="0"/>
              <a:t>Uniformity</a:t>
            </a:r>
          </a:p>
          <a:p>
            <a:pPr lvl="2"/>
            <a:r>
              <a:rPr lang="en-US" sz="1800" dirty="0"/>
              <a:t>Material types</a:t>
            </a:r>
          </a:p>
          <a:p>
            <a:pPr lvl="2"/>
            <a:r>
              <a:rPr lang="en-US" sz="1800" dirty="0"/>
              <a:t>Quality</a:t>
            </a:r>
          </a:p>
          <a:p>
            <a:pPr lvl="2"/>
            <a:r>
              <a:rPr lang="en-US" sz="1800" dirty="0"/>
              <a:t>Directionality</a:t>
            </a:r>
          </a:p>
          <a:p>
            <a:pPr lvl="2"/>
            <a:r>
              <a:rPr lang="en-US" sz="1800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59475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Growth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44" y="1509204"/>
            <a:ext cx="5483456" cy="4909351"/>
          </a:xfrm>
        </p:spPr>
        <p:txBody>
          <a:bodyPr>
            <a:normAutofit/>
          </a:bodyPr>
          <a:lstStyle/>
          <a:p>
            <a:r>
              <a:rPr lang="en-US" dirty="0"/>
              <a:t>Conformal vs. Nonconformal (step coverage)</a:t>
            </a:r>
          </a:p>
          <a:p>
            <a:pPr lvl="1"/>
            <a:r>
              <a:rPr lang="en-US" dirty="0"/>
              <a:t>Non conformal </a:t>
            </a:r>
            <a:r>
              <a:rPr lang="en-US" dirty="0">
                <a:sym typeface="Wingdings" panose="05000000000000000000" pitchFamily="2" charset="2"/>
              </a:rPr>
              <a:t> difficulty with </a:t>
            </a:r>
            <a:r>
              <a:rPr lang="en-US" dirty="0" err="1">
                <a:sym typeface="Wingdings" panose="05000000000000000000" pitchFamily="2" charset="2"/>
              </a:rPr>
              <a:t>trences</a:t>
            </a:r>
            <a:r>
              <a:rPr lang="en-US" dirty="0">
                <a:sym typeface="Wingdings" panose="05000000000000000000" pitchFamily="2" charset="2"/>
              </a:rPr>
              <a:t> and void creation</a:t>
            </a:r>
          </a:p>
          <a:p>
            <a:r>
              <a:rPr lang="en-US" dirty="0"/>
              <a:t>Equilibrium Growth:</a:t>
            </a:r>
          </a:p>
          <a:p>
            <a:pPr lvl="1"/>
            <a:r>
              <a:rPr lang="en-US" dirty="0"/>
              <a:t>2D (van der Merwe): </a:t>
            </a:r>
            <a:r>
              <a:rPr lang="en-US" dirty="0">
                <a:sym typeface="Wingdings" panose="05000000000000000000" pitchFamily="2" charset="2"/>
              </a:rPr>
              <a:t>epitaxial, high temp, slow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3D (Volmer-Weber): Islands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2D  3D (</a:t>
            </a:r>
            <a:r>
              <a:rPr lang="en-US" dirty="0" err="1">
                <a:sym typeface="Wingdings" panose="05000000000000000000" pitchFamily="2" charset="2"/>
              </a:rPr>
              <a:t>Stranski-Krastanov</a:t>
            </a:r>
            <a:r>
              <a:rPr lang="en-US" dirty="0">
                <a:sym typeface="Wingdings" panose="05000000000000000000" pitchFamily="2" charset="2"/>
              </a:rPr>
              <a:t>): layers then islands</a:t>
            </a:r>
          </a:p>
          <a:p>
            <a:pPr lvl="1"/>
            <a:r>
              <a:rPr lang="en-US" dirty="0"/>
              <a:t>Latter two are polycrystalline or amorphous</a:t>
            </a:r>
          </a:p>
          <a:p>
            <a:r>
              <a:rPr lang="en-US" dirty="0"/>
              <a:t>Mode Parameters:</a:t>
            </a:r>
          </a:p>
          <a:p>
            <a:pPr lvl="1"/>
            <a:r>
              <a:rPr lang="en-US" dirty="0"/>
              <a:t>Lattice mismatch</a:t>
            </a:r>
          </a:p>
          <a:p>
            <a:pPr lvl="1"/>
            <a:r>
              <a:rPr lang="en-US" dirty="0"/>
              <a:t>Supersaturation</a:t>
            </a:r>
          </a:p>
          <a:p>
            <a:pPr lvl="1"/>
            <a:r>
              <a:rPr lang="en-US" dirty="0"/>
              <a:t>Gibbs FE </a:t>
            </a:r>
            <a:r>
              <a:rPr lang="en-US" dirty="0">
                <a:sym typeface="Wingdings" panose="05000000000000000000" pitchFamily="2" charset="2"/>
              </a:rPr>
              <a:t> Wetting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D2AAA7-BDC4-45F4-AB5F-B8A95A518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625" y="1695632"/>
            <a:ext cx="4994831" cy="441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8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CVD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44" y="1878009"/>
            <a:ext cx="3258120" cy="42600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STEPS:</a:t>
            </a:r>
          </a:p>
          <a:p>
            <a:r>
              <a:rPr lang="en-US" dirty="0"/>
              <a:t>Reactants </a:t>
            </a:r>
            <a:r>
              <a:rPr lang="en-US" dirty="0">
                <a:sym typeface="Wingdings" panose="05000000000000000000" pitchFamily="2" charset="2"/>
              </a:rPr>
              <a:t> Surface</a:t>
            </a:r>
          </a:p>
          <a:p>
            <a:r>
              <a:rPr lang="en-US" dirty="0">
                <a:sym typeface="Wingdings" panose="05000000000000000000" pitchFamily="2" charset="2"/>
              </a:rPr>
              <a:t>Migration on Surface</a:t>
            </a:r>
          </a:p>
          <a:p>
            <a:r>
              <a:rPr lang="en-US" dirty="0">
                <a:sym typeface="Wingdings" panose="05000000000000000000" pitchFamily="2" charset="2"/>
              </a:rPr>
              <a:t>Reaction at Surface</a:t>
            </a:r>
          </a:p>
          <a:p>
            <a:r>
              <a:rPr lang="en-US" dirty="0">
                <a:sym typeface="Wingdings" panose="05000000000000000000" pitchFamily="2" charset="2"/>
              </a:rPr>
              <a:t>Nucleation  Islands  Uniform film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F345F5-7F93-4252-A28B-C16FCF17179B}"/>
              </a:ext>
            </a:extLst>
          </p:cNvPr>
          <p:cNvSpPr txBox="1">
            <a:spLocks/>
          </p:cNvSpPr>
          <p:nvPr/>
        </p:nvSpPr>
        <p:spPr>
          <a:xfrm>
            <a:off x="4151790" y="1878009"/>
            <a:ext cx="3119021" cy="4260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REACTION PROCESS:</a:t>
            </a:r>
          </a:p>
          <a:p>
            <a:r>
              <a:rPr lang="en-US" dirty="0"/>
              <a:t>Bulk transport</a:t>
            </a:r>
          </a:p>
          <a:p>
            <a:r>
              <a:rPr lang="en-US" dirty="0">
                <a:sym typeface="Wingdings" panose="05000000000000000000" pitchFamily="2" charset="2"/>
              </a:rPr>
              <a:t>Gas-phase reactions</a:t>
            </a:r>
          </a:p>
          <a:p>
            <a:r>
              <a:rPr lang="en-US" dirty="0">
                <a:sym typeface="Wingdings" panose="05000000000000000000" pitchFamily="2" charset="2"/>
              </a:rPr>
              <a:t>Transport to surface</a:t>
            </a:r>
          </a:p>
          <a:p>
            <a:r>
              <a:rPr lang="en-US" dirty="0">
                <a:sym typeface="Wingdings" panose="05000000000000000000" pitchFamily="2" charset="2"/>
              </a:rPr>
              <a:t>Adsorption at surface</a:t>
            </a:r>
          </a:p>
          <a:p>
            <a:r>
              <a:rPr lang="en-US" dirty="0">
                <a:sym typeface="Wingdings" panose="05000000000000000000" pitchFamily="2" charset="2"/>
              </a:rPr>
              <a:t>Surface reactions  Nucleation</a:t>
            </a:r>
          </a:p>
          <a:p>
            <a:r>
              <a:rPr lang="en-US" dirty="0">
                <a:sym typeface="Wingdings" panose="05000000000000000000" pitchFamily="2" charset="2"/>
              </a:rPr>
              <a:t>Desorption of byproducts</a:t>
            </a:r>
          </a:p>
          <a:p>
            <a:r>
              <a:rPr lang="en-US" dirty="0">
                <a:sym typeface="Wingdings" panose="05000000000000000000" pitchFamily="2" charset="2"/>
              </a:rPr>
              <a:t>Transport of byproducts from surface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804858-C83A-4180-B087-BB38B5015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542" y="2204217"/>
            <a:ext cx="4726389" cy="290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0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Reactor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44" y="1878009"/>
            <a:ext cx="5483456" cy="4260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APCVD:</a:t>
            </a:r>
          </a:p>
          <a:p>
            <a:r>
              <a:rPr lang="en-US" dirty="0">
                <a:sym typeface="Wingdings" pitchFamily="2" charset="2"/>
              </a:rPr>
              <a:t>760 torr</a:t>
            </a:r>
          </a:p>
          <a:p>
            <a:r>
              <a:rPr lang="en-US" dirty="0">
                <a:sym typeface="Wingdings" pitchFamily="2" charset="2"/>
              </a:rPr>
              <a:t>Ni buffer zones</a:t>
            </a:r>
          </a:p>
          <a:p>
            <a:r>
              <a:rPr lang="en-US" dirty="0">
                <a:sym typeface="Wingdings" pitchFamily="2" charset="2"/>
              </a:rPr>
              <a:t>Controlled by temperature, flowrate, belt speed(~time)</a:t>
            </a:r>
          </a:p>
          <a:p>
            <a:pPr marL="0" indent="0">
              <a:buNone/>
            </a:pPr>
            <a:r>
              <a:rPr lang="en-US" dirty="0"/>
              <a:t>LPCVD:</a:t>
            </a:r>
          </a:p>
          <a:p>
            <a:r>
              <a:rPr lang="en-US" dirty="0"/>
              <a:t>0.1-1 torr</a:t>
            </a:r>
          </a:p>
          <a:p>
            <a:r>
              <a:rPr lang="en-US" dirty="0"/>
              <a:t>High temp </a:t>
            </a:r>
            <a:r>
              <a:rPr lang="en-US" dirty="0">
                <a:sym typeface="Wingdings" panose="05000000000000000000" pitchFamily="2" charset="2"/>
              </a:rPr>
              <a:t> &gt; 650</a:t>
            </a:r>
            <a:r>
              <a:rPr lang="en-US" dirty="0">
                <a:latin typeface="DengXian" panose="020B0503020204020204" pitchFamily="2" charset="-122"/>
                <a:ea typeface="DengXian" panose="020B0503020204020204" pitchFamily="2" charset="-122"/>
                <a:sym typeface="Wingdings" panose="05000000000000000000" pitchFamily="2" charset="2"/>
              </a:rPr>
              <a:t>°</a:t>
            </a:r>
            <a:r>
              <a:rPr lang="en-US" dirty="0">
                <a:latin typeface="Inconsolata" panose="00000509000000000000" pitchFamily="49" charset="0"/>
                <a:ea typeface="DengXian" panose="020B0503020204020204" pitchFamily="2" charset="-122"/>
                <a:sym typeface="Wingdings" panose="05000000000000000000" pitchFamily="2" charset="2"/>
              </a:rPr>
              <a:t>C</a:t>
            </a:r>
          </a:p>
          <a:p>
            <a:r>
              <a:rPr lang="en-US" dirty="0">
                <a:latin typeface="Inconsolata" panose="00000509000000000000" pitchFamily="49" charset="0"/>
                <a:ea typeface="DengXian" panose="020B0503020204020204" pitchFamily="2" charset="-122"/>
                <a:sym typeface="Wingdings" panose="05000000000000000000" pitchFamily="2" charset="2"/>
              </a:rPr>
              <a:t>Controlled by wafer temperature</a:t>
            </a:r>
            <a:endParaRPr lang="en-US" dirty="0">
              <a:latin typeface="DengXian" panose="020B0503020204020204" pitchFamily="2" charset="-122"/>
              <a:ea typeface="DengXian" panose="020B0503020204020204" pitchFamily="2" charset="-122"/>
              <a:sym typeface="Wingdings" panose="05000000000000000000" pitchFamily="2" charset="2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ED4C11-D0C9-40EE-BCB1-6E73C10675F7}"/>
              </a:ext>
            </a:extLst>
          </p:cNvPr>
          <p:cNvSpPr txBox="1">
            <a:spLocks/>
          </p:cNvSpPr>
          <p:nvPr/>
        </p:nvSpPr>
        <p:spPr>
          <a:xfrm>
            <a:off x="6096000" y="1878009"/>
            <a:ext cx="5483456" cy="4260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PECVD:</a:t>
            </a:r>
          </a:p>
          <a:p>
            <a:r>
              <a:rPr lang="en-US" dirty="0"/>
              <a:t>1-10 torr</a:t>
            </a:r>
          </a:p>
          <a:p>
            <a:r>
              <a:rPr lang="en-US" dirty="0"/>
              <a:t>Increased reaction rate due to ionization</a:t>
            </a:r>
          </a:p>
          <a:p>
            <a:r>
              <a:rPr lang="en-US" dirty="0"/>
              <a:t>High deposition rate at low temperature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HDPCVD:</a:t>
            </a:r>
          </a:p>
          <a:p>
            <a:r>
              <a:rPr lang="en-US" dirty="0"/>
              <a:t>Low temperature (150</a:t>
            </a:r>
            <a:r>
              <a:rPr lang="en-US" dirty="0">
                <a:latin typeface="DengXian" panose="020B0503020204020204" pitchFamily="2" charset="-122"/>
                <a:ea typeface="DengXian" panose="020B0503020204020204" pitchFamily="2" charset="-122"/>
              </a:rPr>
              <a:t>°</a:t>
            </a:r>
            <a:r>
              <a:rPr lang="en-US" dirty="0">
                <a:latin typeface="Inconsolata" panose="00000509000000000000" pitchFamily="49" charset="0"/>
                <a:ea typeface="DengXian" panose="020B0503020204020204" pitchFamily="2" charset="-122"/>
              </a:rPr>
              <a:t>C)</a:t>
            </a:r>
          </a:p>
          <a:p>
            <a:r>
              <a:rPr lang="en-US" dirty="0">
                <a:latin typeface="Inconsolata" panose="00000509000000000000" pitchFamily="49" charset="0"/>
                <a:ea typeface="DengXian" panose="020B0503020204020204" pitchFamily="2" charset="-122"/>
              </a:rPr>
              <a:t>Low pressure (1-10 </a:t>
            </a:r>
            <a:r>
              <a:rPr lang="en-US" dirty="0" err="1">
                <a:latin typeface="Inconsolata" panose="00000509000000000000" pitchFamily="49" charset="0"/>
                <a:ea typeface="DengXian" panose="020B0503020204020204" pitchFamily="2" charset="-122"/>
              </a:rPr>
              <a:t>mTorr</a:t>
            </a:r>
            <a:r>
              <a:rPr lang="en-US" dirty="0">
                <a:latin typeface="Inconsolata" panose="00000509000000000000" pitchFamily="49" charset="0"/>
                <a:ea typeface="DengXian" panose="020B0503020204020204" pitchFamily="2" charset="-122"/>
              </a:rPr>
              <a:t>)</a:t>
            </a:r>
          </a:p>
          <a:p>
            <a:r>
              <a:rPr lang="en-US" dirty="0"/>
              <a:t>400</a:t>
            </a:r>
            <a:r>
              <a:rPr lang="en-US" dirty="0">
                <a:latin typeface="DengXian" panose="020B0503020204020204" pitchFamily="2" charset="-122"/>
                <a:ea typeface="DengXian" panose="020B0503020204020204" pitchFamily="2" charset="-122"/>
              </a:rPr>
              <a:t>°</a:t>
            </a:r>
            <a:r>
              <a:rPr lang="en-US" dirty="0">
                <a:latin typeface="Inconsolata" panose="00000509000000000000" pitchFamily="49" charset="0"/>
                <a:ea typeface="DengXian" panose="020B0503020204020204" pitchFamily="2" charset="-122"/>
              </a:rPr>
              <a:t>C by bombardment</a:t>
            </a:r>
          </a:p>
          <a:p>
            <a:r>
              <a:rPr lang="en-US" dirty="0">
                <a:latin typeface="Inconsolata" panose="00000509000000000000" pitchFamily="49" charset="0"/>
                <a:ea typeface="DengXian" panose="020B0503020204020204" pitchFamily="2" charset="-122"/>
              </a:rPr>
              <a:t>Simultaneous deposition/sputtering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8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Dielectric CVD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44" y="1878009"/>
            <a:ext cx="5483456" cy="42600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Inconsolata" panose="00000509000000000000" pitchFamily="49" charset="0"/>
                <a:ea typeface="DengXian" panose="020B0503020204020204" pitchFamily="2" charset="-122"/>
                <a:sym typeface="Wingdings" panose="05000000000000000000" pitchFamily="2" charset="2"/>
              </a:rPr>
              <a:t>CONFORMITY/STEP COVERAGE:</a:t>
            </a:r>
          </a:p>
          <a:p>
            <a:r>
              <a:rPr lang="en-US" dirty="0">
                <a:latin typeface="Inconsolata" panose="00000509000000000000" pitchFamily="49" charset="0"/>
                <a:ea typeface="DengXian" panose="020B0503020204020204" pitchFamily="2" charset="-122"/>
                <a:sym typeface="Wingdings" panose="05000000000000000000" pitchFamily="2" charset="2"/>
              </a:rPr>
              <a:t>Better at low pressure or high mobility</a:t>
            </a:r>
          </a:p>
          <a:p>
            <a:pPr marL="0" indent="0">
              <a:buNone/>
            </a:pPr>
            <a:r>
              <a:rPr lang="en-US" dirty="0">
                <a:latin typeface="Inconsolata" panose="00000509000000000000" pitchFamily="49" charset="0"/>
                <a:ea typeface="DengXian" panose="020B0503020204020204" pitchFamily="2" charset="-122"/>
                <a:sym typeface="Wingdings" panose="05000000000000000000" pitchFamily="2" charset="2"/>
              </a:rPr>
              <a:t>CHEMISORPTION VS. PHYSISORPTION:</a:t>
            </a:r>
          </a:p>
          <a:p>
            <a:r>
              <a:rPr lang="en-US" dirty="0">
                <a:latin typeface="Inconsolata" panose="00000509000000000000" pitchFamily="49" charset="0"/>
                <a:ea typeface="DengXian" panose="020B0503020204020204" pitchFamily="2" charset="-122"/>
                <a:sym typeface="Wingdings" panose="05000000000000000000" pitchFamily="2" charset="2"/>
              </a:rPr>
              <a:t>Chem: high bond energy, low mobility</a:t>
            </a:r>
          </a:p>
          <a:p>
            <a:pPr lvl="1"/>
            <a:r>
              <a:rPr lang="en-US" dirty="0">
                <a:latin typeface="Inconsolata" panose="00000509000000000000" pitchFamily="49" charset="0"/>
                <a:ea typeface="DengXian" panose="020B0503020204020204" pitchFamily="2" charset="-122"/>
                <a:sym typeface="Wingdings" panose="05000000000000000000" pitchFamily="2" charset="2"/>
              </a:rPr>
              <a:t>Used for SiH</a:t>
            </a:r>
            <a:r>
              <a:rPr lang="en-US" baseline="-25000" dirty="0">
                <a:latin typeface="Inconsolata" panose="00000509000000000000" pitchFamily="49" charset="0"/>
                <a:ea typeface="DengXian" panose="020B0503020204020204" pitchFamily="2" charset="-122"/>
                <a:sym typeface="Wingdings" panose="05000000000000000000" pitchFamily="2" charset="2"/>
              </a:rPr>
              <a:t>4</a:t>
            </a:r>
            <a:r>
              <a:rPr lang="en-US" dirty="0">
                <a:latin typeface="Inconsolata" panose="00000509000000000000" pitchFamily="49" charset="0"/>
                <a:ea typeface="DengXian" panose="020B0503020204020204" pitchFamily="2" charset="-122"/>
                <a:sym typeface="Wingdings" panose="05000000000000000000" pitchFamily="2" charset="2"/>
              </a:rPr>
              <a:t>, silicon source</a:t>
            </a:r>
          </a:p>
          <a:p>
            <a:r>
              <a:rPr lang="en-US" dirty="0">
                <a:latin typeface="Inconsolata" panose="00000509000000000000" pitchFamily="49" charset="0"/>
                <a:ea typeface="DengXian" panose="020B0503020204020204" pitchFamily="2" charset="-122"/>
                <a:sym typeface="Wingdings" panose="05000000000000000000" pitchFamily="2" charset="2"/>
              </a:rPr>
              <a:t>Phys: low bond energy, high mobility</a:t>
            </a:r>
          </a:p>
          <a:p>
            <a:pPr lvl="1"/>
            <a:r>
              <a:rPr lang="en-US" dirty="0">
                <a:latin typeface="Inconsolata" panose="00000509000000000000" pitchFamily="49" charset="0"/>
                <a:ea typeface="DengXian" panose="020B0503020204020204" pitchFamily="2" charset="-122"/>
                <a:sym typeface="Wingdings" panose="05000000000000000000" pitchFamily="2" charset="2"/>
              </a:rPr>
              <a:t>TEOS, oxide source</a:t>
            </a:r>
          </a:p>
          <a:p>
            <a:pPr marL="0" indent="0">
              <a:buNone/>
            </a:pPr>
            <a:r>
              <a:rPr lang="en-US" dirty="0">
                <a:latin typeface="Inconsolata" panose="00000509000000000000" pitchFamily="49" charset="0"/>
                <a:ea typeface="DengXian" panose="020B0503020204020204" pitchFamily="2" charset="-122"/>
                <a:sym typeface="Wingdings" panose="05000000000000000000" pitchFamily="2" charset="2"/>
              </a:rPr>
              <a:t>REACTION PARAMETERS:</a:t>
            </a:r>
          </a:p>
          <a:p>
            <a:r>
              <a:rPr lang="en-US" dirty="0">
                <a:latin typeface="Inconsolata" panose="00000509000000000000" pitchFamily="49" charset="0"/>
                <a:ea typeface="DengXian" panose="020B0503020204020204" pitchFamily="2" charset="-122"/>
                <a:sym typeface="Wingdings" panose="05000000000000000000" pitchFamily="2" charset="2"/>
              </a:rPr>
              <a:t>Surface-reaction limited  slow rate, temperature sensitive</a:t>
            </a:r>
          </a:p>
          <a:p>
            <a:r>
              <a:rPr lang="en-US" dirty="0">
                <a:latin typeface="Inconsolata" panose="00000509000000000000" pitchFamily="49" charset="0"/>
                <a:ea typeface="DengXian" panose="020B0503020204020204" pitchFamily="2" charset="-122"/>
                <a:sym typeface="Wingdings" panose="05000000000000000000" pitchFamily="2" charset="2"/>
              </a:rPr>
              <a:t>Mass-transport limited  high rate, mass flow controlled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ED4C11-D0C9-40EE-BCB1-6E73C10675F7}"/>
              </a:ext>
            </a:extLst>
          </p:cNvPr>
          <p:cNvSpPr txBox="1">
            <a:spLocks/>
          </p:cNvSpPr>
          <p:nvPr/>
        </p:nvSpPr>
        <p:spPr>
          <a:xfrm>
            <a:off x="6096000" y="1878009"/>
            <a:ext cx="5483456" cy="4260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APPLICATIONS:</a:t>
            </a:r>
          </a:p>
          <a:p>
            <a:r>
              <a:rPr lang="en-US" dirty="0"/>
              <a:t>STI (shallow trench isolation): isolation between transistors</a:t>
            </a:r>
          </a:p>
          <a:p>
            <a:r>
              <a:rPr lang="en-US" dirty="0"/>
              <a:t>ILD (inter dielectric layer): insulation between interconnects</a:t>
            </a:r>
          </a:p>
          <a:p>
            <a:r>
              <a:rPr lang="en-US" dirty="0"/>
              <a:t>Passivation: IC protection from moisture or mechanical damage</a:t>
            </a:r>
          </a:p>
        </p:txBody>
      </p:sp>
    </p:spTree>
    <p:extLst>
      <p:ext uri="{BB962C8B-B14F-4D97-AF65-F5344CB8AC3E}">
        <p14:creationId xmlns:p14="http://schemas.microsoft.com/office/powerpoint/2010/main" val="407481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CBCC-020A-4B4E-9DCF-569D26DC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en-US" cap="none" dirty="0"/>
              <a:t>Questions +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8B3-F241-124C-A6A8-32B4660A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44" y="1878009"/>
            <a:ext cx="5012079" cy="4260032"/>
          </a:xfrm>
        </p:spPr>
        <p:txBody>
          <a:bodyPr/>
          <a:lstStyle/>
          <a:p>
            <a:r>
              <a:rPr lang="en-US" dirty="0"/>
              <a:t>CVD integral to semiconductor manufacture</a:t>
            </a:r>
          </a:p>
          <a:p>
            <a:r>
              <a:rPr lang="en-US" dirty="0"/>
              <a:t>Balance of input parameters to achieve different outcomes</a:t>
            </a:r>
          </a:p>
          <a:p>
            <a:r>
              <a:rPr lang="en-US" dirty="0"/>
              <a:t>Geometry of etching important to film characteristics</a:t>
            </a:r>
          </a:p>
          <a:p>
            <a:r>
              <a:rPr lang="en-US" dirty="0"/>
              <a:t>Some parallels with graphene: e.g. lattice matching, </a:t>
            </a:r>
            <a:r>
              <a:rPr lang="en-US" dirty="0" err="1"/>
              <a:t>gibbs</a:t>
            </a:r>
            <a:r>
              <a:rPr lang="en-US" dirty="0"/>
              <a:t> FE.</a:t>
            </a:r>
          </a:p>
          <a:p>
            <a:r>
              <a:rPr lang="en-US" dirty="0"/>
              <a:t>Low temperatures (&lt;400</a:t>
            </a:r>
            <a:r>
              <a:rPr lang="en-US" dirty="0">
                <a:latin typeface="Inconsolata" panose="00000509000000000000" pitchFamily="49" charset="0"/>
                <a:ea typeface="DengXian" panose="020B0503020204020204" pitchFamily="2" charset="-122"/>
              </a:rPr>
              <a:t>°C ?)</a:t>
            </a:r>
            <a:r>
              <a:rPr lang="en-US" dirty="0"/>
              <a:t> needed to prevent damage to FETs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058EB4-0B96-0E4C-9670-4869106E609C}"/>
              </a:ext>
            </a:extLst>
          </p:cNvPr>
          <p:cNvSpPr txBox="1">
            <a:spLocks/>
          </p:cNvSpPr>
          <p:nvPr/>
        </p:nvSpPr>
        <p:spPr>
          <a:xfrm>
            <a:off x="6096000" y="1878009"/>
            <a:ext cx="5012079" cy="4260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Inconsolata" pitchFamily="49" charset="77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Is annealing effective for non-metallic thin films?</a:t>
            </a:r>
          </a:p>
          <a:p>
            <a:r>
              <a:rPr lang="en-US" dirty="0"/>
              <a:t>How does CTE effect graphene growth </a:t>
            </a:r>
            <a:r>
              <a:rPr lang="en-US" dirty="0">
                <a:sym typeface="Wingdings" panose="05000000000000000000" pitchFamily="2" charset="2"/>
              </a:rPr>
              <a:t> wrinkles?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344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iew-of-cvd-of-graphene-and-apps.pptx" id="{AB5DFF19-275F-4337-9D14-7A1E4E9844E9}" vid="{FFBAD5AC-9C5A-4C9D-A5BD-0F3D60BC5F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jiao-template</Template>
  <TotalTime>51</TotalTime>
  <Words>425</Words>
  <Application>Microsoft Office PowerPoint</Application>
  <PresentationFormat>Widescreen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DengXian</vt:lpstr>
      <vt:lpstr>Arial</vt:lpstr>
      <vt:lpstr>Gill Sans MT</vt:lpstr>
      <vt:lpstr>Inconsolata</vt:lpstr>
      <vt:lpstr>Parcel</vt:lpstr>
      <vt:lpstr>CVD and dielectric films lecture review</vt:lpstr>
      <vt:lpstr>Thin film + Deposition characteristics</vt:lpstr>
      <vt:lpstr>Growth Characteristics</vt:lpstr>
      <vt:lpstr>CVD Process</vt:lpstr>
      <vt:lpstr>Reactor Types</vt:lpstr>
      <vt:lpstr>Dielectric CVD Parameters</vt:lpstr>
      <vt:lpstr>Questions +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CVD and dielectric films lecture review</dc:title>
  <dc:creator>Sean Lai</dc:creator>
  <cp:lastModifiedBy>Sean Lai</cp:lastModifiedBy>
  <cp:revision>6</cp:revision>
  <dcterms:created xsi:type="dcterms:W3CDTF">2020-04-09T21:21:26Z</dcterms:created>
  <dcterms:modified xsi:type="dcterms:W3CDTF">2020-04-09T22:12:57Z</dcterms:modified>
</cp:coreProperties>
</file>