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90" r:id="rId3"/>
    <p:sldId id="286" r:id="rId4"/>
    <p:sldId id="287" r:id="rId5"/>
    <p:sldId id="288" r:id="rId6"/>
    <p:sldId id="289" r:id="rId7"/>
  </p:sldIdLst>
  <p:sldSz cx="9144000" cy="5143500" type="screen16x9"/>
  <p:notesSz cx="6858000" cy="9144000"/>
  <p:embeddedFontLst>
    <p:embeddedFont>
      <p:font typeface="Karla" pitchFamily="2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5CA6C-282C-4C49-B672-6E4F3ED11444}">
  <a:tblStyle styleId="{E805CA6C-282C-4C49-B672-6E4F3ED114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42" d="100"/>
          <a:sy n="142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457200" y="846641"/>
            <a:ext cx="3493200" cy="1725109"/>
          </a:xfrm>
        </p:spPr>
        <p:txBody>
          <a:bodyPr/>
          <a:lstStyle/>
          <a:p>
            <a:pPr lvl="0"/>
            <a:r>
              <a:rPr lang="en-US" sz="2000" i="1" dirty="0"/>
              <a:t>C‐Plane Sapphire and Catalyst Confinement Enable Wafer-Scale High-Quality Graphene Growth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FAF43-FFA6-2F4E-A166-A30003F48DEA}"/>
              </a:ext>
            </a:extLst>
          </p:cNvPr>
          <p:cNvSpPr txBox="1"/>
          <p:nvPr/>
        </p:nvSpPr>
        <p:spPr>
          <a:xfrm>
            <a:off x="457200" y="2995449"/>
            <a:ext cx="321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Lester F. Lampert, Roman Caudillo, Thomas Lindner, and Jun Jiao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856-7DAF-624C-AA70-C37428F5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0" y="609720"/>
            <a:ext cx="5324100" cy="485700"/>
          </a:xfrm>
        </p:spPr>
        <p:txBody>
          <a:bodyPr/>
          <a:lstStyle/>
          <a:p>
            <a:r>
              <a:rPr lang="en-US" dirty="0"/>
              <a:t>Research Motivations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BE98-F240-5B4B-A339-B429B137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207238"/>
            <a:ext cx="5324100" cy="2255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Graphene has desirable qualities to the semiconductor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Copper (Cu) thin films are widely used to grow graphene on Si substrates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10160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Important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Cu has poor adhesion with SiO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Cu (111) orientation is shown to have best growth characteristics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C-plane sapphire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Catalyst confinement shown to help control Cu surface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3354-2560-074C-BE99-F852F6828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24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C433-A328-A64A-BE6A-20124647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H</a:t>
            </a:r>
            <a:r>
              <a:rPr lang="en-US" baseline="-25000" dirty="0"/>
              <a:t>2</a:t>
            </a:r>
            <a:r>
              <a:rPr lang="en-US" dirty="0"/>
              <a:t>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1ABDD-5E5F-394F-A97D-79029232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409259"/>
            <a:ext cx="5324100" cy="225570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:CH</a:t>
            </a:r>
            <a:r>
              <a:rPr lang="en-US" baseline="-25000" dirty="0"/>
              <a:t>4</a:t>
            </a:r>
            <a:r>
              <a:rPr lang="en-US" dirty="0"/>
              <a:t> ratios used: 10:1, 20:1, 30:1, 50:1 69:1</a:t>
            </a:r>
          </a:p>
          <a:p>
            <a:r>
              <a:rPr lang="en-US" dirty="0"/>
              <a:t>Higher H</a:t>
            </a:r>
            <a:r>
              <a:rPr lang="en-US" baseline="-25000" dirty="0"/>
              <a:t>2</a:t>
            </a:r>
            <a:r>
              <a:rPr lang="en-US" dirty="0"/>
              <a:t> resulted in rougher Cu surface, higher bilayer density</a:t>
            </a:r>
          </a:p>
          <a:p>
            <a:r>
              <a:rPr lang="en-US" dirty="0"/>
              <a:t>Lower H</a:t>
            </a:r>
            <a:r>
              <a:rPr lang="en-US" baseline="-25000" dirty="0"/>
              <a:t>2</a:t>
            </a:r>
            <a:r>
              <a:rPr lang="en-US" dirty="0"/>
              <a:t> had reduced single-crystal growth and amorphous domains</a:t>
            </a:r>
          </a:p>
          <a:p>
            <a:r>
              <a:rPr lang="en-US" dirty="0"/>
              <a:t>Bilayer density increased exponentially with H</a:t>
            </a:r>
            <a:r>
              <a:rPr lang="en-US" baseline="-25000" dirty="0"/>
              <a:t>2</a:t>
            </a:r>
            <a:r>
              <a:rPr lang="en-US" dirty="0"/>
              <a:t> levels.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38322-9ED7-B349-80AC-E472597531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DE18E-36B3-864C-8074-6320D028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30" y="1497165"/>
            <a:ext cx="3157869" cy="20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09F4-F53F-9D40-8419-6B9D3A62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9" y="893500"/>
            <a:ext cx="6274831" cy="611450"/>
          </a:xfrm>
        </p:spPr>
        <p:txBody>
          <a:bodyPr/>
          <a:lstStyle/>
          <a:p>
            <a:r>
              <a:rPr lang="en-US" dirty="0"/>
              <a:t>Experimental Results: Raman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DB0D4-A184-744C-8E23-0596A4DBA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10:1 and 69:1 ratios had best graphene quality -&gt; majority monolayer</a:t>
            </a:r>
          </a:p>
          <a:p>
            <a:r>
              <a:rPr lang="en-US" dirty="0"/>
              <a:t>high 2D/G peak ratios</a:t>
            </a:r>
          </a:p>
          <a:p>
            <a:r>
              <a:rPr lang="en-US" dirty="0"/>
              <a:t>2D peak shape (low full-width at half maximum)</a:t>
            </a:r>
          </a:p>
          <a:p>
            <a:r>
              <a:rPr lang="en-US" dirty="0"/>
              <a:t>69:1 showed high bilayer density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79458-3001-7F48-9590-4F0E756106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52825-05CA-134D-99FE-2D6245DF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52" y="1627049"/>
            <a:ext cx="3173048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5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68AF-719A-5E4D-8AC2-D48E9D08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Using CC for SiO</a:t>
            </a:r>
            <a:r>
              <a:rPr lang="en-US" baseline="-25000" dirty="0"/>
              <a:t>2</a:t>
            </a:r>
            <a:r>
              <a:rPr lang="en-US" dirty="0"/>
              <a:t> Wafer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312B-6CB3-1943-BAB2-DD844E74D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CC the Cu film is unstable</a:t>
            </a:r>
            <a:br>
              <a:rPr lang="en-US" dirty="0"/>
            </a:br>
            <a:r>
              <a:rPr lang="en-US" dirty="0"/>
              <a:t>-&gt; voids, delamination</a:t>
            </a:r>
          </a:p>
          <a:p>
            <a:r>
              <a:rPr lang="en-US" dirty="0"/>
              <a:t>3mm catalyst offset used for experiments</a:t>
            </a:r>
          </a:p>
          <a:p>
            <a:r>
              <a:rPr lang="en-US" dirty="0"/>
              <a:t>Temperatures used: 770, 780, 790°C</a:t>
            </a:r>
          </a:p>
          <a:p>
            <a:r>
              <a:rPr lang="en-US" dirty="0"/>
              <a:t>790°C found the have largest Cu grains</a:t>
            </a:r>
          </a:p>
          <a:p>
            <a:r>
              <a:rPr lang="en-US" dirty="0"/>
              <a:t>Higher temps yielded better quality, but more cracks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4832F-7AA3-264F-A39B-7BFA20CF6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44D22-CE41-6D48-9D6A-5CA70996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73" y="209700"/>
            <a:ext cx="2229604" cy="45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8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2A5F-E9F8-8545-B60A-4E8A29FB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49" y="510728"/>
            <a:ext cx="5324100" cy="485700"/>
          </a:xfrm>
        </p:spPr>
        <p:txBody>
          <a:bodyPr/>
          <a:lstStyle/>
          <a:p>
            <a:r>
              <a:rPr lang="en-US" dirty="0"/>
              <a:t>Conclusions/Questions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3F00B-A7A4-0E4A-98CB-A04D8926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996428"/>
            <a:ext cx="6498215" cy="3990351"/>
          </a:xfrm>
        </p:spPr>
        <p:txBody>
          <a:bodyPr/>
          <a:lstStyle/>
          <a:p>
            <a:r>
              <a:rPr lang="en-US" sz="1600" i="1" dirty="0"/>
              <a:t>Tradeoff between high-quality graphene and high bilayer density at high H</a:t>
            </a:r>
            <a:r>
              <a:rPr lang="en-US" sz="1600" i="1" baseline="-25000" dirty="0"/>
              <a:t>2:</a:t>
            </a:r>
            <a:r>
              <a:rPr lang="en-US" sz="1600" i="1" dirty="0"/>
              <a:t>:CH</a:t>
            </a:r>
            <a:r>
              <a:rPr lang="en-US" sz="1600" i="1" baseline="-25000" dirty="0"/>
              <a:t>4</a:t>
            </a:r>
            <a:r>
              <a:rPr lang="en-US" sz="1600" i="1" dirty="0"/>
              <a:t> ratios could warrant further research/optimization</a:t>
            </a:r>
          </a:p>
          <a:p>
            <a:r>
              <a:rPr lang="en-US" sz="1600" i="1" dirty="0"/>
              <a:t>What scales of single crystal monolayer graphene are needed for viability in semiconductor applications?</a:t>
            </a:r>
          </a:p>
          <a:p>
            <a:r>
              <a:rPr lang="en-US" sz="1600" i="1" dirty="0"/>
              <a:t>We use acetylene often in the lab. What are the differences in graphene seeding between CH</a:t>
            </a:r>
            <a:r>
              <a:rPr lang="en-US" sz="1600" i="1" baseline="-25000" dirty="0"/>
              <a:t>4</a:t>
            </a:r>
            <a:r>
              <a:rPr lang="en-US" sz="1600" i="1" dirty="0"/>
              <a:t> and C</a:t>
            </a:r>
            <a:r>
              <a:rPr lang="en-US" sz="1600" i="1" baseline="-25000" dirty="0"/>
              <a:t>2</a:t>
            </a:r>
            <a:r>
              <a:rPr lang="en-US" sz="1600" i="1" dirty="0"/>
              <a:t>H</a:t>
            </a:r>
            <a:r>
              <a:rPr lang="en-US" sz="1600" i="1" baseline="-25000" dirty="0"/>
              <a:t>2</a:t>
            </a:r>
            <a:r>
              <a:rPr lang="en-US" sz="1600" i="1" dirty="0"/>
              <a:t>?</a:t>
            </a:r>
            <a:endParaRPr lang="en-US" sz="1600" dirty="0"/>
          </a:p>
          <a:p>
            <a:r>
              <a:rPr lang="en-US" sz="1600" i="1" dirty="0"/>
              <a:t>Possible label mix up on figure 5 of the paper</a:t>
            </a:r>
          </a:p>
          <a:p>
            <a:r>
              <a:rPr lang="en-US" sz="1600" i="1" dirty="0"/>
              <a:t>What is happening to Cu at temperatures &gt; 790°C?</a:t>
            </a:r>
          </a:p>
          <a:p>
            <a:r>
              <a:rPr lang="en-US" sz="1600" i="1" dirty="0"/>
              <a:t>Why do BEOL applications require low temperatures and what range is considered low?</a:t>
            </a:r>
          </a:p>
          <a:p>
            <a:r>
              <a:rPr lang="en-US" sz="1600" i="1" dirty="0"/>
              <a:t>How does H</a:t>
            </a:r>
            <a:r>
              <a:rPr lang="en-US" sz="1600" i="1" baseline="-25000" dirty="0"/>
              <a:t>2</a:t>
            </a:r>
            <a:r>
              <a:rPr lang="en-US" sz="1600" i="1" dirty="0"/>
              <a:t> increase Cu mobility -&gt; large domains of single crystal C(111), shown in figure 3?</a:t>
            </a:r>
          </a:p>
          <a:p>
            <a:r>
              <a:rPr lang="en-US" sz="1600" i="1" dirty="0"/>
              <a:t>Are there other methods to produce highly uniform Cu(111) films?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BC3B-F3F8-F248-9EF3-E2EF3054CE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7745133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viragus · SlidesCarnival" id="{D834FA17-047E-7344-9553-213234F5F8F6}" vid="{F69782A8-E587-0442-8F68-A9BB80F079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355</Words>
  <Application>Microsoft Macintosh PowerPoint</Application>
  <PresentationFormat>On-screen Show (16:9)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Karla</vt:lpstr>
      <vt:lpstr>Arial</vt:lpstr>
      <vt:lpstr>Montserrat</vt:lpstr>
      <vt:lpstr>Arviragus template</vt:lpstr>
      <vt:lpstr>C‐Plane Sapphire and Catalyst Confinement Enable Wafer-Scale High-Quality Graphene Growth</vt:lpstr>
      <vt:lpstr>Research Motivations</vt:lpstr>
      <vt:lpstr>Experimental Results: H2 effects</vt:lpstr>
      <vt:lpstr>Experimental Results: Raman analysis</vt:lpstr>
      <vt:lpstr>Experimental Results: Using CC for SiO2 Wafer</vt:lpstr>
      <vt:lpstr>Conclusions/Questions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C‐Plane Sapphire and Catalyst Confinement Enable Wafer-Scale High-Quality Graphene Growth</dc:title>
  <dc:creator>Sean Lai</dc:creator>
  <cp:lastModifiedBy>Sean Lai</cp:lastModifiedBy>
  <cp:revision>12</cp:revision>
  <dcterms:created xsi:type="dcterms:W3CDTF">2020-04-03T17:23:47Z</dcterms:created>
  <dcterms:modified xsi:type="dcterms:W3CDTF">2020-04-04T03:44:28Z</dcterms:modified>
</cp:coreProperties>
</file>