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63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  <a:latin typeface="Inconsolata" pitchFamily="49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Inconsolata" pitchFamily="49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nconsolata" pitchFamily="49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Inconsolata" pitchFamily="49" charset="77"/>
              </a:defRPr>
            </a:lvl1pPr>
            <a:lvl2pPr>
              <a:defRPr>
                <a:latin typeface="Inconsolata" pitchFamily="49" charset="77"/>
              </a:defRPr>
            </a:lvl2pPr>
            <a:lvl3pPr>
              <a:defRPr>
                <a:latin typeface="Inconsolata" pitchFamily="49" charset="77"/>
              </a:defRPr>
            </a:lvl3pPr>
            <a:lvl4pPr>
              <a:defRPr>
                <a:latin typeface="Inconsolata" pitchFamily="49" charset="77"/>
              </a:defRPr>
            </a:lvl4pPr>
            <a:lvl5pPr>
              <a:defRPr>
                <a:latin typeface="Inconsolata" pitchFamily="49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  <a:latin typeface="Inconsolata" pitchFamily="49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Inconsolata" pitchFamily="49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nconsolata" pitchFamily="49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>
            <a:lvl1pPr>
              <a:defRPr>
                <a:latin typeface="Inconsolata" pitchFamily="49" charset="77"/>
              </a:defRPr>
            </a:lvl1pPr>
            <a:lvl2pPr>
              <a:defRPr>
                <a:latin typeface="Inconsolata" pitchFamily="49" charset="77"/>
              </a:defRPr>
            </a:lvl2pPr>
            <a:lvl3pPr>
              <a:defRPr>
                <a:latin typeface="Inconsolata" pitchFamily="49" charset="77"/>
              </a:defRPr>
            </a:lvl3pPr>
            <a:lvl4pPr>
              <a:defRPr>
                <a:latin typeface="Inconsolata" pitchFamily="49" charset="77"/>
              </a:defRPr>
            </a:lvl4pPr>
            <a:lvl5pPr>
              <a:defRPr>
                <a:latin typeface="Inconsolata" pitchFamily="49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>
            <a:lvl1pPr>
              <a:defRPr>
                <a:latin typeface="Inconsolata" pitchFamily="49" charset="77"/>
              </a:defRPr>
            </a:lvl1pPr>
            <a:lvl2pPr>
              <a:defRPr>
                <a:latin typeface="Inconsolata" pitchFamily="49" charset="77"/>
              </a:defRPr>
            </a:lvl2pPr>
            <a:lvl3pPr>
              <a:defRPr>
                <a:latin typeface="Inconsolata" pitchFamily="49" charset="77"/>
              </a:defRPr>
            </a:lvl3pPr>
            <a:lvl4pPr>
              <a:defRPr>
                <a:latin typeface="Inconsolata" pitchFamily="49" charset="77"/>
              </a:defRPr>
            </a:lvl4pPr>
            <a:lvl5pPr>
              <a:defRPr>
                <a:latin typeface="Inconsolata" pitchFamily="49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5/1/20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>
            <a:lvl1pPr>
              <a:defRPr>
                <a:latin typeface="Inconsolata" pitchFamily="49" charset="77"/>
              </a:defRPr>
            </a:lvl1pPr>
            <a:lvl2pPr>
              <a:defRPr>
                <a:latin typeface="Inconsolata" pitchFamily="49" charset="77"/>
              </a:defRPr>
            </a:lvl2pPr>
            <a:lvl3pPr>
              <a:defRPr>
                <a:latin typeface="Inconsolata" pitchFamily="49" charset="77"/>
              </a:defRPr>
            </a:lvl3pPr>
            <a:lvl4pPr>
              <a:defRPr>
                <a:latin typeface="Inconsolata" pitchFamily="49" charset="77"/>
              </a:defRPr>
            </a:lvl4pPr>
            <a:lvl5pPr>
              <a:defRPr>
                <a:latin typeface="Inconsolata" pitchFamily="49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1pPr>
              <a:defRPr>
                <a:latin typeface="Inconsolata" pitchFamily="49" charset="77"/>
              </a:defRPr>
            </a:lvl1pPr>
            <a:lvl2pPr>
              <a:defRPr>
                <a:latin typeface="Inconsolata" pitchFamily="49" charset="77"/>
              </a:defRPr>
            </a:lvl2pPr>
            <a:lvl3pPr>
              <a:defRPr>
                <a:latin typeface="Inconsolata" pitchFamily="49" charset="77"/>
              </a:defRPr>
            </a:lvl3pPr>
            <a:lvl4pPr>
              <a:defRPr>
                <a:latin typeface="Inconsolata" pitchFamily="49" charset="77"/>
              </a:defRPr>
            </a:lvl4pPr>
            <a:lvl5pPr>
              <a:defRPr>
                <a:latin typeface="Inconsolata" pitchFamily="49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nconsolata" pitchFamily="49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nconsolata" pitchFamily="49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5/1/20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5/1/20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BCB3E-D81E-A742-AB70-6FCD3E57E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859536"/>
            <a:ext cx="8991600" cy="1645920"/>
          </a:xfrm>
        </p:spPr>
        <p:txBody>
          <a:bodyPr/>
          <a:lstStyle/>
          <a:p>
            <a:r>
              <a:rPr lang="en-US" cap="none" dirty="0">
                <a:latin typeface="Inconsolata" pitchFamily="49" charset="77"/>
              </a:rPr>
              <a:t>Overview of CVD Process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EEC33B-B608-4C44-9D95-B9DD8912C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2965179"/>
            <a:ext cx="6801612" cy="1239894"/>
          </a:xfrm>
        </p:spPr>
        <p:txBody>
          <a:bodyPr/>
          <a:lstStyle/>
          <a:p>
            <a:r>
              <a:rPr lang="en-US" dirty="0"/>
              <a:t>From a lecture series from a University of Texas on Micro and Nano chemical processes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A4A9BC-82CE-49F6-8EC5-F7CD301707B0}"/>
              </a:ext>
            </a:extLst>
          </p:cNvPr>
          <p:cNvSpPr txBox="1"/>
          <p:nvPr/>
        </p:nvSpPr>
        <p:spPr>
          <a:xfrm>
            <a:off x="813910" y="5743852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Inconsolata" panose="00000509000000000000" pitchFamily="49" charset="0"/>
              </a:rPr>
              <a:t>Notes compiled 4/30/20, Sean Lai</a:t>
            </a:r>
          </a:p>
        </p:txBody>
      </p:sp>
    </p:spTree>
    <p:extLst>
      <p:ext uri="{BB962C8B-B14F-4D97-AF65-F5344CB8AC3E}">
        <p14:creationId xmlns:p14="http://schemas.microsoft.com/office/powerpoint/2010/main" val="191746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1CBCC-020A-4B4E-9DCF-569D26DCA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729728" cy="1188720"/>
          </a:xfrm>
        </p:spPr>
        <p:txBody>
          <a:bodyPr/>
          <a:lstStyle/>
          <a:p>
            <a:r>
              <a:rPr lang="en-US" cap="none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978B3-F241-124C-A6A8-32B4660A1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544" y="2335209"/>
            <a:ext cx="5160935" cy="42941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 types of CVD processes:</a:t>
            </a:r>
          </a:p>
          <a:p>
            <a:r>
              <a:rPr lang="en-US" dirty="0"/>
              <a:t>Gas-phase:</a:t>
            </a:r>
          </a:p>
          <a:p>
            <a:pPr lvl="1"/>
            <a:r>
              <a:rPr lang="en-US" dirty="0"/>
              <a:t>Reactions occur in gas phase, produce solids, land on substrate</a:t>
            </a:r>
          </a:p>
          <a:p>
            <a:pPr lvl="1"/>
            <a:r>
              <a:rPr lang="en-US" dirty="0"/>
              <a:t>Poor uniformity, particles formed. </a:t>
            </a:r>
            <a:r>
              <a:rPr lang="en-US" b="1" dirty="0"/>
              <a:t>To be avoided.</a:t>
            </a:r>
          </a:p>
          <a:p>
            <a:r>
              <a:rPr lang="en-US" dirty="0"/>
              <a:t>Solid Surface Reaction:</a:t>
            </a:r>
          </a:p>
          <a:p>
            <a:pPr lvl="1"/>
            <a:r>
              <a:rPr lang="en-US" dirty="0"/>
              <a:t>Reaction occurs at surface where solid forms as a film.</a:t>
            </a:r>
          </a:p>
          <a:p>
            <a:pPr lvl="1"/>
            <a:r>
              <a:rPr lang="en-US" dirty="0"/>
              <a:t>This is the goal when performing CVD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B5CDB5-A14D-2840-8B6A-4252BD930A02}"/>
              </a:ext>
            </a:extLst>
          </p:cNvPr>
          <p:cNvSpPr txBox="1">
            <a:spLocks/>
          </p:cNvSpPr>
          <p:nvPr/>
        </p:nvSpPr>
        <p:spPr>
          <a:xfrm>
            <a:off x="6096000" y="2335209"/>
            <a:ext cx="5483456" cy="4294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Inconsolata" pitchFamily="49" charset="77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Inconsolata" pitchFamily="49" charset="77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Inconsolata" pitchFamily="49" charset="77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Inconsolata" pitchFamily="49" charset="77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Inconsolata" pitchFamily="49" charset="77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Simplified mechanism steps: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Transport of reactants to surface (gaseous diffusion)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Adsorption at surface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Surface reaction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Desorption of by-products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Transport of by-products back to gas stream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E741EE-35E7-4841-8E84-A7083ABE5029}"/>
              </a:ext>
            </a:extLst>
          </p:cNvPr>
          <p:cNvSpPr txBox="1"/>
          <p:nvPr/>
        </p:nvSpPr>
        <p:spPr>
          <a:xfrm>
            <a:off x="612544" y="1616149"/>
            <a:ext cx="1126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Inconsolata" pitchFamily="49" charset="77"/>
              </a:rPr>
              <a:t>Note: RPECVD not covered in these lectures, nor any reference to graphene or metallic deposition</a:t>
            </a:r>
          </a:p>
        </p:txBody>
      </p:sp>
    </p:spTree>
    <p:extLst>
      <p:ext uri="{BB962C8B-B14F-4D97-AF65-F5344CB8AC3E}">
        <p14:creationId xmlns:p14="http://schemas.microsoft.com/office/powerpoint/2010/main" val="594751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1CBCC-020A-4B4E-9DCF-569D26DCA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729728" cy="1188720"/>
          </a:xfrm>
        </p:spPr>
        <p:txBody>
          <a:bodyPr/>
          <a:lstStyle/>
          <a:p>
            <a:r>
              <a:rPr lang="en-US" cap="none" dirty="0"/>
              <a:t>Two reaction regimes (fluxes)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978B3-F241-124C-A6A8-32B4660A1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544" y="1389928"/>
            <a:ext cx="4968449" cy="5179038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Diffusion:</a:t>
            </a:r>
          </a:p>
          <a:p>
            <a:pPr marL="0" indent="0" algn="ctr">
              <a:buNone/>
            </a:pPr>
            <a:r>
              <a:rPr lang="en-US" b="1" dirty="0"/>
              <a:t>J</a:t>
            </a:r>
            <a:r>
              <a:rPr lang="en-US" b="1" baseline="-25000" dirty="0"/>
              <a:t>D</a:t>
            </a:r>
            <a:r>
              <a:rPr lang="en-US" b="1" dirty="0"/>
              <a:t> ~ h</a:t>
            </a:r>
            <a:r>
              <a:rPr lang="en-US" b="1" baseline="-25000" dirty="0"/>
              <a:t>g</a:t>
            </a:r>
            <a:r>
              <a:rPr lang="en-US" b="1" dirty="0"/>
              <a:t>(C</a:t>
            </a:r>
            <a:r>
              <a:rPr lang="en-US" b="1" baseline="-25000" dirty="0"/>
              <a:t>g</a:t>
            </a:r>
            <a:r>
              <a:rPr lang="en-US" b="1" dirty="0"/>
              <a:t>-C</a:t>
            </a:r>
            <a:r>
              <a:rPr lang="en-US" b="1" baseline="-25000" dirty="0"/>
              <a:t>s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dirty="0"/>
              <a:t>J</a:t>
            </a:r>
            <a:r>
              <a:rPr lang="en-US" baseline="-25000" dirty="0"/>
              <a:t>D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= Diffusion flux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h</a:t>
            </a:r>
            <a:r>
              <a:rPr lang="en-US" baseline="-25000" dirty="0">
                <a:sym typeface="Wingdings" pitchFamily="2" charset="2"/>
              </a:rPr>
              <a:t>g</a:t>
            </a:r>
            <a:r>
              <a:rPr lang="en-US" dirty="0">
                <a:sym typeface="Wingdings" pitchFamily="2" charset="2"/>
              </a:rPr>
              <a:t> = mass transfer coefficient, 	proportional to diffusivity.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C</a:t>
            </a:r>
            <a:r>
              <a:rPr lang="en-US" baseline="-25000" dirty="0">
                <a:sym typeface="Wingdings" pitchFamily="2" charset="2"/>
              </a:rPr>
              <a:t>g</a:t>
            </a:r>
            <a:r>
              <a:rPr lang="en-US" dirty="0">
                <a:sym typeface="Wingdings" pitchFamily="2" charset="2"/>
              </a:rPr>
              <a:t>, C</a:t>
            </a:r>
            <a:r>
              <a:rPr lang="en-US" baseline="-25000" dirty="0">
                <a:sym typeface="Wingdings" pitchFamily="2" charset="2"/>
              </a:rPr>
              <a:t>s</a:t>
            </a:r>
            <a:r>
              <a:rPr lang="en-US" dirty="0">
                <a:sym typeface="Wingdings" pitchFamily="2" charset="2"/>
              </a:rPr>
              <a:t> concentration of bulk and surface gases.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i="1" dirty="0">
                <a:sym typeface="Wingdings" pitchFamily="2" charset="2"/>
              </a:rPr>
              <a:t>Surface:</a:t>
            </a:r>
          </a:p>
          <a:p>
            <a:pPr marL="0" indent="0" algn="ctr">
              <a:buNone/>
            </a:pPr>
            <a:r>
              <a:rPr lang="en-US" b="1" dirty="0">
                <a:sym typeface="Wingdings" pitchFamily="2" charset="2"/>
              </a:rPr>
              <a:t>J</a:t>
            </a:r>
            <a:r>
              <a:rPr lang="en-US" b="1" baseline="-25000" dirty="0">
                <a:sym typeface="Wingdings" pitchFamily="2" charset="2"/>
              </a:rPr>
              <a:t>s</a:t>
            </a:r>
            <a:r>
              <a:rPr lang="en-US" b="1" dirty="0">
                <a:sym typeface="Wingdings" pitchFamily="2" charset="2"/>
              </a:rPr>
              <a:t> = </a:t>
            </a:r>
            <a:r>
              <a:rPr lang="en-US" b="1" dirty="0" err="1">
                <a:sym typeface="Wingdings" pitchFamily="2" charset="2"/>
              </a:rPr>
              <a:t>k</a:t>
            </a:r>
            <a:r>
              <a:rPr lang="en-US" b="1" baseline="-25000" dirty="0" err="1">
                <a:sym typeface="Wingdings" pitchFamily="2" charset="2"/>
              </a:rPr>
              <a:t>s</a:t>
            </a:r>
            <a:r>
              <a:rPr lang="en-US" b="1" dirty="0" err="1">
                <a:sym typeface="Wingdings" pitchFamily="2" charset="2"/>
              </a:rPr>
              <a:t>C</a:t>
            </a:r>
            <a:r>
              <a:rPr lang="en-US" b="1" baseline="-25000" dirty="0" err="1">
                <a:sym typeface="Wingdings" pitchFamily="2" charset="2"/>
              </a:rPr>
              <a:t>s</a:t>
            </a: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J</a:t>
            </a:r>
            <a:r>
              <a:rPr lang="en-US" baseline="-25000" dirty="0">
                <a:sym typeface="Wingdings" pitchFamily="2" charset="2"/>
              </a:rPr>
              <a:t>s</a:t>
            </a:r>
            <a:r>
              <a:rPr lang="en-US" dirty="0">
                <a:sym typeface="Wingdings" pitchFamily="2" charset="2"/>
              </a:rPr>
              <a:t> = flux of reactants as they react</a:t>
            </a:r>
          </a:p>
          <a:p>
            <a:pPr marL="0" indent="0">
              <a:buNone/>
            </a:pPr>
            <a:r>
              <a:rPr lang="en-US" dirty="0" err="1">
                <a:sym typeface="Wingdings" pitchFamily="2" charset="2"/>
              </a:rPr>
              <a:t>k</a:t>
            </a:r>
            <a:r>
              <a:rPr lang="en-US" baseline="-25000" dirty="0" err="1">
                <a:sym typeface="Wingdings" pitchFamily="2" charset="2"/>
              </a:rPr>
              <a:t>s</a:t>
            </a:r>
            <a:r>
              <a:rPr lang="en-US" dirty="0">
                <a:sym typeface="Wingdings" pitchFamily="2" charset="2"/>
              </a:rPr>
              <a:t> = reaction rate constant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D72DF17-D096-404A-864D-BDB70C58F09B}"/>
              </a:ext>
            </a:extLst>
          </p:cNvPr>
          <p:cNvSpPr txBox="1">
            <a:spLocks/>
          </p:cNvSpPr>
          <p:nvPr/>
        </p:nvSpPr>
        <p:spPr>
          <a:xfrm>
            <a:off x="6096000" y="1381980"/>
            <a:ext cx="5483456" cy="5179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Inconsolata" pitchFamily="49" charset="77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Inconsolata" pitchFamily="49" charset="77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Inconsolata" pitchFamily="49" charset="77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Inconsolata" pitchFamily="49" charset="77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Inconsolata" pitchFamily="49" charset="77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/>
              <a:t>At steady state: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/>
              <a:t>J</a:t>
            </a:r>
            <a:r>
              <a:rPr lang="en-US" b="1" baseline="-25000" dirty="0"/>
              <a:t>D</a:t>
            </a:r>
            <a:r>
              <a:rPr lang="en-US" b="1" dirty="0"/>
              <a:t> = J</a:t>
            </a:r>
            <a:r>
              <a:rPr lang="en-US" b="1" baseline="-25000" dirty="0"/>
              <a:t>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Solving for C</a:t>
            </a:r>
            <a:r>
              <a:rPr lang="en-US" baseline="-25000" dirty="0"/>
              <a:t>s</a:t>
            </a:r>
            <a:r>
              <a:rPr lang="en-US" dirty="0"/>
              <a:t> we get: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/>
              <a:t>J</a:t>
            </a:r>
            <a:r>
              <a:rPr lang="en-US" b="1" baseline="-25000" dirty="0"/>
              <a:t>SS</a:t>
            </a:r>
            <a:r>
              <a:rPr lang="en-US" b="1" dirty="0"/>
              <a:t> = </a:t>
            </a:r>
            <a:r>
              <a:rPr lang="en-US" b="1" dirty="0" err="1"/>
              <a:t>k</a:t>
            </a:r>
            <a:r>
              <a:rPr lang="en-US" b="1" baseline="-25000" dirty="0" err="1"/>
              <a:t>T</a:t>
            </a:r>
            <a:r>
              <a:rPr lang="en-US" b="1" dirty="0" err="1"/>
              <a:t>C</a:t>
            </a:r>
            <a:r>
              <a:rPr lang="en-US" b="1" baseline="-25000" dirty="0" err="1"/>
              <a:t>g</a:t>
            </a: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Where</a:t>
            </a:r>
          </a:p>
          <a:p>
            <a:pPr marL="0" indent="0" algn="ctr">
              <a:buNone/>
            </a:pPr>
            <a:r>
              <a:rPr lang="en-US" b="1" dirty="0" err="1"/>
              <a:t>k</a:t>
            </a:r>
            <a:r>
              <a:rPr lang="en-US" b="1" baseline="-25000" dirty="0" err="1"/>
              <a:t>T</a:t>
            </a:r>
            <a:r>
              <a:rPr lang="en-US" b="1" dirty="0"/>
              <a:t> = </a:t>
            </a:r>
            <a:r>
              <a:rPr lang="en-US" b="1" dirty="0" err="1"/>
              <a:t>k</a:t>
            </a:r>
            <a:r>
              <a:rPr lang="en-US" b="1" baseline="-25000" dirty="0" err="1"/>
              <a:t>s</a:t>
            </a:r>
            <a:r>
              <a:rPr lang="en-US" b="1" dirty="0" err="1"/>
              <a:t>h</a:t>
            </a:r>
            <a:r>
              <a:rPr lang="en-US" b="1" baseline="-25000" dirty="0" err="1"/>
              <a:t>g</a:t>
            </a:r>
            <a:r>
              <a:rPr lang="en-US" b="1" dirty="0"/>
              <a:t>/(</a:t>
            </a:r>
            <a:r>
              <a:rPr lang="en-US" b="1" dirty="0" err="1"/>
              <a:t>k</a:t>
            </a:r>
            <a:r>
              <a:rPr lang="en-US" b="1" baseline="-25000" dirty="0" err="1"/>
              <a:t>s</a:t>
            </a:r>
            <a:r>
              <a:rPr lang="en-US" b="1" dirty="0"/>
              <a:t> + h</a:t>
            </a:r>
            <a:r>
              <a:rPr lang="en-US" b="1" baseline="-25000" dirty="0"/>
              <a:t>g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dirty="0"/>
              <a:t>Finally, deposition rate for N particles:</a:t>
            </a:r>
          </a:p>
          <a:p>
            <a:pPr marL="0" indent="0" algn="ctr">
              <a:buNone/>
            </a:pPr>
            <a:r>
              <a:rPr lang="en-US" b="1" dirty="0"/>
              <a:t>v = J</a:t>
            </a:r>
            <a:r>
              <a:rPr lang="en-US" b="1" baseline="-25000" dirty="0"/>
              <a:t>SS</a:t>
            </a:r>
            <a:r>
              <a:rPr lang="en-US" b="1" dirty="0"/>
              <a:t>/N</a:t>
            </a:r>
          </a:p>
          <a:p>
            <a:pPr marL="0" indent="0" algn="ctr">
              <a:buNone/>
            </a:pPr>
            <a:r>
              <a:rPr lang="en-US" dirty="0"/>
              <a:t>Or</a:t>
            </a:r>
          </a:p>
          <a:p>
            <a:pPr marL="0" indent="0" algn="ctr">
              <a:buNone/>
            </a:pPr>
            <a:r>
              <a:rPr lang="en-US" b="1" dirty="0"/>
              <a:t>v = (</a:t>
            </a:r>
            <a:r>
              <a:rPr lang="en-US" b="1" dirty="0" err="1"/>
              <a:t>k</a:t>
            </a:r>
            <a:r>
              <a:rPr lang="en-US" b="1" baseline="-25000" dirty="0" err="1"/>
              <a:t>T</a:t>
            </a:r>
            <a:r>
              <a:rPr lang="en-US" b="1" dirty="0"/>
              <a:t>/N)(1/</a:t>
            </a:r>
            <a:r>
              <a:rPr lang="en-US" b="1" dirty="0" err="1"/>
              <a:t>kT</a:t>
            </a:r>
            <a:r>
              <a:rPr lang="en-US" b="1" dirty="0"/>
              <a:t>)</a:t>
            </a:r>
            <a:r>
              <a:rPr lang="en-US" b="1" dirty="0" err="1"/>
              <a:t>P</a:t>
            </a:r>
            <a:r>
              <a:rPr lang="en-US" b="1" baseline="-25000" dirty="0" err="1"/>
              <a:t>g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Where k = </a:t>
            </a:r>
            <a:r>
              <a:rPr lang="en-US" dirty="0" err="1"/>
              <a:t>Boltzman’s</a:t>
            </a:r>
            <a:r>
              <a:rPr lang="en-US" dirty="0"/>
              <a:t> constant, </a:t>
            </a:r>
            <a:r>
              <a:rPr lang="en-US" dirty="0" err="1"/>
              <a:t>P</a:t>
            </a:r>
            <a:r>
              <a:rPr lang="en-US" baseline="-25000" dirty="0" err="1"/>
              <a:t>g</a:t>
            </a:r>
            <a:r>
              <a:rPr lang="en-US" dirty="0"/>
              <a:t> = partial pressure of reactants</a:t>
            </a:r>
          </a:p>
        </p:txBody>
      </p:sp>
    </p:spTree>
    <p:extLst>
      <p:ext uri="{BB962C8B-B14F-4D97-AF65-F5344CB8AC3E}">
        <p14:creationId xmlns:p14="http://schemas.microsoft.com/office/powerpoint/2010/main" val="1575481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1CBCC-020A-4B4E-9DCF-569D26DCA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729728" cy="1188720"/>
          </a:xfrm>
        </p:spPr>
        <p:txBody>
          <a:bodyPr/>
          <a:lstStyle/>
          <a:p>
            <a:r>
              <a:rPr lang="en-US" cap="none" dirty="0"/>
              <a:t>Importance of reaction regimes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978B3-F241-124C-A6A8-32B4660A1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48" y="1744716"/>
            <a:ext cx="10917304" cy="479271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/>
              <a:t>v = J</a:t>
            </a:r>
            <a:r>
              <a:rPr lang="en-US" sz="2000" b="1" baseline="-25000" dirty="0"/>
              <a:t>SS</a:t>
            </a:r>
            <a:r>
              <a:rPr lang="en-US" sz="2000" b="1" dirty="0"/>
              <a:t>/N      J</a:t>
            </a:r>
            <a:r>
              <a:rPr lang="en-US" sz="2000" b="1" baseline="-25000" dirty="0"/>
              <a:t>SS</a:t>
            </a:r>
            <a:r>
              <a:rPr lang="en-US" sz="2000" b="1" dirty="0"/>
              <a:t> = </a:t>
            </a:r>
            <a:r>
              <a:rPr lang="en-US" sz="2000" b="1" dirty="0" err="1"/>
              <a:t>k</a:t>
            </a:r>
            <a:r>
              <a:rPr lang="en-US" sz="2000" b="1" baseline="-25000" dirty="0" err="1"/>
              <a:t>T</a:t>
            </a:r>
            <a:r>
              <a:rPr lang="en-US" sz="2000" b="1" dirty="0" err="1"/>
              <a:t>C</a:t>
            </a:r>
            <a:r>
              <a:rPr lang="en-US" sz="2000" b="1" baseline="-25000" dirty="0" err="1"/>
              <a:t>g</a:t>
            </a:r>
            <a:r>
              <a:rPr lang="en-US" sz="2000" b="1" baseline="-25000" dirty="0"/>
              <a:t> </a:t>
            </a:r>
            <a:r>
              <a:rPr lang="en-US" sz="2000" b="1" dirty="0"/>
              <a:t>     </a:t>
            </a:r>
            <a:r>
              <a:rPr lang="en-US" sz="2000" b="1" dirty="0" err="1"/>
              <a:t>k</a:t>
            </a:r>
            <a:r>
              <a:rPr lang="en-US" sz="2000" b="1" baseline="-25000" dirty="0" err="1"/>
              <a:t>T</a:t>
            </a:r>
            <a:r>
              <a:rPr lang="en-US" sz="2000" b="1" dirty="0"/>
              <a:t> = </a:t>
            </a:r>
            <a:r>
              <a:rPr lang="en-US" sz="2000" b="1" dirty="0" err="1"/>
              <a:t>k</a:t>
            </a:r>
            <a:r>
              <a:rPr lang="en-US" sz="2000" b="1" baseline="-25000" dirty="0" err="1"/>
              <a:t>s</a:t>
            </a:r>
            <a:r>
              <a:rPr lang="en-US" sz="2000" b="1" dirty="0" err="1"/>
              <a:t>h</a:t>
            </a:r>
            <a:r>
              <a:rPr lang="en-US" sz="2000" b="1" baseline="-25000" dirty="0" err="1"/>
              <a:t>g</a:t>
            </a:r>
            <a:r>
              <a:rPr lang="en-US" sz="2000" b="1" dirty="0"/>
              <a:t>/(</a:t>
            </a:r>
            <a:r>
              <a:rPr lang="en-US" sz="2000" b="1" dirty="0" err="1"/>
              <a:t>k</a:t>
            </a:r>
            <a:r>
              <a:rPr lang="en-US" sz="2000" b="1" baseline="-25000" dirty="0" err="1"/>
              <a:t>s</a:t>
            </a:r>
            <a:r>
              <a:rPr lang="en-US" sz="2000" b="1" dirty="0"/>
              <a:t> + h</a:t>
            </a:r>
            <a:r>
              <a:rPr lang="en-US" sz="2000" b="1" baseline="-25000" dirty="0"/>
              <a:t>g</a:t>
            </a:r>
            <a:r>
              <a:rPr lang="en-US" sz="2000" b="1" dirty="0"/>
              <a:t>)</a:t>
            </a:r>
          </a:p>
          <a:p>
            <a:pPr marL="0" indent="0" algn="ctr">
              <a:buNone/>
            </a:pPr>
            <a:endParaRPr lang="en-US" sz="2000" b="1" dirty="0"/>
          </a:p>
          <a:p>
            <a:pPr marL="0" indent="0" algn="ctr">
              <a:buNone/>
            </a:pPr>
            <a:r>
              <a:rPr lang="en-US" sz="2000" dirty="0"/>
              <a:t>For </a:t>
            </a:r>
            <a:r>
              <a:rPr lang="en-US" sz="2000" b="1" dirty="0" err="1"/>
              <a:t>k</a:t>
            </a:r>
            <a:r>
              <a:rPr lang="en-US" sz="2000" b="1" baseline="-25000" dirty="0" err="1"/>
              <a:t>s</a:t>
            </a:r>
            <a:r>
              <a:rPr lang="en-US" sz="2000" b="1" dirty="0"/>
              <a:t> &gt;&gt; h</a:t>
            </a:r>
            <a:r>
              <a:rPr lang="en-US" sz="2000" b="1" baseline="-25000" dirty="0"/>
              <a:t>g</a:t>
            </a:r>
          </a:p>
          <a:p>
            <a:pPr marL="0" indent="0" algn="ctr">
              <a:buNone/>
            </a:pPr>
            <a:r>
              <a:rPr lang="en-US" sz="2000" dirty="0" err="1"/>
              <a:t>k</a:t>
            </a:r>
            <a:r>
              <a:rPr lang="en-US" sz="2000" baseline="-25000" dirty="0" err="1"/>
              <a:t>T</a:t>
            </a:r>
            <a:r>
              <a:rPr lang="en-US" sz="2000" dirty="0"/>
              <a:t> ~ h</a:t>
            </a:r>
            <a:r>
              <a:rPr lang="en-US" sz="2000" baseline="-25000" dirty="0"/>
              <a:t>g</a:t>
            </a:r>
            <a:endParaRPr lang="en-US" sz="2000" dirty="0"/>
          </a:p>
          <a:p>
            <a:pPr marL="0" indent="0" algn="ctr">
              <a:buNone/>
            </a:pPr>
            <a:r>
              <a:rPr lang="en-US" sz="2000" dirty="0">
                <a:sym typeface="Wingdings" pitchFamily="2" charset="2"/>
              </a:rPr>
              <a:t> Reaction limited/controlled by </a:t>
            </a:r>
            <a:r>
              <a:rPr lang="en-US" sz="2000" b="1" dirty="0">
                <a:sym typeface="Wingdings" pitchFamily="2" charset="2"/>
              </a:rPr>
              <a:t>diffusion/mass transfer</a:t>
            </a:r>
          </a:p>
          <a:p>
            <a:pPr marL="0" indent="0" algn="ctr">
              <a:buNone/>
            </a:pPr>
            <a:endParaRPr lang="en-US" sz="2000" b="1" dirty="0">
              <a:sym typeface="Wingdings" pitchFamily="2" charset="2"/>
            </a:endParaRPr>
          </a:p>
          <a:p>
            <a:pPr marL="0" indent="0" algn="ctr">
              <a:buNone/>
            </a:pPr>
            <a:r>
              <a:rPr lang="en-US" sz="2000" dirty="0"/>
              <a:t>For </a:t>
            </a:r>
            <a:r>
              <a:rPr lang="en-US" sz="2000" b="1" dirty="0" err="1"/>
              <a:t>k</a:t>
            </a:r>
            <a:r>
              <a:rPr lang="en-US" sz="2000" b="1" baseline="-25000" dirty="0" err="1"/>
              <a:t>s</a:t>
            </a:r>
            <a:r>
              <a:rPr lang="en-US" sz="2000" b="1" dirty="0"/>
              <a:t> &lt;&lt; h</a:t>
            </a:r>
            <a:r>
              <a:rPr lang="en-US" sz="2000" b="1" baseline="-25000" dirty="0"/>
              <a:t>g</a:t>
            </a:r>
          </a:p>
          <a:p>
            <a:pPr marL="0" indent="0" algn="ctr">
              <a:buNone/>
            </a:pPr>
            <a:r>
              <a:rPr lang="en-US" sz="2000" dirty="0" err="1"/>
              <a:t>k</a:t>
            </a:r>
            <a:r>
              <a:rPr lang="en-US" sz="2000" baseline="-25000" dirty="0" err="1"/>
              <a:t>T</a:t>
            </a:r>
            <a:r>
              <a:rPr lang="en-US" sz="2000" dirty="0"/>
              <a:t> ~ </a:t>
            </a:r>
            <a:r>
              <a:rPr lang="en-US" sz="2000" dirty="0" err="1"/>
              <a:t>k</a:t>
            </a:r>
            <a:r>
              <a:rPr lang="en-US" sz="2000" baseline="-25000" dirty="0" err="1"/>
              <a:t>s</a:t>
            </a:r>
            <a:endParaRPr lang="en-US" sz="2000" dirty="0"/>
          </a:p>
          <a:p>
            <a:pPr marL="0" indent="0" algn="ctr">
              <a:buNone/>
            </a:pPr>
            <a:r>
              <a:rPr lang="en-US" sz="2000" dirty="0">
                <a:sym typeface="Wingdings" pitchFamily="2" charset="2"/>
              </a:rPr>
              <a:t> Reaction limited/controlled by </a:t>
            </a:r>
            <a:r>
              <a:rPr lang="en-US" sz="2000" b="1" dirty="0">
                <a:sym typeface="Wingdings" pitchFamily="2" charset="2"/>
              </a:rPr>
              <a:t>reaction rate</a:t>
            </a:r>
            <a:endParaRPr lang="en-US" sz="2000" b="1" dirty="0"/>
          </a:p>
          <a:p>
            <a:pPr marL="0" indent="0" algn="ctr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04309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1CBCC-020A-4B4E-9DCF-569D26DCA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729728" cy="1188720"/>
          </a:xfrm>
        </p:spPr>
        <p:txBody>
          <a:bodyPr/>
          <a:lstStyle/>
          <a:p>
            <a:r>
              <a:rPr lang="en-US" cap="none" dirty="0"/>
              <a:t>Temperature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978B3-F241-124C-A6A8-32B4660A1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544" y="1617138"/>
            <a:ext cx="6387346" cy="426003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Reaction dependent on activation energy </a:t>
            </a:r>
            <a:r>
              <a:rPr lang="en-US" dirty="0" err="1"/>
              <a:t>E</a:t>
            </a:r>
            <a:r>
              <a:rPr lang="en-US" baseline="-25000" dirty="0" err="1"/>
              <a:t>a</a:t>
            </a:r>
            <a:r>
              <a:rPr lang="en-US" dirty="0"/>
              <a:t>, of the two reaction steps, where:</a:t>
            </a:r>
          </a:p>
          <a:p>
            <a:pPr marL="0" indent="0" algn="ctr">
              <a:buNone/>
            </a:pPr>
            <a:r>
              <a:rPr lang="en-US" b="1" dirty="0" err="1"/>
              <a:t>E</a:t>
            </a:r>
            <a:r>
              <a:rPr lang="en-US" b="1" baseline="-25000" dirty="0" err="1"/>
              <a:t>a</a:t>
            </a:r>
            <a:r>
              <a:rPr lang="en-US" b="1" baseline="-25000" dirty="0"/>
              <a:t>(reaction)</a:t>
            </a:r>
            <a:r>
              <a:rPr lang="en-US" b="1" dirty="0"/>
              <a:t> &gt;&gt; </a:t>
            </a:r>
            <a:r>
              <a:rPr lang="en-US" b="1" dirty="0" err="1"/>
              <a:t>E</a:t>
            </a:r>
            <a:r>
              <a:rPr lang="en-US" b="1" baseline="-25000" dirty="0" err="1"/>
              <a:t>a</a:t>
            </a:r>
            <a:r>
              <a:rPr lang="en-US" b="1" baseline="-25000" dirty="0"/>
              <a:t>(diffusion)</a:t>
            </a:r>
          </a:p>
          <a:p>
            <a:pPr marL="0" indent="0">
              <a:buNone/>
            </a:pPr>
            <a:r>
              <a:rPr lang="en-US" dirty="0"/>
              <a:t>Diffusion vs. reaction limited regimes are dependent on temperature:</a:t>
            </a:r>
          </a:p>
          <a:p>
            <a:pPr marL="0" indent="0" algn="ctr">
              <a:buNone/>
            </a:pPr>
            <a:r>
              <a:rPr lang="en-US" b="1" dirty="0"/>
              <a:t>h</a:t>
            </a:r>
            <a:r>
              <a:rPr lang="en-US" b="1" baseline="-25000" dirty="0"/>
              <a:t>g</a:t>
            </a:r>
            <a:r>
              <a:rPr lang="en-US" b="1" dirty="0"/>
              <a:t> ~ T</a:t>
            </a:r>
            <a:r>
              <a:rPr lang="en-US" b="1" baseline="30000" dirty="0"/>
              <a:t>3/2</a:t>
            </a:r>
          </a:p>
          <a:p>
            <a:pPr marL="0" indent="0" algn="ctr">
              <a:buNone/>
            </a:pPr>
            <a:r>
              <a:rPr lang="en-US" b="1" dirty="0" err="1"/>
              <a:t>k</a:t>
            </a:r>
            <a:r>
              <a:rPr lang="en-US" b="1" baseline="-25000" dirty="0" err="1"/>
              <a:t>s</a:t>
            </a:r>
            <a:r>
              <a:rPr lang="en-US" b="1" dirty="0"/>
              <a:t> ~ </a:t>
            </a:r>
            <a:r>
              <a:rPr lang="en-US" b="1" dirty="0" err="1"/>
              <a:t>e</a:t>
            </a:r>
            <a:r>
              <a:rPr lang="en-US" b="1" baseline="30000" dirty="0" err="1"/>
              <a:t>T</a:t>
            </a:r>
            <a:endParaRPr lang="en-US" b="1" baseline="30000" dirty="0"/>
          </a:p>
          <a:p>
            <a:pPr marL="0" indent="0" algn="ctr">
              <a:buNone/>
            </a:pPr>
            <a:endParaRPr lang="en-US" b="1" baseline="30000" dirty="0"/>
          </a:p>
          <a:p>
            <a:pPr marL="0" indent="0">
              <a:buNone/>
            </a:pPr>
            <a:r>
              <a:rPr lang="en-US" dirty="0"/>
              <a:t>So, at </a:t>
            </a:r>
            <a:r>
              <a:rPr lang="en-US" i="1" dirty="0"/>
              <a:t>high T</a:t>
            </a:r>
            <a:r>
              <a:rPr lang="en-US" dirty="0"/>
              <a:t>, </a:t>
            </a:r>
            <a:r>
              <a:rPr lang="en-US" b="1" dirty="0" err="1"/>
              <a:t>k</a:t>
            </a:r>
            <a:r>
              <a:rPr lang="en-US" b="1" baseline="-25000" dirty="0" err="1"/>
              <a:t>s</a:t>
            </a:r>
            <a:r>
              <a:rPr lang="en-US" b="1" dirty="0"/>
              <a:t> &gt;&gt; h</a:t>
            </a:r>
            <a:r>
              <a:rPr lang="en-US" b="1" baseline="-25000" dirty="0"/>
              <a:t>g</a:t>
            </a:r>
            <a:r>
              <a:rPr lang="en-US" b="1" dirty="0"/>
              <a:t> </a:t>
            </a:r>
            <a:r>
              <a:rPr lang="en-US" dirty="0">
                <a:sym typeface="Wingdings" pitchFamily="2" charset="2"/>
              </a:rPr>
              <a:t> diffusion limited regime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And at </a:t>
            </a:r>
            <a:r>
              <a:rPr lang="en-US" i="1" dirty="0">
                <a:sym typeface="Wingdings" pitchFamily="2" charset="2"/>
              </a:rPr>
              <a:t>low T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b="1" dirty="0">
                <a:sym typeface="Wingdings" pitchFamily="2" charset="2"/>
              </a:rPr>
              <a:t>h</a:t>
            </a:r>
            <a:r>
              <a:rPr lang="en-US" b="1" baseline="-25000" dirty="0">
                <a:sym typeface="Wingdings" pitchFamily="2" charset="2"/>
              </a:rPr>
              <a:t>g</a:t>
            </a:r>
            <a:r>
              <a:rPr lang="en-US" b="1" dirty="0"/>
              <a:t> &gt;&gt; </a:t>
            </a:r>
            <a:r>
              <a:rPr lang="en-US" b="1" dirty="0" err="1"/>
              <a:t>k</a:t>
            </a:r>
            <a:r>
              <a:rPr lang="en-US" b="1" baseline="-25000" dirty="0" err="1"/>
              <a:t>s</a:t>
            </a:r>
            <a:r>
              <a:rPr lang="en-US" b="1" dirty="0"/>
              <a:t> </a:t>
            </a:r>
            <a:r>
              <a:rPr lang="en-US" dirty="0">
                <a:sym typeface="Wingdings" pitchFamily="2" charset="2"/>
              </a:rPr>
              <a:t> reaction-rate limited regime</a:t>
            </a:r>
            <a:endParaRPr lang="en-US" dirty="0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0E78FE1B-9D99-464A-B6F2-C1DC5F4DA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488" y="1760014"/>
            <a:ext cx="4615062" cy="307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80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1CBCC-020A-4B4E-9DCF-569D26DCA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729728" cy="1188720"/>
          </a:xfrm>
        </p:spPr>
        <p:txBody>
          <a:bodyPr/>
          <a:lstStyle/>
          <a:p>
            <a:r>
              <a:rPr lang="en-US" cap="none" dirty="0"/>
              <a:t>Chamber design based on regimes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978B3-F241-124C-A6A8-32B4660A1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893" y="1415118"/>
            <a:ext cx="6676298" cy="515580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In general, high deposition rate is desired (in industry) and precise control of reaction rate for uniformity in deposition.</a:t>
            </a:r>
          </a:p>
          <a:p>
            <a:pPr marL="0" indent="0">
              <a:buNone/>
            </a:pPr>
            <a:r>
              <a:rPr lang="en-US" dirty="0"/>
              <a:t>For reaction-rate controlled regime, </a:t>
            </a:r>
            <a:r>
              <a:rPr lang="en-US" b="1" dirty="0" err="1"/>
              <a:t>k</a:t>
            </a:r>
            <a:r>
              <a:rPr lang="en-US" b="1" baseline="-25000" dirty="0" err="1"/>
              <a:t>T</a:t>
            </a:r>
            <a:r>
              <a:rPr lang="en-US" b="1" dirty="0"/>
              <a:t> ~ </a:t>
            </a:r>
            <a:r>
              <a:rPr lang="en-US" b="1" dirty="0" err="1"/>
              <a:t>k</a:t>
            </a:r>
            <a:r>
              <a:rPr lang="en-US" b="1" baseline="-25000" dirty="0" err="1"/>
              <a:t>s</a:t>
            </a:r>
            <a:r>
              <a:rPr lang="en-US" b="1" dirty="0"/>
              <a:t>, low T</a:t>
            </a:r>
            <a:r>
              <a:rPr lang="en-US" dirty="0"/>
              <a:t>:</a:t>
            </a:r>
          </a:p>
          <a:p>
            <a:r>
              <a:rPr lang="en-US" dirty="0"/>
              <a:t>Reaction is controlled by temperature (easier)</a:t>
            </a:r>
          </a:p>
          <a:p>
            <a:r>
              <a:rPr lang="en-US" dirty="0">
                <a:sym typeface="Wingdings" pitchFamily="2" charset="2"/>
              </a:rPr>
              <a:t>Chamber needs precise temperature control  heated chamber and walls</a:t>
            </a:r>
          </a:p>
          <a:p>
            <a:r>
              <a:rPr lang="en-US" dirty="0">
                <a:sym typeface="Wingdings" pitchFamily="2" charset="2"/>
              </a:rPr>
              <a:t>Use a hot-wall chamber:</a:t>
            </a:r>
          </a:p>
          <a:p>
            <a:pPr lvl="1"/>
            <a:r>
              <a:rPr lang="en-US" dirty="0">
                <a:sym typeface="Wingdings" pitchFamily="2" charset="2"/>
              </a:rPr>
              <a:t>Limited to one material per furnace tube and needs frequent cleaning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For diffusion controlled regime, </a:t>
            </a:r>
            <a:r>
              <a:rPr lang="en-US" b="1" dirty="0" err="1"/>
              <a:t>k</a:t>
            </a:r>
            <a:r>
              <a:rPr lang="en-US" b="1" baseline="-25000" dirty="0" err="1"/>
              <a:t>T</a:t>
            </a:r>
            <a:r>
              <a:rPr lang="en-US" b="1" dirty="0"/>
              <a:t> ~ h</a:t>
            </a:r>
            <a:r>
              <a:rPr lang="en-US" b="1" baseline="-25000" dirty="0"/>
              <a:t>g</a:t>
            </a:r>
            <a:r>
              <a:rPr lang="en-US" b="1" dirty="0"/>
              <a:t>, high T</a:t>
            </a:r>
            <a:r>
              <a:rPr lang="en-US" dirty="0"/>
              <a:t>:</a:t>
            </a:r>
          </a:p>
          <a:p>
            <a:r>
              <a:rPr lang="en-US" dirty="0">
                <a:sym typeface="Wingdings" pitchFamily="2" charset="2"/>
              </a:rPr>
              <a:t>Reaction is controlled by mass flow rate (more difficult)</a:t>
            </a:r>
          </a:p>
          <a:p>
            <a:r>
              <a:rPr lang="en-US" dirty="0">
                <a:sym typeface="Wingdings" pitchFamily="2" charset="2"/>
              </a:rPr>
              <a:t>Precise MF control needed to adjust reaction</a:t>
            </a:r>
          </a:p>
          <a:p>
            <a:r>
              <a:rPr lang="en-US" dirty="0">
                <a:sym typeface="Wingdings" pitchFamily="2" charset="2"/>
              </a:rPr>
              <a:t>Use a cold-wall chamber:</a:t>
            </a:r>
          </a:p>
          <a:p>
            <a:pPr lvl="1"/>
            <a:r>
              <a:rPr lang="en-US" dirty="0">
                <a:sym typeface="Wingdings" pitchFamily="2" charset="2"/>
              </a:rPr>
              <a:t>Poor temperature control  precise MFC</a:t>
            </a:r>
          </a:p>
          <a:p>
            <a:pPr lvl="1"/>
            <a:r>
              <a:rPr lang="en-US" dirty="0">
                <a:sym typeface="Wingdings" pitchFamily="2" charset="2"/>
              </a:rPr>
              <a:t>No deposition on walls</a:t>
            </a:r>
          </a:p>
          <a:p>
            <a:pPr lvl="1"/>
            <a:r>
              <a:rPr lang="en-US" dirty="0">
                <a:sym typeface="Wingdings" pitchFamily="2" charset="2"/>
              </a:rPr>
              <a:t>Substrate is heated for high T reactions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0E78FE1B-9D99-464A-B6F2-C1DC5F4DA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6191" y="1760013"/>
            <a:ext cx="4868359" cy="324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627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1CBCC-020A-4B4E-9DCF-569D26DCA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729728" cy="1188720"/>
          </a:xfrm>
        </p:spPr>
        <p:txBody>
          <a:bodyPr/>
          <a:lstStyle/>
          <a:p>
            <a:r>
              <a:rPr lang="en-US" cap="none" dirty="0"/>
              <a:t>Pressure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978B3-F241-124C-A6A8-32B4660A1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893" y="1415118"/>
            <a:ext cx="6387346" cy="50494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P</a:t>
            </a:r>
            <a:r>
              <a:rPr lang="en-US" baseline="-25000" dirty="0" err="1"/>
              <a:t>g</a:t>
            </a:r>
            <a:r>
              <a:rPr lang="en-US" dirty="0"/>
              <a:t>, partial pressure must be kept low to prevent gas-phase reactions</a:t>
            </a:r>
          </a:p>
          <a:p>
            <a:pPr marL="0" indent="0" algn="ctr">
              <a:buNone/>
            </a:pPr>
            <a:r>
              <a:rPr lang="en-US" dirty="0">
                <a:sym typeface="Wingdings" pitchFamily="2" charset="2"/>
              </a:rPr>
              <a:t>D</a:t>
            </a:r>
            <a:r>
              <a:rPr lang="en-US" baseline="-25000" dirty="0">
                <a:sym typeface="Wingdings" pitchFamily="2" charset="2"/>
              </a:rPr>
              <a:t>g</a:t>
            </a:r>
            <a:r>
              <a:rPr lang="en-US" dirty="0">
                <a:sym typeface="Wingdings" pitchFamily="2" charset="2"/>
              </a:rPr>
              <a:t> ~ 1/P</a:t>
            </a:r>
            <a:r>
              <a:rPr lang="en-US" baseline="-25000" dirty="0">
                <a:sym typeface="Wingdings" pitchFamily="2" charset="2"/>
              </a:rPr>
              <a:t>T</a:t>
            </a: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Diffusion decreases with increasing total pressure due to more collisions between reactants and inert gases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 Use low total pressure P</a:t>
            </a:r>
            <a:r>
              <a:rPr lang="en-US" baseline="-25000" dirty="0">
                <a:sym typeface="Wingdings" pitchFamily="2" charset="2"/>
              </a:rPr>
              <a:t>T</a:t>
            </a:r>
            <a:r>
              <a:rPr lang="en-US" dirty="0">
                <a:sym typeface="Wingdings" pitchFamily="2" charset="2"/>
              </a:rPr>
              <a:t> to increase diffusivity while keeping </a:t>
            </a:r>
            <a:r>
              <a:rPr lang="en-US" dirty="0" err="1">
                <a:sym typeface="Wingdings" pitchFamily="2" charset="2"/>
              </a:rPr>
              <a:t>P</a:t>
            </a:r>
            <a:r>
              <a:rPr lang="en-US" baseline="-25000" dirty="0" err="1">
                <a:sym typeface="Wingdings" pitchFamily="2" charset="2"/>
              </a:rPr>
              <a:t>g</a:t>
            </a:r>
            <a:r>
              <a:rPr lang="en-US" dirty="0">
                <a:sym typeface="Wingdings" pitchFamily="2" charset="2"/>
              </a:rPr>
              <a:t> low.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Low pressure allows higher temperatures while staying in reaction-rate/temperature controlled regime and keeping high deposition rates.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 algn="ctr">
              <a:buNone/>
            </a:pPr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88D17E-A6BA-E042-A50A-9EB7BED34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3059" y="1415118"/>
            <a:ext cx="5248941" cy="347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208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1CBCC-020A-4B4E-9DCF-569D26DCA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729728" cy="1188720"/>
          </a:xfrm>
        </p:spPr>
        <p:txBody>
          <a:bodyPr/>
          <a:lstStyle/>
          <a:p>
            <a:r>
              <a:rPr lang="en-US" cap="none" dirty="0"/>
              <a:t>Chamber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978B3-F241-124C-A6A8-32B4660A1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893" y="1415117"/>
            <a:ext cx="5696107" cy="504947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Atmospheric CVD:</a:t>
            </a:r>
          </a:p>
          <a:p>
            <a:r>
              <a:rPr lang="en-US" dirty="0">
                <a:sym typeface="Wingdings" pitchFamily="2" charset="2"/>
              </a:rPr>
              <a:t>Cold-walled, diffusion controlled</a:t>
            </a:r>
          </a:p>
          <a:p>
            <a:r>
              <a:rPr lang="en-US" dirty="0">
                <a:sym typeface="Wingdings" pitchFamily="2" charset="2"/>
              </a:rPr>
              <a:t>Simple, good </a:t>
            </a:r>
            <a:r>
              <a:rPr lang="en-US" dirty="0" err="1">
                <a:sym typeface="Wingdings" pitchFamily="2" charset="2"/>
              </a:rPr>
              <a:t>desposition</a:t>
            </a:r>
            <a:r>
              <a:rPr lang="en-US" dirty="0">
                <a:sym typeface="Wingdings" pitchFamily="2" charset="2"/>
              </a:rPr>
              <a:t> rate</a:t>
            </a:r>
          </a:p>
          <a:p>
            <a:r>
              <a:rPr lang="en-US" dirty="0">
                <a:sym typeface="Wingdings" pitchFamily="2" charset="2"/>
              </a:rPr>
              <a:t>Difficult to control MFR  poor uniformity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LPCVD (low pressure):</a:t>
            </a:r>
          </a:p>
          <a:p>
            <a:r>
              <a:rPr lang="en-US" dirty="0">
                <a:sym typeface="Wingdings" pitchFamily="2" charset="2"/>
              </a:rPr>
              <a:t>Temperature easier to control than MFR so there is a preference for reaction-rate limited regime</a:t>
            </a:r>
          </a:p>
          <a:p>
            <a:r>
              <a:rPr lang="en-US" dirty="0">
                <a:sym typeface="Wingdings" pitchFamily="2" charset="2"/>
              </a:rPr>
              <a:t>Low pressure allows higher temperature, and so higher deposition rates</a:t>
            </a:r>
          </a:p>
          <a:p>
            <a:r>
              <a:rPr lang="en-US" dirty="0">
                <a:sym typeface="Wingdings" pitchFamily="2" charset="2"/>
              </a:rPr>
              <a:t>Hot-walled chamber allows precise temperature control</a:t>
            </a:r>
          </a:p>
          <a:p>
            <a:r>
              <a:rPr lang="en-US" dirty="0">
                <a:sym typeface="Wingdings" pitchFamily="2" charset="2"/>
              </a:rPr>
              <a:t>Long mean free path due to low pressure</a:t>
            </a:r>
          </a:p>
          <a:p>
            <a:pPr lvl="1"/>
            <a:r>
              <a:rPr lang="en-US" dirty="0">
                <a:sym typeface="Wingdings" pitchFamily="2" charset="2"/>
              </a:rPr>
              <a:t>Can lead to poor step coverage if feature size ~ </a:t>
            </a:r>
            <a:r>
              <a:rPr lang="en-US" dirty="0" err="1">
                <a:sym typeface="Wingdings" pitchFamily="2" charset="2"/>
              </a:rPr>
              <a:t>mfp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Surface diffusion at higher T can improve coverage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 algn="ctr">
              <a:buNone/>
            </a:pPr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E8D7768-4EBE-7C4C-8933-B15225E247D6}"/>
              </a:ext>
            </a:extLst>
          </p:cNvPr>
          <p:cNvSpPr txBox="1">
            <a:spLocks/>
          </p:cNvSpPr>
          <p:nvPr/>
        </p:nvSpPr>
        <p:spPr>
          <a:xfrm>
            <a:off x="6549656" y="1415117"/>
            <a:ext cx="5242451" cy="5049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Inconsolata" pitchFamily="49" charset="77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Inconsolata" pitchFamily="49" charset="77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Inconsolata" pitchFamily="49" charset="77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Inconsolata" pitchFamily="49" charset="77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Inconsolata" pitchFamily="49" charset="77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700" dirty="0"/>
              <a:t>PECVD (Plasma Enhanced):</a:t>
            </a:r>
          </a:p>
          <a:p>
            <a:r>
              <a:rPr lang="en-US" sz="1700" dirty="0">
                <a:sym typeface="Wingdings" pitchFamily="2" charset="2"/>
              </a:rPr>
              <a:t>Used for CVD processes that require low temperature</a:t>
            </a:r>
          </a:p>
          <a:p>
            <a:r>
              <a:rPr lang="en-US" sz="1700" dirty="0">
                <a:sym typeface="Wingdings" pitchFamily="2" charset="2"/>
              </a:rPr>
              <a:t>Ex: SiO</a:t>
            </a:r>
            <a:r>
              <a:rPr lang="en-US" sz="1700" baseline="-25000" dirty="0">
                <a:sym typeface="Wingdings" pitchFamily="2" charset="2"/>
              </a:rPr>
              <a:t>2</a:t>
            </a:r>
            <a:r>
              <a:rPr lang="en-US" sz="1700" dirty="0">
                <a:sym typeface="Wingdings" pitchFamily="2" charset="2"/>
              </a:rPr>
              <a:t> on Al requires &lt;450C to prevent Si diffusion into Al</a:t>
            </a:r>
          </a:p>
          <a:p>
            <a:r>
              <a:rPr lang="en-US" sz="1700" dirty="0">
                <a:sym typeface="Wingdings" pitchFamily="2" charset="2"/>
              </a:rPr>
              <a:t>Low T  low deposition rates</a:t>
            </a:r>
          </a:p>
          <a:p>
            <a:r>
              <a:rPr lang="en-US" sz="1700" dirty="0">
                <a:sym typeface="Wingdings" pitchFamily="2" charset="2"/>
              </a:rPr>
              <a:t>Solution: Add energy to reactants using RF plasma</a:t>
            </a:r>
          </a:p>
          <a:p>
            <a:r>
              <a:rPr lang="en-US" sz="1700" dirty="0">
                <a:sym typeface="Wingdings" pitchFamily="2" charset="2"/>
              </a:rPr>
              <a:t>Ion bombardment also increases diffusion of adsorbed reactants</a:t>
            </a:r>
          </a:p>
          <a:p>
            <a:r>
              <a:rPr lang="en-US" sz="1700" dirty="0">
                <a:sym typeface="Wingdings" pitchFamily="2" charset="2"/>
              </a:rPr>
              <a:t>Still low deposition rates compared to LPCVD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700" dirty="0">
              <a:sym typeface="Wingdings" pitchFamily="2" charset="2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sz="1700" dirty="0">
              <a:sym typeface="Wingdings" pitchFamily="2" charset="2"/>
            </a:endParaRPr>
          </a:p>
          <a:p>
            <a:endParaRPr lang="en-US" sz="1700" dirty="0">
              <a:sym typeface="Wingdings" pitchFamily="2" charset="2"/>
            </a:endParaRP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4252315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1CBCC-020A-4B4E-9DCF-569D26DCA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729728" cy="1188720"/>
          </a:xfrm>
        </p:spPr>
        <p:txBody>
          <a:bodyPr/>
          <a:lstStyle/>
          <a:p>
            <a:r>
              <a:rPr lang="en-US" cap="none" dirty="0"/>
              <a:t>Questions +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978B3-F241-124C-A6A8-32B4660A1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544" y="1878009"/>
            <a:ext cx="5012079" cy="426003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2 primary reaction regimes: diffusion limited and reaction-rate limited</a:t>
            </a:r>
          </a:p>
          <a:p>
            <a:r>
              <a:rPr lang="en-US" dirty="0"/>
              <a:t>Diffusion controlled regime controlled by MFR, occurs at high T</a:t>
            </a:r>
          </a:p>
          <a:p>
            <a:r>
              <a:rPr lang="en-US" dirty="0"/>
              <a:t>Reaction limited regime controlled by temperature, occurs at low T</a:t>
            </a:r>
          </a:p>
          <a:p>
            <a:r>
              <a:rPr lang="en-US" dirty="0"/>
              <a:t>Low pressure allows higher temperature growth for reaction limited regime for enhanced deposition rates</a:t>
            </a:r>
          </a:p>
          <a:p>
            <a:r>
              <a:rPr lang="en-US" dirty="0"/>
              <a:t>Precise temperature control is easier to implement than precise MFR control</a:t>
            </a:r>
          </a:p>
          <a:p>
            <a:r>
              <a:rPr lang="en-US" dirty="0"/>
              <a:t>Plasma can be used to add energy to reactants without high temperature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C058EB4-0B96-0E4C-9670-4869106E609C}"/>
              </a:ext>
            </a:extLst>
          </p:cNvPr>
          <p:cNvSpPr txBox="1">
            <a:spLocks/>
          </p:cNvSpPr>
          <p:nvPr/>
        </p:nvSpPr>
        <p:spPr>
          <a:xfrm>
            <a:off x="6096000" y="1878009"/>
            <a:ext cx="5012079" cy="4260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Inconsolata" pitchFamily="49" charset="77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Inconsolata" pitchFamily="49" charset="77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Inconsolata" pitchFamily="49" charset="77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Inconsolata" pitchFamily="49" charset="77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Inconsolata" pitchFamily="49" charset="77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Further reading/Questions:</a:t>
            </a:r>
          </a:p>
          <a:p>
            <a:r>
              <a:rPr lang="en-US" dirty="0"/>
              <a:t>Lectures mentioned some regimes are limited by rate of byproduct removal. Which systems are these? What are the advantages/disadvantages?</a:t>
            </a:r>
          </a:p>
          <a:p>
            <a:r>
              <a:rPr lang="en-US" dirty="0"/>
              <a:t>How does RPECVD compare to the chambers recorded here?</a:t>
            </a:r>
          </a:p>
          <a:p>
            <a:r>
              <a:rPr lang="en-US" dirty="0"/>
              <a:t>Do these general concepts hold true for most/all deposited materials? Do some materials behave very differently?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9344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374</TotalTime>
  <Words>829</Words>
  <Application>Microsoft Macintosh PowerPoint</Application>
  <PresentationFormat>Widescreen</PresentationFormat>
  <Paragraphs>116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Inconsolata</vt:lpstr>
      <vt:lpstr>Parcel</vt:lpstr>
      <vt:lpstr>Overview of CVD Process</vt:lpstr>
      <vt:lpstr>Intro</vt:lpstr>
      <vt:lpstr>Two reaction regimes (fluxes)</vt:lpstr>
      <vt:lpstr>Importance of reaction regimes</vt:lpstr>
      <vt:lpstr>Temperature effects</vt:lpstr>
      <vt:lpstr>Chamber design based on regimes</vt:lpstr>
      <vt:lpstr>Pressure effects</vt:lpstr>
      <vt:lpstr>Chamber types</vt:lpstr>
      <vt:lpstr>Questions + 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of CVD of Graphene and related applications</dc:title>
  <dc:creator>Sean Lai</dc:creator>
  <cp:lastModifiedBy>Sean Lai</cp:lastModifiedBy>
  <cp:revision>22</cp:revision>
  <dcterms:created xsi:type="dcterms:W3CDTF">2020-04-07T22:53:57Z</dcterms:created>
  <dcterms:modified xsi:type="dcterms:W3CDTF">2020-05-01T18:59:31Z</dcterms:modified>
</cp:coreProperties>
</file>