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0" r:id="rId1"/>
  </p:sldMasterIdLst>
  <p:notesMasterIdLst>
    <p:notesMasterId r:id="rId14"/>
  </p:notesMasterIdLst>
  <p:handoutMasterIdLst>
    <p:handoutMasterId r:id="rId15"/>
  </p:handoutMasterIdLst>
  <p:sldIdLst>
    <p:sldId id="256" r:id="rId2"/>
    <p:sldId id="267" r:id="rId3"/>
    <p:sldId id="268" r:id="rId4"/>
    <p:sldId id="269" r:id="rId5"/>
    <p:sldId id="277" r:id="rId6"/>
    <p:sldId id="270" r:id="rId7"/>
    <p:sldId id="271" r:id="rId8"/>
    <p:sldId id="272" r:id="rId9"/>
    <p:sldId id="274" r:id="rId10"/>
    <p:sldId id="275" r:id="rId11"/>
    <p:sldId id="276" r:id="rId12"/>
    <p:sldId id="266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3" frameSlides="1"/>
  <p:clrMru>
    <a:srgbClr val="003366"/>
    <a:srgbClr val="629DD1"/>
    <a:srgbClr val="519EE2"/>
    <a:srgbClr val="33FF00"/>
    <a:srgbClr val="FFFFCC"/>
    <a:srgbClr val="CC0000"/>
    <a:srgbClr val="33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88" autoAdjust="0"/>
    <p:restoredTop sz="93370" autoAdjust="0"/>
  </p:normalViewPr>
  <p:slideViewPr>
    <p:cSldViewPr snapToGrid="0" snapToObjects="1">
      <p:cViewPr>
        <p:scale>
          <a:sx n="112" d="100"/>
          <a:sy n="112" d="100"/>
        </p:scale>
        <p:origin x="-1112" y="-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handoutMaster" Target="handoutMasters/handout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8BA889-1DD5-1A44-B1D2-9325C4BBA2B0}" type="datetimeFigureOut">
              <a:rPr lang="en-US" smtClean="0"/>
              <a:t>7/24/14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81418A-C019-6443-A24C-1A02DC080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6188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A87592-5D9E-DE4F-8106-C3F97ACF2B82}" type="datetimeFigureOut">
              <a:rPr lang="en-US" smtClean="0"/>
              <a:t>7/24/14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7119EB-F6AF-D74E-9FA9-2A8370949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1508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827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4417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CE38E4D-051A-41E1-86A4-E56916468FD0}" type="datetimeFigureOut">
              <a:rPr lang="en-US" smtClean="0"/>
              <a:t>7/24/14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157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CE38E4D-051A-41E1-86A4-E56916468FD0}" type="datetimeFigureOut">
              <a:rPr lang="en-US" smtClean="0"/>
              <a:t>7/24/14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160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CE38E4D-051A-41E1-86A4-E56916468FD0}" type="datetimeFigureOut">
              <a:rPr lang="en-US" smtClean="0"/>
              <a:t>7/24/14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1500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0" y="0"/>
            <a:ext cx="9148763" cy="6856413"/>
            <a:chOff x="0" y="0"/>
            <a:chExt cx="5763" cy="4319"/>
          </a:xfrm>
        </p:grpSpPr>
        <p:sp>
          <p:nvSpPr>
            <p:cNvPr id="2050" name="Rectangle 2"/>
            <p:cNvSpPr>
              <a:spLocks noChangeArrowheads="1"/>
            </p:cNvSpPr>
            <p:nvPr/>
          </p:nvSpPr>
          <p:spPr bwMode="ltGray">
            <a:xfrm>
              <a:off x="0" y="0"/>
              <a:ext cx="528" cy="4319"/>
            </a:xfrm>
            <a:prstGeom prst="rect">
              <a:avLst/>
            </a:prstGeom>
            <a:gradFill rotWithShape="0">
              <a:gsLst>
                <a:gs pos="0">
                  <a:srgbClr val="000000"/>
                </a:gs>
                <a:gs pos="50000">
                  <a:srgbClr val="000000">
                    <a:gamma/>
                    <a:tint val="0"/>
                    <a:invGamma/>
                  </a:srgbClr>
                </a:gs>
                <a:gs pos="100000">
                  <a:srgbClr val="000000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1" name="Line 3"/>
            <p:cNvSpPr>
              <a:spLocks noChangeShapeType="1"/>
            </p:cNvSpPr>
            <p:nvPr/>
          </p:nvSpPr>
          <p:spPr bwMode="ltGray">
            <a:xfrm>
              <a:off x="0" y="231"/>
              <a:ext cx="5760" cy="0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52" name="Line 4"/>
            <p:cNvSpPr>
              <a:spLocks noChangeShapeType="1"/>
            </p:cNvSpPr>
            <p:nvPr/>
          </p:nvSpPr>
          <p:spPr bwMode="auto">
            <a:xfrm>
              <a:off x="0" y="285"/>
              <a:ext cx="57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53" name="Line 5"/>
            <p:cNvSpPr>
              <a:spLocks noChangeShapeType="1"/>
            </p:cNvSpPr>
            <p:nvPr/>
          </p:nvSpPr>
          <p:spPr bwMode="auto">
            <a:xfrm>
              <a:off x="0" y="3972"/>
              <a:ext cx="57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54" name="Line 6"/>
            <p:cNvSpPr>
              <a:spLocks noChangeShapeType="1"/>
            </p:cNvSpPr>
            <p:nvPr/>
          </p:nvSpPr>
          <p:spPr bwMode="ltGray">
            <a:xfrm>
              <a:off x="0" y="4044"/>
              <a:ext cx="5763" cy="0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" name="TextBox 13"/>
          <p:cNvSpPr txBox="1"/>
          <p:nvPr userDrawn="1"/>
        </p:nvSpPr>
        <p:spPr>
          <a:xfrm rot="16200000">
            <a:off x="-2213568" y="3339691"/>
            <a:ext cx="5101268" cy="707886"/>
          </a:xfrm>
          <a:prstGeom prst="rect">
            <a:avLst/>
          </a:prstGeom>
          <a:noFill/>
          <a:effectLst>
            <a:outerShdw blurRad="50800" dist="50800" dir="2700000" algn="tl" rotWithShape="0">
              <a:prstClr val="black">
                <a:alpha val="48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  <a:latin typeface="Maiandra GD" pitchFamily="34" charset="0"/>
              </a:rPr>
              <a:t>Finishing in the Future</a:t>
            </a:r>
            <a:endParaRPr lang="en-US" sz="4000" dirty="0">
              <a:solidFill>
                <a:schemeClr val="bg1"/>
              </a:solidFill>
              <a:latin typeface="Maiandra GD" pitchFamily="34" charset="0"/>
            </a:endParaRPr>
          </a:p>
        </p:txBody>
      </p:sp>
      <p:pic>
        <p:nvPicPr>
          <p:cNvPr id="15" name="Picture 14" descr="invhelix_tran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37041" y="-61332"/>
            <a:ext cx="400050" cy="466725"/>
          </a:xfrm>
          <a:prstGeom prst="rect">
            <a:avLst/>
          </a:prstGeom>
        </p:spPr>
      </p:pic>
      <p:pic>
        <p:nvPicPr>
          <p:cNvPr id="16" name="Picture 15" descr="hhs_transparent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28238" y="6592230"/>
            <a:ext cx="228600" cy="228600"/>
          </a:xfrm>
          <a:prstGeom prst="rect">
            <a:avLst/>
          </a:prstGeom>
        </p:spPr>
      </p:pic>
      <p:pic>
        <p:nvPicPr>
          <p:cNvPr id="17" name="Picture 16" descr="NIH_transparent.png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25605" y="6592231"/>
            <a:ext cx="228599" cy="228599"/>
          </a:xfrm>
          <a:prstGeom prst="rect">
            <a:avLst/>
          </a:prstGeom>
        </p:spPr>
      </p:pic>
      <p:sp>
        <p:nvSpPr>
          <p:cNvPr id="19" name="TextBox 18"/>
          <p:cNvSpPr txBox="1"/>
          <p:nvPr userDrawn="1"/>
        </p:nvSpPr>
        <p:spPr>
          <a:xfrm>
            <a:off x="7696200" y="6488668"/>
            <a:ext cx="1353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Maiandra GD" pitchFamily="34" charset="0"/>
              </a:rPr>
              <a:t>DM Church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Maiandra G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70076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0" y="0"/>
            <a:ext cx="9148763" cy="6856413"/>
            <a:chOff x="0" y="0"/>
            <a:chExt cx="5763" cy="4319"/>
          </a:xfrm>
        </p:grpSpPr>
        <p:sp>
          <p:nvSpPr>
            <p:cNvPr id="2050" name="Rectangle 2"/>
            <p:cNvSpPr>
              <a:spLocks noChangeArrowheads="1"/>
            </p:cNvSpPr>
            <p:nvPr/>
          </p:nvSpPr>
          <p:spPr bwMode="ltGray">
            <a:xfrm>
              <a:off x="0" y="0"/>
              <a:ext cx="528" cy="4319"/>
            </a:xfrm>
            <a:prstGeom prst="rect">
              <a:avLst/>
            </a:prstGeom>
            <a:gradFill rotWithShape="0">
              <a:gsLst>
                <a:gs pos="0">
                  <a:srgbClr val="000000"/>
                </a:gs>
                <a:gs pos="50000">
                  <a:srgbClr val="000000">
                    <a:gamma/>
                    <a:tint val="0"/>
                    <a:invGamma/>
                  </a:srgbClr>
                </a:gs>
                <a:gs pos="100000">
                  <a:srgbClr val="000000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1" name="Line 3"/>
            <p:cNvSpPr>
              <a:spLocks noChangeShapeType="1"/>
            </p:cNvSpPr>
            <p:nvPr/>
          </p:nvSpPr>
          <p:spPr bwMode="ltGray">
            <a:xfrm>
              <a:off x="0" y="231"/>
              <a:ext cx="5760" cy="0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52" name="Line 4"/>
            <p:cNvSpPr>
              <a:spLocks noChangeShapeType="1"/>
            </p:cNvSpPr>
            <p:nvPr/>
          </p:nvSpPr>
          <p:spPr bwMode="auto">
            <a:xfrm>
              <a:off x="0" y="285"/>
              <a:ext cx="57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53" name="Line 5"/>
            <p:cNvSpPr>
              <a:spLocks noChangeShapeType="1"/>
            </p:cNvSpPr>
            <p:nvPr/>
          </p:nvSpPr>
          <p:spPr bwMode="auto">
            <a:xfrm>
              <a:off x="0" y="3972"/>
              <a:ext cx="57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54" name="Line 6"/>
            <p:cNvSpPr>
              <a:spLocks noChangeShapeType="1"/>
            </p:cNvSpPr>
            <p:nvPr/>
          </p:nvSpPr>
          <p:spPr bwMode="ltGray">
            <a:xfrm>
              <a:off x="0" y="4044"/>
              <a:ext cx="5763" cy="0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" name="TextBox 13"/>
          <p:cNvSpPr txBox="1"/>
          <p:nvPr userDrawn="1"/>
        </p:nvSpPr>
        <p:spPr>
          <a:xfrm rot="16200000">
            <a:off x="-2213568" y="3339691"/>
            <a:ext cx="5101268" cy="707886"/>
          </a:xfrm>
          <a:prstGeom prst="rect">
            <a:avLst/>
          </a:prstGeom>
          <a:noFill/>
          <a:effectLst>
            <a:outerShdw blurRad="50800" dist="50800" dir="2700000" algn="tl" rotWithShape="0">
              <a:prstClr val="black">
                <a:alpha val="48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  <a:latin typeface="Maiandra GD" pitchFamily="34" charset="0"/>
              </a:rPr>
              <a:t>Finishing in the Future</a:t>
            </a:r>
            <a:endParaRPr lang="en-US" sz="4000" dirty="0">
              <a:solidFill>
                <a:schemeClr val="bg1"/>
              </a:solidFill>
              <a:latin typeface="Maiandra GD" pitchFamily="34" charset="0"/>
            </a:endParaRPr>
          </a:p>
        </p:txBody>
      </p:sp>
      <p:pic>
        <p:nvPicPr>
          <p:cNvPr id="15" name="Picture 14" descr="invhelix_tran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37041" y="-61332"/>
            <a:ext cx="400050" cy="466725"/>
          </a:xfrm>
          <a:prstGeom prst="rect">
            <a:avLst/>
          </a:prstGeom>
        </p:spPr>
      </p:pic>
      <p:pic>
        <p:nvPicPr>
          <p:cNvPr id="16" name="Picture 15" descr="hhs_transparent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28238" y="6592230"/>
            <a:ext cx="228600" cy="228600"/>
          </a:xfrm>
          <a:prstGeom prst="rect">
            <a:avLst/>
          </a:prstGeom>
        </p:spPr>
      </p:pic>
      <p:pic>
        <p:nvPicPr>
          <p:cNvPr id="17" name="Picture 16" descr="NIH_transparent.png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25605" y="6592231"/>
            <a:ext cx="228599" cy="228599"/>
          </a:xfrm>
          <a:prstGeom prst="rect">
            <a:avLst/>
          </a:prstGeom>
        </p:spPr>
      </p:pic>
      <p:sp>
        <p:nvSpPr>
          <p:cNvPr id="19" name="TextBox 18"/>
          <p:cNvSpPr txBox="1"/>
          <p:nvPr userDrawn="1"/>
        </p:nvSpPr>
        <p:spPr>
          <a:xfrm>
            <a:off x="7696200" y="6488668"/>
            <a:ext cx="1353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Maiandra GD" pitchFamily="34" charset="0"/>
              </a:rPr>
              <a:t>DM Church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Maiandra G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70076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0" y="0"/>
            <a:ext cx="9148763" cy="6856413"/>
            <a:chOff x="0" y="0"/>
            <a:chExt cx="5763" cy="4319"/>
          </a:xfrm>
        </p:grpSpPr>
        <p:sp>
          <p:nvSpPr>
            <p:cNvPr id="2050" name="Rectangle 2"/>
            <p:cNvSpPr>
              <a:spLocks noChangeArrowheads="1"/>
            </p:cNvSpPr>
            <p:nvPr/>
          </p:nvSpPr>
          <p:spPr bwMode="ltGray">
            <a:xfrm>
              <a:off x="0" y="0"/>
              <a:ext cx="528" cy="4319"/>
            </a:xfrm>
            <a:prstGeom prst="rect">
              <a:avLst/>
            </a:prstGeom>
            <a:gradFill rotWithShape="0">
              <a:gsLst>
                <a:gs pos="0">
                  <a:srgbClr val="000000"/>
                </a:gs>
                <a:gs pos="50000">
                  <a:srgbClr val="000000">
                    <a:gamma/>
                    <a:tint val="0"/>
                    <a:invGamma/>
                  </a:srgbClr>
                </a:gs>
                <a:gs pos="100000">
                  <a:srgbClr val="000000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1" name="Line 3"/>
            <p:cNvSpPr>
              <a:spLocks noChangeShapeType="1"/>
            </p:cNvSpPr>
            <p:nvPr/>
          </p:nvSpPr>
          <p:spPr bwMode="ltGray">
            <a:xfrm>
              <a:off x="0" y="231"/>
              <a:ext cx="5760" cy="0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52" name="Line 4"/>
            <p:cNvSpPr>
              <a:spLocks noChangeShapeType="1"/>
            </p:cNvSpPr>
            <p:nvPr/>
          </p:nvSpPr>
          <p:spPr bwMode="auto">
            <a:xfrm>
              <a:off x="0" y="285"/>
              <a:ext cx="57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53" name="Line 5"/>
            <p:cNvSpPr>
              <a:spLocks noChangeShapeType="1"/>
            </p:cNvSpPr>
            <p:nvPr/>
          </p:nvSpPr>
          <p:spPr bwMode="auto">
            <a:xfrm>
              <a:off x="0" y="3972"/>
              <a:ext cx="57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54" name="Line 6"/>
            <p:cNvSpPr>
              <a:spLocks noChangeShapeType="1"/>
            </p:cNvSpPr>
            <p:nvPr/>
          </p:nvSpPr>
          <p:spPr bwMode="ltGray">
            <a:xfrm>
              <a:off x="0" y="4044"/>
              <a:ext cx="5763" cy="0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" name="TextBox 13"/>
          <p:cNvSpPr txBox="1"/>
          <p:nvPr userDrawn="1"/>
        </p:nvSpPr>
        <p:spPr>
          <a:xfrm rot="16200000">
            <a:off x="-2213568" y="3339691"/>
            <a:ext cx="5101268" cy="707886"/>
          </a:xfrm>
          <a:prstGeom prst="rect">
            <a:avLst/>
          </a:prstGeom>
          <a:noFill/>
          <a:effectLst>
            <a:outerShdw blurRad="50800" dist="50800" dir="2700000" algn="tl" rotWithShape="0">
              <a:prstClr val="black">
                <a:alpha val="48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  <a:latin typeface="Maiandra GD" pitchFamily="34" charset="0"/>
              </a:rPr>
              <a:t>Finishing in the Future</a:t>
            </a:r>
            <a:endParaRPr lang="en-US" sz="4000" dirty="0">
              <a:solidFill>
                <a:schemeClr val="bg1"/>
              </a:solidFill>
              <a:latin typeface="Maiandra GD" pitchFamily="34" charset="0"/>
            </a:endParaRPr>
          </a:p>
        </p:txBody>
      </p:sp>
      <p:pic>
        <p:nvPicPr>
          <p:cNvPr id="15" name="Picture 14" descr="invhelix_tran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37041" y="-61332"/>
            <a:ext cx="400050" cy="466725"/>
          </a:xfrm>
          <a:prstGeom prst="rect">
            <a:avLst/>
          </a:prstGeom>
        </p:spPr>
      </p:pic>
      <p:pic>
        <p:nvPicPr>
          <p:cNvPr id="16" name="Picture 15" descr="hhs_transparent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28238" y="6592230"/>
            <a:ext cx="228600" cy="228600"/>
          </a:xfrm>
          <a:prstGeom prst="rect">
            <a:avLst/>
          </a:prstGeom>
        </p:spPr>
      </p:pic>
      <p:pic>
        <p:nvPicPr>
          <p:cNvPr id="17" name="Picture 16" descr="NIH_transparent.png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25605" y="6592231"/>
            <a:ext cx="228599" cy="228599"/>
          </a:xfrm>
          <a:prstGeom prst="rect">
            <a:avLst/>
          </a:prstGeom>
        </p:spPr>
      </p:pic>
      <p:sp>
        <p:nvSpPr>
          <p:cNvPr id="19" name="TextBox 18"/>
          <p:cNvSpPr txBox="1"/>
          <p:nvPr userDrawn="1"/>
        </p:nvSpPr>
        <p:spPr>
          <a:xfrm>
            <a:off x="7696200" y="6488668"/>
            <a:ext cx="1353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Maiandra GD" pitchFamily="34" charset="0"/>
              </a:rPr>
              <a:t>DM Church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Maiandra G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70076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0" y="0"/>
            <a:ext cx="9148763" cy="6856413"/>
            <a:chOff x="0" y="0"/>
            <a:chExt cx="5763" cy="4319"/>
          </a:xfrm>
        </p:grpSpPr>
        <p:sp>
          <p:nvSpPr>
            <p:cNvPr id="2050" name="Rectangle 2"/>
            <p:cNvSpPr>
              <a:spLocks noChangeArrowheads="1"/>
            </p:cNvSpPr>
            <p:nvPr/>
          </p:nvSpPr>
          <p:spPr bwMode="ltGray">
            <a:xfrm>
              <a:off x="0" y="0"/>
              <a:ext cx="528" cy="4319"/>
            </a:xfrm>
            <a:prstGeom prst="rect">
              <a:avLst/>
            </a:prstGeom>
            <a:gradFill rotWithShape="0">
              <a:gsLst>
                <a:gs pos="0">
                  <a:srgbClr val="000000"/>
                </a:gs>
                <a:gs pos="50000">
                  <a:srgbClr val="000000">
                    <a:gamma/>
                    <a:tint val="0"/>
                    <a:invGamma/>
                  </a:srgbClr>
                </a:gs>
                <a:gs pos="100000">
                  <a:srgbClr val="000000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1" name="Line 3"/>
            <p:cNvSpPr>
              <a:spLocks noChangeShapeType="1"/>
            </p:cNvSpPr>
            <p:nvPr/>
          </p:nvSpPr>
          <p:spPr bwMode="ltGray">
            <a:xfrm>
              <a:off x="0" y="231"/>
              <a:ext cx="5760" cy="0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52" name="Line 4"/>
            <p:cNvSpPr>
              <a:spLocks noChangeShapeType="1"/>
            </p:cNvSpPr>
            <p:nvPr/>
          </p:nvSpPr>
          <p:spPr bwMode="auto">
            <a:xfrm>
              <a:off x="0" y="285"/>
              <a:ext cx="57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53" name="Line 5"/>
            <p:cNvSpPr>
              <a:spLocks noChangeShapeType="1"/>
            </p:cNvSpPr>
            <p:nvPr/>
          </p:nvSpPr>
          <p:spPr bwMode="auto">
            <a:xfrm>
              <a:off x="0" y="3972"/>
              <a:ext cx="57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54" name="Line 6"/>
            <p:cNvSpPr>
              <a:spLocks noChangeShapeType="1"/>
            </p:cNvSpPr>
            <p:nvPr/>
          </p:nvSpPr>
          <p:spPr bwMode="ltGray">
            <a:xfrm>
              <a:off x="0" y="4044"/>
              <a:ext cx="5763" cy="0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" name="TextBox 13"/>
          <p:cNvSpPr txBox="1"/>
          <p:nvPr userDrawn="1"/>
        </p:nvSpPr>
        <p:spPr>
          <a:xfrm rot="16200000">
            <a:off x="-2213568" y="3339691"/>
            <a:ext cx="5101268" cy="707886"/>
          </a:xfrm>
          <a:prstGeom prst="rect">
            <a:avLst/>
          </a:prstGeom>
          <a:noFill/>
          <a:effectLst>
            <a:outerShdw blurRad="50800" dist="50800" dir="2700000" algn="tl" rotWithShape="0">
              <a:prstClr val="black">
                <a:alpha val="48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  <a:latin typeface="Maiandra GD" pitchFamily="34" charset="0"/>
              </a:rPr>
              <a:t>Finishing in the Future</a:t>
            </a:r>
            <a:endParaRPr lang="en-US" sz="4000" dirty="0">
              <a:solidFill>
                <a:schemeClr val="bg1"/>
              </a:solidFill>
              <a:latin typeface="Maiandra GD" pitchFamily="34" charset="0"/>
            </a:endParaRPr>
          </a:p>
        </p:txBody>
      </p:sp>
      <p:pic>
        <p:nvPicPr>
          <p:cNvPr id="15" name="Picture 14" descr="invhelix_tran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37041" y="-61332"/>
            <a:ext cx="400050" cy="466725"/>
          </a:xfrm>
          <a:prstGeom prst="rect">
            <a:avLst/>
          </a:prstGeom>
        </p:spPr>
      </p:pic>
      <p:pic>
        <p:nvPicPr>
          <p:cNvPr id="16" name="Picture 15" descr="hhs_transparent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28238" y="6592230"/>
            <a:ext cx="228600" cy="228600"/>
          </a:xfrm>
          <a:prstGeom prst="rect">
            <a:avLst/>
          </a:prstGeom>
        </p:spPr>
      </p:pic>
      <p:pic>
        <p:nvPicPr>
          <p:cNvPr id="17" name="Picture 16" descr="NIH_transparent.png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25605" y="6592231"/>
            <a:ext cx="228599" cy="228599"/>
          </a:xfrm>
          <a:prstGeom prst="rect">
            <a:avLst/>
          </a:prstGeom>
        </p:spPr>
      </p:pic>
      <p:sp>
        <p:nvSpPr>
          <p:cNvPr id="19" name="TextBox 18"/>
          <p:cNvSpPr txBox="1"/>
          <p:nvPr userDrawn="1"/>
        </p:nvSpPr>
        <p:spPr>
          <a:xfrm>
            <a:off x="7696200" y="6488668"/>
            <a:ext cx="1353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Maiandra GD" pitchFamily="34" charset="0"/>
              </a:rPr>
              <a:t>DM Church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Maiandra G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70076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0" y="0"/>
            <a:ext cx="9148763" cy="6856413"/>
            <a:chOff x="0" y="0"/>
            <a:chExt cx="5763" cy="4319"/>
          </a:xfrm>
        </p:grpSpPr>
        <p:sp>
          <p:nvSpPr>
            <p:cNvPr id="2050" name="Rectangle 2"/>
            <p:cNvSpPr>
              <a:spLocks noChangeArrowheads="1"/>
            </p:cNvSpPr>
            <p:nvPr/>
          </p:nvSpPr>
          <p:spPr bwMode="ltGray">
            <a:xfrm>
              <a:off x="0" y="0"/>
              <a:ext cx="528" cy="4319"/>
            </a:xfrm>
            <a:prstGeom prst="rect">
              <a:avLst/>
            </a:prstGeom>
            <a:gradFill rotWithShape="0">
              <a:gsLst>
                <a:gs pos="0">
                  <a:srgbClr val="000000"/>
                </a:gs>
                <a:gs pos="50000">
                  <a:srgbClr val="000000">
                    <a:gamma/>
                    <a:tint val="0"/>
                    <a:invGamma/>
                  </a:srgbClr>
                </a:gs>
                <a:gs pos="100000">
                  <a:srgbClr val="000000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1" name="Line 3"/>
            <p:cNvSpPr>
              <a:spLocks noChangeShapeType="1"/>
            </p:cNvSpPr>
            <p:nvPr/>
          </p:nvSpPr>
          <p:spPr bwMode="ltGray">
            <a:xfrm>
              <a:off x="0" y="231"/>
              <a:ext cx="5760" cy="0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52" name="Line 4"/>
            <p:cNvSpPr>
              <a:spLocks noChangeShapeType="1"/>
            </p:cNvSpPr>
            <p:nvPr/>
          </p:nvSpPr>
          <p:spPr bwMode="auto">
            <a:xfrm>
              <a:off x="0" y="285"/>
              <a:ext cx="57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53" name="Line 5"/>
            <p:cNvSpPr>
              <a:spLocks noChangeShapeType="1"/>
            </p:cNvSpPr>
            <p:nvPr/>
          </p:nvSpPr>
          <p:spPr bwMode="auto">
            <a:xfrm>
              <a:off x="0" y="3972"/>
              <a:ext cx="57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54" name="Line 6"/>
            <p:cNvSpPr>
              <a:spLocks noChangeShapeType="1"/>
            </p:cNvSpPr>
            <p:nvPr/>
          </p:nvSpPr>
          <p:spPr bwMode="ltGray">
            <a:xfrm>
              <a:off x="0" y="4044"/>
              <a:ext cx="5763" cy="0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" name="TextBox 13"/>
          <p:cNvSpPr txBox="1"/>
          <p:nvPr userDrawn="1"/>
        </p:nvSpPr>
        <p:spPr>
          <a:xfrm rot="16200000">
            <a:off x="-2213568" y="3339691"/>
            <a:ext cx="5101268" cy="707886"/>
          </a:xfrm>
          <a:prstGeom prst="rect">
            <a:avLst/>
          </a:prstGeom>
          <a:noFill/>
          <a:effectLst>
            <a:outerShdw blurRad="50800" dist="50800" dir="2700000" algn="tl" rotWithShape="0">
              <a:prstClr val="black">
                <a:alpha val="48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  <a:latin typeface="Maiandra GD" pitchFamily="34" charset="0"/>
              </a:rPr>
              <a:t>Finishing in the Future</a:t>
            </a:r>
            <a:endParaRPr lang="en-US" sz="4000" dirty="0">
              <a:solidFill>
                <a:schemeClr val="bg1"/>
              </a:solidFill>
              <a:latin typeface="Maiandra GD" pitchFamily="34" charset="0"/>
            </a:endParaRPr>
          </a:p>
        </p:txBody>
      </p:sp>
      <p:pic>
        <p:nvPicPr>
          <p:cNvPr id="15" name="Picture 14" descr="invhelix_tran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37041" y="-61332"/>
            <a:ext cx="400050" cy="466725"/>
          </a:xfrm>
          <a:prstGeom prst="rect">
            <a:avLst/>
          </a:prstGeom>
        </p:spPr>
      </p:pic>
      <p:pic>
        <p:nvPicPr>
          <p:cNvPr id="16" name="Picture 15" descr="hhs_transparent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28238" y="6592230"/>
            <a:ext cx="228600" cy="228600"/>
          </a:xfrm>
          <a:prstGeom prst="rect">
            <a:avLst/>
          </a:prstGeom>
        </p:spPr>
      </p:pic>
      <p:pic>
        <p:nvPicPr>
          <p:cNvPr id="17" name="Picture 16" descr="NIH_transparent.png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25605" y="6592231"/>
            <a:ext cx="228599" cy="228599"/>
          </a:xfrm>
          <a:prstGeom prst="rect">
            <a:avLst/>
          </a:prstGeom>
        </p:spPr>
      </p:pic>
      <p:sp>
        <p:nvSpPr>
          <p:cNvPr id="19" name="TextBox 18"/>
          <p:cNvSpPr txBox="1"/>
          <p:nvPr userDrawn="1"/>
        </p:nvSpPr>
        <p:spPr>
          <a:xfrm>
            <a:off x="7696200" y="6488668"/>
            <a:ext cx="1353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Maiandra GD" pitchFamily="34" charset="0"/>
              </a:rPr>
              <a:t>DM Church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Maiandra G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7007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CE38E4D-051A-41E1-86A4-E56916468FD0}" type="datetimeFigureOut">
              <a:rPr lang="en-US" smtClean="0"/>
              <a:t>7/24/14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350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CE38E4D-051A-41E1-86A4-E56916468FD0}" type="datetimeFigureOut">
              <a:rPr lang="en-US" smtClean="0"/>
              <a:t>7/24/14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227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CE38E4D-051A-41E1-86A4-E56916468FD0}" type="datetimeFigureOut">
              <a:rPr lang="en-US" smtClean="0"/>
              <a:t>7/24/14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918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CE38E4D-051A-41E1-86A4-E56916468FD0}" type="datetimeFigureOut">
              <a:rPr lang="en-US" smtClean="0"/>
              <a:t>7/24/14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71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CE38E4D-051A-41E1-86A4-E56916468FD0}" type="datetimeFigureOut">
              <a:rPr lang="en-US" smtClean="0"/>
              <a:t>7/24/14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390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CE38E4D-051A-41E1-86A4-E56916468FD0}" type="datetimeFigureOut">
              <a:rPr lang="en-US" smtClean="0"/>
              <a:t>7/24/14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051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CE38E4D-051A-41E1-86A4-E56916468FD0}" type="datetimeFigureOut">
              <a:rPr lang="en-US" smtClean="0"/>
              <a:t>7/24/14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953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CE38E4D-051A-41E1-86A4-E56916468FD0}" type="datetimeFigureOut">
              <a:rPr lang="en-US" smtClean="0"/>
              <a:t>7/24/14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001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44489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  <p:sldLayoutId id="2147483742" r:id="rId12"/>
    <p:sldLayoutId id="2147483743" r:id="rId13"/>
    <p:sldLayoutId id="2147483744" r:id="rId14"/>
    <p:sldLayoutId id="2147483745" r:id="rId15"/>
    <p:sldLayoutId id="2147483746" r:id="rId16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hyperlink" Target="http://www.youtube.com/watch?v=0lhcMGGReVQ" TargetMode="External"/><Relationship Id="rId6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://www.youtube.com/playlist?list=PL60C2D06BE1E0BFDB" TargetMode="Externa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00443" y="1285892"/>
            <a:ext cx="785383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+mj-lt"/>
              </a:rPr>
              <a:t>How I learned to quit worrying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" y="6475393"/>
            <a:ext cx="2031042" cy="369332"/>
            <a:chOff x="1" y="6484799"/>
            <a:chExt cx="2031042" cy="369332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" y="6485118"/>
              <a:ext cx="368695" cy="368695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300656" y="6484799"/>
              <a:ext cx="1730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@</a:t>
              </a:r>
              <a:r>
                <a:rPr lang="en-US" dirty="0" err="1" smtClean="0"/>
                <a:t>deannachurch</a:t>
              </a:r>
              <a:endParaRPr lang="en-US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5375398" y="6475075"/>
            <a:ext cx="3807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Short Course in Medical Genetics 2013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768984" y="2250260"/>
            <a:ext cx="645441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And love multiple coordinate systems</a:t>
            </a:r>
            <a:endParaRPr lang="en-US" sz="3200" dirty="0"/>
          </a:p>
        </p:txBody>
      </p:sp>
      <p:sp>
        <p:nvSpPr>
          <p:cNvPr id="9" name="TextBox 8"/>
          <p:cNvSpPr txBox="1"/>
          <p:nvPr/>
        </p:nvSpPr>
        <p:spPr>
          <a:xfrm>
            <a:off x="2507831" y="2931423"/>
            <a:ext cx="446981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Deanna M. Church </a:t>
            </a:r>
          </a:p>
          <a:p>
            <a:pPr algn="ctr"/>
            <a:r>
              <a:rPr lang="en-US" sz="2000" dirty="0" smtClean="0"/>
              <a:t>Senior Director of Genomics and Content</a:t>
            </a:r>
          </a:p>
          <a:p>
            <a:pPr algn="ctr"/>
            <a:r>
              <a:rPr lang="en-US" sz="2000" dirty="0" smtClean="0"/>
              <a:t>Personalis, </a:t>
            </a:r>
            <a:r>
              <a:rPr lang="en-US" sz="2000" dirty="0" err="1" smtClean="0"/>
              <a:t>Inc</a:t>
            </a:r>
            <a:endParaRPr lang="en-US" sz="20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4746" y="3947086"/>
            <a:ext cx="4155989" cy="2077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1844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1245"/>
            <a:ext cx="2108200" cy="5588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91976"/>
            <a:ext cx="9144000" cy="243564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518180" y="2873626"/>
            <a:ext cx="1227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 LRG soon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-22684" y="3560892"/>
            <a:ext cx="59611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When mapping to </a:t>
            </a:r>
            <a:r>
              <a:rPr lang="en-US" sz="3600" dirty="0" err="1" smtClean="0"/>
              <a:t>RefSeqGene</a:t>
            </a:r>
            <a:endParaRPr lang="en-US" sz="3600" dirty="0"/>
          </a:p>
        </p:txBody>
      </p:sp>
      <p:sp>
        <p:nvSpPr>
          <p:cNvPr id="7" name="TextBox 6"/>
          <p:cNvSpPr txBox="1"/>
          <p:nvPr/>
        </p:nvSpPr>
        <p:spPr>
          <a:xfrm>
            <a:off x="521623" y="4207223"/>
            <a:ext cx="567910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Genomic location (NG_XXXXXX.X)</a:t>
            </a:r>
          </a:p>
          <a:p>
            <a:r>
              <a:rPr lang="en-US" sz="2800" dirty="0" smtClean="0"/>
              <a:t>Transcript location(s) (NM_XXXXXX.X)</a:t>
            </a:r>
          </a:p>
          <a:p>
            <a:r>
              <a:rPr lang="en-US" sz="2800" dirty="0" smtClean="0"/>
              <a:t>Protein location(s) (NP_XXXXXX.X)</a:t>
            </a:r>
            <a:endParaRPr lang="en-US" sz="2800" dirty="0"/>
          </a:p>
        </p:txBody>
      </p:sp>
      <p:sp>
        <p:nvSpPr>
          <p:cNvPr id="8" name="Right Brace 7"/>
          <p:cNvSpPr/>
          <p:nvPr/>
        </p:nvSpPr>
        <p:spPr>
          <a:xfrm>
            <a:off x="6075992" y="4694851"/>
            <a:ext cx="138125" cy="850517"/>
          </a:xfrm>
          <a:prstGeom prst="rightBrac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214117" y="4819594"/>
            <a:ext cx="22481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Optional, but checked</a:t>
            </a:r>
            <a:br>
              <a:rPr lang="en-US" dirty="0" smtClean="0"/>
            </a:br>
            <a:r>
              <a:rPr lang="en-US" dirty="0" smtClean="0"/>
              <a:t>by default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21623" y="6128617"/>
            <a:ext cx="8007821" cy="52322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 second pass alignments, only one ‘best’ alignment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164760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3984"/>
            <a:ext cx="1816100" cy="4699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21623" y="6128617"/>
            <a:ext cx="8007821" cy="52322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 second pass alignments, only one ‘best’ alignment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08608"/>
            <a:ext cx="9144000" cy="154948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21623" y="2959798"/>
            <a:ext cx="30116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Maps features:</a:t>
            </a:r>
            <a:endParaRPr lang="en-US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797940" y="3662830"/>
            <a:ext cx="773150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From Primary Assembly -&gt; Alternate Loci/Patches (common)</a:t>
            </a:r>
          </a:p>
          <a:p>
            <a:r>
              <a:rPr lang="en-US" sz="2400" dirty="0" smtClean="0"/>
              <a:t>From Alternate Loci/Patches-&gt;Primary Assembly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653275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25658" y="-22154"/>
            <a:ext cx="42406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008000"/>
                </a:solidFill>
                <a:latin typeface="+mj-lt"/>
              </a:rPr>
              <a:t>Take home messages</a:t>
            </a:r>
            <a:endParaRPr lang="en-US" sz="3600" dirty="0">
              <a:solidFill>
                <a:srgbClr val="008000"/>
              </a:solidFill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4904" y="1498510"/>
            <a:ext cx="7853432" cy="35394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SzPct val="100000"/>
              <a:buBlip>
                <a:blip r:embed="rId2"/>
              </a:buBlip>
            </a:pPr>
            <a:r>
              <a:rPr lang="en-US" sz="2800" dirty="0" smtClean="0"/>
              <a:t>Tools are available for mapping features from one</a:t>
            </a:r>
            <a:br>
              <a:rPr lang="en-US" sz="2800" dirty="0" smtClean="0"/>
            </a:br>
            <a:r>
              <a:rPr lang="en-US" sz="2800" dirty="0" smtClean="0"/>
              <a:t>coordinate system to another.</a:t>
            </a:r>
          </a:p>
          <a:p>
            <a:pPr marL="742950" lvl="1" indent="-285750">
              <a:buSzPct val="100000"/>
              <a:buBlip>
                <a:blip r:embed="rId2"/>
              </a:buBlip>
            </a:pPr>
            <a:r>
              <a:rPr lang="en-US" sz="2800" dirty="0" smtClean="0"/>
              <a:t>Assembly &lt;-&gt; Assembly</a:t>
            </a:r>
          </a:p>
          <a:p>
            <a:pPr marL="742950" lvl="1" indent="-285750">
              <a:buSzPct val="100000"/>
              <a:buBlip>
                <a:blip r:embed="rId2"/>
              </a:buBlip>
            </a:pPr>
            <a:r>
              <a:rPr lang="en-US" sz="2800" dirty="0" smtClean="0"/>
              <a:t>Assembly &lt;-&gt; </a:t>
            </a:r>
            <a:r>
              <a:rPr lang="en-US" sz="2800" dirty="0" err="1" smtClean="0"/>
              <a:t>RefSeqGene</a:t>
            </a:r>
            <a:endParaRPr lang="en-US" sz="2800" dirty="0" smtClean="0"/>
          </a:p>
          <a:p>
            <a:pPr marL="742950" lvl="1" indent="-285750">
              <a:buSzPct val="100000"/>
              <a:buBlip>
                <a:blip r:embed="rId2"/>
              </a:buBlip>
            </a:pPr>
            <a:r>
              <a:rPr lang="en-US" sz="2800" dirty="0" smtClean="0"/>
              <a:t>Primary Assembly &lt;-&gt; Alternate Loci/Patches</a:t>
            </a:r>
          </a:p>
          <a:p>
            <a:pPr marL="285750" indent="-285750">
              <a:buSzPct val="100000"/>
              <a:buBlip>
                <a:blip r:embed="rId2"/>
              </a:buBlip>
            </a:pPr>
            <a:r>
              <a:rPr lang="en-US" sz="2800" dirty="0" smtClean="0"/>
              <a:t>Feature remapping is NOT a substitute for </a:t>
            </a:r>
            <a:r>
              <a:rPr lang="en-US" sz="2800" i="1" dirty="0" smtClean="0"/>
              <a:t>de novo 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annotation.</a:t>
            </a:r>
          </a:p>
          <a:p>
            <a:pPr marL="285750" indent="-285750">
              <a:buSzPct val="100000"/>
              <a:buBlip>
                <a:blip r:embed="rId2"/>
              </a:buBlip>
            </a:pP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6685772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hr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5656" y="147423"/>
            <a:ext cx="757001" cy="6475267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3088335" y="759795"/>
            <a:ext cx="0" cy="294846"/>
          </a:xfrm>
          <a:prstGeom prst="line">
            <a:avLst/>
          </a:prstGeom>
          <a:ln w="57150" cmpd="sng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3065656" y="4790551"/>
            <a:ext cx="0" cy="199147"/>
          </a:xfrm>
          <a:prstGeom prst="line">
            <a:avLst/>
          </a:prstGeom>
          <a:ln w="57150" cmpd="sng"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43246" y="348345"/>
            <a:ext cx="22689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Alternate loci/Patch</a:t>
            </a:r>
            <a:endParaRPr 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1342432" y="5014157"/>
            <a:ext cx="19697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RefSeqGene</a:t>
            </a:r>
            <a:r>
              <a:rPr lang="en-US" sz="2000" dirty="0" smtClean="0"/>
              <a:t>/</a:t>
            </a:r>
            <a:r>
              <a:rPr lang="en-US" sz="2000" dirty="0" smtClean="0"/>
              <a:t>LRG</a:t>
            </a:r>
            <a:endParaRPr lang="en-US" sz="2000" baseline="30000" dirty="0"/>
          </a:p>
        </p:txBody>
      </p:sp>
      <p:grpSp>
        <p:nvGrpSpPr>
          <p:cNvPr id="45" name="Group 44"/>
          <p:cNvGrpSpPr/>
          <p:nvPr/>
        </p:nvGrpSpPr>
        <p:grpSpPr>
          <a:xfrm>
            <a:off x="3822657" y="1054641"/>
            <a:ext cx="3631974" cy="1579881"/>
            <a:chOff x="3822657" y="1054641"/>
            <a:chExt cx="3631974" cy="1579881"/>
          </a:xfrm>
        </p:grpSpPr>
        <p:grpSp>
          <p:nvGrpSpPr>
            <p:cNvPr id="42" name="Group 41"/>
            <p:cNvGrpSpPr/>
            <p:nvPr/>
          </p:nvGrpSpPr>
          <p:grpSpPr>
            <a:xfrm>
              <a:off x="3822657" y="1542270"/>
              <a:ext cx="136075" cy="1092252"/>
              <a:chOff x="3945509" y="1542270"/>
              <a:chExt cx="136075" cy="1092252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3945509" y="1542270"/>
                <a:ext cx="136075" cy="158763"/>
              </a:xfrm>
              <a:prstGeom prst="rect">
                <a:avLst/>
              </a:prstGeom>
              <a:solidFill>
                <a:srgbClr val="003366"/>
              </a:solidFill>
              <a:ln>
                <a:solidFill>
                  <a:srgbClr val="00336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3945509" y="1774051"/>
                <a:ext cx="136075" cy="158763"/>
              </a:xfrm>
              <a:prstGeom prst="rect">
                <a:avLst/>
              </a:prstGeom>
              <a:solidFill>
                <a:srgbClr val="003366"/>
              </a:solidFill>
              <a:ln>
                <a:solidFill>
                  <a:srgbClr val="00336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3945509" y="2141916"/>
                <a:ext cx="136075" cy="158763"/>
              </a:xfrm>
              <a:prstGeom prst="rect">
                <a:avLst/>
              </a:prstGeom>
              <a:solidFill>
                <a:srgbClr val="003366"/>
              </a:solidFill>
              <a:ln>
                <a:solidFill>
                  <a:srgbClr val="00336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3945509" y="2475759"/>
                <a:ext cx="136075" cy="158763"/>
              </a:xfrm>
              <a:prstGeom prst="rect">
                <a:avLst/>
              </a:prstGeom>
              <a:solidFill>
                <a:srgbClr val="003366"/>
              </a:solidFill>
              <a:ln>
                <a:solidFill>
                  <a:srgbClr val="00336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" name="Straight Connector 17"/>
              <p:cNvCxnSpPr>
                <a:stCxn id="15" idx="0"/>
                <a:endCxn id="14" idx="2"/>
              </p:cNvCxnSpPr>
              <p:nvPr/>
            </p:nvCxnSpPr>
            <p:spPr>
              <a:xfrm flipV="1">
                <a:off x="4013547" y="2300679"/>
                <a:ext cx="0" cy="175080"/>
              </a:xfrm>
              <a:prstGeom prst="line">
                <a:avLst/>
              </a:prstGeom>
              <a:ln>
                <a:solidFill>
                  <a:srgbClr val="003366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>
                <a:endCxn id="13" idx="2"/>
              </p:cNvCxnSpPr>
              <p:nvPr/>
            </p:nvCxnSpPr>
            <p:spPr>
              <a:xfrm flipV="1">
                <a:off x="4013547" y="1932814"/>
                <a:ext cx="0" cy="209102"/>
              </a:xfrm>
              <a:prstGeom prst="line">
                <a:avLst/>
              </a:prstGeom>
              <a:ln>
                <a:solidFill>
                  <a:srgbClr val="003366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 flipV="1">
                <a:off x="4013547" y="1632993"/>
                <a:ext cx="0" cy="175080"/>
              </a:xfrm>
              <a:prstGeom prst="line">
                <a:avLst/>
              </a:prstGeom>
              <a:ln>
                <a:solidFill>
                  <a:srgbClr val="003366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3" name="TextBox 42"/>
            <p:cNvSpPr txBox="1"/>
            <p:nvPr/>
          </p:nvSpPr>
          <p:spPr>
            <a:xfrm>
              <a:off x="3822657" y="1054641"/>
              <a:ext cx="363197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003366"/>
                  </a:solidFill>
                </a:rPr>
                <a:t>Transcripts (NM_XXXXXX.X)</a:t>
              </a:r>
              <a:endParaRPr lang="en-US" sz="2400" dirty="0">
                <a:solidFill>
                  <a:srgbClr val="003366"/>
                </a:solidFill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4223759" y="1646551"/>
            <a:ext cx="3185337" cy="1409019"/>
            <a:chOff x="4223759" y="1646551"/>
            <a:chExt cx="3185337" cy="1409019"/>
          </a:xfrm>
        </p:grpSpPr>
        <p:grpSp>
          <p:nvGrpSpPr>
            <p:cNvPr id="41" name="Group 40"/>
            <p:cNvGrpSpPr/>
            <p:nvPr/>
          </p:nvGrpSpPr>
          <p:grpSpPr>
            <a:xfrm>
              <a:off x="4223759" y="1646551"/>
              <a:ext cx="136075" cy="879899"/>
              <a:chOff x="4223759" y="1646551"/>
              <a:chExt cx="136075" cy="879899"/>
            </a:xfrm>
          </p:grpSpPr>
          <p:sp>
            <p:nvSpPr>
              <p:cNvPr id="23" name="Rectangle 22"/>
              <p:cNvSpPr/>
              <p:nvPr/>
            </p:nvSpPr>
            <p:spPr>
              <a:xfrm>
                <a:off x="4223759" y="1767691"/>
                <a:ext cx="136075" cy="158763"/>
              </a:xfrm>
              <a:prstGeom prst="rect">
                <a:avLst/>
              </a:prstGeom>
              <a:solidFill>
                <a:srgbClr val="CC0000"/>
              </a:solidFill>
              <a:ln>
                <a:solidFill>
                  <a:srgbClr val="CC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CC0000"/>
                  </a:solidFill>
                </a:endParaRPr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4223759" y="2158231"/>
                <a:ext cx="136075" cy="158763"/>
              </a:xfrm>
              <a:prstGeom prst="rect">
                <a:avLst/>
              </a:prstGeom>
              <a:solidFill>
                <a:srgbClr val="CC0000"/>
              </a:solidFill>
              <a:ln>
                <a:solidFill>
                  <a:srgbClr val="CC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CC0000"/>
                  </a:solidFill>
                </a:endParaRPr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4223759" y="2480731"/>
                <a:ext cx="136075" cy="45719"/>
              </a:xfrm>
              <a:prstGeom prst="rect">
                <a:avLst/>
              </a:prstGeom>
              <a:solidFill>
                <a:srgbClr val="CC0000"/>
              </a:solidFill>
              <a:ln>
                <a:solidFill>
                  <a:srgbClr val="CC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CC0000"/>
                  </a:solidFill>
                </a:endParaRPr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4223759" y="1646551"/>
                <a:ext cx="136075" cy="45719"/>
              </a:xfrm>
              <a:prstGeom prst="rect">
                <a:avLst/>
              </a:prstGeom>
              <a:solidFill>
                <a:srgbClr val="CC0000"/>
              </a:solidFill>
              <a:ln>
                <a:solidFill>
                  <a:srgbClr val="CC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CC0000"/>
                  </a:solidFill>
                </a:endParaRPr>
              </a:p>
            </p:txBody>
          </p:sp>
          <p:cxnSp>
            <p:nvCxnSpPr>
              <p:cNvPr id="35" name="Straight Connector 34"/>
              <p:cNvCxnSpPr/>
              <p:nvPr/>
            </p:nvCxnSpPr>
            <p:spPr>
              <a:xfrm flipV="1">
                <a:off x="4291796" y="2316999"/>
                <a:ext cx="0" cy="175080"/>
              </a:xfrm>
              <a:prstGeom prst="line">
                <a:avLst/>
              </a:prstGeom>
              <a:ln>
                <a:solidFill>
                  <a:srgbClr val="CC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 flipV="1">
                <a:off x="4291796" y="1937794"/>
                <a:ext cx="0" cy="209102"/>
              </a:xfrm>
              <a:prstGeom prst="line">
                <a:avLst/>
              </a:prstGeom>
              <a:ln>
                <a:solidFill>
                  <a:srgbClr val="CC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 flipV="1">
                <a:off x="4291796" y="1660653"/>
                <a:ext cx="0" cy="175080"/>
              </a:xfrm>
              <a:prstGeom prst="line">
                <a:avLst/>
              </a:prstGeom>
              <a:ln>
                <a:solidFill>
                  <a:srgbClr val="CC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4" name="TextBox 43"/>
            <p:cNvSpPr txBox="1"/>
            <p:nvPr/>
          </p:nvSpPr>
          <p:spPr>
            <a:xfrm>
              <a:off x="4223759" y="2593905"/>
              <a:ext cx="318533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CC0000"/>
                  </a:solidFill>
                </a:rPr>
                <a:t>Proteins (NP_XXXXXX.X)</a:t>
              </a:r>
              <a:endParaRPr lang="en-US" sz="2400" dirty="0">
                <a:solidFill>
                  <a:srgbClr val="CC0000"/>
                </a:solidFill>
              </a:endParaRPr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0" y="6540086"/>
            <a:ext cx="2178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* Not drawn to scale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54286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639857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6511349"/>
            <a:ext cx="503259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595959"/>
                </a:solidFill>
              </a:rPr>
              <a:t>http://</a:t>
            </a:r>
            <a:r>
              <a:rPr lang="en-US" dirty="0" err="1" smtClean="0">
                <a:solidFill>
                  <a:srgbClr val="595959"/>
                </a:solidFill>
              </a:rPr>
              <a:t>www.ncbi.nlm.nih.gov</a:t>
            </a:r>
            <a:r>
              <a:rPr lang="en-US" dirty="0" smtClean="0">
                <a:solidFill>
                  <a:srgbClr val="595959"/>
                </a:solidFill>
              </a:rPr>
              <a:t>/genome/tools/remap</a:t>
            </a:r>
            <a:endParaRPr lang="en-US" dirty="0">
              <a:solidFill>
                <a:srgbClr val="595959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041" y="1542121"/>
            <a:ext cx="8480478" cy="922438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0" y="430928"/>
            <a:ext cx="4586280" cy="1111193"/>
            <a:chOff x="0" y="430928"/>
            <a:chExt cx="4586280" cy="1111193"/>
          </a:xfrm>
        </p:grpSpPr>
        <p:sp>
          <p:nvSpPr>
            <p:cNvPr id="6" name="Rectangle 5"/>
            <p:cNvSpPr/>
            <p:nvPr/>
          </p:nvSpPr>
          <p:spPr>
            <a:xfrm>
              <a:off x="0" y="430928"/>
              <a:ext cx="2721513" cy="419589"/>
            </a:xfrm>
            <a:prstGeom prst="rect">
              <a:avLst/>
            </a:prstGeom>
            <a:noFill/>
            <a:ln w="38100" cmpd="sng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/>
            <p:cNvCxnSpPr>
              <a:stCxn id="6" idx="2"/>
              <a:endCxn id="5" idx="0"/>
            </p:cNvCxnSpPr>
            <p:nvPr/>
          </p:nvCxnSpPr>
          <p:spPr>
            <a:xfrm>
              <a:off x="1360757" y="850517"/>
              <a:ext cx="3225523" cy="691604"/>
            </a:xfrm>
            <a:prstGeom prst="line">
              <a:avLst/>
            </a:prstGeom>
            <a:ln w="38100" cmpd="sng">
              <a:solidFill>
                <a:srgbClr val="FF66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9300" y="3416300"/>
            <a:ext cx="12700" cy="127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9300" y="3416300"/>
            <a:ext cx="12700" cy="127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9300" y="3416300"/>
            <a:ext cx="12700" cy="127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9300" y="3416300"/>
            <a:ext cx="12700" cy="127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9300" y="3416300"/>
            <a:ext cx="12700" cy="127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9300" y="3416300"/>
            <a:ext cx="12700" cy="12700"/>
          </a:xfrm>
          <a:prstGeom prst="rect">
            <a:avLst/>
          </a:prstGeom>
        </p:spPr>
      </p:pic>
      <p:pic>
        <p:nvPicPr>
          <p:cNvPr id="18" name="Picture 17">
            <a:hlinkClick r:id="rId5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74716" y="6362753"/>
            <a:ext cx="965200" cy="39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9814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5805"/>
            <a:ext cx="3442442" cy="82491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94867"/>
            <a:ext cx="9144000" cy="334163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776091" y="2627711"/>
            <a:ext cx="1474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Software v1.4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87604" y="4819595"/>
            <a:ext cx="79966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Different versions of same assembly to each other (e.g. NCBI36&lt;-&gt;GRCh37)</a:t>
            </a:r>
          </a:p>
          <a:p>
            <a:r>
              <a:rPr lang="en-US" sz="2000" dirty="0" smtClean="0"/>
              <a:t>Different assemblies from same organism to each other (</a:t>
            </a:r>
            <a:r>
              <a:rPr lang="en-US" sz="2000" dirty="0" err="1" smtClean="0"/>
              <a:t>HuRef</a:t>
            </a:r>
            <a:r>
              <a:rPr lang="en-US" sz="2000" dirty="0" smtClean="0"/>
              <a:t>&lt;-&gt;GRCh37)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653726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1290" y="508000"/>
            <a:ext cx="3810000" cy="58928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0" y="6407160"/>
            <a:ext cx="5257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</a:t>
            </a:r>
            <a:r>
              <a:rPr lang="en-US" dirty="0" err="1"/>
              <a:t>www.ncbi.nlm.nih.gov</a:t>
            </a:r>
            <a:r>
              <a:rPr lang="en-US" dirty="0"/>
              <a:t>/genome/tools/remap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1922630" y="3403600"/>
            <a:ext cx="5414710" cy="1219200"/>
            <a:chOff x="3272090" y="3403600"/>
            <a:chExt cx="5414710" cy="1219200"/>
          </a:xfrm>
        </p:grpSpPr>
        <p:sp>
          <p:nvSpPr>
            <p:cNvPr id="8" name="Rectangle 7"/>
            <p:cNvSpPr/>
            <p:nvPr/>
          </p:nvSpPr>
          <p:spPr>
            <a:xfrm>
              <a:off x="3272090" y="3403600"/>
              <a:ext cx="2590800" cy="1219200"/>
            </a:xfrm>
            <a:prstGeom prst="rect">
              <a:avLst/>
            </a:prstGeom>
            <a:noFill/>
            <a:ln w="38100" cmpd="sng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862890" y="3708400"/>
              <a:ext cx="282391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chemeClr val="tx2"/>
                  </a:solidFill>
                </a:rPr>
                <a:t>First Pass Alignments</a:t>
              </a:r>
              <a:endParaRPr lang="en-US" sz="2400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88443" y="2108200"/>
            <a:ext cx="3129587" cy="1219200"/>
            <a:chOff x="927603" y="2108200"/>
            <a:chExt cx="3129587" cy="1219200"/>
          </a:xfrm>
        </p:grpSpPr>
        <p:sp>
          <p:nvSpPr>
            <p:cNvPr id="10" name="Rectangle 9"/>
            <p:cNvSpPr/>
            <p:nvPr/>
          </p:nvSpPr>
          <p:spPr>
            <a:xfrm>
              <a:off x="2761790" y="2108200"/>
              <a:ext cx="1295400" cy="1219200"/>
            </a:xfrm>
            <a:prstGeom prst="rect">
              <a:avLst/>
            </a:prstGeom>
            <a:noFill/>
            <a:ln w="38100" cmpd="sng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927603" y="2296417"/>
              <a:ext cx="171182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chemeClr val="accent1"/>
                  </a:solidFill>
                </a:rPr>
                <a:t>Second Pass </a:t>
              </a:r>
            </a:p>
            <a:p>
              <a:r>
                <a:rPr lang="en-US" sz="2400" dirty="0" smtClean="0">
                  <a:solidFill>
                    <a:schemeClr val="accent1"/>
                  </a:solidFill>
                </a:rPr>
                <a:t>Alignments</a:t>
              </a:r>
              <a:endParaRPr lang="en-US" sz="2400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4637388" y="5517784"/>
            <a:ext cx="450661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First Pass + Second Pass = Collapse</a:t>
            </a:r>
          </a:p>
          <a:p>
            <a:r>
              <a:rPr lang="en-US" sz="2400" dirty="0" smtClean="0"/>
              <a:t>Second Pass Only = Expansion</a:t>
            </a:r>
            <a:endParaRPr lang="en-US" sz="2400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2689140" y="990600"/>
            <a:ext cx="0" cy="533400"/>
          </a:xfrm>
          <a:prstGeom prst="line">
            <a:avLst/>
          </a:prstGeom>
          <a:ln w="57150" cmpd="sng"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572055" y="990600"/>
            <a:ext cx="0" cy="533400"/>
          </a:xfrm>
          <a:prstGeom prst="line">
            <a:avLst/>
          </a:prstGeom>
          <a:ln w="57150" cmpd="sng"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231940" y="10668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682475" y="10668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grpSp>
        <p:nvGrpSpPr>
          <p:cNvPr id="21" name="Group 20"/>
          <p:cNvGrpSpPr/>
          <p:nvPr/>
        </p:nvGrpSpPr>
        <p:grpSpPr>
          <a:xfrm>
            <a:off x="1870440" y="838200"/>
            <a:ext cx="5414710" cy="838200"/>
            <a:chOff x="3276600" y="838200"/>
            <a:chExt cx="5414710" cy="838200"/>
          </a:xfrm>
        </p:grpSpPr>
        <p:sp>
          <p:nvSpPr>
            <p:cNvPr id="19" name="Rectangle 18"/>
            <p:cNvSpPr/>
            <p:nvPr/>
          </p:nvSpPr>
          <p:spPr>
            <a:xfrm>
              <a:off x="3276600" y="838200"/>
              <a:ext cx="2590800" cy="838200"/>
            </a:xfrm>
            <a:prstGeom prst="rect">
              <a:avLst/>
            </a:prstGeom>
            <a:noFill/>
            <a:ln w="38100" cmpd="sng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867400" y="990600"/>
              <a:ext cx="282391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chemeClr val="tx2"/>
                  </a:solidFill>
                </a:rPr>
                <a:t>First Pass Alignments</a:t>
              </a:r>
              <a:endParaRPr lang="en-US" sz="2400" dirty="0">
                <a:solidFill>
                  <a:schemeClr val="tx2"/>
                </a:solidFill>
              </a:endParaRP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0" y="0"/>
            <a:ext cx="81073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008000"/>
                </a:solidFill>
              </a:rPr>
              <a:t>Producing Assembly-Assembly Alignments</a:t>
            </a:r>
            <a:endParaRPr lang="en-US" sz="3600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66086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32000"/>
            <a:ext cx="9144000" cy="277402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92774" y="2392787"/>
            <a:ext cx="6361536" cy="555671"/>
          </a:xfrm>
          <a:prstGeom prst="rect">
            <a:avLst/>
          </a:prstGeom>
          <a:noFill/>
          <a:ln w="38100" cmpd="sng"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>
            <a:off x="345173" y="317528"/>
            <a:ext cx="7742664" cy="2075259"/>
            <a:chOff x="345173" y="317528"/>
            <a:chExt cx="7742664" cy="2075259"/>
          </a:xfrm>
        </p:grpSpPr>
        <p:grpSp>
          <p:nvGrpSpPr>
            <p:cNvPr id="21" name="Group 20"/>
            <p:cNvGrpSpPr/>
            <p:nvPr/>
          </p:nvGrpSpPr>
          <p:grpSpPr>
            <a:xfrm>
              <a:off x="345173" y="317528"/>
              <a:ext cx="7742664" cy="1542269"/>
              <a:chOff x="345173" y="317528"/>
              <a:chExt cx="7742664" cy="1542269"/>
            </a:xfrm>
          </p:grpSpPr>
          <p:cxnSp>
            <p:nvCxnSpPr>
              <p:cNvPr id="6" name="Straight Connector 5"/>
              <p:cNvCxnSpPr/>
              <p:nvPr/>
            </p:nvCxnSpPr>
            <p:spPr>
              <a:xfrm flipV="1">
                <a:off x="1247360" y="555671"/>
                <a:ext cx="1508172" cy="11340"/>
              </a:xfrm>
              <a:prstGeom prst="line">
                <a:avLst/>
              </a:prstGeom>
              <a:ln w="571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 flipV="1">
                <a:off x="5046138" y="544331"/>
                <a:ext cx="1508172" cy="11340"/>
              </a:xfrm>
              <a:prstGeom prst="line">
                <a:avLst/>
              </a:prstGeom>
              <a:ln w="571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 flipV="1">
                <a:off x="1247360" y="1518897"/>
                <a:ext cx="5306950" cy="11340"/>
              </a:xfrm>
              <a:prstGeom prst="line">
                <a:avLst/>
              </a:prstGeom>
              <a:ln w="571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381430" y="317528"/>
                <a:ext cx="8744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NCBI36</a:t>
                </a:r>
                <a:endParaRPr lang="en-US" dirty="0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381430" y="1275084"/>
                <a:ext cx="9339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GRCh37</a:t>
                </a:r>
                <a:endParaRPr lang="en-US" dirty="0"/>
              </a:p>
            </p:txBody>
          </p:sp>
          <p:cxnSp>
            <p:nvCxnSpPr>
              <p:cNvPr id="13" name="Straight Connector 12"/>
              <p:cNvCxnSpPr/>
              <p:nvPr/>
            </p:nvCxnSpPr>
            <p:spPr>
              <a:xfrm flipV="1">
                <a:off x="1893719" y="1134022"/>
                <a:ext cx="2404004" cy="22681"/>
              </a:xfrm>
              <a:prstGeom prst="line">
                <a:avLst/>
              </a:prstGeom>
              <a:ln w="57150" cmpd="sng">
                <a:solidFill>
                  <a:srgbClr val="008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/>
              <p:cNvCxnSpPr>
                <a:stCxn id="11" idx="0"/>
              </p:cNvCxnSpPr>
              <p:nvPr/>
            </p:nvCxnSpPr>
            <p:spPr>
              <a:xfrm flipH="1" flipV="1">
                <a:off x="846355" y="797040"/>
                <a:ext cx="2060" cy="47804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/>
              <p:cNvSpPr txBox="1"/>
              <p:nvPr/>
            </p:nvSpPr>
            <p:spPr>
              <a:xfrm>
                <a:off x="4479157" y="981909"/>
                <a:ext cx="360868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Remap failure: low coverage (&lt;50%)</a:t>
                </a:r>
                <a:endParaRPr lang="en-US" dirty="0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345173" y="317528"/>
                <a:ext cx="7742663" cy="1542269"/>
              </a:xfrm>
              <a:prstGeom prst="rect">
                <a:avLst/>
              </a:prstGeom>
              <a:noFill/>
              <a:ln w="38100" cmpd="sng">
                <a:solidFill>
                  <a:srgbClr val="FF66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3" name="Straight Connector 22"/>
            <p:cNvCxnSpPr>
              <a:stCxn id="3" idx="0"/>
              <a:endCxn id="20" idx="2"/>
            </p:cNvCxnSpPr>
            <p:nvPr/>
          </p:nvCxnSpPr>
          <p:spPr>
            <a:xfrm flipV="1">
              <a:off x="3373542" y="1859797"/>
              <a:ext cx="842963" cy="532990"/>
            </a:xfrm>
            <a:prstGeom prst="line">
              <a:avLst/>
            </a:prstGeom>
            <a:ln w="38100" cmpd="sng">
              <a:solidFill>
                <a:srgbClr val="FF66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Rectangle 24"/>
          <p:cNvSpPr/>
          <p:nvPr/>
        </p:nvSpPr>
        <p:spPr>
          <a:xfrm>
            <a:off x="192774" y="2948458"/>
            <a:ext cx="8323294" cy="555671"/>
          </a:xfrm>
          <a:prstGeom prst="rect">
            <a:avLst/>
          </a:prstGeom>
          <a:noFill/>
          <a:ln w="38100" cmpd="sng"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192774" y="3504129"/>
            <a:ext cx="8323294" cy="3061859"/>
            <a:chOff x="192774" y="3504129"/>
            <a:chExt cx="8323294" cy="3061859"/>
          </a:xfrm>
        </p:grpSpPr>
        <p:grpSp>
          <p:nvGrpSpPr>
            <p:cNvPr id="5" name="Group 4"/>
            <p:cNvGrpSpPr/>
            <p:nvPr/>
          </p:nvGrpSpPr>
          <p:grpSpPr>
            <a:xfrm>
              <a:off x="192774" y="4845789"/>
              <a:ext cx="8323294" cy="1720199"/>
              <a:chOff x="192774" y="4845789"/>
              <a:chExt cx="8323294" cy="1720199"/>
            </a:xfrm>
          </p:grpSpPr>
          <p:grpSp>
            <p:nvGrpSpPr>
              <p:cNvPr id="53" name="Group 52"/>
              <p:cNvGrpSpPr/>
              <p:nvPr/>
            </p:nvGrpSpPr>
            <p:grpSpPr>
              <a:xfrm>
                <a:off x="4048251" y="4989700"/>
                <a:ext cx="1522104" cy="369332"/>
                <a:chOff x="4048251" y="4989700"/>
                <a:chExt cx="1522104" cy="369332"/>
              </a:xfrm>
            </p:grpSpPr>
            <p:cxnSp>
              <p:nvCxnSpPr>
                <p:cNvPr id="41" name="Straight Connector 40"/>
                <p:cNvCxnSpPr/>
                <p:nvPr/>
              </p:nvCxnSpPr>
              <p:spPr>
                <a:xfrm>
                  <a:off x="4048251" y="5193822"/>
                  <a:ext cx="646359" cy="0"/>
                </a:xfrm>
                <a:prstGeom prst="line">
                  <a:avLst/>
                </a:prstGeom>
                <a:ln w="38100" cmpd="sng">
                  <a:solidFill>
                    <a:srgbClr val="008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0" name="TextBox 49"/>
                <p:cNvSpPr txBox="1"/>
                <p:nvPr/>
              </p:nvSpPr>
              <p:spPr>
                <a:xfrm>
                  <a:off x="4739967" y="4989700"/>
                  <a:ext cx="83038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100 </a:t>
                  </a:r>
                  <a:r>
                    <a:rPr lang="en-US" dirty="0" err="1" smtClean="0"/>
                    <a:t>bp</a:t>
                  </a:r>
                  <a:endParaRPr lang="en-US" dirty="0"/>
                </a:p>
              </p:txBody>
            </p:sp>
          </p:grpSp>
          <p:grpSp>
            <p:nvGrpSpPr>
              <p:cNvPr id="57" name="Group 56"/>
              <p:cNvGrpSpPr/>
              <p:nvPr/>
            </p:nvGrpSpPr>
            <p:grpSpPr>
              <a:xfrm>
                <a:off x="192774" y="4845789"/>
                <a:ext cx="8323294" cy="1720199"/>
                <a:chOff x="192774" y="4845789"/>
                <a:chExt cx="8323294" cy="1720199"/>
              </a:xfrm>
            </p:grpSpPr>
            <p:grpSp>
              <p:nvGrpSpPr>
                <p:cNvPr id="55" name="Group 54"/>
                <p:cNvGrpSpPr/>
                <p:nvPr/>
              </p:nvGrpSpPr>
              <p:grpSpPr>
                <a:xfrm>
                  <a:off x="642240" y="5012380"/>
                  <a:ext cx="7873828" cy="1423972"/>
                  <a:chOff x="642240" y="5012380"/>
                  <a:chExt cx="7873828" cy="1423972"/>
                </a:xfrm>
              </p:grpSpPr>
              <p:cxnSp>
                <p:nvCxnSpPr>
                  <p:cNvPr id="27" name="Straight Connector 26"/>
                  <p:cNvCxnSpPr/>
                  <p:nvPr/>
                </p:nvCxnSpPr>
                <p:spPr>
                  <a:xfrm>
                    <a:off x="2664814" y="5012380"/>
                    <a:ext cx="3628685" cy="0"/>
                  </a:xfrm>
                  <a:prstGeom prst="line">
                    <a:avLst/>
                  </a:prstGeom>
                  <a:ln w="571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" name="Straight Connector 29"/>
                  <p:cNvCxnSpPr/>
                  <p:nvPr/>
                </p:nvCxnSpPr>
                <p:spPr>
                  <a:xfrm>
                    <a:off x="1576210" y="6298802"/>
                    <a:ext cx="6622348" cy="0"/>
                  </a:xfrm>
                  <a:prstGeom prst="line">
                    <a:avLst/>
                  </a:prstGeom>
                  <a:ln w="571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3" name="TextBox 32"/>
                  <p:cNvSpPr txBox="1"/>
                  <p:nvPr/>
                </p:nvSpPr>
                <p:spPr>
                  <a:xfrm>
                    <a:off x="642240" y="6067020"/>
                    <a:ext cx="93397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 smtClean="0"/>
                      <a:t>GRCh37</a:t>
                    </a:r>
                    <a:endParaRPr lang="en-US" dirty="0"/>
                  </a:p>
                </p:txBody>
              </p:sp>
              <p:sp>
                <p:nvSpPr>
                  <p:cNvPr id="34" name="TextBox 33"/>
                  <p:cNvSpPr txBox="1"/>
                  <p:nvPr/>
                </p:nvSpPr>
                <p:spPr>
                  <a:xfrm>
                    <a:off x="642240" y="5012380"/>
                    <a:ext cx="874458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 smtClean="0"/>
                      <a:t>NCBI36</a:t>
                    </a:r>
                    <a:endParaRPr lang="en-US" dirty="0"/>
                  </a:p>
                </p:txBody>
              </p:sp>
              <p:cxnSp>
                <p:nvCxnSpPr>
                  <p:cNvPr id="39" name="Straight Arrow Connector 38"/>
                  <p:cNvCxnSpPr>
                    <a:stCxn id="34" idx="2"/>
                  </p:cNvCxnSpPr>
                  <p:nvPr/>
                </p:nvCxnSpPr>
                <p:spPr>
                  <a:xfrm flipH="1">
                    <a:off x="1077266" y="5381712"/>
                    <a:ext cx="2203" cy="571905"/>
                  </a:xfrm>
                  <a:prstGeom prst="straightConnector1">
                    <a:avLst/>
                  </a:prstGeom>
                  <a:ln>
                    <a:solidFill>
                      <a:srgbClr val="000000"/>
                    </a:solidFill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52" name="Group 51"/>
                  <p:cNvGrpSpPr/>
                  <p:nvPr/>
                </p:nvGrpSpPr>
                <p:grpSpPr>
                  <a:xfrm>
                    <a:off x="2386308" y="5929470"/>
                    <a:ext cx="5456959" cy="369332"/>
                    <a:chOff x="2386308" y="5929470"/>
                    <a:chExt cx="5456959" cy="369332"/>
                  </a:xfrm>
                </p:grpSpPr>
                <p:grpSp>
                  <p:nvGrpSpPr>
                    <p:cNvPr id="49" name="Group 48"/>
                    <p:cNvGrpSpPr/>
                    <p:nvPr/>
                  </p:nvGrpSpPr>
                  <p:grpSpPr>
                    <a:xfrm>
                      <a:off x="2386308" y="6114136"/>
                      <a:ext cx="4535853" cy="0"/>
                      <a:chOff x="2386308" y="6185399"/>
                      <a:chExt cx="4535853" cy="0"/>
                    </a:xfrm>
                  </p:grpSpPr>
                  <p:cxnSp>
                    <p:nvCxnSpPr>
                      <p:cNvPr id="42" name="Straight Connector 41"/>
                      <p:cNvCxnSpPr/>
                      <p:nvPr/>
                    </p:nvCxnSpPr>
                    <p:spPr>
                      <a:xfrm>
                        <a:off x="2386308" y="6185399"/>
                        <a:ext cx="278506" cy="0"/>
                      </a:xfrm>
                      <a:prstGeom prst="line">
                        <a:avLst/>
                      </a:prstGeom>
                      <a:ln w="38100" cmpd="sng">
                        <a:solidFill>
                          <a:srgbClr val="008000"/>
                        </a:solidFill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4" name="Straight Connector 43"/>
                      <p:cNvCxnSpPr/>
                      <p:nvPr/>
                    </p:nvCxnSpPr>
                    <p:spPr>
                      <a:xfrm>
                        <a:off x="6643655" y="6185399"/>
                        <a:ext cx="278506" cy="0"/>
                      </a:xfrm>
                      <a:prstGeom prst="line">
                        <a:avLst/>
                      </a:prstGeom>
                      <a:ln w="38100" cmpd="sng">
                        <a:solidFill>
                          <a:srgbClr val="008000"/>
                        </a:solidFill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6" name="Straight Connector 45"/>
                      <p:cNvCxnSpPr/>
                      <p:nvPr/>
                    </p:nvCxnSpPr>
                    <p:spPr>
                      <a:xfrm>
                        <a:off x="2540079" y="6185399"/>
                        <a:ext cx="4103576" cy="0"/>
                      </a:xfrm>
                      <a:prstGeom prst="line">
                        <a:avLst/>
                      </a:prstGeom>
                      <a:ln>
                        <a:solidFill>
                          <a:srgbClr val="008000"/>
                        </a:solidFill>
                        <a:prstDash val="dot"/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51" name="TextBox 50"/>
                    <p:cNvSpPr txBox="1"/>
                    <p:nvPr/>
                  </p:nvSpPr>
                  <p:spPr>
                    <a:xfrm>
                      <a:off x="7012879" y="5929470"/>
                      <a:ext cx="830388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dirty="0"/>
                        <a:t>4</a:t>
                      </a:r>
                      <a:r>
                        <a:rPr lang="en-US" dirty="0" smtClean="0"/>
                        <a:t>00 </a:t>
                      </a:r>
                      <a:r>
                        <a:rPr lang="en-US" dirty="0" err="1" smtClean="0"/>
                        <a:t>bp</a:t>
                      </a:r>
                      <a:endParaRPr lang="en-US" dirty="0"/>
                    </a:p>
                  </p:txBody>
                </p:sp>
              </p:grpSp>
              <p:sp>
                <p:nvSpPr>
                  <p:cNvPr id="54" name="TextBox 53"/>
                  <p:cNvSpPr txBox="1"/>
                  <p:nvPr/>
                </p:nvSpPr>
                <p:spPr>
                  <a:xfrm>
                    <a:off x="2893089" y="5401461"/>
                    <a:ext cx="562297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 smtClean="0"/>
                      <a:t>Remap failure: expansion (target length/source length &gt;2) </a:t>
                    </a:r>
                    <a:endParaRPr lang="en-US" dirty="0"/>
                  </a:p>
                </p:txBody>
              </p:sp>
            </p:grpSp>
            <p:sp>
              <p:nvSpPr>
                <p:cNvPr id="56" name="Rectangle 55"/>
                <p:cNvSpPr/>
                <p:nvPr/>
              </p:nvSpPr>
              <p:spPr>
                <a:xfrm>
                  <a:off x="192774" y="4845789"/>
                  <a:ext cx="8323294" cy="1720199"/>
                </a:xfrm>
                <a:prstGeom prst="rect">
                  <a:avLst/>
                </a:prstGeom>
                <a:noFill/>
                <a:ln w="38100" cmpd="sng">
                  <a:solidFill>
                    <a:srgbClr val="3366FF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cxnSp>
          <p:nvCxnSpPr>
            <p:cNvPr id="59" name="Straight Connector 58"/>
            <p:cNvCxnSpPr>
              <a:stCxn id="25" idx="2"/>
            </p:cNvCxnSpPr>
            <p:nvPr/>
          </p:nvCxnSpPr>
          <p:spPr>
            <a:xfrm>
              <a:off x="4354421" y="3504129"/>
              <a:ext cx="215453" cy="1341660"/>
            </a:xfrm>
            <a:prstGeom prst="line">
              <a:avLst/>
            </a:prstGeom>
            <a:ln w="38100" cmpd="sng">
              <a:solidFill>
                <a:srgbClr val="3366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663154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8506"/>
            <a:ext cx="3721100" cy="6223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00806"/>
            <a:ext cx="9144000" cy="278760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81434" y="4158639"/>
            <a:ext cx="710262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Helps rescue features that cross a gap </a:t>
            </a:r>
            <a:br>
              <a:rPr lang="en-US" sz="3200" dirty="0" smtClean="0"/>
            </a:br>
            <a:r>
              <a:rPr lang="en-US" sz="3200" dirty="0" smtClean="0"/>
              <a:t>    (common for CNVs/Structural Variants)</a:t>
            </a:r>
            <a:endParaRPr lang="en-US" sz="3200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485492" y="1939178"/>
            <a:ext cx="6542971" cy="0"/>
          </a:xfrm>
          <a:prstGeom prst="line">
            <a:avLst/>
          </a:prstGeom>
          <a:ln w="38100" cmpd="sng"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07714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00806"/>
            <a:ext cx="9144000" cy="394162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78506"/>
            <a:ext cx="3721100" cy="6223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828245" y="578351"/>
            <a:ext cx="4315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Beware: Second Pass alignments and Merge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035721"/>
            <a:ext cx="9144000" cy="898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8572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680" y="11346"/>
            <a:ext cx="29445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008000"/>
                </a:solidFill>
              </a:rPr>
              <a:t>Remap Output</a:t>
            </a:r>
            <a:endParaRPr lang="en-US" sz="3600" dirty="0">
              <a:solidFill>
                <a:srgbClr val="008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55642" y="1349491"/>
            <a:ext cx="753488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Summary data: </a:t>
            </a:r>
            <a:r>
              <a:rPr lang="en-US" dirty="0" smtClean="0"/>
              <a:t>Quick overview of how well your features mapped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55642" y="2115283"/>
            <a:ext cx="799983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Mapping report: </a:t>
            </a:r>
            <a:r>
              <a:rPr lang="en-US" dirty="0" smtClean="0"/>
              <a:t>Detailed report containing all of your input features</a:t>
            </a:r>
            <a:br>
              <a:rPr lang="en-US" dirty="0" smtClean="0"/>
            </a:br>
            <a:r>
              <a:rPr lang="en-US" dirty="0" smtClean="0"/>
              <a:t>and their source location, target location (or reason for failure) and coverage score.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55642" y="3158073"/>
            <a:ext cx="8212505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Annotation File: </a:t>
            </a:r>
            <a:r>
              <a:rPr lang="en-US" dirty="0" smtClean="0"/>
              <a:t>An annotation file of only the features that successfully</a:t>
            </a:r>
            <a:br>
              <a:rPr lang="en-US" dirty="0" smtClean="0"/>
            </a:br>
            <a:r>
              <a:rPr lang="en-US" dirty="0" smtClean="0"/>
              <a:t>remapped. Suitable for loading to most browsers.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55642" y="4200864"/>
            <a:ext cx="8419004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Genome Workbench file: </a:t>
            </a:r>
            <a:r>
              <a:rPr lang="en-US" dirty="0" smtClean="0"/>
              <a:t>A file formatted for loading to </a:t>
            </a:r>
            <a:br>
              <a:rPr lang="en-US" dirty="0" smtClean="0"/>
            </a:br>
            <a:r>
              <a:rPr lang="en-US" dirty="0" smtClean="0"/>
              <a:t>Genome Workbench (a client side browser). Includes assembly-assembly alignments for</a:t>
            </a:r>
            <a:br>
              <a:rPr lang="en-US" dirty="0" smtClean="0"/>
            </a:br>
            <a:r>
              <a:rPr lang="en-US" dirty="0" smtClean="0"/>
              <a:t>review. </a:t>
            </a:r>
            <a:endParaRPr lang="en-US" dirty="0"/>
          </a:p>
        </p:txBody>
      </p:sp>
      <p:pic>
        <p:nvPicPr>
          <p:cNvPr id="7" name="Picture 6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7829" y="6460392"/>
            <a:ext cx="965200" cy="3937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-11347" y="6472576"/>
            <a:ext cx="2787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Genome Workbench videos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7621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NCBI Project Template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</a:majorFont>
      <a:minorFont>
        <a:latin typeface="Calibri"/>
        <a:ea typeface=""/>
        <a:cs typeface=""/>
        <a:font script="Jpan" typeface="ＭＳ 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NCBI Project Template.potx</Template>
  <TotalTime>13357</TotalTime>
  <Words>319</Words>
  <Application>Microsoft Macintosh PowerPoint</Application>
  <PresentationFormat>On-screen Show (4:3)</PresentationFormat>
  <Paragraphs>59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NCBI Project Template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Genome Representation and Variant Identification </dc:title>
  <dc:creator>Deanna M. Church</dc:creator>
  <cp:lastModifiedBy>Deanna Church</cp:lastModifiedBy>
  <cp:revision>262</cp:revision>
  <cp:lastPrinted>2013-07-22T20:58:48Z</cp:lastPrinted>
  <dcterms:created xsi:type="dcterms:W3CDTF">2012-05-16T17:25:05Z</dcterms:created>
  <dcterms:modified xsi:type="dcterms:W3CDTF">2014-07-24T14:11:03Z</dcterms:modified>
</cp:coreProperties>
</file>