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  <p:sldMasterId id="2147483742" r:id="rId2"/>
  </p:sldMasterIdLst>
  <p:notesMasterIdLst>
    <p:notesMasterId r:id="rId18"/>
  </p:notesMasterIdLst>
  <p:sldIdLst>
    <p:sldId id="256" r:id="rId3"/>
    <p:sldId id="271" r:id="rId4"/>
    <p:sldId id="257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3FF00"/>
    <a:srgbClr val="FFFFCC"/>
    <a:srgbClr val="CC000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840" y="-1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87592-5D9E-DE4F-8106-C3F97ACF2B82}" type="datetimeFigureOut">
              <a:rPr lang="en-US" smtClean="0"/>
              <a:t>7/16/14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119EB-F6AF-D74E-9FA9-2A837094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50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27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417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5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6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50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DA1-236E-C842-BFBF-1DF383B94297}" type="datetimeFigureOut">
              <a:rPr lang="en-US" smtClean="0"/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482B-E576-0146-B445-DADFBEDF9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87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DA1-236E-C842-BFBF-1DF383B94297}" type="datetimeFigureOut">
              <a:rPr lang="en-US" smtClean="0"/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482B-E576-0146-B445-DADFBEDF9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43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DA1-236E-C842-BFBF-1DF383B94297}" type="datetimeFigureOut">
              <a:rPr lang="en-US" smtClean="0"/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482B-E576-0146-B445-DADFBEDF9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14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DA1-236E-C842-BFBF-1DF383B94297}" type="datetimeFigureOut">
              <a:rPr lang="en-US" smtClean="0"/>
              <a:t>7/16/14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482B-E576-0146-B445-DADFBEDF9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02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DA1-236E-C842-BFBF-1DF383B94297}" type="datetimeFigureOut">
              <a:rPr lang="en-US" smtClean="0"/>
              <a:t>7/16/14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482B-E576-0146-B445-DADFBEDF9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5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DA1-236E-C842-BFBF-1DF383B94297}" type="datetimeFigureOut">
              <a:rPr lang="en-US" smtClean="0"/>
              <a:t>7/16/14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482B-E576-0146-B445-DADFBEDF9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695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DA1-236E-C842-BFBF-1DF383B94297}" type="datetimeFigureOut">
              <a:rPr lang="en-US" smtClean="0"/>
              <a:t>7/16/14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482B-E576-0146-B445-DADFBEDF9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151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DA1-236E-C842-BFBF-1DF383B94297}" type="datetimeFigureOut">
              <a:rPr lang="en-US" smtClean="0"/>
              <a:t>7/16/14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482B-E576-0146-B445-DADFBEDF9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3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506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DA1-236E-C842-BFBF-1DF383B94297}" type="datetimeFigureOut">
              <a:rPr lang="en-US" smtClean="0"/>
              <a:t>7/16/14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482B-E576-0146-B445-DADFBEDF9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57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DA1-236E-C842-BFBF-1DF383B94297}" type="datetimeFigureOut">
              <a:rPr lang="en-US" smtClean="0"/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482B-E576-0146-B445-DADFBEDF9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9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DA1-236E-C842-BFBF-1DF383B94297}" type="datetimeFigureOut">
              <a:rPr lang="en-US" smtClean="0"/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482B-E576-0146-B445-DADFBEDF9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8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2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1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90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7/16/14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093" y="5941081"/>
            <a:ext cx="2550014" cy="127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5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5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0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48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C2DA1-236E-C842-BFBF-1DF383B94297}" type="datetimeFigureOut">
              <a:rPr lang="en-US" smtClean="0"/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5482B-E576-0146-B445-DADFBEDF9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3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-carpentry.org" TargetMode="External"/><Relationship Id="rId4" Type="http://schemas.openxmlformats.org/officeDocument/2006/relationships/hyperlink" Target="http://www.codecademy.com" TargetMode="External"/><Relationship Id="rId5" Type="http://schemas.openxmlformats.org/officeDocument/2006/relationships/hyperlink" Target="http://www.youtube.com/watch?v=N2zK3sAtr-4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5729" y="1386006"/>
            <a:ext cx="9269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Data Management and Accessibility</a:t>
            </a:r>
            <a:endParaRPr lang="en-US" sz="4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5031" y="2217003"/>
            <a:ext cx="44698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Deanna M. Church </a:t>
            </a:r>
          </a:p>
          <a:p>
            <a:pPr algn="ctr"/>
            <a:r>
              <a:rPr lang="en-US" sz="2000" dirty="0" smtClean="0"/>
              <a:t>Senior Director of Genomics and Content</a:t>
            </a:r>
          </a:p>
          <a:p>
            <a:pPr algn="ctr"/>
            <a:r>
              <a:rPr lang="en-US" sz="2000" dirty="0" smtClean="0"/>
              <a:t>Personalis, </a:t>
            </a:r>
            <a:r>
              <a:rPr lang="en-US" sz="2000" dirty="0" err="1" smtClean="0"/>
              <a:t>Inc</a:t>
            </a:r>
            <a:endParaRPr lang="en-US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1" y="6475393"/>
            <a:ext cx="2031042" cy="369332"/>
            <a:chOff x="1" y="6484799"/>
            <a:chExt cx="2031042" cy="369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" y="6485118"/>
              <a:ext cx="368695" cy="36869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00656" y="6484799"/>
              <a:ext cx="1730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@</a:t>
              </a:r>
              <a:r>
                <a:rPr lang="en-US" dirty="0" err="1" smtClean="0"/>
                <a:t>deannachurch</a:t>
              </a:r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375398" y="6475075"/>
            <a:ext cx="380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 Course in Medical Genetics </a:t>
            </a:r>
            <a:r>
              <a:rPr lang="en-US" dirty="0" smtClean="0"/>
              <a:t>2014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00"/>
            <a:ext cx="32004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84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5658" y="-56378"/>
            <a:ext cx="793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Getting a handle on data: version control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pic>
        <p:nvPicPr>
          <p:cNvPr id="4" name="Picture 3" descr="BWAG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3977"/>
            <a:ext cx="9144000" cy="51480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490" y="6503635"/>
            <a:ext cx="28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https://</a:t>
            </a:r>
            <a:r>
              <a:rPr lang="en-US" dirty="0" err="1" smtClean="0">
                <a:solidFill>
                  <a:srgbClr val="595959"/>
                </a:solidFill>
              </a:rPr>
              <a:t>github.com</a:t>
            </a:r>
            <a:r>
              <a:rPr lang="en-US" dirty="0" smtClean="0">
                <a:solidFill>
                  <a:srgbClr val="595959"/>
                </a:solidFill>
              </a:rPr>
              <a:t>/lh3/</a:t>
            </a:r>
            <a:r>
              <a:rPr lang="en-US" dirty="0" err="1" smtClean="0">
                <a:solidFill>
                  <a:srgbClr val="595959"/>
                </a:solidFill>
              </a:rPr>
              <a:t>bwa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31" y="718342"/>
            <a:ext cx="2538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GitHub</a:t>
            </a:r>
            <a:r>
              <a:rPr lang="en-US" sz="2800" dirty="0" smtClean="0"/>
              <a:t> example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0079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5658" y="-82034"/>
            <a:ext cx="4574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Data citing and sharing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5656" y="756826"/>
            <a:ext cx="2729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Figshare</a:t>
            </a:r>
            <a:r>
              <a:rPr lang="en-US" sz="2800" dirty="0" smtClean="0"/>
              <a:t> example</a:t>
            </a:r>
            <a:endParaRPr lang="en-US" sz="2800" dirty="0"/>
          </a:p>
        </p:txBody>
      </p:sp>
      <p:pic>
        <p:nvPicPr>
          <p:cNvPr id="4" name="Picture 3" descr="FigshareHo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" y="1267218"/>
            <a:ext cx="9144000" cy="52748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490" y="6503635"/>
            <a:ext cx="275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https://</a:t>
            </a:r>
            <a:r>
              <a:rPr lang="en-US" dirty="0" err="1" smtClean="0">
                <a:solidFill>
                  <a:srgbClr val="595959"/>
                </a:solidFill>
              </a:rPr>
              <a:t>figshare.com</a:t>
            </a:r>
            <a:r>
              <a:rPr lang="en-US" dirty="0" smtClean="0">
                <a:solidFill>
                  <a:srgbClr val="595959"/>
                </a:solidFill>
              </a:rPr>
              <a:t>/about</a:t>
            </a: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236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5658" y="-43550"/>
            <a:ext cx="4574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Data citing and sharing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5656" y="756826"/>
            <a:ext cx="2729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Figshare</a:t>
            </a:r>
            <a:r>
              <a:rPr lang="en-US" sz="2800" dirty="0" smtClean="0"/>
              <a:t> example</a:t>
            </a:r>
            <a:endParaRPr lang="en-US" sz="2800" dirty="0"/>
          </a:p>
        </p:txBody>
      </p:sp>
      <p:pic>
        <p:nvPicPr>
          <p:cNvPr id="4" name="Picture 3" descr="FigShareForma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05" y="1472462"/>
            <a:ext cx="4122273" cy="4480260"/>
          </a:xfrm>
          <a:prstGeom prst="rect">
            <a:avLst/>
          </a:prstGeom>
        </p:spPr>
      </p:pic>
      <p:pic>
        <p:nvPicPr>
          <p:cNvPr id="5" name="Picture 4" descr="FigShareNe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137" y="1472462"/>
            <a:ext cx="4238658" cy="434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68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5658" y="-94862"/>
            <a:ext cx="4574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Data citing and sharing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5656" y="756826"/>
            <a:ext cx="2729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Figshare</a:t>
            </a:r>
            <a:r>
              <a:rPr lang="en-US" sz="2800" dirty="0" smtClean="0"/>
              <a:t> example</a:t>
            </a:r>
            <a:endParaRPr lang="en-US" sz="2800" dirty="0"/>
          </a:p>
        </p:txBody>
      </p:sp>
      <p:pic>
        <p:nvPicPr>
          <p:cNvPr id="4" name="Picture 3" descr="FigShareAGB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53" y="1280046"/>
            <a:ext cx="7543560" cy="53920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28968" y="5977700"/>
            <a:ext cx="2963541" cy="694360"/>
          </a:xfrm>
          <a:prstGeom prst="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igShareDO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5" y="3009899"/>
            <a:ext cx="9005300" cy="115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53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5658" y="-107690"/>
            <a:ext cx="4574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Data citing and sharing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5658" y="756826"/>
            <a:ext cx="2793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INSDC submission</a:t>
            </a:r>
            <a:endParaRPr lang="en-US" sz="2800" dirty="0"/>
          </a:p>
        </p:txBody>
      </p:sp>
      <p:sp>
        <p:nvSpPr>
          <p:cNvPr id="5" name="Can 4"/>
          <p:cNvSpPr/>
          <p:nvPr/>
        </p:nvSpPr>
        <p:spPr>
          <a:xfrm>
            <a:off x="3140640" y="1585572"/>
            <a:ext cx="2639025" cy="2187110"/>
          </a:xfrm>
          <a:prstGeom prst="can">
            <a:avLst/>
          </a:prstGeom>
          <a:solidFill>
            <a:srgbClr val="336699"/>
          </a:solidFill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GenBank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28542" y="4327739"/>
            <a:ext cx="932819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SzPct val="100000"/>
              <a:buBlip>
                <a:blip r:embed="rId2"/>
              </a:buBlip>
            </a:pPr>
            <a:r>
              <a:rPr lang="en-US" sz="3200" dirty="0" smtClean="0"/>
              <a:t>Data in a common format</a:t>
            </a:r>
          </a:p>
          <a:p>
            <a:pPr marL="457200" indent="-457200">
              <a:buSzPct val="100000"/>
              <a:buBlip>
                <a:blip r:embed="rId2"/>
              </a:buBlip>
            </a:pPr>
            <a:r>
              <a:rPr lang="en-US" sz="3200" dirty="0" smtClean="0"/>
              <a:t>Data in a single location (and mirrored)</a:t>
            </a:r>
          </a:p>
          <a:p>
            <a:pPr marL="457200" indent="-457200">
              <a:buSzPct val="100000"/>
              <a:buBlip>
                <a:blip r:embed="rId2"/>
              </a:buBlip>
            </a:pPr>
            <a:r>
              <a:rPr lang="en-US" sz="3200" dirty="0" smtClean="0"/>
              <a:t>Most quality checked prior to deposition</a:t>
            </a:r>
          </a:p>
          <a:p>
            <a:pPr marL="457200" indent="-457200">
              <a:buSzPct val="100000"/>
              <a:buBlip>
                <a:blip r:embed="rId2"/>
              </a:buBlip>
            </a:pPr>
            <a:r>
              <a:rPr lang="en-US" sz="3200" dirty="0" smtClean="0"/>
              <a:t>Robust data tracking mechanism (</a:t>
            </a:r>
            <a:r>
              <a:rPr lang="en-US" sz="3200" dirty="0" err="1" smtClean="0"/>
              <a:t>accession.version</a:t>
            </a:r>
            <a:r>
              <a:rPr lang="en-US" sz="3200" dirty="0" smtClean="0"/>
              <a:t>)</a:t>
            </a:r>
          </a:p>
          <a:p>
            <a:pPr marL="457200" indent="-457200">
              <a:buSzPct val="100000"/>
              <a:buBlip>
                <a:blip r:embed="rId2"/>
              </a:buBlip>
            </a:pPr>
            <a:r>
              <a:rPr lang="en-US" sz="3200" dirty="0" smtClean="0"/>
              <a:t>Data owned by submitter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300" y="1199656"/>
            <a:ext cx="1155700" cy="2616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700" y="412256"/>
            <a:ext cx="20193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60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5658" y="-43550"/>
            <a:ext cx="2742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What is next?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9224" y="1526495"/>
            <a:ext cx="8545929" cy="3539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SzPct val="100000"/>
              <a:buBlip>
                <a:blip r:embed="rId2"/>
              </a:buBlip>
            </a:pPr>
            <a:r>
              <a:rPr lang="en-US" sz="2800" dirty="0" smtClean="0"/>
              <a:t>Talk to colleagues about their best practices</a:t>
            </a:r>
          </a:p>
          <a:p>
            <a:pPr marL="914400" lvl="1" indent="-457200">
              <a:buSzPct val="100000"/>
              <a:buBlip>
                <a:blip r:embed="rId2"/>
              </a:buBlip>
            </a:pPr>
            <a:r>
              <a:rPr lang="en-US" sz="2800" dirty="0" smtClean="0"/>
              <a:t>Solutions may exist in your institution</a:t>
            </a:r>
          </a:p>
          <a:p>
            <a:pPr marL="457200" indent="-457200">
              <a:buSzPct val="100000"/>
              <a:buBlip>
                <a:blip r:embed="rId2"/>
              </a:buBlip>
            </a:pPr>
            <a:r>
              <a:rPr lang="en-US" sz="2800" dirty="0" smtClean="0"/>
              <a:t>Learn to program</a:t>
            </a:r>
          </a:p>
          <a:p>
            <a:pPr marL="914400" lvl="1" indent="-457200">
              <a:buSzPct val="100000"/>
              <a:buBlip>
                <a:blip r:embed="rId2"/>
              </a:buBlip>
            </a:pPr>
            <a:r>
              <a:rPr lang="en-US" sz="2800" dirty="0" smtClean="0"/>
              <a:t>Software carpentry (</a:t>
            </a:r>
            <a:r>
              <a:rPr lang="en-US" sz="2800" dirty="0" smtClean="0">
                <a:hlinkClick r:id="rId3"/>
              </a:rPr>
              <a:t>http://software-carpentry.org</a:t>
            </a:r>
            <a:r>
              <a:rPr lang="en-US" sz="2800" dirty="0" smtClean="0"/>
              <a:t>)</a:t>
            </a:r>
          </a:p>
          <a:p>
            <a:pPr marL="914400" lvl="1" indent="-457200">
              <a:buSzPct val="100000"/>
              <a:buBlip>
                <a:blip r:embed="rId2"/>
              </a:buBlip>
            </a:pPr>
            <a:r>
              <a:rPr lang="en-US" sz="2800" dirty="0" err="1" smtClean="0"/>
              <a:t>Codecademy</a:t>
            </a:r>
            <a:r>
              <a:rPr lang="en-US" sz="2800" dirty="0" smtClean="0"/>
              <a:t> (</a:t>
            </a:r>
            <a:r>
              <a:rPr lang="en-US" sz="2800" dirty="0" smtClean="0">
                <a:hlinkClick r:id="rId4"/>
              </a:rPr>
              <a:t>http://www.codecademy.com</a:t>
            </a:r>
            <a:r>
              <a:rPr lang="en-US" sz="2800" dirty="0" smtClean="0"/>
              <a:t>)</a:t>
            </a:r>
          </a:p>
          <a:p>
            <a:pPr marL="457200" indent="-457200">
              <a:buSzPct val="100000"/>
              <a:buBlip>
                <a:blip r:embed="rId2"/>
              </a:buBlip>
            </a:pPr>
            <a:r>
              <a:rPr lang="en-US" sz="2800" dirty="0"/>
              <a:t>Watch this </a:t>
            </a:r>
            <a:r>
              <a:rPr lang="en-US" sz="2800" dirty="0" smtClean="0"/>
              <a:t>video</a:t>
            </a:r>
            <a:br>
              <a:rPr lang="en-US" sz="2800" dirty="0" smtClean="0"/>
            </a:br>
            <a:r>
              <a:rPr lang="en-US" sz="2800" dirty="0" smtClean="0">
                <a:hlinkClick r:id="rId5"/>
              </a:rPr>
              <a:t>http</a:t>
            </a:r>
            <a:r>
              <a:rPr lang="en-US" sz="2800" dirty="0">
                <a:hlinkClick r:id="rId5"/>
              </a:rPr>
              <a:t>://www.youtube.com/watch?v=N2zK3sAtr-</a:t>
            </a:r>
            <a:r>
              <a:rPr lang="en-US" sz="2800" dirty="0" smtClean="0">
                <a:hlinkClick r:id="rId5"/>
              </a:rPr>
              <a:t>4</a:t>
            </a:r>
            <a:endParaRPr lang="en-US" sz="2800" dirty="0" smtClean="0"/>
          </a:p>
          <a:p>
            <a:pPr marL="457200" indent="-457200">
              <a:buSzPct val="100000"/>
              <a:buBlip>
                <a:blip r:embed="rId2"/>
              </a:buBlip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96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64" y="2057400"/>
            <a:ext cx="87343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Deanna Church </a:t>
            </a:r>
            <a:r>
              <a:rPr lang="en-US" sz="2800" dirty="0" smtClean="0"/>
              <a:t>works </a:t>
            </a:r>
            <a:r>
              <a:rPr lang="en-US" sz="2800" dirty="0" smtClean="0"/>
              <a:t>for Personalis, Inc. A company that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provides </a:t>
            </a:r>
            <a:r>
              <a:rPr lang="en-US" sz="2800" dirty="0" smtClean="0"/>
              <a:t>whole </a:t>
            </a:r>
            <a:r>
              <a:rPr lang="en-US" sz="2800" dirty="0" smtClean="0"/>
              <a:t>genome </a:t>
            </a:r>
            <a:r>
              <a:rPr lang="en-US" sz="2800" dirty="0" smtClean="0"/>
              <a:t>and whole </a:t>
            </a:r>
            <a:r>
              <a:rPr lang="en-US" sz="2800" dirty="0" err="1" smtClean="0"/>
              <a:t>exome</a:t>
            </a:r>
            <a:r>
              <a:rPr lang="en-US" sz="2800" dirty="0" smtClean="0"/>
              <a:t> sequencing and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analysis </a:t>
            </a:r>
            <a:r>
              <a:rPr lang="en-US" sz="2800" dirty="0" smtClean="0"/>
              <a:t>services. 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6164" y="41125"/>
            <a:ext cx="2340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Disclosures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8581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51316" y="2639"/>
            <a:ext cx="8843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The nature of data management has changed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10528" y="1045296"/>
            <a:ext cx="3503049" cy="5008983"/>
            <a:chOff x="410528" y="1276200"/>
            <a:chExt cx="3503049" cy="5008983"/>
          </a:xfrm>
        </p:grpSpPr>
        <p:sp>
          <p:nvSpPr>
            <p:cNvPr id="3" name="TextBox 2"/>
            <p:cNvSpPr txBox="1"/>
            <p:nvPr/>
          </p:nvSpPr>
          <p:spPr>
            <a:xfrm>
              <a:off x="1566977" y="1276200"/>
              <a:ext cx="11901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Was…</a:t>
              </a:r>
              <a:endParaRPr lang="en-US" sz="3200" dirty="0"/>
            </a:p>
          </p:txBody>
        </p:sp>
        <p:pic>
          <p:nvPicPr>
            <p:cNvPr id="5" name="Picture 4" descr="notebooks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528" y="1912288"/>
              <a:ext cx="3503049" cy="26272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23197" y="4900188"/>
              <a:ext cx="2993127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SzPct val="100000"/>
                <a:buBlip>
                  <a:blip r:embed="rId3"/>
                </a:buBlip>
              </a:pPr>
              <a:r>
                <a:rPr lang="en-US" sz="2800" dirty="0" smtClean="0"/>
                <a:t>Notes</a:t>
              </a:r>
            </a:p>
            <a:p>
              <a:pPr marL="457200" indent="-457200">
                <a:buSzPct val="100000"/>
                <a:buBlip>
                  <a:blip r:embed="rId3"/>
                </a:buBlip>
              </a:pPr>
              <a:r>
                <a:rPr lang="en-US" sz="2800" dirty="0" smtClean="0"/>
                <a:t>Pictures of gels</a:t>
              </a:r>
            </a:p>
            <a:p>
              <a:pPr marL="457200" indent="-457200">
                <a:buSzPct val="100000"/>
                <a:buBlip>
                  <a:blip r:embed="rId3"/>
                </a:buBlip>
              </a:pPr>
              <a:r>
                <a:rPr lang="en-US" sz="2800" dirty="0" smtClean="0"/>
                <a:t>Autoradiograms</a:t>
              </a:r>
              <a:endParaRPr lang="en-US" sz="28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106015" y="1045296"/>
            <a:ext cx="3503049" cy="5008983"/>
            <a:chOff x="5106015" y="1276200"/>
            <a:chExt cx="3503049" cy="5008983"/>
          </a:xfrm>
        </p:grpSpPr>
        <p:sp>
          <p:nvSpPr>
            <p:cNvPr id="4" name="TextBox 3"/>
            <p:cNvSpPr txBox="1"/>
            <p:nvPr/>
          </p:nvSpPr>
          <p:spPr>
            <a:xfrm>
              <a:off x="6236215" y="1276200"/>
              <a:ext cx="124264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Now…</a:t>
              </a:r>
              <a:endParaRPr lang="en-US" sz="3200" dirty="0"/>
            </a:p>
          </p:txBody>
        </p:sp>
        <p:pic>
          <p:nvPicPr>
            <p:cNvPr id="7" name="Picture 6" descr="all-you-need-to-know-about-big-data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015" y="1912288"/>
              <a:ext cx="3503049" cy="262728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553336" y="4900188"/>
              <a:ext cx="272382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SzPct val="100000"/>
                <a:buBlip>
                  <a:blip r:embed="rId3"/>
                </a:buBlip>
              </a:pPr>
              <a:r>
                <a:rPr lang="en-US" sz="2800" dirty="0" smtClean="0"/>
                <a:t>Notes</a:t>
              </a:r>
            </a:p>
            <a:p>
              <a:pPr marL="457200" indent="-457200">
                <a:buSzPct val="100000"/>
                <a:buBlip>
                  <a:blip r:embed="rId3"/>
                </a:buBlip>
              </a:pPr>
              <a:r>
                <a:rPr lang="en-US" sz="2800" dirty="0" smtClean="0"/>
                <a:t>Data images</a:t>
              </a:r>
            </a:p>
            <a:p>
              <a:pPr marL="457200" indent="-457200">
                <a:buSzPct val="100000"/>
                <a:buBlip>
                  <a:blip r:embed="rId3"/>
                </a:buBlip>
              </a:pPr>
              <a:r>
                <a:rPr lang="en-US" sz="2800" dirty="0" smtClean="0"/>
                <a:t>Sequence files</a:t>
              </a:r>
              <a:endParaRPr lang="en-US" sz="2800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0" y="6231358"/>
            <a:ext cx="31461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www.sxc.hu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/photo/1072645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6530077"/>
            <a:ext cx="67265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www.hcii.cmu.edu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/M-HCL/2006/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MEDRADProject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/images/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notebook.jpg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201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51316" y="-61501"/>
            <a:ext cx="6157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Electronic protocols: workflows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pic>
        <p:nvPicPr>
          <p:cNvPr id="3" name="Picture 2" descr="RNAseqanalys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696"/>
            <a:ext cx="9144000" cy="44625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51316" y="6498557"/>
            <a:ext cx="270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http://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galaxy.popgenie.org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723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51316" y="-48673"/>
            <a:ext cx="6157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Electronic protocols: workflows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812" y="735849"/>
            <a:ext cx="62760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SzPct val="100000"/>
              <a:buBlip>
                <a:blip r:embed="rId2"/>
              </a:buBlip>
            </a:pPr>
            <a:r>
              <a:rPr lang="en-US" sz="3200" dirty="0" smtClean="0"/>
              <a:t>Often require a Unix environment</a:t>
            </a:r>
          </a:p>
          <a:p>
            <a:pPr marL="457200" indent="-457200">
              <a:buSzPct val="100000"/>
              <a:buBlip>
                <a:blip r:embed="rId2"/>
              </a:buBlip>
            </a:pPr>
            <a:r>
              <a:rPr lang="en-US" sz="3200" dirty="0" smtClean="0"/>
              <a:t>Often run on the command line</a:t>
            </a:r>
          </a:p>
          <a:p>
            <a:pPr marL="457200" indent="-457200">
              <a:buSzPct val="100000"/>
              <a:buBlip>
                <a:blip r:embed="rId2"/>
              </a:buBlip>
            </a:pPr>
            <a:r>
              <a:rPr lang="en-US" sz="3200" dirty="0" smtClean="0"/>
              <a:t>Not always easy to make work</a:t>
            </a:r>
            <a:endParaRPr lang="en-US" sz="3200" dirty="0"/>
          </a:p>
        </p:txBody>
      </p:sp>
      <p:pic>
        <p:nvPicPr>
          <p:cNvPr id="5" name="Picture 4" descr="comfort-zon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537" y="2523585"/>
            <a:ext cx="5625464" cy="372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68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hd052810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23" y="395314"/>
            <a:ext cx="7936187" cy="640185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25658" y="-82034"/>
            <a:ext cx="4883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Getting a handle on data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60" y="6542114"/>
            <a:ext cx="411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http://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www.phdcomics.com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/archive.php?1323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495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5658" y="-69206"/>
            <a:ext cx="793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Getting a handle on data: version control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pic>
        <p:nvPicPr>
          <p:cNvPr id="4" name="Picture 3" descr="SVNover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897"/>
            <a:ext cx="9144000" cy="38121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" y="808138"/>
            <a:ext cx="2109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SVN example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730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5658" y="-43550"/>
            <a:ext cx="793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Getting a handle on data: version control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" y="808138"/>
            <a:ext cx="2109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SVN example</a:t>
            </a:r>
            <a:endParaRPr lang="en-US" sz="2800" dirty="0"/>
          </a:p>
        </p:txBody>
      </p:sp>
      <p:pic>
        <p:nvPicPr>
          <p:cNvPr id="6" name="Picture 5" descr="SVNScriptDetai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408326"/>
            <a:ext cx="9144000" cy="547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44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engLiG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408"/>
            <a:ext cx="9144000" cy="51193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501496"/>
            <a:ext cx="2108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95959"/>
                </a:solidFill>
              </a:rPr>
              <a:t>https://</a:t>
            </a:r>
            <a:r>
              <a:rPr lang="en-US" sz="1600" dirty="0" err="1" smtClean="0">
                <a:solidFill>
                  <a:srgbClr val="595959"/>
                </a:solidFill>
              </a:rPr>
              <a:t>github.com</a:t>
            </a:r>
            <a:r>
              <a:rPr lang="en-US" sz="1600" dirty="0" smtClean="0">
                <a:solidFill>
                  <a:srgbClr val="595959"/>
                </a:solidFill>
              </a:rPr>
              <a:t>/lh3</a:t>
            </a:r>
            <a:endParaRPr lang="en-US" sz="1600" dirty="0">
              <a:solidFill>
                <a:srgbClr val="59595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5658" y="-82034"/>
            <a:ext cx="793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Getting a handle on data: version control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31" y="756826"/>
            <a:ext cx="2538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GitHub</a:t>
            </a:r>
            <a:r>
              <a:rPr lang="en-US" sz="2800" dirty="0" smtClean="0"/>
              <a:t> example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0542451"/>
      </p:ext>
    </p:extLst>
  </p:cSld>
  <p:clrMapOvr>
    <a:masterClrMapping/>
  </p:clrMapOvr>
</p:sld>
</file>

<file path=ppt/theme/theme1.xml><?xml version="1.0" encoding="utf-8"?>
<a:theme xmlns:a="http://schemas.openxmlformats.org/drawingml/2006/main" name="NCBI Project Templat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NCBI Project Template.potx</Template>
  <TotalTime>10507</TotalTime>
  <Words>289</Words>
  <Application>Microsoft Macintosh PowerPoint</Application>
  <PresentationFormat>On-screen Show (4:3)</PresentationFormat>
  <Paragraphs>59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NCBI Project Template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 Representation and Variant Identification </dc:title>
  <dc:creator>Deanna M. Church</dc:creator>
  <cp:lastModifiedBy>Deanna Church</cp:lastModifiedBy>
  <cp:revision>182</cp:revision>
  <dcterms:created xsi:type="dcterms:W3CDTF">2012-05-16T17:25:05Z</dcterms:created>
  <dcterms:modified xsi:type="dcterms:W3CDTF">2014-07-16T17:26:29Z</dcterms:modified>
</cp:coreProperties>
</file>