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3" r:id="rId18"/>
    <p:sldId id="277" r:id="rId19"/>
    <p:sldId id="278" r:id="rId20"/>
    <p:sldId id="279" r:id="rId21"/>
    <p:sldId id="26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94660"/>
  </p:normalViewPr>
  <p:slideViewPr>
    <p:cSldViewPr snapToGrid="0" snapToObjects="1">
      <p:cViewPr>
        <p:scale>
          <a:sx n="65" d="100"/>
          <a:sy n="65" d="100"/>
        </p:scale>
        <p:origin x="-2120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are not a</a:t>
            </a:r>
            <a:r>
              <a:rPr lang="en-US" baseline="0" dirty="0" smtClean="0"/>
              <a:t> sufficient identifier. The term ‘Bob’ correctly identifies all four of these people, but clearly they are not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increasing</a:t>
            </a:r>
            <a:r>
              <a:rPr lang="en-US" baseline="0" dirty="0" smtClean="0"/>
              <a:t> the specificity does not help- as we can see, there are over 600 Robert </a:t>
            </a:r>
            <a:r>
              <a:rPr lang="en-US" baseline="0" dirty="0" err="1" smtClean="0"/>
              <a:t>Fultons</a:t>
            </a:r>
            <a:r>
              <a:rPr lang="en-US" baseline="0" dirty="0" smtClean="0"/>
              <a:t> in the US! We really need unique identifiers, such as SSN to robustly track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Additionally, when there is an upgrade, and names change,</a:t>
            </a:r>
            <a:r>
              <a:rPr lang="en-US" baseline="0" dirty="0" smtClean="0"/>
              <a:t> but you need to be able to track the changes and the relationships.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alignment of a feature from</a:t>
            </a:r>
            <a:r>
              <a:rPr lang="en-US" baseline="0" dirty="0" smtClean="0"/>
              <a:t> first slide to show how far down the chromosome it has moved…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</a:t>
            </a:r>
            <a:r>
              <a:rPr lang="en-US" baseline="0" dirty="0" smtClean="0"/>
              <a:t> track of people is way easier than keeping track </a:t>
            </a:r>
            <a:r>
              <a:rPr lang="en-US" baseline="0" smtClean="0"/>
              <a:t>of assemblies.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1F130-91AC-9745-BEF3-1FB39D8D96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jpeg"/><Relationship Id="rId5" Type="http://schemas.openxmlformats.org/officeDocument/2006/relationships/image" Target="../media/image10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0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678" y="1681692"/>
            <a:ext cx="493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Sequence Tracking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535" y="2447918"/>
            <a:ext cx="7421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Understanding your sequence 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031" y="3057137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93" y="4072800"/>
            <a:ext cx="4155989" cy="20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074"/>
            <a:ext cx="281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Data Archives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840" y="1279836"/>
            <a:ext cx="714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Initial versions of human and mouse </a:t>
            </a:r>
          </a:p>
          <a:p>
            <a:pPr algn="ctr"/>
            <a:r>
              <a:rPr lang="en-US" sz="3600" dirty="0" smtClean="0"/>
              <a:t>reference assemblies not in INSDC!!*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85213" y="3496813"/>
            <a:ext cx="7337315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human version in INSDC: GRCh37</a:t>
            </a:r>
          </a:p>
          <a:p>
            <a:r>
              <a:rPr lang="en-US" sz="3600" dirty="0" smtClean="0"/>
              <a:t>First mouse version in INSDC: NCBI36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94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But were tracked by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RefSeq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074"/>
            <a:ext cx="281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Data Archives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60" y="874943"/>
            <a:ext cx="845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INSDC archives track </a:t>
            </a:r>
            <a:r>
              <a:rPr lang="en-US" sz="3600" dirty="0" smtClean="0">
                <a:solidFill>
                  <a:srgbClr val="FF6600"/>
                </a:solidFill>
              </a:rPr>
              <a:t>INDIVIDUAL</a:t>
            </a:r>
            <a:r>
              <a:rPr lang="en-US" sz="3600" dirty="0" smtClean="0"/>
              <a:t> sequences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618"/>
            <a:ext cx="9144000" cy="4482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971" y="6054656"/>
            <a:ext cx="828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 assembly is a </a:t>
            </a:r>
            <a:r>
              <a:rPr lang="en-US" sz="3600" dirty="0" smtClean="0">
                <a:solidFill>
                  <a:srgbClr val="FF6600"/>
                </a:solidFill>
              </a:rPr>
              <a:t>COLLECTION</a:t>
            </a:r>
            <a:r>
              <a:rPr lang="en-US" sz="3600" dirty="0" smtClean="0"/>
              <a:t> of sequences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916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200" y="969552"/>
            <a:ext cx="3997497" cy="1981200"/>
            <a:chOff x="838200" y="533400"/>
            <a:chExt cx="3997497" cy="1981200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447800"/>
              <a:ext cx="1318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hg19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19400" y="609600"/>
              <a:ext cx="20162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GRCh37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pic>
          <p:nvPicPr>
            <p:cNvPr id="9" name="Picture 8" descr="vitruvian_ma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3400"/>
              <a:ext cx="1981200" cy="19812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219200" y="4855752"/>
            <a:ext cx="5401253" cy="1836241"/>
            <a:chOff x="1219200" y="4419600"/>
            <a:chExt cx="5401253" cy="1836241"/>
          </a:xfrm>
        </p:grpSpPr>
        <p:sp>
          <p:nvSpPr>
            <p:cNvPr id="6" name="TextBox 5"/>
            <p:cNvSpPr txBox="1"/>
            <p:nvPr/>
          </p:nvSpPr>
          <p:spPr>
            <a:xfrm>
              <a:off x="2667000" y="5181600"/>
              <a:ext cx="13721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mm8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4572000"/>
              <a:ext cx="24100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MGSCv37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7200" y="5486400"/>
              <a:ext cx="23532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NCBIM37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pic>
          <p:nvPicPr>
            <p:cNvPr id="11" name="Picture 10" descr="C57bl6j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4419600"/>
              <a:ext cx="2286000" cy="176212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679725" y="3096532"/>
            <a:ext cx="5464275" cy="1455241"/>
            <a:chOff x="3679725" y="2660380"/>
            <a:chExt cx="5464275" cy="1455241"/>
          </a:xfrm>
        </p:grpSpPr>
        <p:sp>
          <p:nvSpPr>
            <p:cNvPr id="4" name="TextBox 3"/>
            <p:cNvSpPr txBox="1"/>
            <p:nvPr/>
          </p:nvSpPr>
          <p:spPr>
            <a:xfrm>
              <a:off x="7032525" y="3346180"/>
              <a:ext cx="21114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danRer5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8725" y="2660380"/>
              <a:ext cx="9897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Zv7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pic>
          <p:nvPicPr>
            <p:cNvPr id="13" name="Picture 12" descr="zebrafish_trans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725" y="2743200"/>
              <a:ext cx="3279494" cy="12954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-25658" y="53371"/>
            <a:ext cx="396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More naming issues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7907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6318349"/>
            <a:ext cx="5252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336699"/>
                </a:solidFill>
              </a:rPr>
              <a:t>chr21:8,913,216-9,246,964</a:t>
            </a:r>
            <a:endParaRPr lang="en-US" sz="3600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886"/>
            <a:ext cx="9144000" cy="453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44522"/>
            <a:ext cx="9144000" cy="303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236335" y="-153936"/>
            <a:ext cx="790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Zv7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477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fish_seqVmouse_build37X_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6" y="414199"/>
            <a:ext cx="9011626" cy="54608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6649" y="6110961"/>
            <a:ext cx="7334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336699"/>
                </a:solidFill>
              </a:rPr>
              <a:t>Zv7 chr21:8,913,216-9,246,964 </a:t>
            </a:r>
            <a:r>
              <a:rPr lang="en-US" sz="2800" dirty="0" err="1" smtClean="0">
                <a:solidFill>
                  <a:srgbClr val="336699"/>
                </a:solidFill>
              </a:rPr>
              <a:t>vs</a:t>
            </a:r>
            <a:r>
              <a:rPr lang="en-US" sz="2800" dirty="0" smtClean="0">
                <a:solidFill>
                  <a:srgbClr val="336699"/>
                </a:solidFill>
              </a:rPr>
              <a:t> MGSCv36 </a:t>
            </a:r>
            <a:r>
              <a:rPr lang="en-US" sz="2800" dirty="0" err="1" smtClean="0">
                <a:solidFill>
                  <a:srgbClr val="336699"/>
                </a:solidFill>
              </a:rPr>
              <a:t>chrX</a:t>
            </a:r>
            <a:endParaRPr lang="en-US" sz="2800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135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44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34725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www.ncbi.nlm.nih.gov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/genome/assembly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1750"/>
            <a:ext cx="9144000" cy="431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7381" y="2263272"/>
            <a:ext cx="903613" cy="146543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8123" y="2415672"/>
            <a:ext cx="903613" cy="146543"/>
          </a:xfrm>
          <a:prstGeom prst="rect">
            <a:avLst/>
          </a:prstGeom>
          <a:noFill/>
          <a:ln w="38100" cmpd="sng"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96" y="5265675"/>
            <a:ext cx="5740400" cy="381000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10" y="5821888"/>
            <a:ext cx="7124700" cy="444500"/>
          </a:xfrm>
          <a:prstGeom prst="rect">
            <a:avLst/>
          </a:prstGeom>
          <a:ln w="38100" cmpd="sng">
            <a:solidFill>
              <a:srgbClr val="FF9933"/>
            </a:solidFill>
            <a:prstDash val="sysDash"/>
          </a:ln>
        </p:spPr>
      </p:pic>
      <p:sp>
        <p:nvSpPr>
          <p:cNvPr id="9" name="TextBox 8"/>
          <p:cNvSpPr txBox="1"/>
          <p:nvPr/>
        </p:nvSpPr>
        <p:spPr>
          <a:xfrm>
            <a:off x="2200058" y="199309"/>
            <a:ext cx="93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GRCh37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058" y="199309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hg19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65222" y="2879806"/>
            <a:ext cx="885975" cy="0"/>
          </a:xfrm>
          <a:prstGeom prst="straightConnector1">
            <a:avLst/>
          </a:prstGeom>
          <a:ln w="38100" cmpd="sng">
            <a:solidFill>
              <a:srgbClr val="3366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/>
      <p:bldP spid="9" grpId="1" build="allAtOnce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999"/>
            <a:ext cx="9144000" cy="39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8487" y="37784"/>
            <a:ext cx="5731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Genome Browser Agreement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945007" y="1149307"/>
            <a:ext cx="2590800" cy="1066800"/>
          </a:xfrm>
          <a:prstGeom prst="flowChartProcess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Submitter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deposits assembly to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GenBank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/EMBL/DDBJ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535807" y="1454107"/>
            <a:ext cx="533400" cy="3810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4069207" y="1377907"/>
            <a:ext cx="2590800" cy="457200"/>
          </a:xfrm>
          <a:prstGeom prst="flowChartProcess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Assembly QA 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4983607" y="1911307"/>
            <a:ext cx="533400" cy="3810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993007" y="2368507"/>
            <a:ext cx="2590800" cy="1066800"/>
          </a:xfrm>
          <a:prstGeom prst="flowChartProcess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Submitter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updates assembly based on QA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487807" y="3206707"/>
            <a:ext cx="2362200" cy="381000"/>
          </a:xfrm>
          <a:prstGeom prst="rightArrow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487807" y="4578307"/>
            <a:ext cx="2590800" cy="1066800"/>
          </a:xfrm>
          <a:prstGeom prst="flowChartProcess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Browsers pick up assembly 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GenBank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/EMBL/DDBJ</a:t>
            </a:r>
          </a:p>
        </p:txBody>
      </p:sp>
      <p:sp>
        <p:nvSpPr>
          <p:cNvPr id="13" name="Bent-Up Arrow 12"/>
          <p:cNvSpPr/>
          <p:nvPr/>
        </p:nvSpPr>
        <p:spPr bwMode="auto">
          <a:xfrm flipH="1">
            <a:off x="2240407" y="2216107"/>
            <a:ext cx="1752600" cy="762000"/>
          </a:xfrm>
          <a:prstGeom prst="bentUpArrow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 descr="ncbi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92" y="6271610"/>
            <a:ext cx="1682797" cy="58250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6463" y="6296163"/>
            <a:ext cx="364786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275" y="6267727"/>
            <a:ext cx="2213525" cy="59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899919" y="4820993"/>
            <a:ext cx="52836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36699"/>
                </a:solidFill>
              </a:rPr>
              <a:t>Assemblies must be in </a:t>
            </a:r>
          </a:p>
          <a:p>
            <a:pPr algn="ctr"/>
            <a:r>
              <a:rPr lang="en-US" sz="4400" dirty="0" err="1" smtClean="0">
                <a:solidFill>
                  <a:srgbClr val="336699"/>
                </a:solidFill>
              </a:rPr>
              <a:t>GenBank</a:t>
            </a:r>
            <a:r>
              <a:rPr lang="en-US" sz="4400" dirty="0" smtClean="0">
                <a:solidFill>
                  <a:srgbClr val="336699"/>
                </a:solidFill>
              </a:rPr>
              <a:t>/EMBL/DDBJ</a:t>
            </a:r>
            <a:endParaRPr lang="en-US" sz="4400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93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044" y="199761"/>
            <a:ext cx="299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rgbClr val="336699"/>
                </a:solidFill>
              </a:rPr>
              <a:t>GenBank</a:t>
            </a:r>
            <a:r>
              <a:rPr lang="en-US" sz="6000" dirty="0" smtClean="0">
                <a:solidFill>
                  <a:srgbClr val="336699"/>
                </a:solidFill>
              </a:rPr>
              <a:t> </a:t>
            </a:r>
            <a:endParaRPr lang="en-US" sz="6000" dirty="0">
              <a:solidFill>
                <a:srgbClr val="3366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4662" y="199761"/>
            <a:ext cx="2360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rgbClr val="336699"/>
                </a:solidFill>
              </a:rPr>
              <a:t>RefSeq</a:t>
            </a:r>
            <a:r>
              <a:rPr lang="en-US" sz="6000" dirty="0" smtClean="0">
                <a:solidFill>
                  <a:srgbClr val="336699"/>
                </a:solidFill>
              </a:rPr>
              <a:t> </a:t>
            </a:r>
            <a:endParaRPr lang="en-US" sz="6000" dirty="0">
              <a:solidFill>
                <a:srgbClr val="3366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5128" y="476760"/>
            <a:ext cx="44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0611" y="1127242"/>
            <a:ext cx="31271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Submitter Owned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45802" y="1127242"/>
            <a:ext cx="26384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RefSeq</a:t>
            </a:r>
            <a:r>
              <a:rPr lang="en-US" sz="3200" dirty="0" smtClean="0"/>
              <a:t> Owned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1437" y="1769341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Redundancy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41907" y="1769341"/>
            <a:ext cx="28462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Non-Redundant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87918" y="2368632"/>
            <a:ext cx="2692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Updated rarely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07053" y="2368632"/>
            <a:ext cx="15159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Curated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7804" y="2953654"/>
            <a:ext cx="12127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INSDC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02871" y="2953654"/>
            <a:ext cx="1924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Not INSDC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59681" y="3795272"/>
            <a:ext cx="1711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BRCA1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611" y="4696133"/>
            <a:ext cx="3057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83 genomic records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611" y="5223530"/>
            <a:ext cx="2731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31 mRNA records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70611" y="5750927"/>
            <a:ext cx="2883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27 protein records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0611" y="3852609"/>
            <a:ext cx="8477270" cy="14269"/>
          </a:xfrm>
          <a:prstGeom prst="line">
            <a:avLst/>
          </a:prstGeom>
          <a:ln>
            <a:solidFill>
              <a:srgbClr val="336699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4662" y="4696133"/>
            <a:ext cx="2875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genomic records 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4662" y="5223530"/>
            <a:ext cx="254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 mRNA records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784662" y="5750927"/>
            <a:ext cx="21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RNA record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84662" y="6278325"/>
            <a:ext cx="2701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 protein records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4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110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4404"/>
            <a:ext cx="9144000" cy="25833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51888"/>
            <a:ext cx="1912571" cy="198894"/>
          </a:xfrm>
          <a:prstGeom prst="rect">
            <a:avLst/>
          </a:prstGeom>
          <a:noFill/>
          <a:ln w="3810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7456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5461921"/>
            <a:ext cx="1912571" cy="550782"/>
          </a:xfrm>
          <a:prstGeom prst="rect">
            <a:avLst/>
          </a:prstGeom>
          <a:noFill/>
          <a:ln w="57150" cmpd="sng">
            <a:solidFill>
              <a:srgbClr val="336699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79784" y="745688"/>
            <a:ext cx="841531" cy="1426841"/>
          </a:xfrm>
          <a:prstGeom prst="rect">
            <a:avLst/>
          </a:prstGeom>
          <a:noFill/>
          <a:ln w="57150" cmpd="sng">
            <a:solidFill>
              <a:srgbClr val="336699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0" y="0"/>
            <a:ext cx="354261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4000" y="3681545"/>
            <a:ext cx="2735378" cy="474624"/>
          </a:xfrm>
          <a:prstGeom prst="rect">
            <a:avLst/>
          </a:prstGeom>
          <a:noFill/>
          <a:ln w="57150" cmpd="sng"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7" grpId="1" animBg="1"/>
      <p:bldP spid="20" grpId="0" animBg="1"/>
      <p:bldP spid="20" grpId="1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51316" y="50826"/>
            <a:ext cx="3630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What’s in a name?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1012441"/>
            <a:ext cx="3578225" cy="2725967"/>
            <a:chOff x="914400" y="550633"/>
            <a:chExt cx="3578225" cy="2725967"/>
          </a:xfrm>
        </p:grpSpPr>
        <p:pic>
          <p:nvPicPr>
            <p:cNvPr id="2" name="Picture 2" descr="5088EC7E-3F68-4AB8-8D50-8465A1D43FB1@gs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609600"/>
              <a:ext cx="3578225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692714" y="550633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</a:rPr>
                <a:t>Bob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32445" y="947502"/>
            <a:ext cx="2782955" cy="3457761"/>
            <a:chOff x="6132445" y="485694"/>
            <a:chExt cx="2782955" cy="3457761"/>
          </a:xfrm>
        </p:grpSpPr>
        <p:pic>
          <p:nvPicPr>
            <p:cNvPr id="4" name="Picture 3" descr="bob_marley-9345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2200" y="533400"/>
              <a:ext cx="2743200" cy="34100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32445" y="485694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Bob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0" y="3522400"/>
            <a:ext cx="2336659" cy="3161431"/>
            <a:chOff x="4572000" y="3060592"/>
            <a:chExt cx="2336659" cy="3161431"/>
          </a:xfrm>
        </p:grpSpPr>
        <p:pic>
          <p:nvPicPr>
            <p:cNvPr id="6" name="Picture 5" descr="BobDylan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3124200"/>
              <a:ext cx="2301240" cy="309782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43706" y="3060592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Bob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45" y="3843102"/>
            <a:ext cx="2706755" cy="2685073"/>
            <a:chOff x="950845" y="3381294"/>
            <a:chExt cx="2706755" cy="2685073"/>
          </a:xfrm>
        </p:grpSpPr>
        <p:pic>
          <p:nvPicPr>
            <p:cNvPr id="5" name="Picture 4" descr="smiling-bob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0600" y="3429000"/>
              <a:ext cx="2667000" cy="263736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50845" y="3381294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Bob</a:t>
              </a:r>
              <a:endParaRPr lang="en-US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6491356"/>
      </p:ext>
    </p:extLst>
  </p:cSld>
  <p:clrMapOvr>
    <a:masterClrMapping/>
  </p:clrMapOvr>
  <p:transition xmlns:p14="http://schemas.microsoft.com/office/powerpoint/2010/main" advTm="3277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940"/>
            <a:ext cx="4420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+mj-lt"/>
                <a:cs typeface="Consolas"/>
              </a:rPr>
              <a:t>RefSeq</a:t>
            </a:r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 for Assemblies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21" y="1582129"/>
            <a:ext cx="5275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Typical assembly edits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10542" y="2748779"/>
            <a:ext cx="8295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Addition of non-nuclear (e.g. MT) assembly units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0542" y="3480277"/>
            <a:ext cx="45935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Removal of contamination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74567" y="4230176"/>
            <a:ext cx="7675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Drop </a:t>
            </a:r>
            <a:r>
              <a:rPr lang="en-US" sz="2800" dirty="0" err="1" smtClean="0"/>
              <a:t>unlocalized</a:t>
            </a:r>
            <a:r>
              <a:rPr lang="en-US" sz="2800" dirty="0" smtClean="0"/>
              <a:t>/unplaced scaffolds</a:t>
            </a:r>
          </a:p>
          <a:p>
            <a:r>
              <a:rPr lang="en-US" sz="2800" dirty="0" smtClean="0"/>
              <a:t>Mask contamination that is placed on chromosome</a:t>
            </a:r>
            <a:br>
              <a:rPr lang="en-US" sz="2800" dirty="0" smtClean="0"/>
            </a:br>
            <a:r>
              <a:rPr lang="en-US" sz="2800" dirty="0" smtClean="0"/>
              <a:t>(while preserving coordinate space)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004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8668"/>
            <a:ext cx="5607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www.ncbi.nlm.nih.gov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/assembly/organism/9606/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807"/>
            <a:ext cx="7930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Human assemblies in assembly database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846"/>
            <a:ext cx="9144000" cy="48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23748"/>
            <a:ext cx="424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Take home messages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849" y="1570917"/>
            <a:ext cx="79944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Assemblies can (and do) update!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Know what assembly your are working on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Track by </a:t>
            </a:r>
            <a:r>
              <a:rPr lang="en-US" sz="3200" dirty="0" err="1" smtClean="0"/>
              <a:t>accession.version</a:t>
            </a:r>
            <a:r>
              <a:rPr lang="en-US" sz="3200" dirty="0" smtClean="0"/>
              <a:t>, not just name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INSDC databases are mirrored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err="1" smtClean="0"/>
              <a:t>RefSeq</a:t>
            </a:r>
            <a:r>
              <a:rPr lang="en-US" sz="3200" dirty="0" smtClean="0"/>
              <a:t> is NCBI specific </a:t>
            </a:r>
          </a:p>
        </p:txBody>
      </p:sp>
    </p:spTree>
    <p:extLst>
      <p:ext uri="{BB962C8B-B14F-4D97-AF65-F5344CB8AC3E}">
        <p14:creationId xmlns:p14="http://schemas.microsoft.com/office/powerpoint/2010/main" val="30363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09800" y="763536"/>
            <a:ext cx="5486400" cy="4114800"/>
            <a:chOff x="914400" y="550633"/>
            <a:chExt cx="3578225" cy="2725967"/>
          </a:xfrm>
        </p:grpSpPr>
        <p:pic>
          <p:nvPicPr>
            <p:cNvPr id="3" name="Picture 2" descr="5088EC7E-3F68-4AB8-8D50-8465A1D43FB1@gs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609600"/>
              <a:ext cx="3578225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3692714" y="550633"/>
              <a:ext cx="494360" cy="34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Bob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67362" y="4954536"/>
            <a:ext cx="4395784" cy="1143000"/>
            <a:chOff x="3069405" y="4800600"/>
            <a:chExt cx="3893741" cy="1143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69405" y="4876800"/>
              <a:ext cx="3559995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629400" y="4800600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498954"/>
            <a:ext cx="28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*http://howmanyofme.com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2829" y="42279"/>
            <a:ext cx="3630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What’s in a name?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664" y="4928112"/>
            <a:ext cx="651973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600" dirty="0" smtClean="0"/>
              <a:t>123-45-6789</a:t>
            </a:r>
            <a:endParaRPr lang="en-US" sz="9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089836"/>
      </p:ext>
    </p:extLst>
  </p:cSld>
  <p:clrMapOvr>
    <a:masterClrMapping/>
  </p:clrMapOvr>
  <p:transition xmlns:p14="http://schemas.microsoft.com/office/powerpoint/2010/main" advTm="478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945432"/>
            <a:ext cx="4572000" cy="3048000"/>
            <a:chOff x="914400" y="550633"/>
            <a:chExt cx="3578225" cy="2725967"/>
          </a:xfrm>
        </p:grpSpPr>
        <p:pic>
          <p:nvPicPr>
            <p:cNvPr id="5" name="Picture 4" descr="5088EC7E-3F68-4AB8-8D50-8465A1D43FB1@gs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609600"/>
              <a:ext cx="3578225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692714" y="550633"/>
              <a:ext cx="593232" cy="46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Bob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 descr="693F88B1-2158-4201-BB5D-54D42F38905F@gs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460032"/>
            <a:ext cx="4419600" cy="3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4145832"/>
            <a:ext cx="142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Miranda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4800" y="4450632"/>
            <a:ext cx="941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Lydia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3546412"/>
            <a:ext cx="165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Samantha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8487" y="33683"/>
            <a:ext cx="369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What’s in a name?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8487" y="6039606"/>
            <a:ext cx="4384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more than unique identifier</a:t>
            </a:r>
            <a:br>
              <a:rPr lang="en-US" sz="2400" dirty="0" smtClean="0"/>
            </a:br>
            <a:r>
              <a:rPr lang="en-US" sz="2400" dirty="0" smtClean="0"/>
              <a:t>track updates/improvements</a:t>
            </a:r>
          </a:p>
        </p:txBody>
      </p:sp>
    </p:spTree>
    <p:extLst>
      <p:ext uri="{BB962C8B-B14F-4D97-AF65-F5344CB8AC3E}">
        <p14:creationId xmlns:p14="http://schemas.microsoft.com/office/powerpoint/2010/main" val="3678138051"/>
      </p:ext>
    </p:extLst>
  </p:cSld>
  <p:clrMapOvr>
    <a:masterClrMapping/>
  </p:clrMapOvr>
  <p:transition xmlns:p14="http://schemas.microsoft.com/office/powerpoint/2010/main" advTm="18511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44" y="179588"/>
            <a:ext cx="80174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0659" y="1834359"/>
            <a:ext cx="18467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hr1</a:t>
            </a:r>
          </a:p>
          <a:p>
            <a:r>
              <a:rPr lang="en-US" sz="4000" dirty="0" smtClean="0"/>
              <a:t>Chr1</a:t>
            </a:r>
          </a:p>
          <a:p>
            <a:r>
              <a:rPr lang="en-US" sz="4000" dirty="0" smtClean="0"/>
              <a:t>1</a:t>
            </a:r>
          </a:p>
          <a:p>
            <a:r>
              <a:rPr lang="en-US" sz="4000" dirty="0" smtClean="0"/>
              <a:t>Chrom1</a:t>
            </a:r>
          </a:p>
        </p:txBody>
      </p:sp>
    </p:spTree>
    <p:extLst>
      <p:ext uri="{BB962C8B-B14F-4D97-AF65-F5344CB8AC3E}">
        <p14:creationId xmlns:p14="http://schemas.microsoft.com/office/powerpoint/2010/main" val="72560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1"/>
            <a:ext cx="863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Mouse </a:t>
            </a:r>
            <a:r>
              <a:rPr lang="en-US" sz="3600" dirty="0" err="1" smtClean="0">
                <a:solidFill>
                  <a:srgbClr val="008000"/>
                </a:solidFill>
                <a:latin typeface="+mj-lt"/>
                <a:cs typeface="Consolas"/>
              </a:rPr>
              <a:t>chrX</a:t>
            </a:r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: </a:t>
            </a:r>
            <a:r>
              <a:rPr lang="en-US" sz="3600" dirty="0">
                <a:solidFill>
                  <a:srgbClr val="008000"/>
                </a:solidFill>
                <a:latin typeface="+mj-lt"/>
                <a:cs typeface="Consolas"/>
              </a:rPr>
              <a:t>34,800,000-34,890,000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115"/>
            <a:ext cx="9144000" cy="2698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893" y="5236147"/>
            <a:ext cx="247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NC_000086.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629805" y="523614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591"/>
            <a:ext cx="9144000" cy="24702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8410" y="523614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905"/>
            <a:ext cx="9144000" cy="2698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3672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6177"/>
            <a:ext cx="9144000" cy="2698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53672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2115"/>
            <a:ext cx="9144000" cy="27580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63142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82115"/>
            <a:ext cx="9144000" cy="29959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63268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6129" y="5236147"/>
            <a:ext cx="2346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CM001013.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7092817" y="523614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91684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7116621" y="523614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82115"/>
            <a:ext cx="9144000" cy="25844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9893" y="5236147"/>
            <a:ext cx="6437586" cy="747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7" grpId="0"/>
      <p:bldP spid="18" grpId="0"/>
      <p:bldP spid="18" grpId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180"/>
            <a:ext cx="68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Mouse </a:t>
            </a:r>
            <a:r>
              <a:rPr lang="en-US" sz="3600" dirty="0" err="1" smtClean="0">
                <a:solidFill>
                  <a:srgbClr val="008000"/>
                </a:solidFill>
                <a:latin typeface="+mj-lt"/>
                <a:cs typeface="Consolas"/>
              </a:rPr>
              <a:t>chrX</a:t>
            </a:r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: 35,000,000-36,000000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6712296" y="1210980"/>
            <a:ext cx="1219200" cy="5638800"/>
            <a:chOff x="5063" y="1968"/>
            <a:chExt cx="409" cy="2276"/>
          </a:xfrm>
        </p:grpSpPr>
        <p:grpSp>
          <p:nvGrpSpPr>
            <p:cNvPr id="5" name="Group 116"/>
            <p:cNvGrpSpPr>
              <a:grpSpLocks/>
            </p:cNvGrpSpPr>
            <p:nvPr/>
          </p:nvGrpSpPr>
          <p:grpSpPr bwMode="auto">
            <a:xfrm>
              <a:off x="5063" y="1968"/>
              <a:ext cx="409" cy="2096"/>
              <a:chOff x="5063" y="2080"/>
              <a:chExt cx="409" cy="2096"/>
            </a:xfrm>
          </p:grpSpPr>
          <p:graphicFrame>
            <p:nvGraphicFramePr>
              <p:cNvPr id="7" name="Object 117"/>
              <p:cNvGraphicFramePr>
                <a:graphicFrameLocks noChangeAspect="1"/>
              </p:cNvGraphicFramePr>
              <p:nvPr/>
            </p:nvGraphicFramePr>
            <p:xfrm>
              <a:off x="5063" y="2080"/>
              <a:ext cx="194" cy="18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r:id="rId4" imgW="393512" imgH="3758730" progId="">
                      <p:embed/>
                    </p:oleObj>
                  </mc:Choice>
                  <mc:Fallback>
                    <p:oleObj r:id="rId4" imgW="393512" imgH="375873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3" y="2080"/>
                            <a:ext cx="194" cy="18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118"/>
              <p:cNvGraphicFramePr>
                <a:graphicFrameLocks noChangeAspect="1"/>
              </p:cNvGraphicFramePr>
              <p:nvPr/>
            </p:nvGraphicFramePr>
            <p:xfrm>
              <a:off x="5271" y="2080"/>
              <a:ext cx="201" cy="20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name="Image" r:id="rId6" imgW="406063" imgH="4241270" progId="">
                      <p:embed/>
                    </p:oleObj>
                  </mc:Choice>
                  <mc:Fallback>
                    <p:oleObj name="Image" r:id="rId6" imgW="406063" imgH="424127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1" y="2080"/>
                            <a:ext cx="201" cy="20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Text Box 119"/>
            <p:cNvSpPr txBox="1">
              <a:spLocks noChangeArrowheads="1"/>
            </p:cNvSpPr>
            <p:nvPr/>
          </p:nvSpPr>
          <p:spPr bwMode="auto">
            <a:xfrm>
              <a:off x="5167" y="403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X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47912" y="772500"/>
            <a:ext cx="1418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MGSCv3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05312" y="772500"/>
            <a:ext cx="160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MGSCv36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95400" y="826276"/>
            <a:ext cx="3886200" cy="60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4703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140640" y="1585572"/>
            <a:ext cx="2639025" cy="2187110"/>
          </a:xfrm>
          <a:prstGeom prst="can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GenBank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1150"/>
            <a:ext cx="281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Data Archives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8542" y="3930071"/>
            <a:ext cx="93281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common format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single location (and mirrored)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Most quality checked prior to deposition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Robust data tracking mechanism (</a:t>
            </a:r>
            <a:r>
              <a:rPr lang="en-US" sz="3200" dirty="0" err="1" smtClean="0"/>
              <a:t>accession.version</a:t>
            </a:r>
            <a:r>
              <a:rPr lang="en-US" sz="3200" dirty="0" smtClean="0"/>
              <a:t>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owned by submitter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1174000"/>
            <a:ext cx="1155700" cy="2616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386600"/>
            <a:ext cx="2019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851"/>
            <a:ext cx="276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Data tracking 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39844"/>
            <a:ext cx="43314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ABC14-1065514J1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9526" y="1946827"/>
            <a:ext cx="80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Gaps</a:t>
            </a:r>
            <a:endParaRPr lang="en-US" sz="2400" dirty="0">
              <a:solidFill>
                <a:srgbClr val="3366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3699" y="1946827"/>
            <a:ext cx="92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Phase</a:t>
            </a:r>
            <a:endParaRPr lang="en-US" sz="2400" dirty="0">
              <a:solidFill>
                <a:srgbClr val="3366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1333" y="1946827"/>
            <a:ext cx="103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Length</a:t>
            </a:r>
            <a:endParaRPr lang="en-US" sz="2400" dirty="0">
              <a:solidFill>
                <a:srgbClr val="336699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79778" y="6044964"/>
            <a:ext cx="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804" y="1946827"/>
            <a:ext cx="777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Date</a:t>
            </a:r>
            <a:endParaRPr lang="en-US" sz="2400" dirty="0">
              <a:solidFill>
                <a:srgbClr val="33669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2587133"/>
            <a:ext cx="8810303" cy="646331"/>
            <a:chOff x="0" y="1805613"/>
            <a:chExt cx="8810303" cy="646331"/>
          </a:xfrm>
        </p:grpSpPr>
        <p:sp>
          <p:nvSpPr>
            <p:cNvPr id="9" name="Rectangle 8"/>
            <p:cNvSpPr/>
            <p:nvPr/>
          </p:nvSpPr>
          <p:spPr>
            <a:xfrm>
              <a:off x="0" y="1805613"/>
              <a:ext cx="23897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FP565796.1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7524" y="18056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366" y="18056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6900334" y="2121723"/>
              <a:ext cx="1909969" cy="14111"/>
            </a:xfrm>
            <a:prstGeom prst="line">
              <a:avLst/>
            </a:prstGeom>
            <a:ln w="57150" cmpd="sng">
              <a:solidFill>
                <a:srgbClr val="33669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426478" y="1867168"/>
              <a:ext cx="2006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21-Oct-2009</a:t>
              </a:r>
              <a:endParaRPr lang="en-US" sz="2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3906941"/>
            <a:ext cx="8523112" cy="646331"/>
            <a:chOff x="0" y="3125421"/>
            <a:chExt cx="8523112" cy="646331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900334" y="3441531"/>
              <a:ext cx="1622778" cy="14111"/>
            </a:xfrm>
            <a:prstGeom prst="line">
              <a:avLst/>
            </a:prstGeom>
            <a:ln w="57150" cmpd="sng">
              <a:solidFill>
                <a:srgbClr val="33669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0" y="3125421"/>
              <a:ext cx="23897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/>
                <a:t>FP565796.2</a:t>
              </a:r>
              <a:endParaRPr lang="en-US" sz="3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7524" y="312542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4366" y="312542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26478" y="3186976"/>
              <a:ext cx="2006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14-Oct-2010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5047961"/>
            <a:ext cx="7027334" cy="646331"/>
            <a:chOff x="0" y="4266441"/>
            <a:chExt cx="7027334" cy="64633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900334" y="4589606"/>
              <a:ext cx="127000" cy="0"/>
            </a:xfrm>
            <a:prstGeom prst="line">
              <a:avLst/>
            </a:prstGeom>
            <a:ln w="57150" cmpd="sng">
              <a:solidFill>
                <a:srgbClr val="33669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0" y="4266441"/>
              <a:ext cx="23897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/>
                <a:t>FP565796.3</a:t>
              </a:r>
              <a:endParaRPr lang="en-US" sz="3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47524" y="426644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64366" y="426644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89747" y="4327996"/>
              <a:ext cx="2079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07-Nov-2010</a:t>
              </a:r>
              <a:endParaRPr lang="en-US" sz="2800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18128" y="3233464"/>
            <a:ext cx="1890080" cy="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05510" y="2917354"/>
            <a:ext cx="105842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86769" y="-2207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39846" y="-1328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1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"/>
</p:tagLst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12051</TotalTime>
  <Words>546</Words>
  <Application>Microsoft Macintosh PowerPoint</Application>
  <PresentationFormat>On-screen Show (4:3)</PresentationFormat>
  <Paragraphs>142</Paragraphs>
  <Slides>22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NCBI Project Template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218</cp:revision>
  <dcterms:created xsi:type="dcterms:W3CDTF">2012-05-16T17:25:05Z</dcterms:created>
  <dcterms:modified xsi:type="dcterms:W3CDTF">2014-07-18T17:41:49Z</dcterms:modified>
</cp:coreProperties>
</file>