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0" r:id="rId23"/>
    <p:sldId id="279" r:id="rId24"/>
    <p:sldId id="284" r:id="rId25"/>
    <p:sldId id="268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aq.sourceforge.net/fastq.s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98" y="1616921"/>
            <a:ext cx="3214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File formats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535" y="2447918"/>
            <a:ext cx="7831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Wrapping your data in the right package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3331" y="3255052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Carol Bult, Ph.D.</a:t>
            </a:r>
          </a:p>
          <a:p>
            <a:r>
              <a:rPr lang="en-US" sz="2000" dirty="0" smtClean="0"/>
              <a:t>Professor</a:t>
            </a:r>
          </a:p>
          <a:p>
            <a:r>
              <a:rPr lang="en-US" sz="2000" dirty="0" smtClean="0"/>
              <a:t>Deputy Director, The Jackson Laboratory Cancer Center</a:t>
            </a:r>
          </a:p>
        </p:txBody>
      </p:sp>
      <p:pic>
        <p:nvPicPr>
          <p:cNvPr id="3" name="Picture 2" descr="Logo_tag_color_2-5in_600dpi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7755"/>
            <a:ext cx="3383971" cy="17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29"/>
            <a:ext cx="745187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+mj-lt"/>
              </a:rPr>
              <a:t>Typical bioinformatics data representation: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" y="892855"/>
            <a:ext cx="344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Tab delimited file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940"/>
            <a:ext cx="9144000" cy="1192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962" y="2767042"/>
            <a:ext cx="83920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Font typeface="Arial"/>
              <a:buChar char="•"/>
            </a:pPr>
            <a:r>
              <a:rPr lang="en-US" sz="3600" dirty="0" smtClean="0"/>
              <a:t>Flexible</a:t>
            </a:r>
          </a:p>
          <a:p>
            <a:pPr marL="1028700" lvl="1" indent="-571500">
              <a:buSzPct val="100000"/>
              <a:buFont typeface="Arial"/>
              <a:buChar char="•"/>
            </a:pPr>
            <a:r>
              <a:rPr lang="en-US" sz="3600" dirty="0" smtClean="0"/>
              <a:t>Good: with rapidly changing data/tech</a:t>
            </a:r>
            <a:br>
              <a:rPr lang="en-US" sz="3600" dirty="0" smtClean="0"/>
            </a:br>
            <a:r>
              <a:rPr lang="en-US" sz="3600" dirty="0" smtClean="0"/>
              <a:t>(but don’t change/add columns!)</a:t>
            </a:r>
          </a:p>
          <a:p>
            <a:pPr marL="1028700" lvl="1" indent="-571500">
              <a:buSzPct val="100000"/>
              <a:buFont typeface="Arial"/>
              <a:buChar char="•"/>
            </a:pPr>
            <a:r>
              <a:rPr lang="en-US" sz="3600" dirty="0" smtClean="0"/>
              <a:t>Poor: validation</a:t>
            </a:r>
          </a:p>
          <a:p>
            <a:pPr marL="571500" indent="-571500">
              <a:buSzPct val="100000"/>
              <a:buFont typeface="Arial"/>
              <a:buChar char="•"/>
            </a:pPr>
            <a:r>
              <a:rPr lang="en-US" sz="3600" dirty="0" smtClean="0"/>
              <a:t>Human Readable</a:t>
            </a:r>
          </a:p>
          <a:p>
            <a:pPr marL="1028700" lvl="1" indent="-571500">
              <a:buSzPct val="100000"/>
              <a:buFont typeface="Arial"/>
              <a:buChar char="•"/>
            </a:pPr>
            <a:r>
              <a:rPr lang="en-US" sz="3600" dirty="0" smtClean="0"/>
              <a:t>Convenient for de-bugging</a:t>
            </a:r>
            <a:endParaRPr lang="en-US" sz="3600" dirty="0"/>
          </a:p>
          <a:p>
            <a:pPr marL="1028700" lvl="1" indent="-571500">
              <a:buSzPct val="100000"/>
              <a:buFont typeface="Arial"/>
              <a:buChar char="•"/>
            </a:pPr>
            <a:r>
              <a:rPr lang="en-US" sz="3600" dirty="0" smtClean="0"/>
              <a:t>Computer doesn’t care!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378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1659"/>
            <a:ext cx="715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Putting the data in the right package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534" y="1077525"/>
            <a:ext cx="28264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sz="3200" dirty="0" smtClean="0"/>
              <a:t>Sequences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FASTA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FASTQ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SAM/BAM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0534" y="3527611"/>
            <a:ext cx="2826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sz="3200" dirty="0" smtClean="0"/>
              <a:t>Alignments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SAM/BAM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MAF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96921" y="964144"/>
            <a:ext cx="269817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sz="3200" dirty="0" smtClean="0"/>
              <a:t>Annotations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Genes</a:t>
            </a:r>
          </a:p>
          <a:p>
            <a:pPr marL="1371600" lvl="2" indent="-457200">
              <a:buSzPct val="100000"/>
              <a:buFont typeface="Arial"/>
              <a:buChar char="•"/>
            </a:pPr>
            <a:r>
              <a:rPr lang="en-US" sz="3200" dirty="0" smtClean="0"/>
              <a:t>GFF3</a:t>
            </a:r>
          </a:p>
          <a:p>
            <a:pPr marL="1371600" lvl="2" indent="-457200">
              <a:buSzPct val="100000"/>
              <a:buFont typeface="Arial"/>
              <a:buChar char="•"/>
            </a:pPr>
            <a:r>
              <a:rPr lang="en-US" sz="3200" dirty="0" smtClean="0"/>
              <a:t>GTF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Variation</a:t>
            </a:r>
          </a:p>
          <a:p>
            <a:pPr marL="1371600" lvl="2" indent="-457200">
              <a:buSzPct val="100000"/>
              <a:buFont typeface="Arial"/>
              <a:buChar char="•"/>
            </a:pPr>
            <a:r>
              <a:rPr lang="en-US" sz="3200" dirty="0" smtClean="0"/>
              <a:t>VCF</a:t>
            </a:r>
          </a:p>
          <a:p>
            <a:pPr marL="1371600" lvl="2" indent="-457200">
              <a:buSzPct val="100000"/>
              <a:buFont typeface="Arial"/>
              <a:buChar char="•"/>
            </a:pPr>
            <a:r>
              <a:rPr lang="en-US" sz="3200" dirty="0" smtClean="0"/>
              <a:t>GVF</a:t>
            </a:r>
          </a:p>
          <a:p>
            <a:pPr marL="1371600" lvl="2" indent="-457200">
              <a:buSzPct val="100000"/>
              <a:buFont typeface="Arial"/>
              <a:buChar char="•"/>
            </a:pPr>
            <a:r>
              <a:rPr lang="en-US" sz="3200" dirty="0" smtClean="0"/>
              <a:t>HGVS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3200" dirty="0" smtClean="0"/>
              <a:t>General</a:t>
            </a:r>
          </a:p>
          <a:p>
            <a:pPr marL="1371600" lvl="2" indent="-457200">
              <a:buSzPct val="100000"/>
              <a:buFont typeface="Arial"/>
              <a:buChar char="•"/>
            </a:pPr>
            <a:r>
              <a:rPr lang="en-US" sz="3200" dirty="0" smtClean="0"/>
              <a:t>GFF3</a:t>
            </a:r>
          </a:p>
          <a:p>
            <a:pPr marL="1371600" lvl="2" indent="-457200">
              <a:buSzPct val="100000"/>
              <a:buFont typeface="Arial"/>
              <a:buChar char="•"/>
            </a:pPr>
            <a:r>
              <a:rPr lang="en-US" sz="3200" dirty="0" smtClean="0"/>
              <a:t>BED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18" y="6460516"/>
            <a:ext cx="6400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deannachurch.github.io</a:t>
            </a:r>
            <a:r>
              <a:rPr lang="en-US" dirty="0"/>
              <a:t>/</a:t>
            </a:r>
            <a:r>
              <a:rPr lang="en-US" dirty="0" err="1"/>
              <a:t>BHSC_Bioinformatics</a:t>
            </a:r>
            <a:r>
              <a:rPr lang="en-US" dirty="0"/>
              <a:t>/</a:t>
            </a:r>
            <a:r>
              <a:rPr lang="en-US" dirty="0" err="1"/>
              <a:t>formats.html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1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474369"/>
            <a:ext cx="8273005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05156"/>
            <a:ext cx="874226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" y="377235"/>
            <a:ext cx="161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+mj-lt"/>
              </a:rPr>
              <a:t>FASTA</a:t>
            </a:r>
            <a:endParaRPr lang="en-US" sz="4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3403036"/>
            <a:ext cx="1678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+mj-lt"/>
              </a:rPr>
              <a:t>FASTQ</a:t>
            </a:r>
            <a:endParaRPr lang="en-US" sz="40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4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0338" y="979843"/>
            <a:ext cx="8458200" cy="5029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indent="-457200">
              <a:buSzPct val="100000"/>
            </a:pPr>
            <a:r>
              <a:rPr lang="en-US" dirty="0" smtClean="0"/>
              <a:t>Text based</a:t>
            </a:r>
          </a:p>
          <a:p>
            <a:pPr lvl="1">
              <a:buSzPct val="100000"/>
            </a:pPr>
            <a:r>
              <a:rPr lang="en-US" dirty="0" smtClean="0"/>
              <a:t>Encodes sequence calls and quality scores with ASCII characters</a:t>
            </a:r>
          </a:p>
          <a:p>
            <a:pPr lvl="1">
              <a:buSzPct val="100000"/>
            </a:pPr>
            <a:r>
              <a:rPr lang="en-US" dirty="0" smtClean="0"/>
              <a:t>Stores minimal information about the sequence read</a:t>
            </a:r>
          </a:p>
          <a:p>
            <a:pPr lvl="1">
              <a:buSzPct val="100000"/>
            </a:pPr>
            <a:r>
              <a:rPr lang="en-US" dirty="0" smtClean="0"/>
              <a:t>4 lines per sequence</a:t>
            </a:r>
          </a:p>
          <a:p>
            <a:pPr marL="1314450" lvl="2" indent="-457200">
              <a:buSzPct val="100000"/>
            </a:pPr>
            <a:r>
              <a:rPr lang="en-US" dirty="0" smtClean="0"/>
              <a:t>Line 1: begins with @; followed by sequence identifier and optional description</a:t>
            </a:r>
          </a:p>
          <a:p>
            <a:pPr marL="1314450" lvl="2" indent="-457200">
              <a:buSzPct val="100000"/>
            </a:pPr>
            <a:r>
              <a:rPr lang="en-US" dirty="0" smtClean="0"/>
              <a:t>Line 2: the sequence</a:t>
            </a:r>
          </a:p>
          <a:p>
            <a:pPr marL="1314450" lvl="2" indent="-457200">
              <a:buSzPct val="100000"/>
            </a:pPr>
            <a:r>
              <a:rPr lang="en-US" dirty="0" smtClean="0"/>
              <a:t>Line 3: begins with the “+” and is followed by sequence identifiers and description (both are optional)</a:t>
            </a:r>
          </a:p>
          <a:p>
            <a:pPr marL="1314450" lvl="2" indent="-457200">
              <a:buSzPct val="100000"/>
            </a:pPr>
            <a:r>
              <a:rPr lang="en-US" dirty="0" smtClean="0"/>
              <a:t>Line 4: encoding of quality scores for the sequence in line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5100" y="384824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 data format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" y="333512"/>
            <a:ext cx="294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FASTQ Details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" y="6224497"/>
            <a:ext cx="456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http://maq.sourceforge.net/fastq.shtml</a:t>
            </a:r>
            <a:endParaRPr lang="en-US" dirty="0" smtClean="0"/>
          </a:p>
          <a:p>
            <a:r>
              <a:rPr lang="en-US" dirty="0" smtClean="0"/>
              <a:t>Cock et al. (2009) </a:t>
            </a:r>
            <a:r>
              <a:rPr lang="en-US" dirty="0" err="1" smtClean="0"/>
              <a:t>Nuc</a:t>
            </a:r>
            <a:r>
              <a:rPr lang="en-US" dirty="0" smtClean="0"/>
              <a:t> Acids Res 38: 1767-1771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" y="5983387"/>
            <a:ext cx="122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References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9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83" y="1432668"/>
            <a:ext cx="6610905" cy="425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53200" y="352961"/>
            <a:ext cx="25908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analysis, it may be necessary to convert to the Sanger form of FASTQ.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" y="333512"/>
            <a:ext cx="327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FASTQ Example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59" y="6516461"/>
            <a:ext cx="37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FASTQ example from Cock et al., 2009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859166"/>
              </p:ext>
            </p:extLst>
          </p:nvPr>
        </p:nvGraphicFramePr>
        <p:xfrm>
          <a:off x="200025" y="1740061"/>
          <a:ext cx="8715375" cy="29081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31517"/>
                <a:gridCol w="3652341"/>
                <a:gridCol w="2531517"/>
              </a:tblGrid>
              <a:tr h="497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Phred</a:t>
                      </a:r>
                      <a:r>
                        <a:rPr lang="en-US" b="1" dirty="0"/>
                        <a:t> Quality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Probability of incorrect base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Base call accuracy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in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in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99.9 %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99.99 %</a:t>
                      </a:r>
                    </a:p>
                  </a:txBody>
                  <a:tcPr anchor="ctr"/>
                </a:tc>
              </a:tr>
              <a:tr h="48209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99.999 %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4942582"/>
            <a:ext cx="4782365" cy="830997"/>
          </a:xfrm>
          <a:prstGeom prst="rect">
            <a:avLst/>
          </a:prstGeom>
          <a:solidFill>
            <a:srgbClr val="FFFFE4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Q =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Phred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Quality Scores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Base-calling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probabilities</a:t>
            </a:r>
            <a:endParaRPr 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" y="333512"/>
            <a:ext cx="294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Quality Scores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48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930291"/>
            <a:ext cx="8782050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!"#$%&amp;'()*+,-./</a:t>
            </a:r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0123456789:;&lt;=&gt;?@ABCDEFGHIJKLMNOPQRSTUVWXYZ[\]^_`</a:t>
            </a:r>
            <a:r>
              <a:rPr lang="en-US" sz="11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abcdefghijklmnopqrstuvwxyz</a:t>
            </a:r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{|}~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|                         |    |        |                              |                     |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33                        59   64       73                            104                   126</a:t>
            </a:r>
          </a:p>
          <a:p>
            <a:r>
              <a:rPr lang="en-US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 Sanger        Phred+33,  raw reads typically (0,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X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Solexa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Solexa+64, raw reads typically (-5,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1.3+ Phred+64,  raw reads typically (0,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1.5+ Phred+64,  raw reads typically (3, 40)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with 0=unused, 1=unused, 2=Read Segment Quality Control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Indicator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1.8+ Phred+33,  raw reads typically (0, 41)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8432"/>
            <a:ext cx="8273005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629450"/>
            <a:ext cx="882491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Format/Platform	</a:t>
            </a:r>
            <a:r>
              <a:rPr lang="en-US" u="sng" dirty="0" err="1" smtClean="0"/>
              <a:t>QualityScoreType</a:t>
            </a:r>
            <a:r>
              <a:rPr lang="en-US" u="sng" dirty="0" smtClean="0"/>
              <a:t>		ASCII encoding</a:t>
            </a:r>
          </a:p>
          <a:p>
            <a:r>
              <a:rPr lang="en-US" dirty="0" smtClean="0"/>
              <a:t>Sanger		</a:t>
            </a:r>
            <a:r>
              <a:rPr lang="en-US" dirty="0" err="1" smtClean="0"/>
              <a:t>Phred</a:t>
            </a:r>
            <a:r>
              <a:rPr lang="en-US" dirty="0" smtClean="0"/>
              <a:t>: 0-93		33-126</a:t>
            </a:r>
          </a:p>
          <a:p>
            <a:r>
              <a:rPr lang="en-US" dirty="0" err="1" smtClean="0"/>
              <a:t>Solexa</a:t>
            </a:r>
            <a:r>
              <a:rPr lang="en-US" dirty="0" smtClean="0"/>
              <a:t>		</a:t>
            </a:r>
            <a:r>
              <a:rPr lang="en-US" dirty="0" err="1" smtClean="0"/>
              <a:t>Solexa</a:t>
            </a:r>
            <a:r>
              <a:rPr lang="en-US" dirty="0" smtClean="0"/>
              <a:t>:-5-62		64-126</a:t>
            </a:r>
          </a:p>
          <a:p>
            <a:r>
              <a:rPr lang="en-US" dirty="0" err="1" smtClean="0"/>
              <a:t>Illumina</a:t>
            </a:r>
            <a:r>
              <a:rPr lang="en-US" dirty="0" smtClean="0"/>
              <a:t> 1.3	</a:t>
            </a:r>
            <a:r>
              <a:rPr lang="en-US" dirty="0" err="1" smtClean="0"/>
              <a:t>Phred</a:t>
            </a:r>
            <a:r>
              <a:rPr lang="en-US" dirty="0" smtClean="0"/>
              <a:t>: 0-62		64-126</a:t>
            </a:r>
          </a:p>
          <a:p>
            <a:r>
              <a:rPr lang="en-US" dirty="0" err="1" smtClean="0"/>
              <a:t>Illumina</a:t>
            </a:r>
            <a:r>
              <a:rPr lang="en-US" dirty="0" smtClean="0"/>
              <a:t> 1.5	</a:t>
            </a:r>
            <a:r>
              <a:rPr lang="en-US" dirty="0" err="1" smtClean="0"/>
              <a:t>Phred</a:t>
            </a:r>
            <a:r>
              <a:rPr lang="en-US" dirty="0" smtClean="0"/>
              <a:t>: 0-62		64-126</a:t>
            </a:r>
          </a:p>
          <a:p>
            <a:r>
              <a:rPr lang="en-US" dirty="0" err="1" smtClean="0"/>
              <a:t>Illumina</a:t>
            </a:r>
            <a:r>
              <a:rPr lang="en-US" dirty="0" smtClean="0"/>
              <a:t> 1.8	</a:t>
            </a:r>
            <a:r>
              <a:rPr lang="en-US" dirty="0" err="1" smtClean="0"/>
              <a:t>Phred</a:t>
            </a:r>
            <a:r>
              <a:rPr lang="en-US" dirty="0" smtClean="0"/>
              <a:t>: 0-62		33-126 	*** Sanger format!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" y="230888"/>
            <a:ext cx="294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Quality Scores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22" y="710455"/>
            <a:ext cx="814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always directly comparable between to programs/pipelines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806" y="6029016"/>
            <a:ext cx="6841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know what your program is expecting</a:t>
            </a:r>
          </a:p>
          <a:p>
            <a:r>
              <a:rPr lang="en-US" sz="2400" dirty="0" smtClean="0"/>
              <a:t>Likely to change again (to improve compressing data)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2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5154" y="132994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 smtClean="0"/>
              <a:t>Standard output of aligners that map reads to a reference genome</a:t>
            </a:r>
          </a:p>
          <a:p>
            <a:pPr lvl="1">
              <a:buSzPct val="100000"/>
            </a:pPr>
            <a:r>
              <a:rPr lang="en-US" dirty="0" smtClean="0"/>
              <a:t>Tab delimited w/ header section and alignment section</a:t>
            </a:r>
          </a:p>
          <a:p>
            <a:pPr lvl="2">
              <a:buSzPct val="100000"/>
            </a:pPr>
            <a:r>
              <a:rPr lang="en-US" dirty="0" smtClean="0"/>
              <a:t>Header sections begin with @ (are optional)</a:t>
            </a:r>
          </a:p>
          <a:p>
            <a:pPr lvl="2">
              <a:buSzPct val="100000"/>
            </a:pPr>
            <a:r>
              <a:rPr lang="en-US" dirty="0" smtClean="0"/>
              <a:t>Alignment section has 11 mandatory fields</a:t>
            </a:r>
          </a:p>
          <a:p>
            <a:pPr lvl="1">
              <a:buSzPct val="100000"/>
            </a:pPr>
            <a:r>
              <a:rPr lang="en-US" dirty="0" smtClean="0"/>
              <a:t>BAM is the binary format of SAM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2463"/>
            <a:ext cx="328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http://samtools.sourceforge.net/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5100" y="374105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Alignment data format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4105"/>
            <a:ext cx="639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SAM (Sequence Alignment/Map)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06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3" y="1444728"/>
            <a:ext cx="8968428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15876"/>
            <a:ext cx="420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http://samtools.sourceforge.net/SAM1.pdf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8487" y="-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Mandatory Alignment Fields</a:t>
            </a:r>
          </a:p>
        </p:txBody>
      </p:sp>
    </p:spTree>
    <p:extLst>
      <p:ext uri="{BB962C8B-B14F-4D97-AF65-F5344CB8AC3E}">
        <p14:creationId xmlns:p14="http://schemas.microsoft.com/office/powerpoint/2010/main" val="373839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8668"/>
            <a:ext cx="420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http://samtools.sourceforge.net/SAM1.pdf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2296"/>
            <a:ext cx="11392314" cy="354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77980"/>
            <a:ext cx="9180919" cy="261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38708" y="3938960"/>
            <a:ext cx="270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Alignments in SAM format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98561" y="1570587"/>
            <a:ext cx="39662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CIGAR string -&gt; 8M2I4M1D3M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97258" y="40178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Alignments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0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81000"/>
            <a:ext cx="7670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4101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en-US" dirty="0" smtClean="0"/>
              <a:t>Mostly tab delimited files that describe the location of genome features (i.e., genes, etc.)</a:t>
            </a:r>
          </a:p>
          <a:p>
            <a:pPr>
              <a:buSzPct val="100000"/>
            </a:pPr>
            <a:r>
              <a:rPr lang="en-US" dirty="0" smtClean="0"/>
              <a:t>Also used for displaying annotations on standard genome browsers </a:t>
            </a:r>
          </a:p>
          <a:p>
            <a:pPr>
              <a:buSzPct val="100000"/>
            </a:pPr>
            <a:r>
              <a:rPr lang="en-US" dirty="0" smtClean="0"/>
              <a:t>Important for associating alignments with specific genome features</a:t>
            </a:r>
          </a:p>
          <a:p>
            <a:pPr>
              <a:buSzPct val="100000"/>
            </a:pPr>
            <a:r>
              <a:rPr lang="en-US" dirty="0" smtClean="0"/>
              <a:t>Descriptions</a:t>
            </a:r>
            <a:endParaRPr lang="en-US" dirty="0"/>
          </a:p>
          <a:p>
            <a:pPr>
              <a:buSzPct val="100000"/>
            </a:pPr>
            <a:r>
              <a:rPr lang="en-US" dirty="0" smtClean="0"/>
              <a:t>Knowing </a:t>
            </a:r>
            <a:r>
              <a:rPr lang="en-US" dirty="0"/>
              <a:t>format details can be important to translating results</a:t>
            </a:r>
            <a:r>
              <a:rPr lang="en-US" dirty="0" smtClean="0"/>
              <a:t>!</a:t>
            </a:r>
          </a:p>
          <a:p>
            <a:pPr lvl="1">
              <a:buSzPct val="100000"/>
            </a:pPr>
            <a:r>
              <a:rPr lang="en-US" dirty="0" smtClean="0"/>
              <a:t>BED </a:t>
            </a:r>
            <a:r>
              <a:rPr lang="en-US" dirty="0"/>
              <a:t>is zero </a:t>
            </a:r>
            <a:r>
              <a:rPr lang="en-US" dirty="0" smtClean="0"/>
              <a:t>based/exclusive</a:t>
            </a:r>
          </a:p>
          <a:p>
            <a:pPr lvl="1">
              <a:buSzPct val="100000"/>
            </a:pPr>
            <a:r>
              <a:rPr lang="en-US" dirty="0" smtClean="0"/>
              <a:t>GTF</a:t>
            </a:r>
            <a:r>
              <a:rPr lang="en-US" dirty="0"/>
              <a:t>/GFF are one </a:t>
            </a:r>
            <a:r>
              <a:rPr lang="en-US" dirty="0" smtClean="0"/>
              <a:t>based/inclusive</a:t>
            </a:r>
            <a:endParaRPr lang="en-US" dirty="0"/>
          </a:p>
          <a:p>
            <a:pPr>
              <a:buSzPct val="100000"/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0535"/>
            <a:ext cx="403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Annotation Formats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67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765" y="278759"/>
            <a:ext cx="900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BED: zero based, start inclusive, stop exclusive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3765" y="3686466"/>
            <a:ext cx="589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GTF/GFF: one based, inclusive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1667"/>
            <a:ext cx="896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10491	10492	rs55998931	0	+</a:t>
            </a:r>
          </a:p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10582	10583	rs58108140	0	+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58627"/>
            <a:ext cx="896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snp135Com	exon	10492	10492	0.000</a:t>
            </a:r>
          </a:p>
          <a:p>
            <a:r>
              <a:rPr lang="en-US" sz="2800" dirty="0">
                <a:latin typeface="Consolas"/>
                <a:cs typeface="Consolas"/>
              </a:rPr>
              <a:t>c</a:t>
            </a:r>
            <a:r>
              <a:rPr lang="en-US" sz="2800" dirty="0" smtClean="0">
                <a:latin typeface="Consolas"/>
                <a:cs typeface="Consolas"/>
              </a:rPr>
              <a:t>hr1	snp135Com	exon	10583	10583	0.000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945" y="2142768"/>
            <a:ext cx="717375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First base on the chromosome is 0</a:t>
            </a:r>
          </a:p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Length = stop - start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945" y="5551218"/>
            <a:ext cx="717375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First base on the chromosome is 1</a:t>
            </a:r>
          </a:p>
          <a:p>
            <a:pPr marL="571500" indent="-571500">
              <a:buSzPct val="100000"/>
              <a:buBlip>
                <a:blip r:embed="rId2"/>
              </a:buBlip>
            </a:pPr>
            <a:r>
              <a:rPr lang="en-US" sz="3600" dirty="0" smtClean="0"/>
              <a:t>Length = stop – start+1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10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744027"/>
            <a:ext cx="7239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chr1	86114265	86116346	nsv433165</a:t>
            </a:r>
          </a:p>
          <a:p>
            <a:r>
              <a:rPr lang="en-US" sz="2000" dirty="0">
                <a:latin typeface="Courier New"/>
                <a:cs typeface="Courier New"/>
              </a:rPr>
              <a:t>chr2	1841774	1846089	nsv433166</a:t>
            </a:r>
          </a:p>
          <a:p>
            <a:r>
              <a:rPr lang="en-US" sz="2000" dirty="0">
                <a:latin typeface="Courier New"/>
                <a:cs typeface="Courier New"/>
              </a:rPr>
              <a:t>chr16	2950446	2955264	nsv433167</a:t>
            </a:r>
          </a:p>
          <a:p>
            <a:r>
              <a:rPr lang="en-US" sz="2000" dirty="0">
                <a:latin typeface="Courier New"/>
                <a:cs typeface="Courier New"/>
              </a:rPr>
              <a:t>chr17	14350387	14351933	nsv433168</a:t>
            </a:r>
          </a:p>
          <a:p>
            <a:r>
              <a:rPr lang="en-US" sz="2000" dirty="0">
                <a:latin typeface="Courier New"/>
                <a:cs typeface="Courier New"/>
              </a:rPr>
              <a:t>chr17	32831694	32832761	nsv433169</a:t>
            </a:r>
          </a:p>
          <a:p>
            <a:r>
              <a:rPr lang="en-US" sz="2000" dirty="0">
                <a:latin typeface="Courier New"/>
                <a:cs typeface="Courier New"/>
              </a:rPr>
              <a:t>chr17	32831694	32832761	nsv433170</a:t>
            </a:r>
          </a:p>
          <a:p>
            <a:r>
              <a:rPr lang="en-US" sz="2000" dirty="0">
                <a:latin typeface="Courier New"/>
                <a:cs typeface="Courier New"/>
              </a:rPr>
              <a:t>chr18	61880550	61881930	nsv433171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260008"/>
            <a:ext cx="8763000" cy="230832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chr1	16759829	16778548	chr1:21667704	270866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16784844	chr1:146691804	407277	+</a:t>
            </a:r>
          </a:p>
          <a:p>
            <a:r>
              <a:rPr lang="en-US" dirty="0">
                <a:latin typeface="Courier New"/>
                <a:cs typeface="Courier New"/>
              </a:rPr>
              <a:t>chr1	16763194	16784844	chr1:144004664	408925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16779513	chr1:142857141	291416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16779513	chr1:143522082	293473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16778548	chr1:146844175	284555	-</a:t>
            </a:r>
          </a:p>
          <a:p>
            <a:r>
              <a:rPr lang="en-US" dirty="0">
                <a:latin typeface="Courier New"/>
                <a:cs typeface="Courier New"/>
              </a:rPr>
              <a:t>chr1	16763194	16778548	chr1:147006260	284948	-</a:t>
            </a:r>
          </a:p>
          <a:p>
            <a:r>
              <a:rPr lang="en-US" dirty="0">
                <a:latin typeface="Courier New"/>
                <a:cs typeface="Courier New"/>
              </a:rPr>
              <a:t>chr1	16763411	16784844	chr1:144747517	405362	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8003"/>
            <a:ext cx="243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BED format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5100" y="381000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Annotation data format</a:t>
            </a:r>
            <a:endParaRPr lang="en-US" sz="2000" b="1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730011" y="-349738"/>
            <a:ext cx="251506" cy="3936023"/>
          </a:xfrm>
          <a:prstGeom prst="rightBrace">
            <a:avLst/>
          </a:prstGeom>
          <a:ln w="57150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13578" y="992371"/>
            <a:ext cx="198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Required (1-3)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94005" y="992371"/>
            <a:ext cx="208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Optional (4-12)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27441" y="1223204"/>
            <a:ext cx="115264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2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15100" y="355527"/>
            <a:ext cx="26289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Annotation data format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779"/>
            <a:ext cx="9144000" cy="3640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55527"/>
            <a:ext cx="10287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GFF3</a:t>
            </a:r>
            <a:endParaRPr lang="en-US" sz="2800" b="1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02980"/>
            <a:ext cx="552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www.sequenceontology.org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/resources/gff3.html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30" y="3938096"/>
            <a:ext cx="2582370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Fixed columns: </a:t>
            </a:r>
          </a:p>
          <a:p>
            <a:r>
              <a:rPr lang="en-US" dirty="0" smtClean="0"/>
              <a:t>Column 1: Sequence Id</a:t>
            </a:r>
          </a:p>
          <a:p>
            <a:r>
              <a:rPr lang="en-US" dirty="0" smtClean="0"/>
              <a:t>Column 2: Source</a:t>
            </a:r>
          </a:p>
          <a:p>
            <a:r>
              <a:rPr lang="en-US" dirty="0" smtClean="0"/>
              <a:t>Column 3: Feature type</a:t>
            </a:r>
          </a:p>
          <a:p>
            <a:r>
              <a:rPr lang="en-US" dirty="0" smtClean="0"/>
              <a:t>Column 4: Start (1-based)</a:t>
            </a:r>
          </a:p>
          <a:p>
            <a:r>
              <a:rPr lang="en-US" dirty="0" smtClean="0"/>
              <a:t>Column 5: End </a:t>
            </a:r>
          </a:p>
          <a:p>
            <a:r>
              <a:rPr lang="en-US" dirty="0" smtClean="0"/>
              <a:t>Column 6: Score</a:t>
            </a:r>
          </a:p>
          <a:p>
            <a:r>
              <a:rPr lang="en-US" dirty="0" smtClean="0"/>
              <a:t>Column 7: Strand</a:t>
            </a:r>
          </a:p>
          <a:p>
            <a:r>
              <a:rPr lang="en-US" dirty="0" smtClean="0"/>
              <a:t>Column 8: Phase (0,1,2)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8649" y="445483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Flexible column:</a:t>
            </a:r>
          </a:p>
          <a:p>
            <a:r>
              <a:rPr lang="en-US" dirty="0" smtClean="0"/>
              <a:t>Column 9: attributes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9853" y="5464593"/>
            <a:ext cx="523049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Semi-colon delimited tag=value pairs. Some tags</a:t>
            </a:r>
            <a:br>
              <a:rPr lang="en-US" sz="2000" dirty="0" smtClean="0"/>
            </a:br>
            <a:r>
              <a:rPr lang="en-US" sz="2000" dirty="0" smtClean="0"/>
              <a:t>are reserved (ID, Name,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1778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88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DNASeq</a:t>
            </a:r>
            <a:r>
              <a:rPr lang="en-US" dirty="0" smtClean="0">
                <a:solidFill>
                  <a:srgbClr val="008000"/>
                </a:solidFill>
              </a:rPr>
              <a:t> Tasks, Tools and File Formats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16383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Quality Control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2004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Alignment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46482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Variant Calling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72150" y="1638300"/>
            <a:ext cx="2209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FastQ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SangerFastQ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81350" y="4610100"/>
            <a:ext cx="2209800" cy="609600"/>
          </a:xfrm>
          <a:prstGeom prst="round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FreeBayes</a:t>
            </a:r>
            <a:endParaRPr lang="en-US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181350" y="2895600"/>
            <a:ext cx="2209800" cy="609600"/>
          </a:xfrm>
          <a:prstGeom prst="round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BWA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238500" y="1676400"/>
            <a:ext cx="2209800" cy="609600"/>
          </a:xfrm>
          <a:prstGeom prst="round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FastQC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772150" y="3352800"/>
            <a:ext cx="2209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SAM/BAM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10250" y="6096000"/>
            <a:ext cx="2209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GTF, BED, GFF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" y="60960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Variant Annotation</a:t>
            </a:r>
            <a:endParaRPr lang="en-US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38500" y="6076950"/>
            <a:ext cx="2209800" cy="609600"/>
          </a:xfrm>
          <a:prstGeom prst="round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VEP, </a:t>
            </a:r>
            <a:r>
              <a:rPr lang="en-US" sz="2000" b="1" dirty="0" err="1" smtClean="0"/>
              <a:t>SnpEFF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26199" y="902732"/>
            <a:ext cx="80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Task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4477" y="870466"/>
            <a:ext cx="787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Tool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65711" y="838200"/>
            <a:ext cx="182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File Format</a:t>
            </a:r>
            <a:endParaRPr lang="en-US" sz="2800" dirty="0"/>
          </a:p>
        </p:txBody>
      </p:sp>
      <p:sp>
        <p:nvSpPr>
          <p:cNvPr id="23" name="Down Arrow 22"/>
          <p:cNvSpPr/>
          <p:nvPr/>
        </p:nvSpPr>
        <p:spPr>
          <a:xfrm>
            <a:off x="1394300" y="2438400"/>
            <a:ext cx="739300" cy="457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405650" y="4038600"/>
            <a:ext cx="739300" cy="457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417000" y="5486400"/>
            <a:ext cx="739300" cy="457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00400" y="3657600"/>
            <a:ext cx="2209800" cy="609600"/>
          </a:xfrm>
          <a:prstGeom prst="roundRect">
            <a:avLst/>
          </a:prstGeom>
          <a:solidFill>
            <a:srgbClr val="000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IGV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810250" y="4606252"/>
            <a:ext cx="2209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VCF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9298" y="501134"/>
            <a:ext cx="63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We’ll re-visit this on Friday during the Galaxy tutorial.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4792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238666"/>
            <a:ext cx="424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Take home messages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03" y="1180148"/>
            <a:ext cx="899477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Understand how your tools work</a:t>
            </a:r>
          </a:p>
          <a:p>
            <a:pPr marL="914400" lvl="1" indent="-457200">
              <a:buSzPct val="100000"/>
              <a:buFont typeface="Courier New"/>
              <a:buChar char="o"/>
            </a:pPr>
            <a:r>
              <a:rPr lang="en-US" sz="2400" dirty="0" smtClean="0"/>
              <a:t>What is the tool expecting?</a:t>
            </a:r>
          </a:p>
          <a:p>
            <a:pPr marL="914400" lvl="1" indent="-457200">
              <a:buSzPct val="100000"/>
              <a:buFont typeface="Courier New"/>
              <a:buChar char="o"/>
            </a:pPr>
            <a:r>
              <a:rPr lang="en-US" sz="2400" dirty="0" smtClean="0"/>
              <a:t>What type of data am I representing?</a:t>
            </a:r>
          </a:p>
          <a:p>
            <a:pPr marL="914400" lvl="1" indent="-457200">
              <a:buSzPct val="100000"/>
              <a:buFont typeface="Courier New"/>
              <a:buChar char="o"/>
            </a:pPr>
            <a:r>
              <a:rPr lang="en-US" sz="2400" dirty="0" smtClean="0"/>
              <a:t>What type of data will it produce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Output of programs/pipelines are not always comparable</a:t>
            </a:r>
          </a:p>
          <a:p>
            <a:pPr marL="914400" lvl="1" indent="-457200">
              <a:buSzPct val="100000"/>
              <a:buFont typeface="Courier New"/>
              <a:buChar char="o"/>
            </a:pPr>
            <a:r>
              <a:rPr lang="en-US" sz="2400" dirty="0" smtClean="0"/>
              <a:t>Score values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Know how to count (starting at 0 or 1)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Just because 2 files are of the same type (BED, GFF3) it</a:t>
            </a:r>
            <a:br>
              <a:rPr lang="en-US" sz="2800" dirty="0" smtClean="0"/>
            </a:br>
            <a:r>
              <a:rPr lang="en-US" sz="2800" dirty="0" smtClean="0"/>
              <a:t>does not mean they are identical or ‘standard’.</a:t>
            </a:r>
          </a:p>
          <a:p>
            <a:pPr marL="457200" indent="-457200">
              <a:buSzPct val="100000"/>
              <a:buBlip>
                <a:blip r:embed="rId2"/>
              </a:buBlip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8738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238666"/>
            <a:ext cx="324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 to do next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04" y="1180148"/>
            <a:ext cx="864686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Work on the file format exercises on the workshop web site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Explore the links on the File Formats section of the course web site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The file formats that will be most relevant to you this week: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2800" dirty="0" err="1" smtClean="0"/>
              <a:t>Fastq</a:t>
            </a:r>
            <a:endParaRPr lang="en-US" sz="2800" dirty="0" smtClean="0"/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2800" dirty="0" smtClean="0"/>
              <a:t>SAM/BAM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2800" dirty="0" smtClean="0"/>
              <a:t>BED</a:t>
            </a:r>
          </a:p>
          <a:p>
            <a:pPr marL="914400" lvl="1" indent="-457200">
              <a:buSzPct val="100000"/>
              <a:buFont typeface="Arial"/>
              <a:buChar char="•"/>
            </a:pPr>
            <a:r>
              <a:rPr lang="en-US" sz="2800" dirty="0" smtClean="0"/>
              <a:t>VCF</a:t>
            </a:r>
          </a:p>
          <a:p>
            <a:pPr marL="457200" indent="-457200">
              <a:buSzPct val="100000"/>
              <a:buBlip>
                <a:blip r:embed="rId2"/>
              </a:buBlip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0712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91"/>
            <a:ext cx="9144000" cy="5514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6273224"/>
            <a:ext cx="91440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</a:rPr>
              <a:t>http://</a:t>
            </a:r>
            <a:r>
              <a:rPr lang="en-US" sz="1600" dirty="0" err="1">
                <a:solidFill>
                  <a:srgbClr val="595959"/>
                </a:solidFill>
              </a:rPr>
              <a:t>www.downloadsoftfree.com</a:t>
            </a:r>
            <a:r>
              <a:rPr lang="en-US" sz="1600" dirty="0">
                <a:solidFill>
                  <a:srgbClr val="595959"/>
                </a:solidFill>
              </a:rPr>
              <a:t>/windows/Business/Business-Finance/Budgeting-Spreadsheets-for-Excel-1-2-13-4345-1-0-0.html</a:t>
            </a:r>
          </a:p>
        </p:txBody>
      </p:sp>
    </p:spTree>
    <p:extLst>
      <p:ext uri="{BB962C8B-B14F-4D97-AF65-F5344CB8AC3E}">
        <p14:creationId xmlns:p14="http://schemas.microsoft.com/office/powerpoint/2010/main" val="30579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700"/>
            <a:ext cx="69215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66892"/>
            <a:ext cx="72136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827007"/>
            <a:ext cx="7200900" cy="19431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200" y="2207370"/>
            <a:ext cx="4038181" cy="4650630"/>
            <a:chOff x="965200" y="2220198"/>
            <a:chExt cx="4038181" cy="46506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200" y="2220198"/>
              <a:ext cx="3864475" cy="16125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200" y="5321428"/>
              <a:ext cx="4038181" cy="1549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169483" y="1162968"/>
            <a:ext cx="4884711" cy="3800795"/>
            <a:chOff x="4169483" y="1162968"/>
            <a:chExt cx="4884711" cy="38007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9284" y="1162968"/>
              <a:ext cx="1952576" cy="10444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9483" y="4191580"/>
              <a:ext cx="4884711" cy="772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61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826" y="379749"/>
            <a:ext cx="825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99"/>
                </a:solidFill>
                <a:latin typeface="+mj-lt"/>
              </a:rPr>
              <a:t>Control Characters: invisible to you but not to software</a:t>
            </a:r>
            <a:endParaRPr lang="en-US" sz="2800" dirty="0">
              <a:solidFill>
                <a:srgbClr val="33669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9183" y="1460685"/>
            <a:ext cx="336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Carriage return (CR):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9859" y="1964892"/>
            <a:ext cx="236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 feed (LF):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436422" y="1460685"/>
            <a:ext cx="1520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\r or </a:t>
            </a:r>
            <a:r>
              <a:rPr lang="en-US" sz="2800" dirty="0">
                <a:latin typeface="Lucida Grande"/>
                <a:ea typeface="Lucida Grande"/>
                <a:cs typeface="Lucida Grande"/>
              </a:rPr>
              <a:t>⌃M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436422" y="1964892"/>
            <a:ext cx="1386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\n </a:t>
            </a:r>
            <a:r>
              <a:rPr lang="en-US" sz="2800" dirty="0"/>
              <a:t>or </a:t>
            </a:r>
            <a:r>
              <a:rPr lang="en-US" sz="2800" dirty="0" smtClean="0">
                <a:latin typeface="Lucida Grande"/>
                <a:ea typeface="Lucida Grande"/>
                <a:cs typeface="Lucida Grande"/>
              </a:rPr>
              <a:t>⌃J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3322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</a:rPr>
              <a:t>http://</a:t>
            </a:r>
            <a:r>
              <a:rPr lang="en-US" sz="1600" dirty="0" err="1">
                <a:solidFill>
                  <a:srgbClr val="595959"/>
                </a:solidFill>
              </a:rPr>
              <a:t>danielmiessler.com</a:t>
            </a:r>
            <a:r>
              <a:rPr lang="en-US" sz="1600" dirty="0">
                <a:solidFill>
                  <a:srgbClr val="595959"/>
                </a:solidFill>
              </a:rPr>
              <a:t>/study/</a:t>
            </a:r>
            <a:r>
              <a:rPr lang="en-US" sz="1600" dirty="0" err="1">
                <a:solidFill>
                  <a:srgbClr val="595959"/>
                </a:solidFill>
              </a:rPr>
              <a:t>crlf</a:t>
            </a:r>
            <a:r>
              <a:rPr lang="en-US" sz="1600" dirty="0">
                <a:solidFill>
                  <a:srgbClr val="595959"/>
                </a:solidFill>
              </a:rPr>
              <a:t>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110" y="2912012"/>
            <a:ext cx="5723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Unix/Linux: uses LF character</a:t>
            </a:r>
          </a:p>
          <a:p>
            <a:r>
              <a:rPr lang="en-US" sz="3200" dirty="0" smtClean="0"/>
              <a:t>Macs: uses CR character</a:t>
            </a:r>
          </a:p>
          <a:p>
            <a:r>
              <a:rPr lang="en-US" sz="3200" dirty="0" smtClean="0"/>
              <a:t>Windows: uses CR followed by LF</a:t>
            </a:r>
          </a:p>
        </p:txBody>
      </p:sp>
    </p:spTree>
    <p:extLst>
      <p:ext uri="{BB962C8B-B14F-4D97-AF65-F5344CB8AC3E}">
        <p14:creationId xmlns:p14="http://schemas.microsoft.com/office/powerpoint/2010/main" val="215163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8485" y="66797"/>
            <a:ext cx="818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+mj-lt"/>
              </a:rPr>
              <a:t>Most bioinformatics packages expect:</a:t>
            </a:r>
            <a:endParaRPr lang="en-US" sz="4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8967" y="1626445"/>
            <a:ext cx="667362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SzPct val="100000"/>
              <a:buFont typeface="Arial"/>
              <a:buChar char="•"/>
            </a:pPr>
            <a:r>
              <a:rPr lang="en-US" sz="3600" dirty="0" smtClean="0"/>
              <a:t> A plain text file</a:t>
            </a:r>
          </a:p>
          <a:p>
            <a:pPr marL="1028700" lvl="1" indent="-571500">
              <a:buSzPct val="100000"/>
              <a:buFont typeface="Courier New"/>
              <a:buChar char="o"/>
            </a:pPr>
            <a:r>
              <a:rPr lang="en-US" sz="2800" dirty="0" smtClean="0"/>
              <a:t>Not a word or excel document</a:t>
            </a:r>
          </a:p>
          <a:p>
            <a:pPr marL="571500" indent="-571500">
              <a:buSzPct val="100000"/>
              <a:buFont typeface="Arial"/>
              <a:buChar char="•"/>
            </a:pPr>
            <a:r>
              <a:rPr lang="en-US" sz="3600" dirty="0" smtClean="0"/>
              <a:t> A particular field delimiter</a:t>
            </a:r>
          </a:p>
          <a:p>
            <a:pPr marL="1028700" lvl="1" indent="-571500">
              <a:buSzPct val="100000"/>
              <a:buFont typeface="Courier New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often tab or comma, sometimes pipe</a:t>
            </a:r>
          </a:p>
          <a:p>
            <a:pPr marL="1028700" lvl="1" indent="-571500">
              <a:buSzPct val="100000"/>
              <a:buFont typeface="Courier New"/>
              <a:buChar char="o"/>
            </a:pPr>
            <a:r>
              <a:rPr lang="en-US" sz="2800" dirty="0" smtClean="0"/>
              <a:t>Unix style line terminators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7313" y="4500241"/>
            <a:ext cx="7937314" cy="1015663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Read file specifications!*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3619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* Even though they may not be complete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2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836"/>
            <a:ext cx="9144000" cy="32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32" y="0"/>
            <a:ext cx="638161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1304"/>
            <a:ext cx="459733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+mj-lt"/>
              </a:rPr>
              <a:t>NCBI data representation: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608" y="846233"/>
            <a:ext cx="45320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Uses ASN.1 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Not easily human readable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Limited flexibility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Robust validation tools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rPr lang="en-US" sz="2800" dirty="0" smtClean="0"/>
              <a:t>Not easily parsed by </a:t>
            </a:r>
            <a:br>
              <a:rPr lang="en-US" sz="2800" dirty="0" smtClean="0"/>
            </a:br>
            <a:r>
              <a:rPr lang="en-US" sz="2800" dirty="0" smtClean="0"/>
              <a:t>Perl/Python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66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12107</TotalTime>
  <Words>973</Words>
  <Application>Microsoft Macintosh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NCBI Project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DNASeq Tasks, Tools and File Formats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213</cp:revision>
  <cp:lastPrinted>2014-07-22T17:04:51Z</cp:lastPrinted>
  <dcterms:created xsi:type="dcterms:W3CDTF">2012-05-16T17:25:05Z</dcterms:created>
  <dcterms:modified xsi:type="dcterms:W3CDTF">2014-07-22T17:53:11Z</dcterms:modified>
</cp:coreProperties>
</file>