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63" r:id="rId4"/>
    <p:sldId id="262" r:id="rId5"/>
    <p:sldId id="267" r:id="rId6"/>
    <p:sldId id="265" r:id="rId7"/>
    <p:sldId id="266" r:id="rId8"/>
    <p:sldId id="261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9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annacodes/kuzushiji_recognition" TargetMode="External"/><Relationship Id="rId2" Type="http://schemas.openxmlformats.org/officeDocument/2006/relationships/hyperlink" Target="https://www.kaggle.com/c/kuzushiji-recogni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1965536"/>
            <a:ext cx="6253317" cy="2359576"/>
          </a:xfrm>
        </p:spPr>
        <p:txBody>
          <a:bodyPr>
            <a:normAutofit/>
          </a:bodyPr>
          <a:lstStyle/>
          <a:p>
            <a:r>
              <a:rPr lang="en-US" sz="8000" dirty="0"/>
              <a:t>Kuzushiji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Deanna Thomas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rug&#10;&#10;Description automatically generated">
            <a:extLst>
              <a:ext uri="{FF2B5EF4-FFF2-40B4-BE49-F238E27FC236}">
                <a16:creationId xmlns:a16="http://schemas.microsoft.com/office/drawing/2014/main" id="{B61A5B06-44DD-47F1-B170-CD89EB132E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2" t="13751" r="8878" b="13752"/>
          <a:stretch/>
        </p:blipFill>
        <p:spPr>
          <a:xfrm>
            <a:off x="-247827" y="0"/>
            <a:ext cx="4883142" cy="68579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C799F4-9569-4D58-8797-0E843FC7DE16}"/>
              </a:ext>
            </a:extLst>
          </p:cNvPr>
          <p:cNvSpPr txBox="1"/>
          <p:nvPr/>
        </p:nvSpPr>
        <p:spPr>
          <a:xfrm>
            <a:off x="5308019" y="1503871"/>
            <a:ext cx="2348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くずし字認識</a:t>
            </a:r>
            <a:endParaRPr lang="en-US" sz="24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23FC-AA62-4D9A-AC96-230BE752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Goal 1: Artificial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F2942-E177-43D7-B59D-F3F1A37F7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10058400" cy="3748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Next, I test the size of the ANN (Recall: 18k rows of data, 900 columns, 80 labels for this subset)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1 layer ANN with neurons from 100 – 900 in multiples of 10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2 layer ANN with neurons in both layers ranging from 100 – 900 in multiples of 50</a:t>
            </a:r>
          </a:p>
          <a:p>
            <a:pPr marL="0" indent="0">
              <a:buNone/>
            </a:pPr>
            <a:r>
              <a:rPr lang="en-US" dirty="0"/>
              <a:t>Best network size was </a:t>
            </a:r>
            <a:r>
              <a:rPr lang="en-US" b="1" dirty="0"/>
              <a:t>1 layer </a:t>
            </a:r>
            <a:r>
              <a:rPr lang="en-US" dirty="0"/>
              <a:t>with </a:t>
            </a:r>
            <a:r>
              <a:rPr lang="en-US" b="1" dirty="0"/>
              <a:t>630 neurons </a:t>
            </a:r>
            <a:r>
              <a:rPr lang="en-US" dirty="0"/>
              <a:t>where accuracy was </a:t>
            </a:r>
            <a:r>
              <a:rPr lang="en-US" b="1" dirty="0"/>
              <a:t>90.65%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0C10D8-DC2C-4C28-AC9F-1B82EFBE32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769" y="4274820"/>
            <a:ext cx="7566461" cy="1394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3997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23FC-AA62-4D9A-AC96-230BE752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Goal 1: Artificial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F2942-E177-43D7-B59D-F3F1A37F7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5543550" cy="37481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To verify the results, I ran a loop to check which characters were misclassified.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Many characters seemed to be misclassified because they are rare in the language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04F66-E103-4D2A-87A1-7EB7F2A15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368" y="2120900"/>
            <a:ext cx="3042888" cy="37481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2303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23FC-AA62-4D9A-AC96-230BE752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Goal 1: Artificial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F2942-E177-43D7-B59D-F3F1A37F7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To even out the character counts, I wrote an algorithm to duplicate data until it has a minimum of 25 entries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Resize the character +-10%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Randomly reposition it in the frame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Rotate the character +- 10 degrees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Added about 4000 lines of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76290-2AE9-4647-9CFA-A2CAB71928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5944" y="2408054"/>
            <a:ext cx="4639736" cy="3173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9222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23FC-AA62-4D9A-AC96-230BE752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Goal 1: Artificial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F2942-E177-43D7-B59D-F3F1A37F7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9524538" cy="37481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After duplicating less frequent data, I re-trained the ANN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Accuracy improved less than 1%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When verifying mistakes, less rare characters were seen</a:t>
            </a:r>
          </a:p>
        </p:txBody>
      </p:sp>
    </p:spTree>
    <p:extLst>
      <p:ext uri="{BB962C8B-B14F-4D97-AF65-F5344CB8AC3E}">
        <p14:creationId xmlns:p14="http://schemas.microsoft.com/office/powerpoint/2010/main" val="110969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23FC-AA62-4D9A-AC96-230BE752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Goal 1: Artificial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F2942-E177-43D7-B59D-F3F1A37F7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9524538" cy="37481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After completing this process using the Katakana alphabet dataset, I applied the knowledge I had to the other datasets, as well as the complete dataset.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ANN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One layer, 630 neurons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No duplicated data (due to long running times and negligible improvement)</a:t>
            </a:r>
          </a:p>
        </p:txBody>
      </p:sp>
    </p:spTree>
    <p:extLst>
      <p:ext uri="{BB962C8B-B14F-4D97-AF65-F5344CB8AC3E}">
        <p14:creationId xmlns:p14="http://schemas.microsoft.com/office/powerpoint/2010/main" val="463562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23FC-AA62-4D9A-AC96-230BE752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Goal 1: Artificial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F2942-E177-43D7-B59D-F3F1A37F7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9524538" cy="37481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Hiragana Alphabet (430k rows, 900 columns, 82 labels): </a:t>
            </a:r>
            <a:r>
              <a:rPr lang="en-US" b="1" dirty="0"/>
              <a:t>86.71% accuracy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Kanji Alphabet (234k rows, 900 columns, 4050 labels): </a:t>
            </a:r>
            <a:r>
              <a:rPr lang="en-US" b="1" dirty="0"/>
              <a:t>60.21% accuracy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19F9C6-006A-45EA-BECF-F794417A5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56522"/>
            <a:ext cx="9077325" cy="1247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AC0A7B-565F-4C41-B7B0-29A579D90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805" y="4611793"/>
            <a:ext cx="90678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07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23FC-AA62-4D9A-AC96-230BE752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Goal 1: Artificial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F2942-E177-43D7-B59D-F3F1A37F7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9524538" cy="37481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Complete data set (668k rows, 900 columns, 4212 labels): </a:t>
            </a:r>
            <a:r>
              <a:rPr lang="en-US" b="1" dirty="0"/>
              <a:t>73.72% accuracy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FA1877-A05F-49D1-9A0C-B49CB1094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723716"/>
            <a:ext cx="90106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80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23FC-AA62-4D9A-AC96-230BE752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Goal 2: Convolutional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F2942-E177-43D7-B59D-F3F1A37F7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CNN is much more suited to classifying images than an ANN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Created a two-layer CNN (see right)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Tested with entire dataset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F0851-096E-489F-AA70-E5E2D52819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5944" y="2360787"/>
            <a:ext cx="4639736" cy="3268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9800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23FC-AA62-4D9A-AC96-230BE752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Goal 2: Convolutional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F2942-E177-43D7-B59D-F3F1A37F7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10058400" cy="37481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In only 6 epochs, the CNN achieved a 91% accuracy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6F852-27AE-4DD5-9B10-BB11567C5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26799"/>
            <a:ext cx="10256520" cy="123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44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23FC-AA62-4D9A-AC96-230BE752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Goal 3: Identify and Classify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F2942-E177-43D7-B59D-F3F1A37F7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10058400" cy="37481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 did not complete my stretch goal to identify and then classify the characters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Significant work would be needed to accurately detect the characters on the page, both for machine resources and to design a model; wasn’t able to complete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38C1-A2F9-4C83-A379-05C514F4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What is Kuzushiji?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BC8C93-FF42-4C0F-AF15-BC0ED10A5A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0263" y="786383"/>
            <a:ext cx="4045224" cy="49727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A1079-2289-433A-811F-0D1FE5251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Kuzushiji is a “cursive” style of writing used in Japan up until around 1900 when it stopped being used or taught in schools.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Only about 0.01% of the Japanese population can read Kuzushiji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4D469-1F4D-42D3-B2F0-773587DD167E}"/>
              </a:ext>
            </a:extLst>
          </p:cNvPr>
          <p:cNvSpPr txBox="1"/>
          <p:nvPr/>
        </p:nvSpPr>
        <p:spPr>
          <a:xfrm>
            <a:off x="6320826" y="5917728"/>
            <a:ext cx="4204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 example of translating Kuzushiji to modern script</a:t>
            </a:r>
          </a:p>
        </p:txBody>
      </p:sp>
    </p:spTree>
    <p:extLst>
      <p:ext uri="{BB962C8B-B14F-4D97-AF65-F5344CB8AC3E}">
        <p14:creationId xmlns:p14="http://schemas.microsoft.com/office/powerpoint/2010/main" val="3300866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23FC-AA62-4D9A-AC96-230BE7529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F2942-E177-43D7-B59D-F3F1A37F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Kaggle challenge: </a:t>
            </a:r>
            <a:r>
              <a:rPr lang="en-US" u="sng" dirty="0">
                <a:hlinkClick r:id="rId2"/>
              </a:rPr>
              <a:t>https://www.kaggle.com/c/kuzushiji-recognition/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My code on GitHub: </a:t>
            </a:r>
            <a:r>
              <a:rPr lang="en-US" dirty="0">
                <a:hlinkClick r:id="rId3"/>
              </a:rPr>
              <a:t>https://github.com/deannacodes/kuzushiji_recognition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724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23FC-AA62-4D9A-AC96-230BE7529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F2942-E177-43D7-B59D-F3F1A37F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split this challenge up into three goals: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Use an artificial neural network to </a:t>
            </a:r>
            <a:r>
              <a:rPr lang="en-US" b="1" dirty="0"/>
              <a:t>classify</a:t>
            </a:r>
            <a:r>
              <a:rPr lang="en-US" dirty="0"/>
              <a:t> the characters only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Use a convolutional neural network to </a:t>
            </a:r>
            <a:r>
              <a:rPr lang="en-US" b="1" dirty="0"/>
              <a:t>classify</a:t>
            </a:r>
            <a:r>
              <a:rPr lang="en-US" dirty="0"/>
              <a:t> the characters only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(Stretch Goal) Use a convolutional neural network to </a:t>
            </a:r>
            <a:r>
              <a:rPr lang="en-US" b="1" dirty="0"/>
              <a:t>identify </a:t>
            </a:r>
            <a:r>
              <a:rPr lang="en-US" dirty="0"/>
              <a:t>the characters on the page and </a:t>
            </a:r>
            <a:r>
              <a:rPr lang="en-US" b="1" dirty="0"/>
              <a:t>classify</a:t>
            </a:r>
            <a:r>
              <a:rPr lang="en-US" dirty="0"/>
              <a:t> the characters, as per the original challenge.</a:t>
            </a:r>
          </a:p>
        </p:txBody>
      </p:sp>
    </p:spTree>
    <p:extLst>
      <p:ext uri="{BB962C8B-B14F-4D97-AF65-F5344CB8AC3E}">
        <p14:creationId xmlns:p14="http://schemas.microsoft.com/office/powerpoint/2010/main" val="344396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23FC-AA62-4D9A-AC96-230BE752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Data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F2942-E177-43D7-B59D-F3F1A37F7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5682211" cy="41419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 Script written in 3 different alphabets, for a total of 4,212 distinct labels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 Some pages seem to be written on very thin paper, showing bleed from other pages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 The pages and characters themselves were different sizes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 The characters were written in multiple different ways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 Characters can overlap each other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 Character frequencies vary immensely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B67864-D4A3-4D20-8899-3DE393F91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728" y="2120900"/>
            <a:ext cx="3741952" cy="3549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212EFB-99CF-4C3F-9C5D-F3C915A551D5}"/>
              </a:ext>
            </a:extLst>
          </p:cNvPr>
          <p:cNvSpPr txBox="1"/>
          <p:nvPr/>
        </p:nvSpPr>
        <p:spPr>
          <a:xfrm>
            <a:off x="7086448" y="5746506"/>
            <a:ext cx="4451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Different ways the characters </a:t>
            </a:r>
            <a:r>
              <a:rPr lang="ja-JP" altLang="en-US" sz="1400" dirty="0"/>
              <a:t>は</a:t>
            </a:r>
            <a:r>
              <a:rPr lang="en-US" altLang="ja-JP" sz="1400" dirty="0"/>
              <a:t> and </a:t>
            </a:r>
            <a:r>
              <a:rPr lang="ja-JP" altLang="en-US" sz="1400" dirty="0"/>
              <a:t>ハ </a:t>
            </a:r>
            <a:r>
              <a:rPr lang="en-US" altLang="ja-JP" sz="1400" dirty="0"/>
              <a:t>are written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28243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23FC-AA62-4D9A-AC96-230BE7529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F2942-E177-43D7-B59D-F3F1A37F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3500 individual pages of Kuzushiji script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On average, about 120 characters per page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Total of 683,464 lines of data</a:t>
            </a:r>
          </a:p>
        </p:txBody>
      </p:sp>
    </p:spTree>
    <p:extLst>
      <p:ext uri="{BB962C8B-B14F-4D97-AF65-F5344CB8AC3E}">
        <p14:creationId xmlns:p14="http://schemas.microsoft.com/office/powerpoint/2010/main" val="216265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23FC-AA62-4D9A-AC96-230BE752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Preparing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788FE-36F6-46C4-A456-E017348E02C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8984" y="1951885"/>
            <a:ext cx="5928344" cy="30165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F2942-E177-43D7-B59D-F3F1A37F7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For goals 1 and 2, I need to separate each character into a new line of data</a:t>
            </a:r>
          </a:p>
        </p:txBody>
      </p:sp>
    </p:spTree>
    <p:extLst>
      <p:ext uri="{BB962C8B-B14F-4D97-AF65-F5344CB8AC3E}">
        <p14:creationId xmlns:p14="http://schemas.microsoft.com/office/powerpoint/2010/main" val="14964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23FC-AA62-4D9A-AC96-230BE752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Preparing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AA480-75BC-4BC0-989D-BF429F916E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8984" y="1755779"/>
            <a:ext cx="5928344" cy="34087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F2942-E177-43D7-B59D-F3F1A37F7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For goals 1 and 2, I need to separate each character into a new line of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Threshold the images to remove background color and page bleed</a:t>
            </a:r>
          </a:p>
        </p:txBody>
      </p:sp>
    </p:spTree>
    <p:extLst>
      <p:ext uri="{BB962C8B-B14F-4D97-AF65-F5344CB8AC3E}">
        <p14:creationId xmlns:p14="http://schemas.microsoft.com/office/powerpoint/2010/main" val="66466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23FC-AA62-4D9A-AC96-230BE7529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F2942-E177-43D7-B59D-F3F1A37F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create a data set that is more manageable to work with, I simplified the data by creating separate files for each alphabet.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all_katakana.csv – 30 x 30 images of Katakana alphabet only (about 18k lines, 80 labels)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all_hiragana.csv – 30 x 30 images of Hiragana alphabet only (about 430k lines, 82 labels)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all_kanji.csv – 30 x 30 images of Kanji alphabet only (about 234k lines, 4050 labels)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726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23FC-AA62-4D9A-AC96-230BE752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Goal 1: Artificial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F2942-E177-43D7-B59D-F3F1A37F7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convert to usable data for an ANN: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Divide pixel values by 255 for a normalized float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Map each character to an arbitrary integer value</a:t>
            </a:r>
          </a:p>
          <a:p>
            <a:pPr marL="749808" lvl="1" indent="-457200">
              <a:buFont typeface="Wingdings" panose="05000000000000000000" pitchFamily="2" charset="2"/>
              <a:buChar char="v"/>
            </a:pPr>
            <a:r>
              <a:rPr lang="ja-JP" altLang="en-US" sz="1900" dirty="0"/>
              <a:t>ケ</a:t>
            </a:r>
            <a:r>
              <a:rPr lang="en-US" sz="1900" dirty="0"/>
              <a:t>-&gt; 1, </a:t>
            </a:r>
            <a:r>
              <a:rPr lang="ja-JP" altLang="en-US" sz="1900" dirty="0"/>
              <a:t>ス </a:t>
            </a:r>
            <a:r>
              <a:rPr lang="en-US" sz="1900" dirty="0"/>
              <a:t>-&gt; 2, </a:t>
            </a:r>
            <a:r>
              <a:rPr lang="ja-JP" altLang="en-US" sz="1900" dirty="0"/>
              <a:t>カ</a:t>
            </a:r>
            <a:r>
              <a:rPr lang="en-US" sz="1900" dirty="0"/>
              <a:t>-&gt; 3, …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Used </a:t>
            </a:r>
            <a:r>
              <a:rPr lang="en-US" dirty="0" err="1">
                <a:latin typeface="Consolas" panose="020B0609020204030204" pitchFamily="49" charset="0"/>
              </a:rPr>
              <a:t>np_utils.to_categorical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to create a label vector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3D73E3-58FE-4551-8E92-D0036D3099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5944" y="2626584"/>
            <a:ext cx="4639736" cy="16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971F1C-8CB7-4AFB-9208-E46AF75B838A}"/>
              </a:ext>
            </a:extLst>
          </p:cNvPr>
          <p:cNvSpPr txBox="1"/>
          <p:nvPr/>
        </p:nvSpPr>
        <p:spPr>
          <a:xfrm>
            <a:off x="6617970" y="4411981"/>
            <a:ext cx="43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Sample character images</a:t>
            </a:r>
          </a:p>
        </p:txBody>
      </p:sp>
    </p:spTree>
    <p:extLst>
      <p:ext uri="{BB962C8B-B14F-4D97-AF65-F5344CB8AC3E}">
        <p14:creationId xmlns:p14="http://schemas.microsoft.com/office/powerpoint/2010/main" val="287617698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878</Words>
  <Application>Microsoft Office PowerPoint</Application>
  <PresentationFormat>Widescreen</PresentationFormat>
  <Paragraphs>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Yu Mincho Demibold</vt:lpstr>
      <vt:lpstr>Bookman Old Style</vt:lpstr>
      <vt:lpstr>Calibri</vt:lpstr>
      <vt:lpstr>Consolas</vt:lpstr>
      <vt:lpstr>Franklin Gothic Book</vt:lpstr>
      <vt:lpstr>Wingdings</vt:lpstr>
      <vt:lpstr>1_RetrospectVTI</vt:lpstr>
      <vt:lpstr>Kuzushiji Recognition</vt:lpstr>
      <vt:lpstr>What is Kuzushiji?</vt:lpstr>
      <vt:lpstr>Project Goals</vt:lpstr>
      <vt:lpstr>Data Challenges</vt:lpstr>
      <vt:lpstr>Training Data</vt:lpstr>
      <vt:lpstr>Preparing the Data</vt:lpstr>
      <vt:lpstr>Preparing the Data</vt:lpstr>
      <vt:lpstr>Simplifying the Data</vt:lpstr>
      <vt:lpstr>Goal 1: Artificial Neural Network</vt:lpstr>
      <vt:lpstr>Goal 1: Artificial Neural Network</vt:lpstr>
      <vt:lpstr>Goal 1: Artificial Neural Network</vt:lpstr>
      <vt:lpstr>Goal 1: Artificial Neural Network</vt:lpstr>
      <vt:lpstr>Goal 1: Artificial Neural Network</vt:lpstr>
      <vt:lpstr>Goal 1: Artificial Neural Network</vt:lpstr>
      <vt:lpstr>Goal 1: Artificial Neural Network</vt:lpstr>
      <vt:lpstr>Goal 1: Artificial Neural Network</vt:lpstr>
      <vt:lpstr>Goal 2: Convolutional Neural Network</vt:lpstr>
      <vt:lpstr>Goal 2: Convolutional Neural Network</vt:lpstr>
      <vt:lpstr>Goal 3: Identify and Classify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2020-05-06T20:58:09Z</dcterms:created>
  <dcterms:modified xsi:type="dcterms:W3CDTF">2020-05-06T21:36:05Z</dcterms:modified>
</cp:coreProperties>
</file>