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F973-813C-498A-AE90-B3241114C9B3}" type="datetimeFigureOut">
              <a:rPr lang="en-PH" smtClean="0"/>
              <a:t>1/30/2015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72A1-CBB4-4765-AFDF-858C9FF2A9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791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F973-813C-498A-AE90-B3241114C9B3}" type="datetimeFigureOut">
              <a:rPr lang="en-PH" smtClean="0"/>
              <a:t>1/30/2015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72A1-CBB4-4765-AFDF-858C9FF2A9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469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F973-813C-498A-AE90-B3241114C9B3}" type="datetimeFigureOut">
              <a:rPr lang="en-PH" smtClean="0"/>
              <a:t>1/30/2015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72A1-CBB4-4765-AFDF-858C9FF2A9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430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F973-813C-498A-AE90-B3241114C9B3}" type="datetimeFigureOut">
              <a:rPr lang="en-PH" smtClean="0"/>
              <a:t>1/30/2015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72A1-CBB4-4765-AFDF-858C9FF2A9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026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F973-813C-498A-AE90-B3241114C9B3}" type="datetimeFigureOut">
              <a:rPr lang="en-PH" smtClean="0"/>
              <a:t>1/30/2015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72A1-CBB4-4765-AFDF-858C9FF2A9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652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F973-813C-498A-AE90-B3241114C9B3}" type="datetimeFigureOut">
              <a:rPr lang="en-PH" smtClean="0"/>
              <a:t>1/30/2015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72A1-CBB4-4765-AFDF-858C9FF2A9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279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F973-813C-498A-AE90-B3241114C9B3}" type="datetimeFigureOut">
              <a:rPr lang="en-PH" smtClean="0"/>
              <a:t>1/30/2015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72A1-CBB4-4765-AFDF-858C9FF2A9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570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F973-813C-498A-AE90-B3241114C9B3}" type="datetimeFigureOut">
              <a:rPr lang="en-PH" smtClean="0"/>
              <a:t>1/30/2015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72A1-CBB4-4765-AFDF-858C9FF2A9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1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F973-813C-498A-AE90-B3241114C9B3}" type="datetimeFigureOut">
              <a:rPr lang="en-PH" smtClean="0"/>
              <a:t>1/30/2015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72A1-CBB4-4765-AFDF-858C9FF2A9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721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F973-813C-498A-AE90-B3241114C9B3}" type="datetimeFigureOut">
              <a:rPr lang="en-PH" smtClean="0"/>
              <a:t>1/30/2015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72A1-CBB4-4765-AFDF-858C9FF2A9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445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F973-813C-498A-AE90-B3241114C9B3}" type="datetimeFigureOut">
              <a:rPr lang="en-PH" smtClean="0"/>
              <a:t>1/30/2015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72A1-CBB4-4765-AFDF-858C9FF2A9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683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0F973-813C-498A-AE90-B3241114C9B3}" type="datetimeFigureOut">
              <a:rPr lang="en-PH" smtClean="0"/>
              <a:t>1/30/2015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72A1-CBB4-4765-AFDF-858C9FF2A9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622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Building a Basic Rails App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Full Stack from client to server to client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7177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Views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Used to render html pages</a:t>
            </a:r>
          </a:p>
          <a:p>
            <a:r>
              <a:rPr lang="en-PH" dirty="0" smtClean="0"/>
              <a:t>Usually in </a:t>
            </a:r>
            <a:r>
              <a:rPr lang="en-PH" dirty="0" err="1" smtClean="0"/>
              <a:t>erb</a:t>
            </a:r>
            <a:r>
              <a:rPr lang="en-PH" dirty="0" smtClean="0"/>
              <a:t> format, because they can run ruby code (should be minimal, though)</a:t>
            </a:r>
          </a:p>
          <a:p>
            <a:r>
              <a:rPr lang="en-PH" dirty="0" smtClean="0"/>
              <a:t>Usually named after actions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1892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Let’s make a view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Create a file named </a:t>
            </a:r>
            <a:r>
              <a:rPr lang="en-PH" i="1" dirty="0" err="1" smtClean="0"/>
              <a:t>index.html.erb</a:t>
            </a:r>
            <a:r>
              <a:rPr lang="en-PH" dirty="0" smtClean="0"/>
              <a:t> in </a:t>
            </a:r>
            <a:r>
              <a:rPr lang="en-PH" i="1" dirty="0" smtClean="0"/>
              <a:t>app/views/application</a:t>
            </a:r>
          </a:p>
          <a:p>
            <a:r>
              <a:rPr lang="en-PH" dirty="0" smtClean="0"/>
              <a:t>Edit it, add </a:t>
            </a:r>
            <a:r>
              <a:rPr lang="en-PH" dirty="0" smtClean="0">
                <a:solidFill>
                  <a:srgbClr val="FF0000"/>
                </a:solidFill>
              </a:rPr>
              <a:t>Hello World! </a:t>
            </a:r>
            <a:r>
              <a:rPr lang="en-PH" dirty="0" smtClean="0"/>
              <a:t>and save.</a:t>
            </a:r>
          </a:p>
          <a:p>
            <a:r>
              <a:rPr lang="en-PH" dirty="0" smtClean="0"/>
              <a:t>Try it out! Go to localhost:3000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5226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Exercises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smtClean="0"/>
              <a:t>Go back to your </a:t>
            </a:r>
            <a:r>
              <a:rPr lang="en-PH" dirty="0" err="1" smtClean="0"/>
              <a:t>routes.rb</a:t>
            </a:r>
            <a:r>
              <a:rPr lang="en-PH" dirty="0" smtClean="0"/>
              <a:t> and create actions for all routes we added earlier</a:t>
            </a:r>
          </a:p>
          <a:p>
            <a:r>
              <a:rPr lang="en-PH" dirty="0" smtClean="0"/>
              <a:t>Create another route that accepts the path </a:t>
            </a:r>
            <a:r>
              <a:rPr lang="en-PH" i="1" dirty="0" smtClean="0">
                <a:solidFill>
                  <a:srgbClr val="FF0000"/>
                </a:solidFill>
              </a:rPr>
              <a:t>‘games/</a:t>
            </a:r>
            <a:r>
              <a:rPr lang="en-PH" i="1" dirty="0" err="1" smtClean="0">
                <a:solidFill>
                  <a:srgbClr val="FF0000"/>
                </a:solidFill>
              </a:rPr>
              <a:t>tictactoe</a:t>
            </a:r>
            <a:r>
              <a:rPr lang="en-PH" i="1" dirty="0" smtClean="0">
                <a:solidFill>
                  <a:srgbClr val="FF0000"/>
                </a:solidFill>
              </a:rPr>
              <a:t>’</a:t>
            </a:r>
            <a:r>
              <a:rPr lang="en-PH" dirty="0" smtClean="0"/>
              <a:t> with the </a:t>
            </a:r>
            <a:r>
              <a:rPr lang="en-PH" i="1" dirty="0" smtClean="0">
                <a:solidFill>
                  <a:srgbClr val="FF0000"/>
                </a:solidFill>
              </a:rPr>
              <a:t>get</a:t>
            </a:r>
            <a:r>
              <a:rPr lang="en-PH" dirty="0" smtClean="0"/>
              <a:t> method and is handled by the action </a:t>
            </a:r>
            <a:r>
              <a:rPr lang="en-PH" i="1" dirty="0" smtClean="0">
                <a:solidFill>
                  <a:srgbClr val="FF0000"/>
                </a:solidFill>
              </a:rPr>
              <a:t>‘</a:t>
            </a:r>
            <a:r>
              <a:rPr lang="en-PH" i="1" dirty="0" err="1" smtClean="0">
                <a:solidFill>
                  <a:srgbClr val="FF0000"/>
                </a:solidFill>
              </a:rPr>
              <a:t>simple_game</a:t>
            </a:r>
            <a:r>
              <a:rPr lang="en-PH" i="1" dirty="0" smtClean="0">
                <a:solidFill>
                  <a:srgbClr val="FF0000"/>
                </a:solidFill>
              </a:rPr>
              <a:t>’</a:t>
            </a:r>
            <a:r>
              <a:rPr lang="en-PH" dirty="0" smtClean="0">
                <a:solidFill>
                  <a:srgbClr val="FF0000"/>
                </a:solidFill>
              </a:rPr>
              <a:t> </a:t>
            </a:r>
            <a:r>
              <a:rPr lang="en-PH" dirty="0" smtClean="0"/>
              <a:t>in a new controller named </a:t>
            </a:r>
            <a:r>
              <a:rPr lang="en-PH" i="1" dirty="0" err="1" smtClean="0">
                <a:solidFill>
                  <a:srgbClr val="FF0000"/>
                </a:solidFill>
              </a:rPr>
              <a:t>OthersController</a:t>
            </a:r>
            <a:r>
              <a:rPr lang="en-PH" dirty="0" smtClean="0"/>
              <a:t>.</a:t>
            </a:r>
          </a:p>
          <a:p>
            <a:r>
              <a:rPr lang="en-PH" dirty="0" smtClean="0"/>
              <a:t>Also create a view for each action</a:t>
            </a:r>
          </a:p>
          <a:p>
            <a:pPr lvl="1"/>
            <a:r>
              <a:rPr lang="en-PH" dirty="0" smtClean="0"/>
              <a:t>Display the action name in the view</a:t>
            </a:r>
          </a:p>
          <a:p>
            <a:r>
              <a:rPr lang="en-PH" dirty="0" smtClean="0"/>
              <a:t>Visit each path</a:t>
            </a:r>
          </a:p>
        </p:txBody>
      </p:sp>
    </p:spTree>
    <p:extLst>
      <p:ext uri="{BB962C8B-B14F-4D97-AF65-F5344CB8AC3E}">
        <p14:creationId xmlns:p14="http://schemas.microsoft.com/office/powerpoint/2010/main" val="630370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Some very basic HTML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PH" dirty="0" smtClean="0"/>
              <a:t>HTML uses </a:t>
            </a:r>
            <a:r>
              <a:rPr lang="en-PH" i="1" dirty="0" smtClean="0"/>
              <a:t>tags </a:t>
            </a:r>
            <a:r>
              <a:rPr lang="en-PH" dirty="0" smtClean="0"/>
              <a:t>to represent a Document-Object Model (DOM) tree</a:t>
            </a:r>
          </a:p>
          <a:p>
            <a:r>
              <a:rPr lang="en-PH" dirty="0" smtClean="0"/>
              <a:t>Basic html:</a:t>
            </a:r>
          </a:p>
          <a:p>
            <a:endParaRPr lang="en-PH" dirty="0"/>
          </a:p>
          <a:p>
            <a:endParaRPr lang="en-PH" dirty="0" smtClean="0"/>
          </a:p>
          <a:p>
            <a:endParaRPr lang="en-PH" dirty="0"/>
          </a:p>
          <a:p>
            <a:endParaRPr lang="en-PH" dirty="0" smtClean="0"/>
          </a:p>
          <a:p>
            <a:endParaRPr lang="en-PH" dirty="0" smtClean="0"/>
          </a:p>
          <a:p>
            <a:r>
              <a:rPr lang="en-PH" dirty="0" smtClean="0"/>
              <a:t>Pro tip: you don’t need to write those in rails views, because rails does it for you. Everything you type is put in the </a:t>
            </a:r>
            <a:r>
              <a:rPr lang="en-PH" i="1" dirty="0" smtClean="0"/>
              <a:t>body</a:t>
            </a:r>
          </a:p>
          <a:p>
            <a:pPr marL="457200" lvl="1" indent="0">
              <a:buNone/>
            </a:pPr>
            <a:endParaRPr lang="en-P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24" y="2819400"/>
            <a:ext cx="827532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277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How tags work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Tags always start with </a:t>
            </a:r>
            <a:r>
              <a:rPr lang="en-PH" dirty="0" smtClean="0">
                <a:solidFill>
                  <a:srgbClr val="FF0000"/>
                </a:solidFill>
              </a:rPr>
              <a:t>&lt;</a:t>
            </a:r>
            <a:r>
              <a:rPr lang="en-PH" dirty="0" smtClean="0"/>
              <a:t> and end with </a:t>
            </a:r>
            <a:r>
              <a:rPr lang="en-PH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PH" dirty="0" smtClean="0"/>
              <a:t>All tags should be </a:t>
            </a:r>
            <a:r>
              <a:rPr lang="en-PH" i="1" dirty="0" smtClean="0"/>
              <a:t>closed</a:t>
            </a:r>
            <a:r>
              <a:rPr lang="en-PH" dirty="0" smtClean="0"/>
              <a:t>. Tags are closed in two ways:</a:t>
            </a:r>
          </a:p>
          <a:p>
            <a:pPr lvl="1"/>
            <a:r>
              <a:rPr lang="en-PH" dirty="0" smtClean="0"/>
              <a:t>With a partner:</a:t>
            </a:r>
          </a:p>
          <a:p>
            <a:pPr lvl="2"/>
            <a:r>
              <a:rPr lang="en-PH" dirty="0" smtClean="0">
                <a:solidFill>
                  <a:srgbClr val="FF0000"/>
                </a:solidFill>
              </a:rPr>
              <a:t>&lt;p&gt;&lt;/p&gt;</a:t>
            </a:r>
          </a:p>
          <a:p>
            <a:pPr lvl="1"/>
            <a:r>
              <a:rPr lang="en-PH" dirty="0" smtClean="0"/>
              <a:t>On its own</a:t>
            </a:r>
          </a:p>
          <a:p>
            <a:pPr lvl="2"/>
            <a:r>
              <a:rPr lang="en-PH" dirty="0" smtClean="0">
                <a:solidFill>
                  <a:srgbClr val="FF0000"/>
                </a:solidFill>
              </a:rPr>
              <a:t>&lt;</a:t>
            </a:r>
            <a:r>
              <a:rPr lang="en-PH" dirty="0" err="1" smtClean="0">
                <a:solidFill>
                  <a:srgbClr val="FF0000"/>
                </a:solidFill>
              </a:rPr>
              <a:t>br</a:t>
            </a:r>
            <a:r>
              <a:rPr lang="en-PH" dirty="0">
                <a:solidFill>
                  <a:srgbClr val="FF0000"/>
                </a:solidFill>
              </a:rPr>
              <a:t> </a:t>
            </a:r>
            <a:r>
              <a:rPr lang="en-PH" dirty="0" smtClean="0">
                <a:solidFill>
                  <a:srgbClr val="FF0000"/>
                </a:solidFill>
              </a:rPr>
              <a:t>/&gt;</a:t>
            </a:r>
          </a:p>
          <a:p>
            <a:r>
              <a:rPr lang="en-PH" dirty="0" smtClean="0"/>
              <a:t>Tags can contain </a:t>
            </a:r>
            <a:r>
              <a:rPr lang="en-PH" i="1" dirty="0" smtClean="0"/>
              <a:t>text</a:t>
            </a:r>
            <a:r>
              <a:rPr lang="en-PH" dirty="0" smtClean="0"/>
              <a:t> and </a:t>
            </a:r>
            <a:r>
              <a:rPr lang="en-PH" i="1" dirty="0" smtClean="0"/>
              <a:t>other tags</a:t>
            </a:r>
          </a:p>
        </p:txBody>
      </p:sp>
    </p:spTree>
    <p:extLst>
      <p:ext uri="{BB962C8B-B14F-4D97-AF65-F5344CB8AC3E}">
        <p14:creationId xmlns:p14="http://schemas.microsoft.com/office/powerpoint/2010/main" val="3719906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Common HTML Tags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 smtClean="0"/>
              <a:t>&lt;h1&gt; This is a header &lt;/h&gt;</a:t>
            </a:r>
          </a:p>
          <a:p>
            <a:r>
              <a:rPr lang="en-PH" dirty="0" smtClean="0"/>
              <a:t>&lt;</a:t>
            </a:r>
            <a:r>
              <a:rPr lang="en-PH" dirty="0" err="1" smtClean="0"/>
              <a:t>br</a:t>
            </a:r>
            <a:r>
              <a:rPr lang="en-PH" dirty="0" smtClean="0"/>
              <a:t>/&gt; </a:t>
            </a:r>
            <a:r>
              <a:rPr lang="en-PH" dirty="0" err="1" smtClean="0"/>
              <a:t>br</a:t>
            </a:r>
            <a:r>
              <a:rPr lang="en-PH" dirty="0" smtClean="0"/>
              <a:t> is for a new line</a:t>
            </a:r>
          </a:p>
          <a:p>
            <a:r>
              <a:rPr lang="en-PH" dirty="0" smtClean="0"/>
              <a:t>&lt;div&gt; general-purpose container &lt;div&gt;</a:t>
            </a:r>
          </a:p>
          <a:p>
            <a:r>
              <a:rPr lang="en-PH" dirty="0" smtClean="0"/>
              <a:t>&lt;span&gt; in-line container &lt;/span&gt;</a:t>
            </a:r>
          </a:p>
          <a:p>
            <a:r>
              <a:rPr lang="en-PH" dirty="0" smtClean="0"/>
              <a:t>&lt;input type=‘text’ class=‘</a:t>
            </a:r>
            <a:r>
              <a:rPr lang="en-PH" dirty="0" err="1" smtClean="0"/>
              <a:t>player_name</a:t>
            </a:r>
            <a:r>
              <a:rPr lang="en-PH" dirty="0" smtClean="0"/>
              <a:t>’ /&gt;</a:t>
            </a:r>
          </a:p>
          <a:p>
            <a:r>
              <a:rPr lang="en-PH" dirty="0" smtClean="0"/>
              <a:t>&lt;input type=‘button’ /&gt;</a:t>
            </a:r>
          </a:p>
          <a:p>
            <a:pPr lvl="1"/>
            <a:r>
              <a:rPr lang="en-PH" i="1" dirty="0" smtClean="0"/>
              <a:t>Type </a:t>
            </a:r>
            <a:r>
              <a:rPr lang="en-PH" dirty="0" smtClean="0"/>
              <a:t>is an attribute of the </a:t>
            </a:r>
            <a:r>
              <a:rPr lang="en-PH" i="1" dirty="0" smtClean="0"/>
              <a:t>input</a:t>
            </a:r>
            <a:r>
              <a:rPr lang="en-PH" dirty="0" smtClean="0"/>
              <a:t> element</a:t>
            </a:r>
          </a:p>
          <a:p>
            <a:pPr lvl="1"/>
            <a:r>
              <a:rPr lang="en-PH" dirty="0" smtClean="0"/>
              <a:t>Different tags/elements have different available attributes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0288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Common HTML attributes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Available to all tags:</a:t>
            </a:r>
          </a:p>
          <a:p>
            <a:pPr lvl="1"/>
            <a:r>
              <a:rPr lang="en-PH" dirty="0" smtClean="0"/>
              <a:t>id</a:t>
            </a:r>
          </a:p>
          <a:p>
            <a:pPr lvl="1"/>
            <a:r>
              <a:rPr lang="en-PH" dirty="0" smtClean="0"/>
              <a:t>class</a:t>
            </a:r>
          </a:p>
          <a:p>
            <a:pPr lvl="1"/>
            <a:r>
              <a:rPr lang="en-PH" dirty="0" smtClean="0"/>
              <a:t>style</a:t>
            </a:r>
          </a:p>
          <a:p>
            <a:pPr lvl="2"/>
            <a:r>
              <a:rPr lang="en-PH" dirty="0"/>
              <a:t>y</a:t>
            </a:r>
            <a:r>
              <a:rPr lang="en-PH" dirty="0" smtClean="0"/>
              <a:t>ou can put CSS here</a:t>
            </a:r>
          </a:p>
          <a:p>
            <a:r>
              <a:rPr lang="en-PH" dirty="0" smtClean="0"/>
              <a:t>add these in your </a:t>
            </a:r>
            <a:r>
              <a:rPr lang="en-PH" dirty="0" err="1" smtClean="0"/>
              <a:t>index.html.erb</a:t>
            </a:r>
            <a:r>
              <a:rPr lang="en-PH" dirty="0" smtClean="0"/>
              <a:t>:</a:t>
            </a:r>
          </a:p>
          <a:p>
            <a:pPr lvl="1"/>
            <a:r>
              <a:rPr lang="en-PH" dirty="0" smtClean="0"/>
              <a:t>&lt;div id=‘</a:t>
            </a:r>
            <a:r>
              <a:rPr lang="en-PH" dirty="0" err="1" smtClean="0"/>
              <a:t>myDiv</a:t>
            </a:r>
            <a:r>
              <a:rPr lang="en-PH" dirty="0" smtClean="0"/>
              <a:t>’ class=‘</a:t>
            </a:r>
            <a:r>
              <a:rPr lang="en-PH" dirty="0" err="1" smtClean="0"/>
              <a:t>myClass</a:t>
            </a:r>
            <a:r>
              <a:rPr lang="en-PH" dirty="0" smtClean="0"/>
              <a:t>’ /&gt;</a:t>
            </a:r>
          </a:p>
          <a:p>
            <a:pPr lvl="1"/>
            <a:r>
              <a:rPr lang="en-PH" dirty="0" smtClean="0"/>
              <a:t>&lt;div id=‘myDiv2’ class=‘</a:t>
            </a:r>
            <a:r>
              <a:rPr lang="en-PH" dirty="0" err="1" smtClean="0"/>
              <a:t>myClass</a:t>
            </a:r>
            <a:r>
              <a:rPr lang="en-PH" dirty="0" smtClean="0"/>
              <a:t>’ /&gt;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749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 smtClean="0"/>
              <a:t>Javascript</a:t>
            </a:r>
            <a:r>
              <a:rPr lang="en-PH" dirty="0" smtClean="0"/>
              <a:t> and JQuery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JavaScript is the programming language used in web browsers</a:t>
            </a:r>
          </a:p>
          <a:p>
            <a:r>
              <a:rPr lang="en-PH" dirty="0" smtClean="0"/>
              <a:t>Allows for</a:t>
            </a:r>
          </a:p>
          <a:p>
            <a:pPr lvl="1"/>
            <a:r>
              <a:rPr lang="en-PH" dirty="0" smtClean="0"/>
              <a:t>data storage and computation</a:t>
            </a:r>
          </a:p>
          <a:p>
            <a:pPr lvl="1"/>
            <a:r>
              <a:rPr lang="en-PH" dirty="0" smtClean="0"/>
              <a:t>DOM manipulation</a:t>
            </a:r>
          </a:p>
          <a:p>
            <a:pPr lvl="1"/>
            <a:r>
              <a:rPr lang="en-PH" dirty="0"/>
              <a:t>a</a:t>
            </a:r>
            <a:r>
              <a:rPr lang="en-PH" dirty="0" smtClean="0"/>
              <a:t>dding interactive behavior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39047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Basic JavaScript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smtClean="0"/>
              <a:t>If you know Java, you basically know JS</a:t>
            </a:r>
          </a:p>
          <a:p>
            <a:r>
              <a:rPr lang="en-PH" dirty="0" smtClean="0"/>
              <a:t>declare variables using </a:t>
            </a:r>
            <a:r>
              <a:rPr lang="en-PH" dirty="0" err="1" smtClean="0"/>
              <a:t>var</a:t>
            </a:r>
            <a:r>
              <a:rPr lang="en-PH" dirty="0" smtClean="0"/>
              <a:t>:</a:t>
            </a:r>
          </a:p>
          <a:p>
            <a:pPr lvl="1"/>
            <a:r>
              <a:rPr lang="en-PH" dirty="0" err="1" smtClean="0">
                <a:solidFill>
                  <a:srgbClr val="FF0000"/>
                </a:solidFill>
              </a:rPr>
              <a:t>var</a:t>
            </a:r>
            <a:r>
              <a:rPr lang="en-PH" dirty="0" smtClean="0">
                <a:solidFill>
                  <a:srgbClr val="FF0000"/>
                </a:solidFill>
              </a:rPr>
              <a:t> x;</a:t>
            </a:r>
            <a:r>
              <a:rPr lang="en-PH" dirty="0" smtClean="0"/>
              <a:t> //dynamically typed variables</a:t>
            </a:r>
          </a:p>
          <a:p>
            <a:pPr lvl="1"/>
            <a:r>
              <a:rPr lang="en-PH" dirty="0" smtClean="0"/>
              <a:t>not required but limits the scoping</a:t>
            </a:r>
          </a:p>
          <a:p>
            <a:r>
              <a:rPr lang="en-PH" dirty="0" smtClean="0"/>
              <a:t>JS objects are like Ruby Hashes (which is good!)</a:t>
            </a:r>
          </a:p>
          <a:p>
            <a:r>
              <a:rPr lang="en-PH" dirty="0" smtClean="0"/>
              <a:t>Almost everything is an object, even functions</a:t>
            </a:r>
          </a:p>
          <a:p>
            <a:pPr lvl="1"/>
            <a:r>
              <a:rPr lang="en-PH" dirty="0" smtClean="0"/>
              <a:t> </a:t>
            </a:r>
            <a:r>
              <a:rPr lang="en-PH" dirty="0" err="1" smtClean="0">
                <a:solidFill>
                  <a:srgbClr val="FF0000"/>
                </a:solidFill>
              </a:rPr>
              <a:t>var</a:t>
            </a:r>
            <a:r>
              <a:rPr lang="en-PH" dirty="0" smtClean="0">
                <a:solidFill>
                  <a:srgbClr val="FF0000"/>
                </a:solidFill>
              </a:rPr>
              <a:t> a = function(name) { console.log(name); }</a:t>
            </a:r>
          </a:p>
          <a:p>
            <a:pPr lvl="1"/>
            <a:r>
              <a:rPr lang="en-PH" dirty="0" smtClean="0"/>
              <a:t> </a:t>
            </a:r>
            <a:r>
              <a:rPr lang="en-PH" dirty="0" smtClean="0">
                <a:solidFill>
                  <a:srgbClr val="FF0000"/>
                </a:solidFill>
              </a:rPr>
              <a:t>a(‘John’) // call the function</a:t>
            </a:r>
          </a:p>
        </p:txBody>
      </p:sp>
    </p:spTree>
    <p:extLst>
      <p:ext uri="{BB962C8B-B14F-4D97-AF65-F5344CB8AC3E}">
        <p14:creationId xmlns:p14="http://schemas.microsoft.com/office/powerpoint/2010/main" val="2004658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JS Reminder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avoid using global variables</a:t>
            </a:r>
          </a:p>
          <a:p>
            <a:pPr lvl="1"/>
            <a:r>
              <a:rPr lang="en-PH" dirty="0" smtClean="0"/>
              <a:t>global variables are added to </a:t>
            </a:r>
            <a:r>
              <a:rPr lang="en-PH" dirty="0" smtClean="0">
                <a:solidFill>
                  <a:srgbClr val="FF0000"/>
                </a:solidFill>
              </a:rPr>
              <a:t>window</a:t>
            </a:r>
            <a:r>
              <a:rPr lang="en-PH" dirty="0" smtClean="0"/>
              <a:t> object</a:t>
            </a:r>
          </a:p>
          <a:p>
            <a:pPr lvl="1"/>
            <a:r>
              <a:rPr lang="en-PH" dirty="0" smtClean="0"/>
              <a:t>usually, you have </a:t>
            </a:r>
            <a:r>
              <a:rPr lang="en-PH" dirty="0"/>
              <a:t>1</a:t>
            </a:r>
            <a:r>
              <a:rPr lang="en-PH" dirty="0" smtClean="0"/>
              <a:t> super ultimate global variable where you store everything:</a:t>
            </a:r>
          </a:p>
          <a:p>
            <a:pPr lvl="2"/>
            <a:r>
              <a:rPr lang="en-PH" dirty="0" smtClean="0"/>
              <a:t> </a:t>
            </a:r>
            <a:r>
              <a:rPr lang="en-PH" dirty="0" smtClean="0">
                <a:solidFill>
                  <a:srgbClr val="FF0000"/>
                </a:solidFill>
              </a:rPr>
              <a:t>app = {};</a:t>
            </a:r>
          </a:p>
          <a:p>
            <a:pPr lvl="2"/>
            <a:r>
              <a:rPr lang="en-PH" dirty="0" smtClean="0"/>
              <a:t> </a:t>
            </a:r>
            <a:r>
              <a:rPr lang="en-PH" dirty="0" err="1" smtClean="0">
                <a:solidFill>
                  <a:srgbClr val="FF0000"/>
                </a:solidFill>
              </a:rPr>
              <a:t>app.whatever</a:t>
            </a:r>
            <a:r>
              <a:rPr lang="en-PH" dirty="0" smtClean="0">
                <a:solidFill>
                  <a:srgbClr val="FF0000"/>
                </a:solidFill>
              </a:rPr>
              <a:t> = 123;</a:t>
            </a:r>
          </a:p>
          <a:p>
            <a:pPr lvl="2"/>
            <a:r>
              <a:rPr lang="en-PH" dirty="0" smtClean="0"/>
              <a:t> </a:t>
            </a:r>
            <a:r>
              <a:rPr lang="en-PH" dirty="0" err="1" smtClean="0">
                <a:solidFill>
                  <a:srgbClr val="FF0000"/>
                </a:solidFill>
              </a:rPr>
              <a:t>app.container</a:t>
            </a:r>
            <a:r>
              <a:rPr lang="en-PH" dirty="0" smtClean="0">
                <a:solidFill>
                  <a:srgbClr val="FF0000"/>
                </a:solidFill>
              </a:rPr>
              <a:t> = {};</a:t>
            </a:r>
          </a:p>
          <a:p>
            <a:pPr lvl="2"/>
            <a:r>
              <a:rPr lang="en-PH" dirty="0" smtClean="0"/>
              <a:t> </a:t>
            </a:r>
            <a:r>
              <a:rPr lang="en-PH" dirty="0" err="1" smtClean="0">
                <a:solidFill>
                  <a:srgbClr val="FF0000"/>
                </a:solidFill>
              </a:rPr>
              <a:t>app.contianer.item</a:t>
            </a:r>
            <a:r>
              <a:rPr lang="en-PH" dirty="0" smtClean="0">
                <a:solidFill>
                  <a:srgbClr val="FF0000"/>
                </a:solidFill>
              </a:rPr>
              <a:t> = ‘item 1’;</a:t>
            </a:r>
            <a:endParaRPr lang="en-P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49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Today’s Agenda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smtClean="0"/>
              <a:t>Basics of:</a:t>
            </a:r>
          </a:p>
          <a:p>
            <a:pPr lvl="1"/>
            <a:r>
              <a:rPr lang="en-PH" dirty="0" smtClean="0"/>
              <a:t>Quick look at MVC</a:t>
            </a:r>
          </a:p>
          <a:p>
            <a:pPr lvl="1"/>
            <a:r>
              <a:rPr lang="en-PH" dirty="0" smtClean="0"/>
              <a:t>Routing</a:t>
            </a:r>
          </a:p>
          <a:p>
            <a:pPr lvl="1"/>
            <a:r>
              <a:rPr lang="en-PH" dirty="0" smtClean="0"/>
              <a:t>Controller</a:t>
            </a:r>
          </a:p>
          <a:p>
            <a:pPr lvl="1"/>
            <a:r>
              <a:rPr lang="en-PH" dirty="0" smtClean="0"/>
              <a:t>Views</a:t>
            </a:r>
          </a:p>
          <a:p>
            <a:pPr lvl="1"/>
            <a:r>
              <a:rPr lang="en-PH" dirty="0" smtClean="0"/>
              <a:t>HTML</a:t>
            </a:r>
          </a:p>
          <a:p>
            <a:pPr lvl="1"/>
            <a:r>
              <a:rPr lang="en-PH" dirty="0" smtClean="0"/>
              <a:t>Assets and Manifests</a:t>
            </a:r>
          </a:p>
          <a:p>
            <a:pPr lvl="1"/>
            <a:r>
              <a:rPr lang="en-PH" dirty="0" err="1" smtClean="0"/>
              <a:t>Javascript</a:t>
            </a:r>
            <a:endParaRPr lang="en-PH" dirty="0" smtClean="0"/>
          </a:p>
          <a:p>
            <a:r>
              <a:rPr lang="en-PH" dirty="0" smtClean="0"/>
              <a:t>Connect 4 mini project specs</a:t>
            </a:r>
          </a:p>
        </p:txBody>
      </p:sp>
    </p:spTree>
    <p:extLst>
      <p:ext uri="{BB962C8B-B14F-4D97-AF65-F5344CB8AC3E}">
        <p14:creationId xmlns:p14="http://schemas.microsoft.com/office/powerpoint/2010/main" val="109179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Basic JQuery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 smtClean="0"/>
              <a:t>JQuery is widely used a JS library</a:t>
            </a:r>
          </a:p>
          <a:p>
            <a:r>
              <a:rPr lang="en-PH" dirty="0" smtClean="0"/>
              <a:t>JQuery is usually used for DOM manipulation</a:t>
            </a:r>
          </a:p>
          <a:p>
            <a:pPr lvl="1"/>
            <a:r>
              <a:rPr lang="en-PH" dirty="0" smtClean="0"/>
              <a:t>has wrappers for JS methods</a:t>
            </a:r>
          </a:p>
          <a:p>
            <a:pPr lvl="1"/>
            <a:r>
              <a:rPr lang="en-PH" dirty="0" smtClean="0"/>
              <a:t>Native JS:</a:t>
            </a:r>
          </a:p>
          <a:p>
            <a:pPr lvl="2"/>
            <a:r>
              <a:rPr lang="en-PH" dirty="0" smtClean="0"/>
              <a:t> </a:t>
            </a:r>
            <a:r>
              <a:rPr lang="en-PH" dirty="0" err="1" smtClean="0">
                <a:solidFill>
                  <a:srgbClr val="FF0000"/>
                </a:solidFill>
              </a:rPr>
              <a:t>document.getElementById</a:t>
            </a:r>
            <a:r>
              <a:rPr lang="en-PH" dirty="0" smtClean="0">
                <a:solidFill>
                  <a:srgbClr val="FF0000"/>
                </a:solidFill>
              </a:rPr>
              <a:t>(‘</a:t>
            </a:r>
            <a:r>
              <a:rPr lang="en-PH" dirty="0" err="1" smtClean="0">
                <a:solidFill>
                  <a:srgbClr val="FF0000"/>
                </a:solidFill>
              </a:rPr>
              <a:t>myDiv</a:t>
            </a:r>
            <a:r>
              <a:rPr lang="en-PH" dirty="0" smtClean="0">
                <a:solidFill>
                  <a:srgbClr val="FF0000"/>
                </a:solidFill>
              </a:rPr>
              <a:t>’) </a:t>
            </a:r>
            <a:r>
              <a:rPr lang="en-PH" dirty="0" smtClean="0"/>
              <a:t>or</a:t>
            </a:r>
          </a:p>
          <a:p>
            <a:pPr lvl="2"/>
            <a:r>
              <a:rPr lang="en-PH" dirty="0"/>
              <a:t> </a:t>
            </a:r>
            <a:r>
              <a:rPr lang="en-PH" dirty="0" err="1">
                <a:solidFill>
                  <a:srgbClr val="FF0000"/>
                </a:solidFill>
              </a:rPr>
              <a:t>document.querySelectorAll</a:t>
            </a:r>
            <a:r>
              <a:rPr lang="en-PH" dirty="0" smtClean="0">
                <a:solidFill>
                  <a:srgbClr val="FF0000"/>
                </a:solidFill>
              </a:rPr>
              <a:t>(‘#</a:t>
            </a:r>
            <a:r>
              <a:rPr lang="en-PH" dirty="0" err="1" smtClean="0">
                <a:solidFill>
                  <a:srgbClr val="FF0000"/>
                </a:solidFill>
              </a:rPr>
              <a:t>myDiv</a:t>
            </a:r>
            <a:r>
              <a:rPr lang="en-PH" dirty="0" smtClean="0">
                <a:solidFill>
                  <a:srgbClr val="FF0000"/>
                </a:solidFill>
              </a:rPr>
              <a:t>’)</a:t>
            </a:r>
          </a:p>
          <a:p>
            <a:pPr lvl="1"/>
            <a:r>
              <a:rPr lang="en-PH" dirty="0" smtClean="0"/>
              <a:t>JQuery:</a:t>
            </a:r>
          </a:p>
          <a:p>
            <a:pPr lvl="2"/>
            <a:r>
              <a:rPr lang="en-PH" dirty="0" smtClean="0"/>
              <a:t> </a:t>
            </a:r>
            <a:r>
              <a:rPr lang="en-PH" dirty="0" smtClean="0">
                <a:solidFill>
                  <a:srgbClr val="FF0000"/>
                </a:solidFill>
              </a:rPr>
              <a:t>$(‘#</a:t>
            </a:r>
            <a:r>
              <a:rPr lang="en-PH" dirty="0" err="1" smtClean="0">
                <a:solidFill>
                  <a:srgbClr val="FF0000"/>
                </a:solidFill>
              </a:rPr>
              <a:t>myDiv</a:t>
            </a:r>
            <a:r>
              <a:rPr lang="en-PH" dirty="0" smtClean="0">
                <a:solidFill>
                  <a:srgbClr val="FF0000"/>
                </a:solidFill>
              </a:rPr>
              <a:t>’)</a:t>
            </a:r>
          </a:p>
          <a:p>
            <a:pPr lvl="1"/>
            <a:r>
              <a:rPr lang="en-PH" dirty="0" smtClean="0"/>
              <a:t> </a:t>
            </a:r>
            <a:r>
              <a:rPr lang="en-PH" dirty="0" smtClean="0">
                <a:solidFill>
                  <a:srgbClr val="FF0000"/>
                </a:solidFill>
              </a:rPr>
              <a:t>$(‘#</a:t>
            </a:r>
            <a:r>
              <a:rPr lang="en-PH" dirty="0" err="1" smtClean="0">
                <a:solidFill>
                  <a:srgbClr val="FF0000"/>
                </a:solidFill>
              </a:rPr>
              <a:t>myId</a:t>
            </a:r>
            <a:r>
              <a:rPr lang="en-PH" dirty="0" smtClean="0">
                <a:solidFill>
                  <a:srgbClr val="FF0000"/>
                </a:solidFill>
              </a:rPr>
              <a:t>’)</a:t>
            </a:r>
            <a:r>
              <a:rPr lang="en-PH" dirty="0" smtClean="0"/>
              <a:t> - selects the element with id </a:t>
            </a:r>
            <a:r>
              <a:rPr lang="en-PH" dirty="0" err="1" smtClean="0">
                <a:solidFill>
                  <a:srgbClr val="FF0000"/>
                </a:solidFill>
              </a:rPr>
              <a:t>myId</a:t>
            </a:r>
            <a:endParaRPr lang="en-PH" dirty="0" smtClean="0">
              <a:solidFill>
                <a:srgbClr val="FF0000"/>
              </a:solidFill>
            </a:endParaRPr>
          </a:p>
          <a:p>
            <a:pPr lvl="1"/>
            <a:r>
              <a:rPr lang="en-PH" dirty="0" smtClean="0">
                <a:solidFill>
                  <a:srgbClr val="FF0000"/>
                </a:solidFill>
              </a:rPr>
              <a:t>$(‘.</a:t>
            </a:r>
            <a:r>
              <a:rPr lang="en-PH" dirty="0" err="1" smtClean="0">
                <a:solidFill>
                  <a:srgbClr val="FF0000"/>
                </a:solidFill>
              </a:rPr>
              <a:t>myClass</a:t>
            </a:r>
            <a:r>
              <a:rPr lang="en-PH" dirty="0" smtClean="0">
                <a:solidFill>
                  <a:srgbClr val="FF0000"/>
                </a:solidFill>
              </a:rPr>
              <a:t>’)</a:t>
            </a:r>
            <a:r>
              <a:rPr lang="en-PH" dirty="0" smtClean="0"/>
              <a:t> - selects all elements with class </a:t>
            </a:r>
            <a:r>
              <a:rPr lang="en-PH" dirty="0" err="1" smtClean="0">
                <a:solidFill>
                  <a:srgbClr val="FF0000"/>
                </a:solidFill>
              </a:rPr>
              <a:t>myClass</a:t>
            </a:r>
            <a:endParaRPr lang="en-PH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331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More JQuery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smtClean="0"/>
              <a:t> </a:t>
            </a:r>
            <a:r>
              <a:rPr lang="en-PH" dirty="0" smtClean="0">
                <a:solidFill>
                  <a:srgbClr val="FF0000"/>
                </a:solidFill>
              </a:rPr>
              <a:t>$(‘</a:t>
            </a:r>
            <a:r>
              <a:rPr lang="en-PH" dirty="0" err="1" smtClean="0">
                <a:solidFill>
                  <a:srgbClr val="FF0000"/>
                </a:solidFill>
              </a:rPr>
              <a:t>div#myId</a:t>
            </a:r>
            <a:r>
              <a:rPr lang="en-PH" dirty="0" smtClean="0">
                <a:solidFill>
                  <a:srgbClr val="FF0000"/>
                </a:solidFill>
              </a:rPr>
              <a:t> </a:t>
            </a:r>
            <a:r>
              <a:rPr lang="en-PH" dirty="0" err="1" smtClean="0">
                <a:solidFill>
                  <a:srgbClr val="FF0000"/>
                </a:solidFill>
              </a:rPr>
              <a:t>input.player_name</a:t>
            </a:r>
            <a:r>
              <a:rPr lang="en-PH" dirty="0" smtClean="0">
                <a:solidFill>
                  <a:srgbClr val="FF0000"/>
                </a:solidFill>
              </a:rPr>
              <a:t>’)</a:t>
            </a:r>
          </a:p>
          <a:p>
            <a:pPr lvl="1"/>
            <a:r>
              <a:rPr lang="en-PH" dirty="0" smtClean="0"/>
              <a:t>Select all </a:t>
            </a:r>
            <a:r>
              <a:rPr lang="en-PH" dirty="0" smtClean="0">
                <a:solidFill>
                  <a:srgbClr val="FF0000"/>
                </a:solidFill>
              </a:rPr>
              <a:t>input</a:t>
            </a:r>
            <a:r>
              <a:rPr lang="en-PH" dirty="0" smtClean="0"/>
              <a:t> elements with class </a:t>
            </a:r>
            <a:r>
              <a:rPr lang="en-PH" dirty="0" err="1" smtClean="0">
                <a:solidFill>
                  <a:srgbClr val="FF0000"/>
                </a:solidFill>
              </a:rPr>
              <a:t>player_name</a:t>
            </a:r>
            <a:r>
              <a:rPr lang="en-PH" dirty="0">
                <a:solidFill>
                  <a:srgbClr val="FF0000"/>
                </a:solidFill>
              </a:rPr>
              <a:t> </a:t>
            </a:r>
            <a:r>
              <a:rPr lang="en-PH" dirty="0" smtClean="0"/>
              <a:t>that are </a:t>
            </a:r>
            <a:r>
              <a:rPr lang="en-PH" i="1" dirty="0" smtClean="0"/>
              <a:t>inside</a:t>
            </a:r>
            <a:r>
              <a:rPr lang="en-PH" dirty="0" smtClean="0"/>
              <a:t> or </a:t>
            </a:r>
            <a:r>
              <a:rPr lang="en-PH" i="1" dirty="0" smtClean="0"/>
              <a:t>descendants</a:t>
            </a:r>
            <a:r>
              <a:rPr lang="en-PH" dirty="0" smtClean="0"/>
              <a:t> of the </a:t>
            </a:r>
            <a:r>
              <a:rPr lang="en-PH" dirty="0" smtClean="0">
                <a:solidFill>
                  <a:srgbClr val="FF0000"/>
                </a:solidFill>
              </a:rPr>
              <a:t>div</a:t>
            </a:r>
            <a:r>
              <a:rPr lang="en-PH" dirty="0" smtClean="0"/>
              <a:t> element with id </a:t>
            </a:r>
            <a:r>
              <a:rPr lang="en-PH" dirty="0" err="1" smtClean="0">
                <a:solidFill>
                  <a:srgbClr val="FF0000"/>
                </a:solidFill>
              </a:rPr>
              <a:t>myId</a:t>
            </a:r>
            <a:r>
              <a:rPr lang="en-PH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PH" dirty="0" smtClean="0"/>
              <a:t>Get/Set input element’s value (typed text)</a:t>
            </a:r>
          </a:p>
          <a:p>
            <a:pPr lvl="1"/>
            <a:r>
              <a:rPr lang="en-PH" sz="2400" dirty="0" smtClean="0"/>
              <a:t> </a:t>
            </a:r>
            <a:r>
              <a:rPr lang="en-PH" sz="2400" dirty="0" err="1" smtClean="0">
                <a:solidFill>
                  <a:srgbClr val="FF0000"/>
                </a:solidFill>
              </a:rPr>
              <a:t>var</a:t>
            </a:r>
            <a:r>
              <a:rPr lang="en-PH" sz="2400" dirty="0" smtClean="0">
                <a:solidFill>
                  <a:srgbClr val="FF0000"/>
                </a:solidFill>
              </a:rPr>
              <a:t> $</a:t>
            </a:r>
            <a:r>
              <a:rPr lang="en-PH" sz="2400" dirty="0" err="1" smtClean="0">
                <a:solidFill>
                  <a:srgbClr val="FF0000"/>
                </a:solidFill>
              </a:rPr>
              <a:t>name_input</a:t>
            </a:r>
            <a:r>
              <a:rPr lang="en-PH" sz="2400" dirty="0" smtClean="0">
                <a:solidFill>
                  <a:srgbClr val="FF0000"/>
                </a:solidFill>
              </a:rPr>
              <a:t> = $(“input[type=‘text’].</a:t>
            </a:r>
            <a:r>
              <a:rPr lang="en-PH" sz="2400" dirty="0" err="1" smtClean="0">
                <a:solidFill>
                  <a:srgbClr val="FF0000"/>
                </a:solidFill>
              </a:rPr>
              <a:t>player_name</a:t>
            </a:r>
            <a:r>
              <a:rPr lang="en-PH" sz="2400" dirty="0" smtClean="0">
                <a:solidFill>
                  <a:srgbClr val="FF0000"/>
                </a:solidFill>
              </a:rPr>
              <a:t>”);</a:t>
            </a:r>
          </a:p>
          <a:p>
            <a:pPr lvl="1"/>
            <a:r>
              <a:rPr lang="en-PH" sz="2400" dirty="0" smtClean="0"/>
              <a:t> </a:t>
            </a:r>
            <a:r>
              <a:rPr lang="en-PH" sz="2400" dirty="0" err="1" smtClean="0">
                <a:solidFill>
                  <a:srgbClr val="FF0000"/>
                </a:solidFill>
              </a:rPr>
              <a:t>var</a:t>
            </a:r>
            <a:r>
              <a:rPr lang="en-PH" sz="2400" dirty="0" smtClean="0">
                <a:solidFill>
                  <a:srgbClr val="FF0000"/>
                </a:solidFill>
              </a:rPr>
              <a:t> </a:t>
            </a:r>
            <a:r>
              <a:rPr lang="en-PH" sz="2400" dirty="0" err="1" smtClean="0">
                <a:solidFill>
                  <a:srgbClr val="FF0000"/>
                </a:solidFill>
              </a:rPr>
              <a:t>player_name</a:t>
            </a:r>
            <a:r>
              <a:rPr lang="en-PH" sz="2400" dirty="0" smtClean="0">
                <a:solidFill>
                  <a:srgbClr val="FF0000"/>
                </a:solidFill>
              </a:rPr>
              <a:t> = $</a:t>
            </a:r>
            <a:r>
              <a:rPr lang="en-PH" sz="2400" dirty="0" err="1" smtClean="0">
                <a:solidFill>
                  <a:srgbClr val="FF0000"/>
                </a:solidFill>
              </a:rPr>
              <a:t>name_input.val</a:t>
            </a:r>
            <a:r>
              <a:rPr lang="en-PH" sz="2400" dirty="0" smtClean="0">
                <a:solidFill>
                  <a:srgbClr val="FF0000"/>
                </a:solidFill>
              </a:rPr>
              <a:t>();</a:t>
            </a:r>
          </a:p>
          <a:p>
            <a:pPr lvl="1"/>
            <a:r>
              <a:rPr lang="en-PH" sz="2400" dirty="0"/>
              <a:t> </a:t>
            </a:r>
            <a:r>
              <a:rPr lang="en-PH" sz="2400" dirty="0" smtClean="0">
                <a:solidFill>
                  <a:srgbClr val="FF0000"/>
                </a:solidFill>
              </a:rPr>
              <a:t>$</a:t>
            </a:r>
            <a:r>
              <a:rPr lang="en-PH" sz="2400" dirty="0" err="1" smtClean="0">
                <a:solidFill>
                  <a:srgbClr val="FF0000"/>
                </a:solidFill>
              </a:rPr>
              <a:t>name_input.val</a:t>
            </a:r>
            <a:r>
              <a:rPr lang="en-PH" sz="2400" dirty="0" smtClean="0">
                <a:solidFill>
                  <a:srgbClr val="FF0000"/>
                </a:solidFill>
              </a:rPr>
              <a:t>(‘new name’);</a:t>
            </a:r>
          </a:p>
          <a:p>
            <a:r>
              <a:rPr lang="en-PH" dirty="0" smtClean="0"/>
              <a:t>Set/Change a </a:t>
            </a:r>
            <a:r>
              <a:rPr lang="en-PH" dirty="0" err="1" smtClean="0"/>
              <a:t>div’s</a:t>
            </a:r>
            <a:r>
              <a:rPr lang="en-PH" dirty="0" smtClean="0"/>
              <a:t> text</a:t>
            </a:r>
          </a:p>
          <a:p>
            <a:pPr lvl="1"/>
            <a:r>
              <a:rPr lang="en-PH" dirty="0" smtClean="0"/>
              <a:t> </a:t>
            </a:r>
            <a:r>
              <a:rPr lang="en-PH" dirty="0" smtClean="0">
                <a:solidFill>
                  <a:srgbClr val="FF0000"/>
                </a:solidFill>
              </a:rPr>
              <a:t>$(‘</a:t>
            </a:r>
            <a:r>
              <a:rPr lang="en-PH" dirty="0" err="1" smtClean="0">
                <a:solidFill>
                  <a:srgbClr val="FF0000"/>
                </a:solidFill>
              </a:rPr>
              <a:t>div.myClass</a:t>
            </a:r>
            <a:r>
              <a:rPr lang="en-PH" dirty="0" smtClean="0">
                <a:solidFill>
                  <a:srgbClr val="FF0000"/>
                </a:solidFill>
              </a:rPr>
              <a:t>’).text(‘new text’);</a:t>
            </a:r>
            <a:endParaRPr lang="en-P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879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Add JS to your pages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create a folder app/assets/</a:t>
            </a:r>
            <a:r>
              <a:rPr lang="en-PH" dirty="0" err="1" smtClean="0"/>
              <a:t>javascripts</a:t>
            </a:r>
            <a:r>
              <a:rPr lang="en-PH" dirty="0" smtClean="0"/>
              <a:t>/games</a:t>
            </a:r>
          </a:p>
          <a:p>
            <a:r>
              <a:rPr lang="en-PH" dirty="0" smtClean="0"/>
              <a:t>create a file named logic.js in that folder</a:t>
            </a:r>
          </a:p>
          <a:p>
            <a:r>
              <a:rPr lang="en-PH" dirty="0" smtClean="0"/>
              <a:t>add </a:t>
            </a:r>
            <a:r>
              <a:rPr lang="en-PH" dirty="0" smtClean="0">
                <a:solidFill>
                  <a:srgbClr val="FF0000"/>
                </a:solidFill>
              </a:rPr>
              <a:t>app = {}; in </a:t>
            </a:r>
            <a:r>
              <a:rPr lang="en-PH" dirty="0" smtClean="0"/>
              <a:t>logic.js and save</a:t>
            </a:r>
          </a:p>
          <a:p>
            <a:r>
              <a:rPr lang="en-PH" dirty="0" smtClean="0"/>
              <a:t>go to or refresh localhost:3000</a:t>
            </a:r>
          </a:p>
          <a:p>
            <a:r>
              <a:rPr lang="en-PH" dirty="0" smtClean="0"/>
              <a:t>check the JS console for </a:t>
            </a:r>
            <a:r>
              <a:rPr lang="en-PH" smtClean="0"/>
              <a:t>the </a:t>
            </a:r>
            <a:r>
              <a:rPr lang="en-PH" smtClean="0">
                <a:solidFill>
                  <a:srgbClr val="FF0000"/>
                </a:solidFill>
              </a:rPr>
              <a:t>app</a:t>
            </a:r>
            <a:r>
              <a:rPr lang="en-PH" smtClean="0"/>
              <a:t> </a:t>
            </a:r>
            <a:r>
              <a:rPr lang="en-PH" dirty="0" smtClean="0"/>
              <a:t>variable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10223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Event Bindings in JQuery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800" dirty="0" smtClean="0"/>
              <a:t> </a:t>
            </a:r>
            <a:r>
              <a:rPr lang="en-PH" sz="2800" dirty="0" err="1" smtClean="0">
                <a:solidFill>
                  <a:srgbClr val="FF0000"/>
                </a:solidFill>
              </a:rPr>
              <a:t>var</a:t>
            </a:r>
            <a:r>
              <a:rPr lang="en-PH" sz="2800" dirty="0" smtClean="0">
                <a:solidFill>
                  <a:srgbClr val="FF0000"/>
                </a:solidFill>
              </a:rPr>
              <a:t> </a:t>
            </a:r>
            <a:r>
              <a:rPr lang="en-PH" sz="2800" dirty="0" err="1" smtClean="0">
                <a:solidFill>
                  <a:srgbClr val="FF0000"/>
                </a:solidFill>
              </a:rPr>
              <a:t>alert_me</a:t>
            </a:r>
            <a:r>
              <a:rPr lang="en-PH" sz="2800" dirty="0" smtClean="0">
                <a:solidFill>
                  <a:srgbClr val="FF0000"/>
                </a:solidFill>
              </a:rPr>
              <a:t> = function(){ alert(‘you </a:t>
            </a:r>
            <a:r>
              <a:rPr lang="en-PH" sz="2800" dirty="0">
                <a:solidFill>
                  <a:srgbClr val="FF0000"/>
                </a:solidFill>
              </a:rPr>
              <a:t>c</a:t>
            </a:r>
            <a:r>
              <a:rPr lang="en-PH" sz="2800" dirty="0" smtClean="0">
                <a:solidFill>
                  <a:srgbClr val="FF0000"/>
                </a:solidFill>
              </a:rPr>
              <a:t>licked!’); }</a:t>
            </a:r>
          </a:p>
          <a:p>
            <a:r>
              <a:rPr lang="en-PH" sz="2800" dirty="0" smtClean="0"/>
              <a:t> </a:t>
            </a:r>
            <a:r>
              <a:rPr lang="en-PH" sz="2800" dirty="0" smtClean="0">
                <a:solidFill>
                  <a:srgbClr val="FF0000"/>
                </a:solidFill>
              </a:rPr>
              <a:t>$(“input[type=‘button’]”).click(</a:t>
            </a:r>
            <a:r>
              <a:rPr lang="en-PH" sz="2800" dirty="0" err="1" smtClean="0">
                <a:solidFill>
                  <a:srgbClr val="FF0000"/>
                </a:solidFill>
              </a:rPr>
              <a:t>alert_me</a:t>
            </a:r>
            <a:r>
              <a:rPr lang="en-PH" sz="2800" dirty="0" smtClean="0">
                <a:solidFill>
                  <a:srgbClr val="FF0000"/>
                </a:solidFill>
              </a:rPr>
              <a:t>);</a:t>
            </a:r>
            <a:endParaRPr lang="en-PH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4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Exercise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Make it so that when you click the button on the page, the header (h1) will change its text to whatever you typed in the text box.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6308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3124200" y="3200400"/>
            <a:ext cx="4495800" cy="287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MCV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Software architectural pattern</a:t>
            </a:r>
          </a:p>
          <a:p>
            <a:r>
              <a:rPr lang="en-PH" dirty="0" smtClean="0"/>
              <a:t>Stands for Model, View, Controller</a:t>
            </a:r>
            <a:endParaRPr lang="en-PH" dirty="0"/>
          </a:p>
        </p:txBody>
      </p:sp>
      <p:sp>
        <p:nvSpPr>
          <p:cNvPr id="4" name="Rectangle 3"/>
          <p:cNvSpPr/>
          <p:nvPr/>
        </p:nvSpPr>
        <p:spPr>
          <a:xfrm>
            <a:off x="3581400" y="4838700"/>
            <a:ext cx="1371600" cy="838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914400" y="48387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5410200" y="4838700"/>
            <a:ext cx="1371600" cy="838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8" name="Straight Arrow Connector 7"/>
          <p:cNvCxnSpPr>
            <a:stCxn id="5" idx="3"/>
            <a:endCxn id="4" idx="1"/>
          </p:cNvCxnSpPr>
          <p:nvPr/>
        </p:nvCxnSpPr>
        <p:spPr>
          <a:xfrm>
            <a:off x="2286000" y="5257800"/>
            <a:ext cx="1295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4953000" y="52578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3"/>
          </p:cNvCxnSpPr>
          <p:nvPr/>
        </p:nvCxnSpPr>
        <p:spPr>
          <a:xfrm flipH="1">
            <a:off x="1600200" y="5257800"/>
            <a:ext cx="5181600" cy="1219200"/>
          </a:xfrm>
          <a:prstGeom prst="bentConnector3">
            <a:avLst>
              <a:gd name="adj1" fmla="val -4412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5" idx="2"/>
          </p:cNvCxnSpPr>
          <p:nvPr/>
        </p:nvCxnSpPr>
        <p:spPr>
          <a:xfrm flipV="1">
            <a:off x="1600200" y="5676900"/>
            <a:ext cx="0" cy="800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81400" y="3429000"/>
            <a:ext cx="1371600" cy="838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4" name="Straight Arrow Connector 23"/>
          <p:cNvCxnSpPr>
            <a:stCxn id="22" idx="2"/>
            <a:endCxn id="4" idx="0"/>
          </p:cNvCxnSpPr>
          <p:nvPr/>
        </p:nvCxnSpPr>
        <p:spPr>
          <a:xfrm>
            <a:off x="4267200" y="4267200"/>
            <a:ext cx="0" cy="571500"/>
          </a:xfrm>
          <a:prstGeom prst="straightConnector1">
            <a:avLst/>
          </a:prstGeom>
          <a:ln w="381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14400" y="50247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 smtClean="0"/>
              <a:t>Client</a:t>
            </a:r>
            <a:endParaRPr lang="en-PH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581400" y="361726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 smtClean="0"/>
              <a:t>Model</a:t>
            </a:r>
            <a:endParaRPr lang="en-PH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3581400" y="5046267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smtClean="0"/>
              <a:t>Controller</a:t>
            </a:r>
            <a:endParaRPr lang="en-PH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410200" y="50247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 smtClean="0"/>
              <a:t>View</a:t>
            </a:r>
            <a:endParaRPr lang="en-PH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5410200" y="3617266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 smtClean="0"/>
              <a:t>Server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72013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Let’s Try It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Create a new Rails app</a:t>
            </a:r>
          </a:p>
          <a:p>
            <a:pPr lvl="1"/>
            <a:r>
              <a:rPr lang="en-PH" dirty="0" smtClean="0"/>
              <a:t> </a:t>
            </a:r>
            <a:r>
              <a:rPr lang="en-PH" dirty="0" smtClean="0">
                <a:solidFill>
                  <a:srgbClr val="FF0000"/>
                </a:solidFill>
              </a:rPr>
              <a:t>rails new </a:t>
            </a:r>
            <a:r>
              <a:rPr lang="en-PH" dirty="0" err="1" smtClean="0">
                <a:solidFill>
                  <a:srgbClr val="FF0000"/>
                </a:solidFill>
              </a:rPr>
              <a:t>testapp</a:t>
            </a:r>
            <a:endParaRPr lang="en-PH" dirty="0">
              <a:solidFill>
                <a:srgbClr val="FF0000"/>
              </a:solidFill>
            </a:endParaRPr>
          </a:p>
          <a:p>
            <a:r>
              <a:rPr lang="en-PH" dirty="0" smtClean="0"/>
              <a:t>Start the server</a:t>
            </a:r>
          </a:p>
          <a:p>
            <a:pPr lvl="1"/>
            <a:r>
              <a:rPr lang="en-PH" dirty="0">
                <a:solidFill>
                  <a:srgbClr val="FF0000"/>
                </a:solidFill>
              </a:rPr>
              <a:t> </a:t>
            </a:r>
            <a:r>
              <a:rPr lang="en-PH" dirty="0" smtClean="0">
                <a:solidFill>
                  <a:srgbClr val="FF0000"/>
                </a:solidFill>
              </a:rPr>
              <a:t>rails server -b0.0.0.0</a:t>
            </a:r>
          </a:p>
          <a:p>
            <a:r>
              <a:rPr lang="en-PH" dirty="0" smtClean="0"/>
              <a:t>Go to localhost:3000 in the browser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0022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The Rails Router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Located in </a:t>
            </a:r>
            <a:r>
              <a:rPr lang="en-PH" dirty="0" err="1" smtClean="0"/>
              <a:t>config</a:t>
            </a:r>
            <a:r>
              <a:rPr lang="en-PH" dirty="0" smtClean="0"/>
              <a:t>/</a:t>
            </a:r>
            <a:r>
              <a:rPr lang="en-PH" dirty="0" err="1" smtClean="0"/>
              <a:t>routes.rb</a:t>
            </a:r>
            <a:endParaRPr lang="en-PH" dirty="0" smtClean="0"/>
          </a:p>
          <a:p>
            <a:r>
              <a:rPr lang="en-PH" dirty="0" smtClean="0"/>
              <a:t>Decides which controller and action will handle the request</a:t>
            </a:r>
          </a:p>
          <a:p>
            <a:r>
              <a:rPr lang="en-PH" dirty="0" smtClean="0"/>
              <a:t>Add root route:</a:t>
            </a:r>
          </a:p>
          <a:p>
            <a:pPr lvl="1"/>
            <a:r>
              <a:rPr lang="en-PH" dirty="0" smtClean="0"/>
              <a:t> </a:t>
            </a:r>
            <a:r>
              <a:rPr lang="en-PH" dirty="0" smtClean="0">
                <a:solidFill>
                  <a:srgbClr val="FF0000"/>
                </a:solidFill>
              </a:rPr>
              <a:t>root ‘</a:t>
            </a:r>
            <a:r>
              <a:rPr lang="en-PH" dirty="0" err="1" smtClean="0">
                <a:solidFill>
                  <a:srgbClr val="FF0000"/>
                </a:solidFill>
              </a:rPr>
              <a:t>application#index</a:t>
            </a:r>
            <a:r>
              <a:rPr lang="en-PH" dirty="0" smtClean="0">
                <a:solidFill>
                  <a:srgbClr val="FF0000"/>
                </a:solidFill>
              </a:rPr>
              <a:t>’</a:t>
            </a:r>
          </a:p>
          <a:p>
            <a:pPr lvl="1"/>
            <a:r>
              <a:rPr lang="en-PH" dirty="0" smtClean="0"/>
              <a:t>this means that root path (no path) is handled by the </a:t>
            </a:r>
            <a:r>
              <a:rPr lang="en-PH" i="1" dirty="0" smtClean="0"/>
              <a:t>application controller</a:t>
            </a:r>
            <a:r>
              <a:rPr lang="en-PH" dirty="0" smtClean="0"/>
              <a:t>’s </a:t>
            </a:r>
            <a:r>
              <a:rPr lang="en-PH" i="1" dirty="0" smtClean="0"/>
              <a:t>index</a:t>
            </a:r>
            <a:r>
              <a:rPr lang="en-PH" dirty="0" smtClean="0"/>
              <a:t> action</a:t>
            </a:r>
          </a:p>
          <a:p>
            <a:pPr lvl="1"/>
            <a:r>
              <a:rPr lang="en-PH" dirty="0" smtClean="0"/>
              <a:t>try it now! go to localhost:3000</a:t>
            </a:r>
          </a:p>
        </p:txBody>
      </p:sp>
    </p:spTree>
    <p:extLst>
      <p:ext uri="{BB962C8B-B14F-4D97-AF65-F5344CB8AC3E}">
        <p14:creationId xmlns:p14="http://schemas.microsoft.com/office/powerpoint/2010/main" val="129728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More routes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PH" dirty="0" smtClean="0"/>
              <a:t>add another route:</a:t>
            </a:r>
          </a:p>
          <a:p>
            <a:pPr lvl="1"/>
            <a:r>
              <a:rPr lang="en-PH" dirty="0" smtClean="0"/>
              <a:t> </a:t>
            </a:r>
            <a:r>
              <a:rPr lang="en-PH" dirty="0" smtClean="0">
                <a:solidFill>
                  <a:srgbClr val="FF0000"/>
                </a:solidFill>
              </a:rPr>
              <a:t>get ‘connect4’ =&gt; ‘games#connect4’</a:t>
            </a:r>
          </a:p>
          <a:p>
            <a:pPr lvl="1"/>
            <a:r>
              <a:rPr lang="en-PH" dirty="0" smtClean="0"/>
              <a:t>remember, this is just short for:</a:t>
            </a:r>
          </a:p>
          <a:p>
            <a:pPr lvl="2"/>
            <a:r>
              <a:rPr lang="en-PH" dirty="0" smtClean="0"/>
              <a:t> </a:t>
            </a:r>
            <a:r>
              <a:rPr lang="en-PH" dirty="0" smtClean="0">
                <a:solidFill>
                  <a:srgbClr val="FF0000"/>
                </a:solidFill>
              </a:rPr>
              <a:t>get( { ‘connect4’ =&gt; ‘games#connect4’ } )</a:t>
            </a:r>
          </a:p>
          <a:p>
            <a:r>
              <a:rPr lang="en-PH" dirty="0" smtClean="0"/>
              <a:t>more routes:</a:t>
            </a:r>
          </a:p>
          <a:p>
            <a:pPr lvl="1"/>
            <a:r>
              <a:rPr lang="en-PH" dirty="0" smtClean="0"/>
              <a:t>post ‘win’ =&gt; ‘</a:t>
            </a:r>
            <a:r>
              <a:rPr lang="en-PH" dirty="0" err="1" smtClean="0"/>
              <a:t>games#win</a:t>
            </a:r>
            <a:r>
              <a:rPr lang="en-PH" dirty="0" smtClean="0"/>
              <a:t>’</a:t>
            </a:r>
          </a:p>
          <a:p>
            <a:pPr lvl="1"/>
            <a:r>
              <a:rPr lang="en-PH" dirty="0" smtClean="0"/>
              <a:t>get ‘</a:t>
            </a:r>
            <a:r>
              <a:rPr lang="en-PH" dirty="0" err="1" smtClean="0"/>
              <a:t>drop_the_coin</a:t>
            </a:r>
            <a:r>
              <a:rPr lang="en-PH" dirty="0" smtClean="0"/>
              <a:t>’ =&gt; ‘games#connect4’</a:t>
            </a:r>
          </a:p>
          <a:p>
            <a:r>
              <a:rPr lang="en-PH" dirty="0" smtClean="0"/>
              <a:t>try visiting them all and notice the errors</a:t>
            </a:r>
          </a:p>
          <a:p>
            <a:r>
              <a:rPr lang="en-PH" dirty="0" smtClean="0"/>
              <a:t>You can run </a:t>
            </a:r>
            <a:r>
              <a:rPr lang="en-PH" dirty="0" smtClean="0">
                <a:solidFill>
                  <a:srgbClr val="FF0000"/>
                </a:solidFill>
              </a:rPr>
              <a:t>rake routes</a:t>
            </a:r>
            <a:r>
              <a:rPr lang="en-PH" dirty="0" smtClean="0"/>
              <a:t> in bash to see all routes</a:t>
            </a:r>
          </a:p>
        </p:txBody>
      </p:sp>
    </p:spTree>
    <p:extLst>
      <p:ext uri="{BB962C8B-B14F-4D97-AF65-F5344CB8AC3E}">
        <p14:creationId xmlns:p14="http://schemas.microsoft.com/office/powerpoint/2010/main" val="235724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Rails Controllers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There’s a default controller: </a:t>
            </a:r>
            <a:r>
              <a:rPr lang="en-PH" i="1" dirty="0" err="1" smtClean="0"/>
              <a:t>ApplicationController</a:t>
            </a:r>
            <a:endParaRPr lang="en-PH" i="1" dirty="0" smtClean="0"/>
          </a:p>
          <a:p>
            <a:r>
              <a:rPr lang="en-PH" dirty="0" smtClean="0"/>
              <a:t>filename is always </a:t>
            </a:r>
            <a:r>
              <a:rPr lang="en-PH" i="1" dirty="0" smtClean="0"/>
              <a:t>&lt;name&gt;_</a:t>
            </a:r>
            <a:r>
              <a:rPr lang="en-PH" i="1" dirty="0" err="1" smtClean="0"/>
              <a:t>controller.rb</a:t>
            </a:r>
            <a:endParaRPr lang="en-PH" i="1" dirty="0" smtClean="0"/>
          </a:p>
          <a:p>
            <a:r>
              <a:rPr lang="en-PH" dirty="0" smtClean="0"/>
              <a:t>controllers are found in app/controllers</a:t>
            </a:r>
          </a:p>
          <a:p>
            <a:r>
              <a:rPr lang="en-PH" dirty="0" smtClean="0"/>
              <a:t>open </a:t>
            </a:r>
            <a:r>
              <a:rPr lang="en-PH" dirty="0" err="1" smtClean="0"/>
              <a:t>application_controller.rb</a:t>
            </a:r>
            <a:endParaRPr lang="en-PH" dirty="0" smtClean="0"/>
          </a:p>
          <a:p>
            <a:r>
              <a:rPr lang="en-PH" dirty="0" smtClean="0"/>
              <a:t>add an action </a:t>
            </a:r>
            <a:r>
              <a:rPr lang="en-PH" i="1" dirty="0" smtClean="0"/>
              <a:t>index:</a:t>
            </a:r>
          </a:p>
          <a:p>
            <a:endParaRPr lang="en-PH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953000"/>
            <a:ext cx="1981200" cy="137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98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More on Controllers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PH" sz="2800" dirty="0" smtClean="0"/>
              <a:t>What’s </a:t>
            </a:r>
            <a:r>
              <a:rPr lang="en-PH" sz="2800" dirty="0" err="1" smtClean="0">
                <a:solidFill>
                  <a:srgbClr val="FF0000"/>
                </a:solidFill>
              </a:rPr>
              <a:t>protect_from_forgery</a:t>
            </a:r>
            <a:r>
              <a:rPr lang="en-PH" sz="2800" dirty="0" smtClean="0">
                <a:solidFill>
                  <a:srgbClr val="FF0000"/>
                </a:solidFill>
              </a:rPr>
              <a:t> with: :exception</a:t>
            </a:r>
            <a:r>
              <a:rPr lang="en-PH" sz="2800" dirty="0" smtClean="0"/>
              <a:t>?</a:t>
            </a:r>
          </a:p>
          <a:p>
            <a:pPr lvl="1"/>
            <a:r>
              <a:rPr lang="en-PH" dirty="0" smtClean="0"/>
              <a:t>Protection against Cross-Site Request Forgery (CSRF</a:t>
            </a:r>
            <a:r>
              <a:rPr lang="en-PH" dirty="0"/>
              <a:t> </a:t>
            </a:r>
            <a:r>
              <a:rPr lang="en-PH" dirty="0" smtClean="0"/>
              <a:t>)</a:t>
            </a:r>
          </a:p>
          <a:p>
            <a:pPr lvl="1"/>
            <a:r>
              <a:rPr lang="en-PH" dirty="0" smtClean="0"/>
              <a:t>Don’t mind that, just leave it there</a:t>
            </a:r>
          </a:p>
          <a:p>
            <a:r>
              <a:rPr lang="en-PH" dirty="0" smtClean="0"/>
              <a:t>Actions are controller methods that handle </a:t>
            </a:r>
            <a:r>
              <a:rPr lang="en-PH" i="1" dirty="0" smtClean="0"/>
              <a:t>requests</a:t>
            </a:r>
            <a:r>
              <a:rPr lang="en-PH" dirty="0" smtClean="0"/>
              <a:t> from </a:t>
            </a:r>
            <a:r>
              <a:rPr lang="en-PH" i="1" dirty="0" smtClean="0"/>
              <a:t>clients </a:t>
            </a:r>
            <a:r>
              <a:rPr lang="en-PH" dirty="0" smtClean="0"/>
              <a:t>(in our case, a web browser)</a:t>
            </a:r>
          </a:p>
          <a:p>
            <a:r>
              <a:rPr lang="en-PH" dirty="0" smtClean="0"/>
              <a:t>Actions automatically </a:t>
            </a:r>
            <a:r>
              <a:rPr lang="en-PH" i="1" dirty="0" smtClean="0"/>
              <a:t>render</a:t>
            </a:r>
            <a:r>
              <a:rPr lang="en-PH" dirty="0" smtClean="0"/>
              <a:t> their </a:t>
            </a:r>
            <a:r>
              <a:rPr lang="en-PH" i="1" dirty="0" smtClean="0"/>
              <a:t>view</a:t>
            </a:r>
            <a:r>
              <a:rPr lang="en-PH" dirty="0" smtClean="0"/>
              <a:t> after code execution unless specified</a:t>
            </a:r>
          </a:p>
          <a:p>
            <a:pPr lvl="1"/>
            <a:r>
              <a:rPr lang="en-PH" dirty="0" smtClean="0"/>
              <a:t>an action’s view is named after it, so index will render </a:t>
            </a:r>
            <a:r>
              <a:rPr lang="en-PH" i="1" dirty="0" smtClean="0"/>
              <a:t>index.html </a:t>
            </a:r>
            <a:r>
              <a:rPr lang="en-PH" dirty="0" smtClean="0"/>
              <a:t>inside the app/views/application folder</a:t>
            </a:r>
            <a:endParaRPr lang="en-PH" i="1" dirty="0"/>
          </a:p>
        </p:txBody>
      </p:sp>
    </p:spTree>
    <p:extLst>
      <p:ext uri="{BB962C8B-B14F-4D97-AF65-F5344CB8AC3E}">
        <p14:creationId xmlns:p14="http://schemas.microsoft.com/office/powerpoint/2010/main" val="117222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Let’s make our own controller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In bash, type and run:</a:t>
            </a:r>
          </a:p>
          <a:p>
            <a:pPr lvl="1"/>
            <a:r>
              <a:rPr lang="en-PH" dirty="0"/>
              <a:t> </a:t>
            </a:r>
            <a:r>
              <a:rPr lang="en-PH" dirty="0" smtClean="0">
                <a:solidFill>
                  <a:srgbClr val="FF0000"/>
                </a:solidFill>
              </a:rPr>
              <a:t>rails generate controller games</a:t>
            </a:r>
          </a:p>
          <a:p>
            <a:pPr lvl="2"/>
            <a:r>
              <a:rPr lang="en-PH" dirty="0" smtClean="0"/>
              <a:t>Controller names are plural</a:t>
            </a:r>
          </a:p>
          <a:p>
            <a:pPr lvl="1"/>
            <a:r>
              <a:rPr lang="en-PH" dirty="0" smtClean="0"/>
              <a:t>congrats, you just added a new controller, </a:t>
            </a:r>
            <a:r>
              <a:rPr lang="en-PH" dirty="0" err="1" smtClean="0"/>
              <a:t>GamesController</a:t>
            </a:r>
            <a:r>
              <a:rPr lang="en-PH" dirty="0" smtClean="0"/>
              <a:t> (and a bunch of other stuff)</a:t>
            </a:r>
          </a:p>
          <a:p>
            <a:pPr lvl="1"/>
            <a:r>
              <a:rPr lang="en-PH" dirty="0" smtClean="0"/>
              <a:t>All other controllers inherit from the </a:t>
            </a:r>
            <a:r>
              <a:rPr lang="en-PH" dirty="0" err="1" smtClean="0"/>
              <a:t>ApplicationController</a:t>
            </a:r>
            <a:endParaRPr lang="en-PH" dirty="0" smtClean="0"/>
          </a:p>
          <a:p>
            <a:r>
              <a:rPr lang="en-PH" dirty="0" smtClean="0"/>
              <a:t>Let’s leave it empty for now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841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988</Words>
  <Application>Microsoft Office PowerPoint</Application>
  <PresentationFormat>On-screen Show (4:3)</PresentationFormat>
  <Paragraphs>166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Building a Basic Rails App</vt:lpstr>
      <vt:lpstr>Today’s Agenda</vt:lpstr>
      <vt:lpstr>MCV</vt:lpstr>
      <vt:lpstr>Let’s Try It</vt:lpstr>
      <vt:lpstr>The Rails Router</vt:lpstr>
      <vt:lpstr>More routes</vt:lpstr>
      <vt:lpstr>Rails Controllers</vt:lpstr>
      <vt:lpstr>More on Controllers</vt:lpstr>
      <vt:lpstr>Let’s make our own controller</vt:lpstr>
      <vt:lpstr>Views</vt:lpstr>
      <vt:lpstr>Let’s make a view</vt:lpstr>
      <vt:lpstr>Exercises</vt:lpstr>
      <vt:lpstr>Some very basic HTML</vt:lpstr>
      <vt:lpstr>How tags work</vt:lpstr>
      <vt:lpstr>Common HTML Tags</vt:lpstr>
      <vt:lpstr>Common HTML attributes</vt:lpstr>
      <vt:lpstr>Javascript and JQuery</vt:lpstr>
      <vt:lpstr>Basic JavaScript</vt:lpstr>
      <vt:lpstr>JS Reminder</vt:lpstr>
      <vt:lpstr>Basic JQuery</vt:lpstr>
      <vt:lpstr>More JQuery</vt:lpstr>
      <vt:lpstr>Add JS to your pages</vt:lpstr>
      <vt:lpstr>Event Bindings in JQuery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Basic Rails App</dc:title>
  <dc:creator>Maynard Landrito</dc:creator>
  <cp:lastModifiedBy>Maynard Landrito</cp:lastModifiedBy>
  <cp:revision>34</cp:revision>
  <dcterms:created xsi:type="dcterms:W3CDTF">2015-01-30T09:39:30Z</dcterms:created>
  <dcterms:modified xsi:type="dcterms:W3CDTF">2015-01-30T13:40:21Z</dcterms:modified>
</cp:coreProperties>
</file>