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  <p:sldMasterId id="2147483652" r:id="rId2"/>
    <p:sldMasterId id="2147483656" r:id="rId3"/>
  </p:sldMasterIdLst>
  <p:notesMasterIdLst>
    <p:notesMasterId r:id="rId14"/>
  </p:notesMasterIdLst>
  <p:handoutMasterIdLst>
    <p:handoutMasterId r:id="rId15"/>
  </p:handoutMasterIdLst>
  <p:sldIdLst>
    <p:sldId id="443" r:id="rId4"/>
    <p:sldId id="474" r:id="rId5"/>
    <p:sldId id="475" r:id="rId6"/>
    <p:sldId id="476" r:id="rId7"/>
    <p:sldId id="439" r:id="rId8"/>
    <p:sldId id="469" r:id="rId9"/>
    <p:sldId id="458" r:id="rId10"/>
    <p:sldId id="471" r:id="rId11"/>
    <p:sldId id="472" r:id="rId12"/>
    <p:sldId id="473" r:id="rId13"/>
  </p:sldIdLst>
  <p:sldSz cx="10693400" cy="7561263"/>
  <p:notesSz cx="9944100" cy="6805613"/>
  <p:custDataLst>
    <p:tags r:id="rId16"/>
  </p:custDataLst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Gill Sans" pitchFamily="2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>
          <p15:clr>
            <a:srgbClr val="A4A3A4"/>
          </p15:clr>
        </p15:guide>
        <p15:guide id="2" orient="horz" pos="4331">
          <p15:clr>
            <a:srgbClr val="A4A3A4"/>
          </p15:clr>
        </p15:guide>
        <p15:guide id="3" orient="horz" pos="2631">
          <p15:clr>
            <a:srgbClr val="A4A3A4"/>
          </p15:clr>
        </p15:guide>
        <p15:guide id="4" orient="horz" pos="2721">
          <p15:clr>
            <a:srgbClr val="A4A3A4"/>
          </p15:clr>
        </p15:guide>
        <p15:guide id="5" orient="horz" pos="4626">
          <p15:clr>
            <a:srgbClr val="A4A3A4"/>
          </p15:clr>
        </p15:guide>
        <p15:guide id="6" orient="horz" pos="1451">
          <p15:clr>
            <a:srgbClr val="A4A3A4"/>
          </p15:clr>
        </p15:guide>
        <p15:guide id="7" pos="6498">
          <p15:clr>
            <a:srgbClr val="A4A3A4"/>
          </p15:clr>
        </p15:guide>
        <p15:guide id="8" pos="244">
          <p15:clr>
            <a:srgbClr val="A4A3A4"/>
          </p15:clr>
        </p15:guide>
        <p15:guide id="9" pos="3324">
          <p15:clr>
            <a:srgbClr val="A4A3A4"/>
          </p15:clr>
        </p15:guide>
        <p15:guide id="10" pos="34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0099CC"/>
    <a:srgbClr val="FFFFFD"/>
    <a:srgbClr val="FFFFFF"/>
    <a:srgbClr val="800000"/>
    <a:srgbClr val="CC66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45" autoAdjust="0"/>
    <p:restoredTop sz="99301" autoAdjust="0"/>
  </p:normalViewPr>
  <p:slideViewPr>
    <p:cSldViewPr snapToObjects="1">
      <p:cViewPr varScale="1">
        <p:scale>
          <a:sx n="125" d="100"/>
          <a:sy n="125" d="100"/>
        </p:scale>
        <p:origin x="126" y="264"/>
      </p:cViewPr>
      <p:guideLst>
        <p:guide orient="horz" pos="1020"/>
        <p:guide orient="horz" pos="4331"/>
        <p:guide orient="horz" pos="2631"/>
        <p:guide orient="horz" pos="2721"/>
        <p:guide orient="horz" pos="4626"/>
        <p:guide orient="horz" pos="1451"/>
        <p:guide pos="6498"/>
        <p:guide pos="244"/>
        <p:guide pos="3324"/>
        <p:guide pos="34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73" tIns="44135" rIns="88273" bIns="44135" numCol="1" anchor="t" anchorCtr="0" compatLnSpc="1">
            <a:prstTxWarp prst="textNoShape">
              <a:avLst/>
            </a:prstTxWarp>
          </a:bodyPr>
          <a:lstStyle>
            <a:lvl1pPr algn="l" defTabSz="88423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00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73" tIns="44135" rIns="88273" bIns="44135" numCol="1" anchor="t" anchorCtr="0" compatLnSpc="1">
            <a:prstTxWarp prst="textNoShape">
              <a:avLst/>
            </a:prstTxWarp>
          </a:bodyPr>
          <a:lstStyle>
            <a:lvl1pPr algn="r" defTabSz="88423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10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73" tIns="44135" rIns="88273" bIns="44135" numCol="1" anchor="b" anchorCtr="0" compatLnSpc="1">
            <a:prstTxWarp prst="textNoShape">
              <a:avLst/>
            </a:prstTxWarp>
          </a:bodyPr>
          <a:lstStyle>
            <a:lvl1pPr algn="l" defTabSz="88423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65888"/>
            <a:ext cx="4310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73" tIns="44135" rIns="88273" bIns="44135" numCol="1" anchor="b" anchorCtr="0" compatLnSpc="1">
            <a:prstTxWarp prst="textNoShape">
              <a:avLst/>
            </a:prstTxWarp>
          </a:bodyPr>
          <a:lstStyle>
            <a:lvl1pPr algn="r" defTabSz="88423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9CAF342-9265-4305-B799-3A6CE26B8C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924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3" tIns="45738" rIns="91473" bIns="45738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00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3" tIns="45738" rIns="91473" bIns="45738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57538" y="530225"/>
            <a:ext cx="363696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7150" y="3252788"/>
            <a:ext cx="72898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3" tIns="45738" rIns="91473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6200"/>
            <a:ext cx="43100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3" tIns="45738" rIns="91473" bIns="45738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426200"/>
            <a:ext cx="43100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73" tIns="45738" rIns="91473" bIns="45738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B6B63472-1505-4D03-8295-B9D8B61E29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5221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17550" indent="-274638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03313" indent="-2206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544638" indent="-2206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1987550" indent="-2206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444750" indent="-220663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01950" indent="-220663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359150" indent="-220663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16350" indent="-220663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defTabSz="914400"/>
            <a:fld id="{EC035E61-9A84-4034-8507-BBB897AB29C4}" type="slidenum">
              <a:rPr lang="en-GB" altLang="en-US" sz="1200" b="0" smtClean="0">
                <a:latin typeface="Arial" charset="0"/>
              </a:rPr>
              <a:pPr defTabSz="914400"/>
              <a:t>1</a:t>
            </a:fld>
            <a:endParaRPr lang="en-GB" altLang="en-US" sz="1200" b="0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55950" y="530225"/>
            <a:ext cx="3636963" cy="25717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118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gray">
          <a:xfrm>
            <a:off x="0" y="1981200"/>
            <a:ext cx="10691813" cy="3597275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20" descr="Coutts_Std_Logo_Single_N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2012950"/>
            <a:ext cx="22415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6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5025" y="2990850"/>
            <a:ext cx="6980238" cy="45561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76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3441700"/>
            <a:ext cx="6980238" cy="4524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F4BB9-1CE3-478F-80A6-5E7A02A3CB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08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2725" y="352425"/>
            <a:ext cx="2484438" cy="6523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352425"/>
            <a:ext cx="7300912" cy="6523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83AAA-285C-48F6-8F68-A5DFFFADB5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143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52425"/>
            <a:ext cx="9936162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9413" y="1619250"/>
            <a:ext cx="9937750" cy="525621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2449-DC3D-46D7-B88E-0362A45B9B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553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0" y="1981200"/>
            <a:ext cx="10693400" cy="35972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54000" rIns="54000" bIns="54000" anchor="ctr"/>
          <a:lstStyle>
            <a:lvl1pPr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29" descr="Coutts_Std_Logo_Single_Po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2014538"/>
            <a:ext cx="2243137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5025" y="2990850"/>
            <a:ext cx="6983413" cy="4556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4413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5025" y="3441700"/>
            <a:ext cx="6983413" cy="4524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/>
          <a:lstStyle>
            <a:lvl1pPr>
              <a:spcBef>
                <a:spcPct val="20000"/>
              </a:spcBef>
              <a:defRPr b="0"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214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0391-29D8-4BE6-8B29-B63AF172E3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8359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A652-FADA-4C1A-A849-B88D5734BF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3844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619250"/>
            <a:ext cx="48926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488" y="1619250"/>
            <a:ext cx="48926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7798D-9EBA-49BA-A93B-25A7DBB7ED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985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FEB8-D698-4BA2-A95F-6CE1C22AD5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2227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6B5C-FCD3-4029-953B-076479AEFE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7974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A1BAB-C651-488D-B468-59F45A015E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18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BEF54-9817-4205-8376-B6417D4690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1198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B6220-0D97-4F3F-978E-B078771834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0172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5520-3B81-41BA-9D00-F5BA90FC41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1410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83088-61E0-423B-A2C0-93EF44807A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1581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2725" y="352425"/>
            <a:ext cx="2484438" cy="6523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352425"/>
            <a:ext cx="7300912" cy="6523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D7D1-0236-46D6-8E1E-D2F84E81EA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12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1981200"/>
            <a:ext cx="10693400" cy="35972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54000" rIns="54000" bIns="54000" anchor="ctr"/>
          <a:lstStyle>
            <a:lvl1pPr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3" descr="Coutts_Std_Logo_Single_P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2014538"/>
            <a:ext cx="2243137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5025" y="2990850"/>
            <a:ext cx="6981825" cy="4556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1054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5025" y="3441700"/>
            <a:ext cx="6981825" cy="4524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/>
          <a:lstStyle>
            <a:lvl1pPr>
              <a:spcBef>
                <a:spcPct val="20000"/>
              </a:spcBef>
              <a:defRPr b="0"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60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7FC19-3D33-41B6-AFBF-544F07F526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5482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404C-0EDC-4C65-9BBF-787DB4231B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7228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619250"/>
            <a:ext cx="4891087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619250"/>
            <a:ext cx="48926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28D5A-8946-4DC6-BE0E-12227B2676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9513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2FA1-5B49-44F7-9E0E-EDECC430E2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8553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F372-5495-4DF9-95FD-B68D14F82E2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199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91D55-FB33-44D8-B66E-4A17BADF15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06060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C7CD-ADD7-451F-973E-2DA6E48DFC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7245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24A35-25E3-448F-BEA4-D9E849F9A2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780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E271-1028-418A-B386-3D37218139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822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258E-36D2-438C-B48F-AE83F37781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507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2725" y="352425"/>
            <a:ext cx="2482850" cy="6523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352425"/>
            <a:ext cx="7300912" cy="6523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69851-B00B-4209-B88A-DCC2842E6F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2797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352425"/>
            <a:ext cx="9936162" cy="601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9413" y="1619250"/>
            <a:ext cx="9937750" cy="525621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2449-DC3D-46D7-B88E-0362A45B9B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613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619250"/>
            <a:ext cx="48926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488" y="1619250"/>
            <a:ext cx="48926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C397-B89F-44B3-B98B-FD4DCF64E2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00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C052-3AD4-4E86-B0D5-39698A7054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751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0974F-42CB-4F36-B10B-9C7245C8AE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538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F059F-A1EC-4407-84E0-72BFC2CEAD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51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2D69D-75CA-4432-9D3D-D8BB578130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812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BA45-62E2-48FC-9F1C-93BAFCC183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1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gray">
          <a:xfrm>
            <a:off x="0" y="0"/>
            <a:ext cx="10693400" cy="14033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79413" y="352425"/>
            <a:ext cx="99361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79413" y="1619250"/>
            <a:ext cx="993775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gray">
          <a:xfrm>
            <a:off x="198438" y="7080250"/>
            <a:ext cx="10296525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5495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991725" y="7180263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95363" eaLnBrk="1" hangingPunct="1">
              <a:spcBef>
                <a:spcPct val="0"/>
              </a:spcBef>
              <a:defRPr sz="1000" b="0">
                <a:cs typeface="Arial" charset="0"/>
              </a:defRPr>
            </a:lvl1pPr>
          </a:lstStyle>
          <a:p>
            <a:pPr>
              <a:defRPr/>
            </a:pPr>
            <a:fld id="{E8E4C7CB-15F7-4074-9BC6-B73C699B50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2pPr>
      <a:lvl3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3pPr>
      <a:lvl4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4pPr>
      <a:lvl5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5pPr>
      <a:lvl6pPr marL="4572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6pPr>
      <a:lvl7pPr marL="9144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7pPr>
      <a:lvl8pPr marL="13716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8pPr>
      <a:lvl9pPr marL="18288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9pPr>
    </p:titleStyle>
    <p:bodyStyle>
      <a:lvl1pPr algn="l" defTabSz="1023938" rtl="0" eaLnBrk="0" fontAlgn="base" hangingPunct="0">
        <a:spcBef>
          <a:spcPct val="4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23938" rtl="0" eaLnBrk="0" fontAlgn="base" hangingPunct="0"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2pPr>
      <a:lvl3pPr marL="180975" indent="-177800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2425" indent="-169863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544513" indent="-190500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5pPr>
      <a:lvl6pPr marL="10017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6pPr>
      <a:lvl7pPr marL="14589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7pPr>
      <a:lvl8pPr marL="19161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8pPr>
      <a:lvl9pPr marL="23733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6" name="Rectangle 26"/>
          <p:cNvSpPr>
            <a:spLocks noChangeArrowheads="1"/>
          </p:cNvSpPr>
          <p:nvPr/>
        </p:nvSpPr>
        <p:spPr bwMode="gray">
          <a:xfrm>
            <a:off x="0" y="0"/>
            <a:ext cx="10693400" cy="976313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1023938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algn="l" defTabSz="1023938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defTabSz="1023938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defTabSz="1023938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defTabSz="1023938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defTabSz="1023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defTabSz="1023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defTabSz="1023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defTabSz="1023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000" smtClean="0">
              <a:latin typeface="Gill Sans" pitchFamily="2" charset="0"/>
            </a:endParaRP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gray">
          <a:xfrm>
            <a:off x="379413" y="352425"/>
            <a:ext cx="99361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1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79413" y="1619250"/>
            <a:ext cx="993775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53" name="Line 19"/>
          <p:cNvSpPr>
            <a:spLocks noChangeShapeType="1"/>
          </p:cNvSpPr>
          <p:nvPr/>
        </p:nvSpPr>
        <p:spPr bwMode="gray">
          <a:xfrm>
            <a:off x="198438" y="7080250"/>
            <a:ext cx="10296525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48" name="Rectangle 2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991725" y="7180263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95363" eaLnBrk="1" hangingPunct="1">
              <a:spcBef>
                <a:spcPct val="0"/>
              </a:spcBef>
              <a:defRPr sz="1000" b="0">
                <a:cs typeface="Arial" charset="0"/>
              </a:defRPr>
            </a:lvl1pPr>
          </a:lstStyle>
          <a:p>
            <a:pPr>
              <a:defRPr/>
            </a:pPr>
            <a:fld id="{A2034683-B02D-44B0-8EC0-0BD21FDF25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ftr="0" dt="0"/>
  <p:txStyles>
    <p:titleStyle>
      <a:lvl1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2pPr>
      <a:lvl3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3pPr>
      <a:lvl4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4pPr>
      <a:lvl5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5pPr>
      <a:lvl6pPr marL="4572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6pPr>
      <a:lvl7pPr marL="9144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7pPr>
      <a:lvl8pPr marL="13716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8pPr>
      <a:lvl9pPr marL="18288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9pPr>
    </p:titleStyle>
    <p:bodyStyle>
      <a:lvl1pPr algn="l" defTabSz="1023938" rtl="0" eaLnBrk="0" fontAlgn="base" hangingPunct="0">
        <a:spcBef>
          <a:spcPct val="4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23938" rtl="0" eaLnBrk="0" fontAlgn="base" hangingPunct="0"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2pPr>
      <a:lvl3pPr marL="180975" indent="-177800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2425" indent="-169863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544513" indent="-190500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5pPr>
      <a:lvl6pPr marL="10017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6pPr>
      <a:lvl7pPr marL="14589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7pPr>
      <a:lvl8pPr marL="19161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8pPr>
      <a:lvl9pPr marL="23733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0" y="0"/>
            <a:ext cx="10693400" cy="14033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79413" y="352425"/>
            <a:ext cx="99361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79413" y="1619250"/>
            <a:ext cx="9936162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gray">
          <a:xfrm>
            <a:off x="196850" y="7080250"/>
            <a:ext cx="102997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3703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990138" y="7180263"/>
            <a:ext cx="3254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95363" eaLnBrk="1" hangingPunct="1">
              <a:spcBef>
                <a:spcPct val="0"/>
              </a:spcBef>
              <a:defRPr sz="1000" b="0">
                <a:cs typeface="Arial" charset="0"/>
              </a:defRPr>
            </a:lvl1pPr>
          </a:lstStyle>
          <a:p>
            <a:pPr>
              <a:defRPr/>
            </a:pPr>
            <a:fld id="{6AEABCD7-BB10-43DD-907A-948FCD4A7C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7" r:id="rId12"/>
  </p:sldLayoutIdLst>
  <p:hf hdr="0" ftr="0" dt="0"/>
  <p:txStyles>
    <p:titleStyle>
      <a:lvl1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2pPr>
      <a:lvl3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3pPr>
      <a:lvl4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4pPr>
      <a:lvl5pPr algn="l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5pPr>
      <a:lvl6pPr marL="4572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6pPr>
      <a:lvl7pPr marL="9144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7pPr>
      <a:lvl8pPr marL="13716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8pPr>
      <a:lvl9pPr marL="1828800" algn="l" defTabSz="1023938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ill Sans" pitchFamily="2" charset="0"/>
          <a:ea typeface="ＭＳ Ｐゴシック" pitchFamily="34" charset="-128"/>
        </a:defRPr>
      </a:lvl9pPr>
    </p:titleStyle>
    <p:bodyStyle>
      <a:lvl1pPr algn="l" defTabSz="1023938" rtl="0" eaLnBrk="0" fontAlgn="base" hangingPunct="0">
        <a:spcBef>
          <a:spcPct val="4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23938" rtl="0" eaLnBrk="0" fontAlgn="base" hangingPunct="0"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2pPr>
      <a:lvl3pPr marL="180975" indent="-177800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2425" indent="-169863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544513" indent="-190500" algn="l" defTabSz="1023938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5pPr>
      <a:lvl6pPr marL="10017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6pPr>
      <a:lvl7pPr marL="14589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7pPr>
      <a:lvl8pPr marL="19161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8pPr>
      <a:lvl9pPr marL="2373313" indent="-190500" algn="l" defTabSz="1023938" rtl="0" fontAlgn="base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.emf"/><Relationship Id="rId2" Type="http://schemas.openxmlformats.org/officeDocument/2006/relationships/tags" Target="../tags/tag2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e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.emf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6.xml"/><Relationship Id="rId7" Type="http://schemas.openxmlformats.org/officeDocument/2006/relationships/image" Target="../media/image3.emf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tags" Target="../tags/tag17.xml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9.xml"/><Relationship Id="rId7" Type="http://schemas.openxmlformats.org/officeDocument/2006/relationships/image" Target="../media/image3.emf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22.xml"/><Relationship Id="rId7" Type="http://schemas.openxmlformats.org/officeDocument/2006/relationships/image" Target="../media/image3.emf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5.xml"/><Relationship Id="rId7" Type="http://schemas.openxmlformats.org/officeDocument/2006/relationships/image" Target="../media/image3.emf"/><Relationship Id="rId2" Type="http://schemas.openxmlformats.org/officeDocument/2006/relationships/tags" Target="../tags/tag2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.xml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5025" y="2736516"/>
            <a:ext cx="6980238" cy="709948"/>
          </a:xfrm>
        </p:spPr>
        <p:txBody>
          <a:bodyPr/>
          <a:lstStyle/>
          <a:p>
            <a:pPr eaLnBrk="1" hangingPunct="1"/>
            <a:r>
              <a:rPr lang="en-GB" altLang="en-US" sz="2600" b="1" dirty="0" smtClean="0">
                <a:solidFill>
                  <a:schemeClr val="accent2"/>
                </a:solidFill>
              </a:rPr>
              <a:t>Sigmaa003 </a:t>
            </a:r>
            <a:r>
              <a:rPr lang="en-GB" altLang="en-US" sz="2600" b="1" dirty="0" smtClean="0">
                <a:solidFill>
                  <a:schemeClr val="accent2"/>
                </a:solidFill>
              </a:rPr>
              <a:t>Strategy </a:t>
            </a:r>
            <a:r>
              <a:rPr lang="en-GB" altLang="en-US" sz="2600" b="1" dirty="0" smtClean="0">
                <a:solidFill>
                  <a:schemeClr val="accent2"/>
                </a:solidFill>
              </a:rPr>
              <a:t>proposition</a:t>
            </a:r>
            <a:br>
              <a:rPr lang="en-GB" altLang="en-US" sz="2600" b="1" dirty="0" smtClean="0">
                <a:solidFill>
                  <a:schemeClr val="accent2"/>
                </a:solidFill>
              </a:rPr>
            </a:br>
            <a:r>
              <a:rPr lang="en-GB" altLang="en-US" sz="2600" b="1" dirty="0" smtClean="0">
                <a:solidFill>
                  <a:schemeClr val="accent2"/>
                </a:solidFill>
              </a:rPr>
              <a:t>Dividend enhanced model</a:t>
            </a:r>
            <a:r>
              <a:rPr lang="en-GB" altLang="en-US" sz="2600" b="1" dirty="0" smtClean="0">
                <a:solidFill>
                  <a:schemeClr val="accent2"/>
                </a:solidFill>
              </a:rPr>
              <a:t/>
            </a:r>
            <a:br>
              <a:rPr lang="en-GB" altLang="en-US" sz="2600" b="1" dirty="0" smtClean="0">
                <a:solidFill>
                  <a:schemeClr val="accent2"/>
                </a:solidFill>
              </a:rPr>
            </a:br>
            <a:endParaRPr lang="en-GB" altLang="en-US" sz="2000" b="1" dirty="0" smtClean="0">
              <a:solidFill>
                <a:schemeClr val="accent2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gray">
          <a:xfrm>
            <a:off x="835025" y="4175125"/>
            <a:ext cx="8642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023938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536700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4946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0666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6386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106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7826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GB" altLang="en-US" dirty="0" err="1">
                <a:solidFill>
                  <a:schemeClr val="bg1"/>
                </a:solidFill>
              </a:rPr>
              <a:t>Langyu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  <a:r>
              <a:rPr lang="en-GB" altLang="en-US" dirty="0" err="1" smtClean="0">
                <a:solidFill>
                  <a:schemeClr val="bg1"/>
                </a:solidFill>
              </a:rPr>
              <a:t>Gu</a:t>
            </a:r>
            <a:endParaRPr lang="en-GB" altLang="en-US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GB" altLang="en-US" sz="1600" dirty="0" smtClean="0">
                <a:solidFill>
                  <a:schemeClr val="bg1"/>
                </a:solidFill>
              </a:rPr>
              <a:t>13/04/23</a:t>
            </a:r>
            <a:endParaRPr lang="en-GB" altLang="en-US" sz="16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endParaRPr lang="en-GB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866980" y="2052439"/>
            <a:ext cx="2268252" cy="938411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239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pitchFamily="2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b="1" dirty="0" smtClean="0"/>
              <a:t>Audit Trail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10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GB" altLang="en-US" sz="1000" b="0">
              <a:cs typeface="Arial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gray">
          <a:xfrm>
            <a:off x="558168" y="1512379"/>
            <a:ext cx="9181020" cy="13401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0" dirty="0" smtClean="0"/>
              <a:t>Option pricing model – checked against live option prices over 2016-2023. Most of pricing are close and </a:t>
            </a:r>
            <a:r>
              <a:rPr lang="en-GB" altLang="en-US" sz="1600" b="0" dirty="0" err="1" smtClean="0"/>
              <a:t>backtest</a:t>
            </a:r>
            <a:r>
              <a:rPr lang="en-GB" altLang="en-US" sz="1600" b="0" dirty="0" smtClean="0"/>
              <a:t> results are very similar to live trading simulation.</a:t>
            </a:r>
          </a:p>
          <a:p>
            <a:pPr>
              <a:spcBef>
                <a:spcPct val="50000"/>
              </a:spcBef>
            </a:pPr>
            <a:r>
              <a:rPr lang="en-GB" altLang="en-US" sz="1600" b="0" dirty="0" smtClean="0"/>
              <a:t>Simulation </a:t>
            </a:r>
            <a:r>
              <a:rPr lang="en-GB" altLang="en-US" sz="1600" b="0" dirty="0" err="1" smtClean="0"/>
              <a:t>backtest</a:t>
            </a:r>
            <a:r>
              <a:rPr lang="en-GB" altLang="en-US" sz="1600" b="0" dirty="0" smtClean="0"/>
              <a:t> model – checked as mentioned above.</a:t>
            </a:r>
          </a:p>
          <a:p>
            <a:pPr>
              <a:spcBef>
                <a:spcPct val="50000"/>
              </a:spcBef>
            </a:pPr>
            <a:endParaRPr lang="en-GB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689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b="1" dirty="0" smtClean="0"/>
              <a:t>Bitcoin Strategy</a:t>
            </a:r>
            <a:endParaRPr lang="en-GB" altLang="en-US" b="1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2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 sz="1000" b="0">
              <a:cs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263020" y="1477898"/>
            <a:ext cx="9181020" cy="343304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  <a:extLst/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dirty="0" smtClean="0"/>
              <a:t>Current challenges in Bitcoin Strategy: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Unable to open account in </a:t>
            </a:r>
            <a:r>
              <a:rPr lang="en-GB" altLang="en-US" sz="1600" b="0" dirty="0" err="1" smtClean="0"/>
              <a:t>Binance</a:t>
            </a:r>
            <a:endParaRPr lang="en-GB" altLang="en-US" sz="1600" b="0" dirty="0" smtClean="0"/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Due to limited capital in </a:t>
            </a:r>
            <a:r>
              <a:rPr lang="en-GB" altLang="en-US" sz="1600" b="0" dirty="0" err="1" smtClean="0"/>
              <a:t>Lmax</a:t>
            </a:r>
            <a:r>
              <a:rPr lang="en-GB" altLang="en-US" sz="1600" b="0" dirty="0" smtClean="0"/>
              <a:t>, we are only able to trade one-sided strategy. Not many long signals was flagged in the current down market, therefore, the true performance of the strategy can not be reflected.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Market risk in </a:t>
            </a:r>
            <a:r>
              <a:rPr lang="en-GB" altLang="en-US" sz="1600" b="0" dirty="0" err="1" smtClean="0"/>
              <a:t>Cypto</a:t>
            </a:r>
            <a:r>
              <a:rPr lang="en-GB" altLang="en-US" sz="1600" b="0" dirty="0" smtClean="0"/>
              <a:t> world is still elevated given the recent vulnerability in banking system. The risk of extreme volatility in an intra-day trading environment in Bitcoin remains high.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The regulatory risk is also another factor that keeps us away from transferring money into </a:t>
            </a:r>
            <a:r>
              <a:rPr lang="en-GB" altLang="en-US" sz="1600" b="0" dirty="0" err="1" smtClean="0"/>
              <a:t>Binance</a:t>
            </a:r>
            <a:r>
              <a:rPr lang="en-GB" altLang="en-US" sz="1600" b="0" dirty="0" smtClean="0"/>
              <a:t>.</a:t>
            </a:r>
            <a:endParaRPr lang="en-GB" altLang="en-US" sz="1600" b="0" dirty="0" smtClean="0"/>
          </a:p>
          <a:p>
            <a:pPr>
              <a:spcBef>
                <a:spcPct val="50000"/>
              </a:spcBef>
            </a:pPr>
            <a:endParaRPr lang="en-GB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46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b="1" dirty="0" smtClean="0"/>
              <a:t>Dividend elements</a:t>
            </a:r>
            <a:endParaRPr lang="en-GB" altLang="en-US" b="1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3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GB" altLang="en-US" sz="1000" b="0">
              <a:cs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263020" y="1477898"/>
            <a:ext cx="9181020" cy="257126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  <a:extLst/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0" dirty="0" smtClean="0"/>
              <a:t>As we discussed last time regarding the dividend element, the bitcoin strategy is not a good strategy to provide a stable dividend under the current market environment. It also exposes to higher market risk at the moment.</a:t>
            </a:r>
          </a:p>
          <a:p>
            <a:pPr>
              <a:spcBef>
                <a:spcPct val="50000"/>
              </a:spcBef>
            </a:pPr>
            <a:r>
              <a:rPr lang="en-GB" altLang="en-US" sz="1600" b="0" dirty="0" smtClean="0"/>
              <a:t>However, enhanced Simgaa003 is a better option to suit client needs. Sigmaa003 has several advantages: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Neutral to bear market. </a:t>
            </a:r>
            <a:r>
              <a:rPr lang="en-GB" altLang="en-US" b="0" dirty="0" smtClean="0"/>
              <a:t>It delivers a stable return under standard bear markets.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It has a limit drawdown under stress markets, </a:t>
            </a:r>
            <a:r>
              <a:rPr lang="en-GB" altLang="en-US" b="0" dirty="0" err="1" smtClean="0"/>
              <a:t>ie</a:t>
            </a:r>
            <a:r>
              <a:rPr lang="en-GB" altLang="en-US" b="0" dirty="0" smtClean="0"/>
              <a:t> GFC2008 and Covid2020.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Liquid and scalable as its underlying is S&amp;P500 Index.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A proven strategy. We have been running Sigmaa003 since 2018.</a:t>
            </a:r>
            <a:endParaRPr lang="en-GB" altLang="en-US" b="0" dirty="0"/>
          </a:p>
        </p:txBody>
      </p:sp>
    </p:spTree>
    <p:extLst>
      <p:ext uri="{BB962C8B-B14F-4D97-AF65-F5344CB8AC3E}">
        <p14:creationId xmlns:p14="http://schemas.microsoft.com/office/powerpoint/2010/main" val="36736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b="1" dirty="0" smtClean="0"/>
              <a:t>Dividend elements</a:t>
            </a:r>
            <a:endParaRPr lang="en-GB" altLang="en-US" b="1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4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GB" altLang="en-US" sz="1000" b="0">
              <a:cs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263020" y="1477898"/>
            <a:ext cx="9181020" cy="257126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  <a:extLst/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0" dirty="0" smtClean="0"/>
              <a:t>As we discussed last time regarding the dividend element, the bitcoin strategy is not a good strategy to provide a stable dividend under the current market environment. It also exposes to higher market risk at the moment.</a:t>
            </a:r>
          </a:p>
          <a:p>
            <a:pPr>
              <a:spcBef>
                <a:spcPct val="50000"/>
              </a:spcBef>
            </a:pPr>
            <a:r>
              <a:rPr lang="en-GB" altLang="en-US" sz="1600" b="0" dirty="0" smtClean="0"/>
              <a:t>However, enhanced Simgaa003 is a better option to suit client needs. Sigmaa003 has several advantages: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Neutral to bear market. </a:t>
            </a:r>
            <a:r>
              <a:rPr lang="en-GB" altLang="en-US" b="0" dirty="0" smtClean="0"/>
              <a:t>It delivers a stable return under standard bear markets.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It has a limit drawdown under stress markets, </a:t>
            </a:r>
            <a:r>
              <a:rPr lang="en-GB" altLang="en-US" b="0" dirty="0" err="1" smtClean="0"/>
              <a:t>ie</a:t>
            </a:r>
            <a:r>
              <a:rPr lang="en-GB" altLang="en-US" b="0" dirty="0" smtClean="0"/>
              <a:t> GFC2008 and Covid2020.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Liquid and scalable as its underlying is S&amp;P500 Index.</a:t>
            </a:r>
          </a:p>
          <a:p>
            <a:pPr marL="1028700"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b="0" dirty="0" smtClean="0"/>
              <a:t>A proven strategy. We have been running Sigmaa003 since 2018.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76720"/>
              </p:ext>
            </p:extLst>
          </p:nvPr>
        </p:nvGraphicFramePr>
        <p:xfrm>
          <a:off x="918208" y="4697944"/>
          <a:ext cx="7879557" cy="535659"/>
        </p:xfrm>
        <a:graphic>
          <a:graphicData uri="http://schemas.openxmlformats.org/drawingml/2006/table">
            <a:tbl>
              <a:tblPr/>
              <a:tblGrid>
                <a:gridCol w="2300963"/>
                <a:gridCol w="1291188"/>
                <a:gridCol w="1059436"/>
                <a:gridCol w="1075990"/>
                <a:gridCol w="1075990"/>
                <a:gridCol w="1075990"/>
              </a:tblGrid>
              <a:tr h="220426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(Live)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FY2019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FY2020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2021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FY 2022</a:t>
                      </a:r>
                      <a:endParaRPr lang="en-US" sz="1100" b="1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Since inception</a:t>
                      </a:r>
                      <a:endParaRPr lang="en-US" sz="1100" b="1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523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Sigmaa003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  <a:endParaRPr lang="en-US" sz="1600" dirty="0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  <a:endParaRPr lang="en-US" sz="1600" dirty="0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  <a:endParaRPr lang="en-US" sz="1600" dirty="0"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-8.8%</a:t>
                      </a:r>
                      <a:endParaRPr lang="en-US" sz="16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32.3%</a:t>
                      </a:r>
                      <a:endParaRPr lang="en-US" sz="1600" b="0" kern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280468" y="5472819"/>
            <a:ext cx="9181020" cy="107855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  <a:extLst/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0" dirty="0" smtClean="0"/>
              <a:t>Sigmaa003 has launched in 2019. It has been delivering consistent low volatility returns for 3 out of 4 years since 2019. It has made 32% accumulative return.</a:t>
            </a:r>
          </a:p>
          <a:p>
            <a:pPr>
              <a:spcBef>
                <a:spcPct val="50000"/>
              </a:spcBef>
            </a:pPr>
            <a:r>
              <a:rPr lang="en-GB" altLang="en-US" b="0" dirty="0" smtClean="0"/>
              <a:t>It had delivered 25.8% return in 2020, marked its best performing year. However, it has made 8.8% loss in 2022, but it is within the expectation given the sharp decline in TESLA as its </a:t>
            </a:r>
            <a:r>
              <a:rPr lang="en-GB" altLang="en-US" b="0" dirty="0" err="1" smtClean="0"/>
              <a:t>undelying</a:t>
            </a:r>
            <a:r>
              <a:rPr lang="en-GB" alt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3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b="1" dirty="0" smtClean="0"/>
              <a:t>Introducing new Sigmaa003</a:t>
            </a:r>
            <a:endParaRPr lang="en-GB" altLang="en-US" b="1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5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GB" altLang="en-US" sz="1000" b="0"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51678"/>
              </p:ext>
            </p:extLst>
          </p:nvPr>
        </p:nvGraphicFramePr>
        <p:xfrm>
          <a:off x="1189032" y="3345468"/>
          <a:ext cx="8316924" cy="320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367"/>
                <a:gridCol w="1783536"/>
                <a:gridCol w="1624093"/>
                <a:gridCol w="1624093"/>
                <a:gridCol w="1781835"/>
              </a:tblGrid>
              <a:tr h="96590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Risk category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Annualised return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</a:t>
                      </a:r>
                      <a:r>
                        <a:rPr lang="en-GB" sz="1400" baseline="0" dirty="0" smtClean="0"/>
                        <a:t> Return (since 2005)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Volatility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Max. Drawdown</a:t>
                      </a:r>
                      <a:endParaRPr lang="en-GB" sz="1400" dirty="0"/>
                    </a:p>
                  </a:txBody>
                  <a:tcPr/>
                </a:tc>
              </a:tr>
              <a:tr h="5596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Defensive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3.5%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86.3%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11.4%</a:t>
                      </a:r>
                      <a:endParaRPr lang="en-GB" sz="1400" dirty="0"/>
                    </a:p>
                  </a:txBody>
                  <a:tcPr/>
                </a:tc>
              </a:tr>
              <a:tr h="5596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Balanced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5.0%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143.3%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7.3%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15.3%</a:t>
                      </a:r>
                      <a:endParaRPr lang="en-GB" sz="1400" dirty="0"/>
                    </a:p>
                  </a:txBody>
                  <a:tcPr/>
                </a:tc>
              </a:tr>
              <a:tr h="5596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Growth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7.7%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284.3%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11.6%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24.4%</a:t>
                      </a:r>
                      <a:endParaRPr lang="en-GB" sz="1400" dirty="0"/>
                    </a:p>
                  </a:txBody>
                  <a:tcPr/>
                </a:tc>
              </a:tr>
              <a:tr h="5596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Adventure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9.1%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384.5%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18%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36.2%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263020" y="1477898"/>
            <a:ext cx="9181020" cy="183260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0" dirty="0" smtClean="0"/>
              <a:t>A new enhanced sigmaa003: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Full automation vs manual execution in current model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Dynamic weightings vs Fixed weightings in current model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 smtClean="0"/>
              <a:t>More agile in terms of risk controlling</a:t>
            </a:r>
          </a:p>
          <a:p>
            <a:pPr>
              <a:spcBef>
                <a:spcPct val="50000"/>
              </a:spcBef>
            </a:pPr>
            <a:endParaRPr lang="en-GB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Defensive Proposition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6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GB" altLang="en-US" sz="1000" b="0">
              <a:cs typeface="Arial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gray">
          <a:xfrm>
            <a:off x="306140" y="1466850"/>
            <a:ext cx="9181020" cy="7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lvl1pPr algn="l" defTabSz="1023938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algn="l" defTabSz="1023938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80975" indent="-1778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352425" indent="-169863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544513" indent="-190500" algn="l" defTabSz="1023938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10017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14589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19161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2373313" indent="-190500" defTabSz="102393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0" dirty="0" smtClean="0"/>
              <a:t>Strategy definition:</a:t>
            </a:r>
          </a:p>
          <a:p>
            <a:pPr>
              <a:spcBef>
                <a:spcPct val="50000"/>
              </a:spcBef>
            </a:pPr>
            <a:endParaRPr lang="en-GB" altLang="en-US" sz="16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930" y="1858512"/>
            <a:ext cx="5444959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930" y="2749520"/>
            <a:ext cx="8919043" cy="725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257" y="3564607"/>
            <a:ext cx="10034886" cy="34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Balanced Proposition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7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GB" altLang="en-US" sz="1000" b="0"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35" y="1584387"/>
            <a:ext cx="10121611" cy="144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07" y="3240571"/>
            <a:ext cx="10057239" cy="38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Growth Proposition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8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GB" altLang="en-US" sz="1000" b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64" y="1501556"/>
            <a:ext cx="10121611" cy="1342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764" y="3024547"/>
            <a:ext cx="10121611" cy="39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Adventure Proposition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742950" indent="-28575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1430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6002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057400" indent="-228600" defTabSz="995363"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5146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29718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4290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3886200" indent="-228600" algn="ctr" defTabSz="995363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fld id="{C43439F2-85FD-42A8-9BE3-8BEE97F9C11C}" type="slidenum">
              <a:rPr lang="en-GB" altLang="en-US" sz="1000" b="0" smtClean="0"/>
              <a:pPr/>
              <a:t>9</a:t>
            </a:fld>
            <a:endParaRPr lang="en-GB" altLang="en-US" sz="1000" b="0" smtClean="0"/>
          </a:p>
        </p:txBody>
      </p:sp>
      <p:graphicFrame>
        <p:nvGraphicFramePr>
          <p:cNvPr id="9219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714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4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8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9991725" y="7180263"/>
            <a:ext cx="325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955675">
              <a:spcBef>
                <a:spcPct val="40000"/>
              </a:spcBef>
              <a:defRPr sz="1400" b="1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1pPr>
            <a:lvl2pPr marL="847725" indent="-325438" algn="l" defTabSz="955675">
              <a:spcBef>
                <a:spcPct val="40000"/>
              </a:spcBef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2pPr>
            <a:lvl3pPr marL="1303338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3pPr>
            <a:lvl4pPr marL="1825625" indent="-260350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4pPr>
            <a:lvl5pPr marL="2344738" indent="-258763" algn="l" defTabSz="955675">
              <a:spcBef>
                <a:spcPct val="40000"/>
              </a:spcBef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5pPr>
            <a:lvl6pPr marL="28019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6pPr>
            <a:lvl7pPr marL="32591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7pPr>
            <a:lvl8pPr marL="37163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8pPr>
            <a:lvl9pPr marL="4173538" indent="-258763" defTabSz="955675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Gill Sans" pitchFamily="2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A10214-8DC8-49D3-9143-05D37B7F3843}" type="slidenum">
              <a:rPr lang="en-GB" altLang="en-US" sz="1000" b="0">
                <a:cs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GB" altLang="en-US" sz="1000" b="0"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759" y="2844527"/>
            <a:ext cx="9975478" cy="421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" y="1463696"/>
            <a:ext cx="9999787" cy="12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PREFIX" val="CO_"/>
  <p:tag name="CO_TEMPLATENAME" val="Coutts.ppt"/>
  <p:tag name="CO_CREATEDATE" val="17 December 2010"/>
  <p:tag name="CO_DPI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_DIALOGNAME" val="Title"/>
  <p:tag name="CO_SHORTNAME" val=""/>
  <p:tag name="CO_INNEWPRESENTATION" val="YES"/>
  <p:tag name="CO_ONINSERTSLIDEDLG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X6Q6u7kUG7_AnS3VaM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XPv5pV2Eap6z89Eo.12w"/>
</p:tagLst>
</file>

<file path=ppt/theme/theme1.xml><?xml version="1.0" encoding="utf-8"?>
<a:theme xmlns:a="http://schemas.openxmlformats.org/drawingml/2006/main" name="Coutts_Cover">
  <a:themeElements>
    <a:clrScheme name="Coutts_Cover 1">
      <a:dk1>
        <a:srgbClr val="000000"/>
      </a:dk1>
      <a:lt1>
        <a:srgbClr val="FFFFFF"/>
      </a:lt1>
      <a:dk2>
        <a:srgbClr val="666B70"/>
      </a:dk2>
      <a:lt2>
        <a:srgbClr val="DADCD7"/>
      </a:lt2>
      <a:accent1>
        <a:srgbClr val="B4AEA7"/>
      </a:accent1>
      <a:accent2>
        <a:srgbClr val="FBAE49"/>
      </a:accent2>
      <a:accent3>
        <a:srgbClr val="FFFFFF"/>
      </a:accent3>
      <a:accent4>
        <a:srgbClr val="000000"/>
      </a:accent4>
      <a:accent5>
        <a:srgbClr val="D6D3D0"/>
      </a:accent5>
      <a:accent6>
        <a:srgbClr val="E39D41"/>
      </a:accent6>
      <a:hlink>
        <a:srgbClr val="000000"/>
      </a:hlink>
      <a:folHlink>
        <a:srgbClr val="000000"/>
      </a:folHlink>
    </a:clrScheme>
    <a:fontScheme name="Coutts_Cover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2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2" charset="0"/>
            <a:ea typeface="ＭＳ Ｐゴシック" pitchFamily="34" charset="-128"/>
          </a:defRPr>
        </a:defPPr>
      </a:lstStyle>
    </a:lnDef>
  </a:objectDefaults>
  <a:extraClrSchemeLst>
    <a:extraClrScheme>
      <a:clrScheme name="Coutts_Cover 1">
        <a:dk1>
          <a:srgbClr val="000000"/>
        </a:dk1>
        <a:lt1>
          <a:srgbClr val="FFFFFF"/>
        </a:lt1>
        <a:dk2>
          <a:srgbClr val="666B70"/>
        </a:dk2>
        <a:lt2>
          <a:srgbClr val="DADCD7"/>
        </a:lt2>
        <a:accent1>
          <a:srgbClr val="B4AEA7"/>
        </a:accent1>
        <a:accent2>
          <a:srgbClr val="FBAE49"/>
        </a:accent2>
        <a:accent3>
          <a:srgbClr val="FFFFFF"/>
        </a:accent3>
        <a:accent4>
          <a:srgbClr val="000000"/>
        </a:accent4>
        <a:accent5>
          <a:srgbClr val="D6D3D0"/>
        </a:accent5>
        <a:accent6>
          <a:srgbClr val="E39D4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tts_Divider page">
  <a:themeElements>
    <a:clrScheme name="Coutts_Divider page 1">
      <a:dk1>
        <a:srgbClr val="000000"/>
      </a:dk1>
      <a:lt1>
        <a:srgbClr val="FFFFFF"/>
      </a:lt1>
      <a:dk2>
        <a:srgbClr val="666B70"/>
      </a:dk2>
      <a:lt2>
        <a:srgbClr val="DADCD7"/>
      </a:lt2>
      <a:accent1>
        <a:srgbClr val="B4AEA7"/>
      </a:accent1>
      <a:accent2>
        <a:srgbClr val="FBAE49"/>
      </a:accent2>
      <a:accent3>
        <a:srgbClr val="FFFFFF"/>
      </a:accent3>
      <a:accent4>
        <a:srgbClr val="000000"/>
      </a:accent4>
      <a:accent5>
        <a:srgbClr val="D6D3D0"/>
      </a:accent5>
      <a:accent6>
        <a:srgbClr val="E39D41"/>
      </a:accent6>
      <a:hlink>
        <a:srgbClr val="000000"/>
      </a:hlink>
      <a:folHlink>
        <a:srgbClr val="000000"/>
      </a:folHlink>
    </a:clrScheme>
    <a:fontScheme name="Coutts_Divider page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2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2" charset="0"/>
            <a:ea typeface="ＭＳ Ｐゴシック" pitchFamily="34" charset="-128"/>
          </a:defRPr>
        </a:defPPr>
      </a:lstStyle>
    </a:lnDef>
  </a:objectDefaults>
  <a:extraClrSchemeLst>
    <a:extraClrScheme>
      <a:clrScheme name="Coutts_Divider page 1">
        <a:dk1>
          <a:srgbClr val="000000"/>
        </a:dk1>
        <a:lt1>
          <a:srgbClr val="FFFFFF"/>
        </a:lt1>
        <a:dk2>
          <a:srgbClr val="666B70"/>
        </a:dk2>
        <a:lt2>
          <a:srgbClr val="DADCD7"/>
        </a:lt2>
        <a:accent1>
          <a:srgbClr val="B4AEA7"/>
        </a:accent1>
        <a:accent2>
          <a:srgbClr val="FBAE49"/>
        </a:accent2>
        <a:accent3>
          <a:srgbClr val="FFFFFF"/>
        </a:accent3>
        <a:accent4>
          <a:srgbClr val="000000"/>
        </a:accent4>
        <a:accent5>
          <a:srgbClr val="D6D3D0"/>
        </a:accent5>
        <a:accent6>
          <a:srgbClr val="E39D4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utts_Divider page">
  <a:themeElements>
    <a:clrScheme name="1_Coutts_Divider page 1">
      <a:dk1>
        <a:srgbClr val="000000"/>
      </a:dk1>
      <a:lt1>
        <a:srgbClr val="FFFFFF"/>
      </a:lt1>
      <a:dk2>
        <a:srgbClr val="666B70"/>
      </a:dk2>
      <a:lt2>
        <a:srgbClr val="DADCD7"/>
      </a:lt2>
      <a:accent1>
        <a:srgbClr val="B4AEA7"/>
      </a:accent1>
      <a:accent2>
        <a:srgbClr val="FBAE49"/>
      </a:accent2>
      <a:accent3>
        <a:srgbClr val="FFFFFF"/>
      </a:accent3>
      <a:accent4>
        <a:srgbClr val="000000"/>
      </a:accent4>
      <a:accent5>
        <a:srgbClr val="D6D3D0"/>
      </a:accent5>
      <a:accent6>
        <a:srgbClr val="E39D41"/>
      </a:accent6>
      <a:hlink>
        <a:srgbClr val="000000"/>
      </a:hlink>
      <a:folHlink>
        <a:srgbClr val="000000"/>
      </a:folHlink>
    </a:clrScheme>
    <a:fontScheme name="1_Coutts_Divider page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2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10239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pitchFamily="2" charset="0"/>
            <a:ea typeface="ＭＳ Ｐゴシック" pitchFamily="34" charset="-128"/>
          </a:defRPr>
        </a:defPPr>
      </a:lstStyle>
    </a:lnDef>
  </a:objectDefaults>
  <a:extraClrSchemeLst>
    <a:extraClrScheme>
      <a:clrScheme name="1_Coutts_Divider page 1">
        <a:dk1>
          <a:srgbClr val="000000"/>
        </a:dk1>
        <a:lt1>
          <a:srgbClr val="FFFFFF"/>
        </a:lt1>
        <a:dk2>
          <a:srgbClr val="666B70"/>
        </a:dk2>
        <a:lt2>
          <a:srgbClr val="DADCD7"/>
        </a:lt2>
        <a:accent1>
          <a:srgbClr val="B4AEA7"/>
        </a:accent1>
        <a:accent2>
          <a:srgbClr val="FBAE49"/>
        </a:accent2>
        <a:accent3>
          <a:srgbClr val="FFFFFF"/>
        </a:accent3>
        <a:accent4>
          <a:srgbClr val="000000"/>
        </a:accent4>
        <a:accent5>
          <a:srgbClr val="D6D3D0"/>
        </a:accent5>
        <a:accent6>
          <a:srgbClr val="E39D4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E615F"/>
    </a:dk2>
    <a:lt2>
      <a:srgbClr val="DADCD7"/>
    </a:lt2>
    <a:accent1>
      <a:srgbClr val="9A9486"/>
    </a:accent1>
    <a:accent2>
      <a:srgbClr val="F8B137"/>
    </a:accent2>
    <a:accent3>
      <a:srgbClr val="FFFFFF"/>
    </a:accent3>
    <a:accent4>
      <a:srgbClr val="000000"/>
    </a:accent4>
    <a:accent5>
      <a:srgbClr val="CAC8C3"/>
    </a:accent5>
    <a:accent6>
      <a:srgbClr val="E1A031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6E615F"/>
    </a:dk2>
    <a:lt2>
      <a:srgbClr val="DADCD7"/>
    </a:lt2>
    <a:accent1>
      <a:srgbClr val="9A9486"/>
    </a:accent1>
    <a:accent2>
      <a:srgbClr val="F8B137"/>
    </a:accent2>
    <a:accent3>
      <a:srgbClr val="FFFFFF"/>
    </a:accent3>
    <a:accent4>
      <a:srgbClr val="000000"/>
    </a:accent4>
    <a:accent5>
      <a:srgbClr val="CAC8C3"/>
    </a:accent5>
    <a:accent6>
      <a:srgbClr val="E1A031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31109</TotalTime>
  <Words>574</Words>
  <Application>Microsoft Office PowerPoint</Application>
  <PresentationFormat>Custom</PresentationFormat>
  <Paragraphs>94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Gill Sans</vt:lpstr>
      <vt:lpstr>ＭＳ Ｐゴシック</vt:lpstr>
      <vt:lpstr>Roboto</vt:lpstr>
      <vt:lpstr>Arial</vt:lpstr>
      <vt:lpstr>Calibri</vt:lpstr>
      <vt:lpstr>Coutts_Cover</vt:lpstr>
      <vt:lpstr>Coutts_Divider page</vt:lpstr>
      <vt:lpstr>1_Coutts_Divider page</vt:lpstr>
      <vt:lpstr>think-cell Slide</vt:lpstr>
      <vt:lpstr>Sigmaa003 Strategy proposition Dividend enhanced model </vt:lpstr>
      <vt:lpstr>Bitcoin Strategy</vt:lpstr>
      <vt:lpstr>Dividend elements</vt:lpstr>
      <vt:lpstr>Dividend elements</vt:lpstr>
      <vt:lpstr>Introducing new Sigmaa003</vt:lpstr>
      <vt:lpstr>Defensive Proposition</vt:lpstr>
      <vt:lpstr>Balanced Proposition</vt:lpstr>
      <vt:lpstr>Growth Proposition</vt:lpstr>
      <vt:lpstr>Adventure Proposition</vt:lpstr>
      <vt:lpstr>Audit Trail</vt:lpstr>
    </vt:vector>
  </TitlesOfParts>
  <Company>The Royal Bank of Scotland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Catherine Mehta</dc:creator>
  <cp:lastModifiedBy>langyu gu</cp:lastModifiedBy>
  <cp:revision>617</cp:revision>
  <cp:lastPrinted>2016-11-04T09:33:24Z</cp:lastPrinted>
  <dcterms:created xsi:type="dcterms:W3CDTF">2011-08-03T08:35:34Z</dcterms:created>
  <dcterms:modified xsi:type="dcterms:W3CDTF">2023-04-08T23:39:17Z</dcterms:modified>
</cp:coreProperties>
</file>