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21"/>
  </p:notesMasterIdLst>
  <p:handoutMasterIdLst>
    <p:handoutMasterId r:id="rId22"/>
  </p:handoutMasterIdLst>
  <p:sldIdLst>
    <p:sldId id="256" r:id="rId2"/>
    <p:sldId id="257" r:id="rId3"/>
    <p:sldId id="258" r:id="rId4"/>
    <p:sldId id="259" r:id="rId5"/>
    <p:sldId id="274" r:id="rId6"/>
    <p:sldId id="261" r:id="rId7"/>
    <p:sldId id="262" r:id="rId8"/>
    <p:sldId id="263" r:id="rId9"/>
    <p:sldId id="264" r:id="rId10"/>
    <p:sldId id="265" r:id="rId11"/>
    <p:sldId id="267" r:id="rId12"/>
    <p:sldId id="275" r:id="rId13"/>
    <p:sldId id="269" r:id="rId14"/>
    <p:sldId id="268" r:id="rId15"/>
    <p:sldId id="277" r:id="rId16"/>
    <p:sldId id="278" r:id="rId17"/>
    <p:sldId id="271" r:id="rId18"/>
    <p:sldId id="272" r:id="rId19"/>
    <p:sldId id="279" r:id="rId20"/>
  </p:sldIdLst>
  <p:sldSz cx="9144000" cy="6858000" type="screen4x3"/>
  <p:notesSz cx="938847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AB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92" autoAdjust="0"/>
  </p:normalViewPr>
  <p:slideViewPr>
    <p:cSldViewPr snapToGrid="0" snapToObjects="1">
      <p:cViewPr varScale="1">
        <p:scale>
          <a:sx n="112" d="100"/>
          <a:sy n="112" d="100"/>
        </p:scale>
        <p:origin x="1584" y="13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ngyu\Desktop\Dropbox\GU\1.Investment\4.%20Alphas\14.%20bog_sog\Presentation\Matlab_simulation_outpu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Langyu\Desktop\Dropbox\GU\1.Investment\4.%20Alphas\14.%20bog_sog\Presentation\Matlab_simulation_output.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Langyu\Desktop\Dropbox\GU\1.Investment\4.%20Alphas\14.%20bog_sog\Presentation\Matlab_simulation_outpu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无杠杆年化回报率</a:t>
            </a:r>
            <a:endParaRPr lang="en-GB"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187007874016"/>
          <c:y val="0.12962962962963001"/>
          <c:w val="0.80691119860017502"/>
          <c:h val="0.81944444444444398"/>
        </c:manualLayout>
      </c:layout>
      <c:barChart>
        <c:barDir val="col"/>
        <c:grouping val="clustered"/>
        <c:varyColors val="0"/>
        <c:ser>
          <c:idx val="0"/>
          <c:order val="0"/>
          <c:tx>
            <c:strRef>
              <c:f>Charts!$Q$28</c:f>
              <c:strCache>
                <c:ptCount val="1"/>
                <c:pt idx="0">
                  <c:v>Sigma002</c:v>
                </c:pt>
              </c:strCache>
            </c:strRef>
          </c:tx>
          <c:spPr>
            <a:solidFill>
              <a:schemeClr val="accent1"/>
            </a:solidFill>
            <a:ln>
              <a:noFill/>
            </a:ln>
            <a:effectLst/>
          </c:spPr>
          <c:invertIfNegative val="0"/>
          <c:cat>
            <c:strRef>
              <c:f>Charts!$Q$29:$Q$39</c:f>
              <c:strCache>
                <c:ptCount val="11"/>
                <c:pt idx="0">
                  <c:v>Since Inception</c:v>
                </c:pt>
                <c:pt idx="1">
                  <c:v>Y2016</c:v>
                </c:pt>
                <c:pt idx="2">
                  <c:v>Y2015</c:v>
                </c:pt>
                <c:pt idx="3">
                  <c:v>Y2014</c:v>
                </c:pt>
                <c:pt idx="4">
                  <c:v>Y2013</c:v>
                </c:pt>
                <c:pt idx="5">
                  <c:v>Y2012</c:v>
                </c:pt>
                <c:pt idx="6">
                  <c:v>Y2011</c:v>
                </c:pt>
                <c:pt idx="7">
                  <c:v>Y2010</c:v>
                </c:pt>
                <c:pt idx="8">
                  <c:v>Y2009</c:v>
                </c:pt>
                <c:pt idx="9">
                  <c:v>Y2008</c:v>
                </c:pt>
                <c:pt idx="10">
                  <c:v>Y2007</c:v>
                </c:pt>
              </c:strCache>
            </c:strRef>
          </c:cat>
          <c:val>
            <c:numRef>
              <c:f>Charts!$R$29:$R$39</c:f>
              <c:numCache>
                <c:formatCode>0.0%</c:formatCode>
                <c:ptCount val="11"/>
                <c:pt idx="0">
                  <c:v>0.21263684325600399</c:v>
                </c:pt>
                <c:pt idx="1">
                  <c:v>0.10289273888640001</c:v>
                </c:pt>
                <c:pt idx="2">
                  <c:v>0.113061482573454</c:v>
                </c:pt>
                <c:pt idx="3">
                  <c:v>0.18781391218284799</c:v>
                </c:pt>
                <c:pt idx="4">
                  <c:v>0.147438087561992</c:v>
                </c:pt>
                <c:pt idx="5">
                  <c:v>0.10229409554584699</c:v>
                </c:pt>
                <c:pt idx="6">
                  <c:v>0.13338433129973401</c:v>
                </c:pt>
                <c:pt idx="7">
                  <c:v>0.16036857695128101</c:v>
                </c:pt>
                <c:pt idx="8">
                  <c:v>0.170262974985605</c:v>
                </c:pt>
                <c:pt idx="9">
                  <c:v>0.66337270982743302</c:v>
                </c:pt>
                <c:pt idx="10">
                  <c:v>0.36643573878823599</c:v>
                </c:pt>
              </c:numCache>
            </c:numRef>
          </c:val>
          <c:extLst xmlns:c16r2="http://schemas.microsoft.com/office/drawing/2015/06/chart">
            <c:ext xmlns:c16="http://schemas.microsoft.com/office/drawing/2014/chart" uri="{C3380CC4-5D6E-409C-BE32-E72D297353CC}">
              <c16:uniqueId val="{00000000-AB35-4D48-BCA5-4E3A5109D54F}"/>
            </c:ext>
          </c:extLst>
        </c:ser>
        <c:ser>
          <c:idx val="1"/>
          <c:order val="1"/>
          <c:tx>
            <c:strRef>
              <c:f>Charts!$Q$41</c:f>
              <c:strCache>
                <c:ptCount val="1"/>
                <c:pt idx="0">
                  <c:v>S&amp;P500</c:v>
                </c:pt>
              </c:strCache>
            </c:strRef>
          </c:tx>
          <c:spPr>
            <a:solidFill>
              <a:schemeClr val="accent2"/>
            </a:solidFill>
            <a:ln>
              <a:noFill/>
            </a:ln>
            <a:effectLst/>
          </c:spPr>
          <c:invertIfNegative val="0"/>
          <c:val>
            <c:numRef>
              <c:f>Charts!$R$42:$R$52</c:f>
              <c:numCache>
                <c:formatCode>0.0%</c:formatCode>
                <c:ptCount val="11"/>
                <c:pt idx="0">
                  <c:v>4.88040607365079E-2</c:v>
                </c:pt>
                <c:pt idx="1">
                  <c:v>5.4297426720569801E-2</c:v>
                </c:pt>
                <c:pt idx="2">
                  <c:v>-2.2240243845976299E-2</c:v>
                </c:pt>
                <c:pt idx="3">
                  <c:v>0.123295868934806</c:v>
                </c:pt>
                <c:pt idx="4">
                  <c:v>0.252378059896327</c:v>
                </c:pt>
                <c:pt idx="5">
                  <c:v>0.145827719087394</c:v>
                </c:pt>
                <c:pt idx="6">
                  <c:v>4.1605134372770802E-3</c:v>
                </c:pt>
                <c:pt idx="7">
                  <c:v>0.12209571869142399</c:v>
                </c:pt>
                <c:pt idx="8">
                  <c:v>0.21485573043723399</c:v>
                </c:pt>
                <c:pt idx="9">
                  <c:v>-0.35628454487234401</c:v>
                </c:pt>
                <c:pt idx="10">
                  <c:v>2.0990957170067302E-2</c:v>
                </c:pt>
              </c:numCache>
            </c:numRef>
          </c:val>
          <c:extLst xmlns:c16r2="http://schemas.microsoft.com/office/drawing/2015/06/chart">
            <c:ext xmlns:c16="http://schemas.microsoft.com/office/drawing/2014/chart" uri="{C3380CC4-5D6E-409C-BE32-E72D297353CC}">
              <c16:uniqueId val="{00000001-AB35-4D48-BCA5-4E3A5109D54F}"/>
            </c:ext>
          </c:extLst>
        </c:ser>
        <c:dLbls>
          <c:showLegendKey val="0"/>
          <c:showVal val="0"/>
          <c:showCatName val="0"/>
          <c:showSerName val="0"/>
          <c:showPercent val="0"/>
          <c:showBubbleSize val="0"/>
        </c:dLbls>
        <c:gapWidth val="219"/>
        <c:overlap val="-27"/>
        <c:axId val="228112112"/>
        <c:axId val="228114856"/>
      </c:barChart>
      <c:catAx>
        <c:axId val="22811211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8114856"/>
        <c:crosses val="autoZero"/>
        <c:auto val="1"/>
        <c:lblAlgn val="ctr"/>
        <c:lblOffset val="100"/>
        <c:noMultiLvlLbl val="0"/>
      </c:catAx>
      <c:valAx>
        <c:axId val="228114856"/>
        <c:scaling>
          <c:orientation val="minMax"/>
          <c:min val="-0.4"/>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8112112"/>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dirty="0"/>
              <a:t>2008-2009 </a:t>
            </a:r>
            <a:r>
              <a:rPr lang="zh-CN" altLang="en-US" dirty="0"/>
              <a:t>金融危机</a:t>
            </a:r>
            <a:endParaRPr lang="en-GB" dirty="0"/>
          </a:p>
        </c:rich>
      </c:tx>
      <c:layout/>
      <c:overlay val="0"/>
    </c:title>
    <c:autoTitleDeleted val="0"/>
    <c:plotArea>
      <c:layout>
        <c:manualLayout>
          <c:layoutTarget val="inner"/>
          <c:xMode val="edge"/>
          <c:yMode val="edge"/>
          <c:x val="0.116167713619186"/>
          <c:y val="0.130659458334169"/>
          <c:w val="0.88244147669860695"/>
          <c:h val="0.73295749628254703"/>
        </c:manualLayout>
      </c:layout>
      <c:lineChart>
        <c:grouping val="standard"/>
        <c:varyColors val="0"/>
        <c:ser>
          <c:idx val="3"/>
          <c:order val="0"/>
          <c:tx>
            <c:strRef>
              <c:f>Year!$E$2</c:f>
              <c:strCache>
                <c:ptCount val="1"/>
                <c:pt idx="0">
                  <c:v>S&amp;P500</c:v>
                </c:pt>
              </c:strCache>
            </c:strRef>
          </c:tx>
          <c:spPr>
            <a:ln>
              <a:solidFill>
                <a:srgbClr val="C00000"/>
              </a:solidFill>
            </a:ln>
          </c:spPr>
          <c:marker>
            <c:symbol val="none"/>
          </c:marker>
          <c:cat>
            <c:numRef>
              <c:f>'BOG5 N SOG10'!$A$290:$A$793</c:f>
              <c:numCache>
                <c:formatCode>m/d/yyyy</c:formatCode>
                <c:ptCount val="504"/>
                <c:pt idx="0">
                  <c:v>39265</c:v>
                </c:pt>
                <c:pt idx="1">
                  <c:v>39266</c:v>
                </c:pt>
                <c:pt idx="2">
                  <c:v>39268</c:v>
                </c:pt>
                <c:pt idx="3">
                  <c:v>39269</c:v>
                </c:pt>
                <c:pt idx="4">
                  <c:v>39272</c:v>
                </c:pt>
                <c:pt idx="5">
                  <c:v>39273</c:v>
                </c:pt>
                <c:pt idx="6">
                  <c:v>39274</c:v>
                </c:pt>
                <c:pt idx="7">
                  <c:v>39275</c:v>
                </c:pt>
                <c:pt idx="8">
                  <c:v>39276</c:v>
                </c:pt>
                <c:pt idx="9">
                  <c:v>39279</c:v>
                </c:pt>
                <c:pt idx="10">
                  <c:v>39280</c:v>
                </c:pt>
                <c:pt idx="11">
                  <c:v>39281</c:v>
                </c:pt>
                <c:pt idx="12">
                  <c:v>39282</c:v>
                </c:pt>
                <c:pt idx="13">
                  <c:v>39283</c:v>
                </c:pt>
                <c:pt idx="14">
                  <c:v>39286</c:v>
                </c:pt>
                <c:pt idx="15">
                  <c:v>39287</c:v>
                </c:pt>
                <c:pt idx="16">
                  <c:v>39288</c:v>
                </c:pt>
                <c:pt idx="17">
                  <c:v>39289</c:v>
                </c:pt>
                <c:pt idx="18">
                  <c:v>39290</c:v>
                </c:pt>
                <c:pt idx="19">
                  <c:v>39293</c:v>
                </c:pt>
                <c:pt idx="20">
                  <c:v>39294</c:v>
                </c:pt>
                <c:pt idx="21">
                  <c:v>39295</c:v>
                </c:pt>
                <c:pt idx="22">
                  <c:v>39296</c:v>
                </c:pt>
                <c:pt idx="23">
                  <c:v>39297</c:v>
                </c:pt>
                <c:pt idx="24">
                  <c:v>39300</c:v>
                </c:pt>
                <c:pt idx="25">
                  <c:v>39301</c:v>
                </c:pt>
                <c:pt idx="26">
                  <c:v>39302</c:v>
                </c:pt>
                <c:pt idx="27">
                  <c:v>39303</c:v>
                </c:pt>
                <c:pt idx="28">
                  <c:v>39304</c:v>
                </c:pt>
                <c:pt idx="29">
                  <c:v>39307</c:v>
                </c:pt>
                <c:pt idx="30">
                  <c:v>39308</c:v>
                </c:pt>
                <c:pt idx="31">
                  <c:v>39309</c:v>
                </c:pt>
                <c:pt idx="32">
                  <c:v>39310</c:v>
                </c:pt>
                <c:pt idx="33">
                  <c:v>39311</c:v>
                </c:pt>
                <c:pt idx="34">
                  <c:v>39314</c:v>
                </c:pt>
                <c:pt idx="35">
                  <c:v>39315</c:v>
                </c:pt>
                <c:pt idx="36">
                  <c:v>39316</c:v>
                </c:pt>
                <c:pt idx="37">
                  <c:v>39317</c:v>
                </c:pt>
                <c:pt idx="38">
                  <c:v>39318</c:v>
                </c:pt>
                <c:pt idx="39">
                  <c:v>39321</c:v>
                </c:pt>
                <c:pt idx="40">
                  <c:v>39322</c:v>
                </c:pt>
                <c:pt idx="41">
                  <c:v>39323</c:v>
                </c:pt>
                <c:pt idx="42">
                  <c:v>39324</c:v>
                </c:pt>
                <c:pt idx="43">
                  <c:v>39325</c:v>
                </c:pt>
                <c:pt idx="44">
                  <c:v>39329</c:v>
                </c:pt>
                <c:pt idx="45">
                  <c:v>39330</c:v>
                </c:pt>
                <c:pt idx="46">
                  <c:v>39331</c:v>
                </c:pt>
                <c:pt idx="47">
                  <c:v>39332</c:v>
                </c:pt>
                <c:pt idx="48">
                  <c:v>39335</c:v>
                </c:pt>
                <c:pt idx="49">
                  <c:v>39336</c:v>
                </c:pt>
                <c:pt idx="50">
                  <c:v>39337</c:v>
                </c:pt>
                <c:pt idx="51">
                  <c:v>39338</c:v>
                </c:pt>
                <c:pt idx="52">
                  <c:v>39339</c:v>
                </c:pt>
                <c:pt idx="53">
                  <c:v>39342</c:v>
                </c:pt>
                <c:pt idx="54">
                  <c:v>39343</c:v>
                </c:pt>
                <c:pt idx="55">
                  <c:v>39344</c:v>
                </c:pt>
                <c:pt idx="56">
                  <c:v>39345</c:v>
                </c:pt>
                <c:pt idx="57">
                  <c:v>39346</c:v>
                </c:pt>
                <c:pt idx="58">
                  <c:v>39349</c:v>
                </c:pt>
                <c:pt idx="59">
                  <c:v>39350</c:v>
                </c:pt>
                <c:pt idx="60">
                  <c:v>39351</c:v>
                </c:pt>
                <c:pt idx="61">
                  <c:v>39352</c:v>
                </c:pt>
                <c:pt idx="62">
                  <c:v>39353</c:v>
                </c:pt>
                <c:pt idx="63">
                  <c:v>39356</c:v>
                </c:pt>
                <c:pt idx="64">
                  <c:v>39357</c:v>
                </c:pt>
                <c:pt idx="65">
                  <c:v>39358</c:v>
                </c:pt>
                <c:pt idx="66">
                  <c:v>39359</c:v>
                </c:pt>
                <c:pt idx="67">
                  <c:v>39360</c:v>
                </c:pt>
                <c:pt idx="68">
                  <c:v>39363</c:v>
                </c:pt>
                <c:pt idx="69">
                  <c:v>39364</c:v>
                </c:pt>
                <c:pt idx="70">
                  <c:v>39365</c:v>
                </c:pt>
                <c:pt idx="71">
                  <c:v>39366</c:v>
                </c:pt>
                <c:pt idx="72">
                  <c:v>39367</c:v>
                </c:pt>
                <c:pt idx="73">
                  <c:v>39370</c:v>
                </c:pt>
                <c:pt idx="74">
                  <c:v>39371</c:v>
                </c:pt>
                <c:pt idx="75">
                  <c:v>39372</c:v>
                </c:pt>
                <c:pt idx="76">
                  <c:v>39373</c:v>
                </c:pt>
                <c:pt idx="77">
                  <c:v>39374</c:v>
                </c:pt>
                <c:pt idx="78">
                  <c:v>39377</c:v>
                </c:pt>
                <c:pt idx="79">
                  <c:v>39378</c:v>
                </c:pt>
                <c:pt idx="80">
                  <c:v>39379</c:v>
                </c:pt>
                <c:pt idx="81">
                  <c:v>39380</c:v>
                </c:pt>
                <c:pt idx="82">
                  <c:v>39381</c:v>
                </c:pt>
                <c:pt idx="83">
                  <c:v>39384</c:v>
                </c:pt>
                <c:pt idx="84">
                  <c:v>39385</c:v>
                </c:pt>
                <c:pt idx="85">
                  <c:v>39386</c:v>
                </c:pt>
                <c:pt idx="86">
                  <c:v>39387</c:v>
                </c:pt>
                <c:pt idx="87">
                  <c:v>39388</c:v>
                </c:pt>
                <c:pt idx="88">
                  <c:v>39391</c:v>
                </c:pt>
                <c:pt idx="89">
                  <c:v>39392</c:v>
                </c:pt>
                <c:pt idx="90">
                  <c:v>39393</c:v>
                </c:pt>
                <c:pt idx="91">
                  <c:v>39394</c:v>
                </c:pt>
                <c:pt idx="92">
                  <c:v>39395</c:v>
                </c:pt>
                <c:pt idx="93">
                  <c:v>39398</c:v>
                </c:pt>
                <c:pt idx="94">
                  <c:v>39399</c:v>
                </c:pt>
                <c:pt idx="95">
                  <c:v>39400</c:v>
                </c:pt>
                <c:pt idx="96">
                  <c:v>39401</c:v>
                </c:pt>
                <c:pt idx="97">
                  <c:v>39402</c:v>
                </c:pt>
                <c:pt idx="98">
                  <c:v>39405</c:v>
                </c:pt>
                <c:pt idx="99">
                  <c:v>39406</c:v>
                </c:pt>
                <c:pt idx="100">
                  <c:v>39407</c:v>
                </c:pt>
                <c:pt idx="101">
                  <c:v>39409</c:v>
                </c:pt>
                <c:pt idx="102">
                  <c:v>39412</c:v>
                </c:pt>
                <c:pt idx="103">
                  <c:v>39413</c:v>
                </c:pt>
                <c:pt idx="104">
                  <c:v>39414</c:v>
                </c:pt>
                <c:pt idx="105">
                  <c:v>39415</c:v>
                </c:pt>
                <c:pt idx="106">
                  <c:v>39416</c:v>
                </c:pt>
                <c:pt idx="107">
                  <c:v>39419</c:v>
                </c:pt>
                <c:pt idx="108">
                  <c:v>39420</c:v>
                </c:pt>
                <c:pt idx="109">
                  <c:v>39421</c:v>
                </c:pt>
                <c:pt idx="110">
                  <c:v>39422</c:v>
                </c:pt>
                <c:pt idx="111">
                  <c:v>39423</c:v>
                </c:pt>
                <c:pt idx="112">
                  <c:v>39426</c:v>
                </c:pt>
                <c:pt idx="113">
                  <c:v>39427</c:v>
                </c:pt>
                <c:pt idx="114">
                  <c:v>39428</c:v>
                </c:pt>
                <c:pt idx="115">
                  <c:v>39429</c:v>
                </c:pt>
                <c:pt idx="116">
                  <c:v>39430</c:v>
                </c:pt>
                <c:pt idx="117">
                  <c:v>39433</c:v>
                </c:pt>
                <c:pt idx="118">
                  <c:v>39434</c:v>
                </c:pt>
                <c:pt idx="119">
                  <c:v>39435</c:v>
                </c:pt>
                <c:pt idx="120">
                  <c:v>39436</c:v>
                </c:pt>
                <c:pt idx="121">
                  <c:v>39437</c:v>
                </c:pt>
                <c:pt idx="122">
                  <c:v>39440</c:v>
                </c:pt>
                <c:pt idx="123">
                  <c:v>39442</c:v>
                </c:pt>
                <c:pt idx="124">
                  <c:v>39443</c:v>
                </c:pt>
                <c:pt idx="125">
                  <c:v>39444</c:v>
                </c:pt>
                <c:pt idx="126">
                  <c:v>39447</c:v>
                </c:pt>
                <c:pt idx="127">
                  <c:v>39449</c:v>
                </c:pt>
                <c:pt idx="128">
                  <c:v>39450</c:v>
                </c:pt>
                <c:pt idx="129">
                  <c:v>39451</c:v>
                </c:pt>
                <c:pt idx="130">
                  <c:v>39454</c:v>
                </c:pt>
                <c:pt idx="131">
                  <c:v>39455</c:v>
                </c:pt>
                <c:pt idx="132">
                  <c:v>39456</c:v>
                </c:pt>
                <c:pt idx="133">
                  <c:v>39457</c:v>
                </c:pt>
                <c:pt idx="134">
                  <c:v>39458</c:v>
                </c:pt>
                <c:pt idx="135">
                  <c:v>39461</c:v>
                </c:pt>
                <c:pt idx="136">
                  <c:v>39462</c:v>
                </c:pt>
                <c:pt idx="137">
                  <c:v>39463</c:v>
                </c:pt>
                <c:pt idx="138">
                  <c:v>39464</c:v>
                </c:pt>
                <c:pt idx="139">
                  <c:v>39465</c:v>
                </c:pt>
                <c:pt idx="140">
                  <c:v>39469</c:v>
                </c:pt>
                <c:pt idx="141">
                  <c:v>39470</c:v>
                </c:pt>
                <c:pt idx="142">
                  <c:v>39471</c:v>
                </c:pt>
                <c:pt idx="143">
                  <c:v>39472</c:v>
                </c:pt>
                <c:pt idx="144">
                  <c:v>39475</c:v>
                </c:pt>
                <c:pt idx="145">
                  <c:v>39476</c:v>
                </c:pt>
                <c:pt idx="146">
                  <c:v>39477</c:v>
                </c:pt>
                <c:pt idx="147">
                  <c:v>39478</c:v>
                </c:pt>
                <c:pt idx="148">
                  <c:v>39479</c:v>
                </c:pt>
                <c:pt idx="149">
                  <c:v>39482</c:v>
                </c:pt>
                <c:pt idx="150">
                  <c:v>39483</c:v>
                </c:pt>
                <c:pt idx="151">
                  <c:v>39484</c:v>
                </c:pt>
                <c:pt idx="152">
                  <c:v>39485</c:v>
                </c:pt>
                <c:pt idx="153">
                  <c:v>39486</c:v>
                </c:pt>
                <c:pt idx="154">
                  <c:v>39489</c:v>
                </c:pt>
                <c:pt idx="155">
                  <c:v>39490</c:v>
                </c:pt>
                <c:pt idx="156">
                  <c:v>39491</c:v>
                </c:pt>
                <c:pt idx="157">
                  <c:v>39492</c:v>
                </c:pt>
                <c:pt idx="158">
                  <c:v>39493</c:v>
                </c:pt>
                <c:pt idx="159">
                  <c:v>39497</c:v>
                </c:pt>
                <c:pt idx="160">
                  <c:v>39498</c:v>
                </c:pt>
                <c:pt idx="161">
                  <c:v>39499</c:v>
                </c:pt>
                <c:pt idx="162">
                  <c:v>39500</c:v>
                </c:pt>
                <c:pt idx="163">
                  <c:v>39503</c:v>
                </c:pt>
                <c:pt idx="164">
                  <c:v>39504</c:v>
                </c:pt>
                <c:pt idx="165">
                  <c:v>39505</c:v>
                </c:pt>
                <c:pt idx="166">
                  <c:v>39506</c:v>
                </c:pt>
                <c:pt idx="167">
                  <c:v>39507</c:v>
                </c:pt>
                <c:pt idx="168">
                  <c:v>39510</c:v>
                </c:pt>
                <c:pt idx="169">
                  <c:v>39511</c:v>
                </c:pt>
                <c:pt idx="170">
                  <c:v>39512</c:v>
                </c:pt>
                <c:pt idx="171">
                  <c:v>39513</c:v>
                </c:pt>
                <c:pt idx="172">
                  <c:v>39514</c:v>
                </c:pt>
                <c:pt idx="173">
                  <c:v>39517</c:v>
                </c:pt>
                <c:pt idx="174">
                  <c:v>39518</c:v>
                </c:pt>
                <c:pt idx="175">
                  <c:v>39519</c:v>
                </c:pt>
                <c:pt idx="176">
                  <c:v>39520</c:v>
                </c:pt>
                <c:pt idx="177">
                  <c:v>39521</c:v>
                </c:pt>
                <c:pt idx="178">
                  <c:v>39524</c:v>
                </c:pt>
                <c:pt idx="179">
                  <c:v>39525</c:v>
                </c:pt>
                <c:pt idx="180">
                  <c:v>39526</c:v>
                </c:pt>
                <c:pt idx="181">
                  <c:v>39527</c:v>
                </c:pt>
                <c:pt idx="182">
                  <c:v>39531</c:v>
                </c:pt>
                <c:pt idx="183">
                  <c:v>39532</c:v>
                </c:pt>
                <c:pt idx="184">
                  <c:v>39533</c:v>
                </c:pt>
                <c:pt idx="185">
                  <c:v>39534</c:v>
                </c:pt>
                <c:pt idx="186">
                  <c:v>39535</c:v>
                </c:pt>
                <c:pt idx="187">
                  <c:v>39538</c:v>
                </c:pt>
                <c:pt idx="188">
                  <c:v>39539</c:v>
                </c:pt>
                <c:pt idx="189">
                  <c:v>39540</c:v>
                </c:pt>
                <c:pt idx="190">
                  <c:v>39541</c:v>
                </c:pt>
                <c:pt idx="191">
                  <c:v>39542</c:v>
                </c:pt>
                <c:pt idx="192">
                  <c:v>39545</c:v>
                </c:pt>
                <c:pt idx="193">
                  <c:v>39546</c:v>
                </c:pt>
                <c:pt idx="194">
                  <c:v>39547</c:v>
                </c:pt>
                <c:pt idx="195">
                  <c:v>39548</c:v>
                </c:pt>
                <c:pt idx="196">
                  <c:v>39549</c:v>
                </c:pt>
                <c:pt idx="197">
                  <c:v>39552</c:v>
                </c:pt>
                <c:pt idx="198">
                  <c:v>39553</c:v>
                </c:pt>
                <c:pt idx="199">
                  <c:v>39554</c:v>
                </c:pt>
                <c:pt idx="200">
                  <c:v>39555</c:v>
                </c:pt>
                <c:pt idx="201">
                  <c:v>39556</c:v>
                </c:pt>
                <c:pt idx="202">
                  <c:v>39559</c:v>
                </c:pt>
                <c:pt idx="203">
                  <c:v>39560</c:v>
                </c:pt>
                <c:pt idx="204">
                  <c:v>39561</c:v>
                </c:pt>
                <c:pt idx="205">
                  <c:v>39562</c:v>
                </c:pt>
                <c:pt idx="206">
                  <c:v>39563</c:v>
                </c:pt>
                <c:pt idx="207">
                  <c:v>39566</c:v>
                </c:pt>
                <c:pt idx="208">
                  <c:v>39567</c:v>
                </c:pt>
                <c:pt idx="209">
                  <c:v>39568</c:v>
                </c:pt>
                <c:pt idx="210">
                  <c:v>39569</c:v>
                </c:pt>
                <c:pt idx="211">
                  <c:v>39570</c:v>
                </c:pt>
                <c:pt idx="212">
                  <c:v>39573</c:v>
                </c:pt>
                <c:pt idx="213">
                  <c:v>39574</c:v>
                </c:pt>
                <c:pt idx="214">
                  <c:v>39575</c:v>
                </c:pt>
                <c:pt idx="215">
                  <c:v>39576</c:v>
                </c:pt>
                <c:pt idx="216">
                  <c:v>39577</c:v>
                </c:pt>
                <c:pt idx="217">
                  <c:v>39580</c:v>
                </c:pt>
                <c:pt idx="218">
                  <c:v>39581</c:v>
                </c:pt>
                <c:pt idx="219">
                  <c:v>39582</c:v>
                </c:pt>
                <c:pt idx="220">
                  <c:v>39583</c:v>
                </c:pt>
                <c:pt idx="221">
                  <c:v>39584</c:v>
                </c:pt>
                <c:pt idx="222">
                  <c:v>39587</c:v>
                </c:pt>
                <c:pt idx="223">
                  <c:v>39588</c:v>
                </c:pt>
                <c:pt idx="224">
                  <c:v>39589</c:v>
                </c:pt>
                <c:pt idx="225">
                  <c:v>39590</c:v>
                </c:pt>
                <c:pt idx="226">
                  <c:v>39591</c:v>
                </c:pt>
                <c:pt idx="227">
                  <c:v>39595</c:v>
                </c:pt>
                <c:pt idx="228">
                  <c:v>39596</c:v>
                </c:pt>
                <c:pt idx="229">
                  <c:v>39597</c:v>
                </c:pt>
                <c:pt idx="230">
                  <c:v>39598</c:v>
                </c:pt>
                <c:pt idx="231">
                  <c:v>39601</c:v>
                </c:pt>
                <c:pt idx="232">
                  <c:v>39602</c:v>
                </c:pt>
                <c:pt idx="233">
                  <c:v>39603</c:v>
                </c:pt>
                <c:pt idx="234">
                  <c:v>39604</c:v>
                </c:pt>
                <c:pt idx="235">
                  <c:v>39605</c:v>
                </c:pt>
                <c:pt idx="236">
                  <c:v>39608</c:v>
                </c:pt>
                <c:pt idx="237">
                  <c:v>39609</c:v>
                </c:pt>
                <c:pt idx="238">
                  <c:v>39610</c:v>
                </c:pt>
                <c:pt idx="239">
                  <c:v>39611</c:v>
                </c:pt>
                <c:pt idx="240">
                  <c:v>39612</c:v>
                </c:pt>
                <c:pt idx="241">
                  <c:v>39615</c:v>
                </c:pt>
                <c:pt idx="242">
                  <c:v>39616</c:v>
                </c:pt>
                <c:pt idx="243">
                  <c:v>39617</c:v>
                </c:pt>
                <c:pt idx="244">
                  <c:v>39618</c:v>
                </c:pt>
                <c:pt idx="245">
                  <c:v>39619</c:v>
                </c:pt>
                <c:pt idx="246">
                  <c:v>39622</c:v>
                </c:pt>
                <c:pt idx="247">
                  <c:v>39623</c:v>
                </c:pt>
                <c:pt idx="248">
                  <c:v>39624</c:v>
                </c:pt>
                <c:pt idx="249">
                  <c:v>39625</c:v>
                </c:pt>
                <c:pt idx="250">
                  <c:v>39626</c:v>
                </c:pt>
                <c:pt idx="251">
                  <c:v>39629</c:v>
                </c:pt>
                <c:pt idx="252">
                  <c:v>39630</c:v>
                </c:pt>
                <c:pt idx="253">
                  <c:v>39631</c:v>
                </c:pt>
                <c:pt idx="254">
                  <c:v>39632</c:v>
                </c:pt>
                <c:pt idx="255">
                  <c:v>39636</c:v>
                </c:pt>
                <c:pt idx="256">
                  <c:v>39637</c:v>
                </c:pt>
                <c:pt idx="257">
                  <c:v>39638</c:v>
                </c:pt>
                <c:pt idx="258">
                  <c:v>39639</c:v>
                </c:pt>
                <c:pt idx="259">
                  <c:v>39640</c:v>
                </c:pt>
                <c:pt idx="260">
                  <c:v>39643</c:v>
                </c:pt>
                <c:pt idx="261">
                  <c:v>39644</c:v>
                </c:pt>
                <c:pt idx="262">
                  <c:v>39645</c:v>
                </c:pt>
                <c:pt idx="263">
                  <c:v>39646</c:v>
                </c:pt>
                <c:pt idx="264">
                  <c:v>39647</c:v>
                </c:pt>
                <c:pt idx="265">
                  <c:v>39650</c:v>
                </c:pt>
                <c:pt idx="266">
                  <c:v>39651</c:v>
                </c:pt>
                <c:pt idx="267">
                  <c:v>39652</c:v>
                </c:pt>
                <c:pt idx="268">
                  <c:v>39653</c:v>
                </c:pt>
                <c:pt idx="269">
                  <c:v>39654</c:v>
                </c:pt>
                <c:pt idx="270">
                  <c:v>39657</c:v>
                </c:pt>
                <c:pt idx="271">
                  <c:v>39658</c:v>
                </c:pt>
                <c:pt idx="272">
                  <c:v>39659</c:v>
                </c:pt>
                <c:pt idx="273">
                  <c:v>39660</c:v>
                </c:pt>
                <c:pt idx="274">
                  <c:v>39661</c:v>
                </c:pt>
                <c:pt idx="275">
                  <c:v>39664</c:v>
                </c:pt>
                <c:pt idx="276">
                  <c:v>39665</c:v>
                </c:pt>
                <c:pt idx="277">
                  <c:v>39666</c:v>
                </c:pt>
                <c:pt idx="278">
                  <c:v>39667</c:v>
                </c:pt>
                <c:pt idx="279">
                  <c:v>39668</c:v>
                </c:pt>
                <c:pt idx="280">
                  <c:v>39671</c:v>
                </c:pt>
                <c:pt idx="281">
                  <c:v>39672</c:v>
                </c:pt>
                <c:pt idx="282">
                  <c:v>39673</c:v>
                </c:pt>
                <c:pt idx="283">
                  <c:v>39674</c:v>
                </c:pt>
                <c:pt idx="284">
                  <c:v>39675</c:v>
                </c:pt>
                <c:pt idx="285">
                  <c:v>39678</c:v>
                </c:pt>
                <c:pt idx="286">
                  <c:v>39679</c:v>
                </c:pt>
                <c:pt idx="287">
                  <c:v>39680</c:v>
                </c:pt>
                <c:pt idx="288">
                  <c:v>39681</c:v>
                </c:pt>
                <c:pt idx="289">
                  <c:v>39682</c:v>
                </c:pt>
                <c:pt idx="290">
                  <c:v>39685</c:v>
                </c:pt>
                <c:pt idx="291">
                  <c:v>39686</c:v>
                </c:pt>
                <c:pt idx="292">
                  <c:v>39687</c:v>
                </c:pt>
                <c:pt idx="293">
                  <c:v>39688</c:v>
                </c:pt>
                <c:pt idx="294">
                  <c:v>39689</c:v>
                </c:pt>
                <c:pt idx="295">
                  <c:v>39693</c:v>
                </c:pt>
                <c:pt idx="296">
                  <c:v>39694</c:v>
                </c:pt>
                <c:pt idx="297">
                  <c:v>39695</c:v>
                </c:pt>
                <c:pt idx="298">
                  <c:v>39696</c:v>
                </c:pt>
                <c:pt idx="299">
                  <c:v>39699</c:v>
                </c:pt>
                <c:pt idx="300">
                  <c:v>39700</c:v>
                </c:pt>
                <c:pt idx="301">
                  <c:v>39701</c:v>
                </c:pt>
                <c:pt idx="302">
                  <c:v>39702</c:v>
                </c:pt>
                <c:pt idx="303">
                  <c:v>39703</c:v>
                </c:pt>
                <c:pt idx="304">
                  <c:v>39706</c:v>
                </c:pt>
                <c:pt idx="305">
                  <c:v>39707</c:v>
                </c:pt>
                <c:pt idx="306">
                  <c:v>39708</c:v>
                </c:pt>
                <c:pt idx="307">
                  <c:v>39709</c:v>
                </c:pt>
                <c:pt idx="308">
                  <c:v>39710</c:v>
                </c:pt>
                <c:pt idx="309">
                  <c:v>39713</c:v>
                </c:pt>
                <c:pt idx="310">
                  <c:v>39714</c:v>
                </c:pt>
                <c:pt idx="311">
                  <c:v>39715</c:v>
                </c:pt>
                <c:pt idx="312">
                  <c:v>39716</c:v>
                </c:pt>
                <c:pt idx="313">
                  <c:v>39717</c:v>
                </c:pt>
                <c:pt idx="314">
                  <c:v>39720</c:v>
                </c:pt>
                <c:pt idx="315">
                  <c:v>39721</c:v>
                </c:pt>
                <c:pt idx="316">
                  <c:v>39722</c:v>
                </c:pt>
                <c:pt idx="317">
                  <c:v>39723</c:v>
                </c:pt>
                <c:pt idx="318">
                  <c:v>39724</c:v>
                </c:pt>
                <c:pt idx="319">
                  <c:v>39727</c:v>
                </c:pt>
                <c:pt idx="320">
                  <c:v>39728</c:v>
                </c:pt>
                <c:pt idx="321">
                  <c:v>39729</c:v>
                </c:pt>
                <c:pt idx="322">
                  <c:v>39730</c:v>
                </c:pt>
                <c:pt idx="323">
                  <c:v>39731</c:v>
                </c:pt>
                <c:pt idx="324">
                  <c:v>39734</c:v>
                </c:pt>
                <c:pt idx="325">
                  <c:v>39735</c:v>
                </c:pt>
                <c:pt idx="326">
                  <c:v>39736</c:v>
                </c:pt>
                <c:pt idx="327">
                  <c:v>39737</c:v>
                </c:pt>
                <c:pt idx="328">
                  <c:v>39738</c:v>
                </c:pt>
                <c:pt idx="329">
                  <c:v>39741</c:v>
                </c:pt>
                <c:pt idx="330">
                  <c:v>39742</c:v>
                </c:pt>
                <c:pt idx="331">
                  <c:v>39743</c:v>
                </c:pt>
                <c:pt idx="332">
                  <c:v>39744</c:v>
                </c:pt>
                <c:pt idx="333">
                  <c:v>39745</c:v>
                </c:pt>
                <c:pt idx="334">
                  <c:v>39748</c:v>
                </c:pt>
                <c:pt idx="335">
                  <c:v>39749</c:v>
                </c:pt>
                <c:pt idx="336">
                  <c:v>39750</c:v>
                </c:pt>
                <c:pt idx="337">
                  <c:v>39751</c:v>
                </c:pt>
                <c:pt idx="338">
                  <c:v>39752</c:v>
                </c:pt>
                <c:pt idx="339">
                  <c:v>39755</c:v>
                </c:pt>
                <c:pt idx="340">
                  <c:v>39756</c:v>
                </c:pt>
                <c:pt idx="341">
                  <c:v>39757</c:v>
                </c:pt>
                <c:pt idx="342">
                  <c:v>39758</c:v>
                </c:pt>
                <c:pt idx="343">
                  <c:v>39759</c:v>
                </c:pt>
                <c:pt idx="344">
                  <c:v>39762</c:v>
                </c:pt>
                <c:pt idx="345">
                  <c:v>39763</c:v>
                </c:pt>
                <c:pt idx="346">
                  <c:v>39764</c:v>
                </c:pt>
                <c:pt idx="347">
                  <c:v>39765</c:v>
                </c:pt>
                <c:pt idx="348">
                  <c:v>39766</c:v>
                </c:pt>
                <c:pt idx="349">
                  <c:v>39769</c:v>
                </c:pt>
                <c:pt idx="350">
                  <c:v>39770</c:v>
                </c:pt>
                <c:pt idx="351">
                  <c:v>39771</c:v>
                </c:pt>
                <c:pt idx="352">
                  <c:v>39772</c:v>
                </c:pt>
                <c:pt idx="353">
                  <c:v>39773</c:v>
                </c:pt>
                <c:pt idx="354">
                  <c:v>39776</c:v>
                </c:pt>
                <c:pt idx="355">
                  <c:v>39777</c:v>
                </c:pt>
                <c:pt idx="356">
                  <c:v>39778</c:v>
                </c:pt>
                <c:pt idx="357">
                  <c:v>39780</c:v>
                </c:pt>
                <c:pt idx="358">
                  <c:v>39783</c:v>
                </c:pt>
                <c:pt idx="359">
                  <c:v>39784</c:v>
                </c:pt>
                <c:pt idx="360">
                  <c:v>39785</c:v>
                </c:pt>
                <c:pt idx="361">
                  <c:v>39786</c:v>
                </c:pt>
                <c:pt idx="362">
                  <c:v>39787</c:v>
                </c:pt>
                <c:pt idx="363">
                  <c:v>39790</c:v>
                </c:pt>
                <c:pt idx="364">
                  <c:v>39791</c:v>
                </c:pt>
                <c:pt idx="365">
                  <c:v>39792</c:v>
                </c:pt>
                <c:pt idx="366">
                  <c:v>39793</c:v>
                </c:pt>
                <c:pt idx="367">
                  <c:v>39794</c:v>
                </c:pt>
                <c:pt idx="368">
                  <c:v>39797</c:v>
                </c:pt>
                <c:pt idx="369">
                  <c:v>39798</c:v>
                </c:pt>
                <c:pt idx="370">
                  <c:v>39799</c:v>
                </c:pt>
                <c:pt idx="371">
                  <c:v>39800</c:v>
                </c:pt>
                <c:pt idx="372">
                  <c:v>39801</c:v>
                </c:pt>
                <c:pt idx="373">
                  <c:v>39804</c:v>
                </c:pt>
                <c:pt idx="374">
                  <c:v>39805</c:v>
                </c:pt>
                <c:pt idx="375">
                  <c:v>39806</c:v>
                </c:pt>
                <c:pt idx="376">
                  <c:v>39808</c:v>
                </c:pt>
                <c:pt idx="377">
                  <c:v>39811</c:v>
                </c:pt>
                <c:pt idx="378">
                  <c:v>39812</c:v>
                </c:pt>
                <c:pt idx="379">
                  <c:v>39813</c:v>
                </c:pt>
                <c:pt idx="380">
                  <c:v>39815</c:v>
                </c:pt>
                <c:pt idx="381">
                  <c:v>39818</c:v>
                </c:pt>
                <c:pt idx="382">
                  <c:v>39819</c:v>
                </c:pt>
                <c:pt idx="383">
                  <c:v>39820</c:v>
                </c:pt>
                <c:pt idx="384">
                  <c:v>39821</c:v>
                </c:pt>
                <c:pt idx="385">
                  <c:v>39822</c:v>
                </c:pt>
                <c:pt idx="386">
                  <c:v>39825</c:v>
                </c:pt>
                <c:pt idx="387">
                  <c:v>39826</c:v>
                </c:pt>
                <c:pt idx="388">
                  <c:v>39827</c:v>
                </c:pt>
                <c:pt idx="389">
                  <c:v>39828</c:v>
                </c:pt>
                <c:pt idx="390">
                  <c:v>39829</c:v>
                </c:pt>
                <c:pt idx="391">
                  <c:v>39833</c:v>
                </c:pt>
                <c:pt idx="392">
                  <c:v>39834</c:v>
                </c:pt>
                <c:pt idx="393">
                  <c:v>39835</c:v>
                </c:pt>
                <c:pt idx="394">
                  <c:v>39836</c:v>
                </c:pt>
                <c:pt idx="395">
                  <c:v>39839</c:v>
                </c:pt>
                <c:pt idx="396">
                  <c:v>39840</c:v>
                </c:pt>
                <c:pt idx="397">
                  <c:v>39841</c:v>
                </c:pt>
                <c:pt idx="398">
                  <c:v>39842</c:v>
                </c:pt>
                <c:pt idx="399">
                  <c:v>39843</c:v>
                </c:pt>
                <c:pt idx="400">
                  <c:v>39846</c:v>
                </c:pt>
                <c:pt idx="401">
                  <c:v>39847</c:v>
                </c:pt>
                <c:pt idx="402">
                  <c:v>39848</c:v>
                </c:pt>
                <c:pt idx="403">
                  <c:v>39849</c:v>
                </c:pt>
                <c:pt idx="404">
                  <c:v>39850</c:v>
                </c:pt>
                <c:pt idx="405">
                  <c:v>39853</c:v>
                </c:pt>
                <c:pt idx="406">
                  <c:v>39854</c:v>
                </c:pt>
                <c:pt idx="407">
                  <c:v>39855</c:v>
                </c:pt>
                <c:pt idx="408">
                  <c:v>39856</c:v>
                </c:pt>
                <c:pt idx="409">
                  <c:v>39857</c:v>
                </c:pt>
                <c:pt idx="410">
                  <c:v>39861</c:v>
                </c:pt>
                <c:pt idx="411">
                  <c:v>39862</c:v>
                </c:pt>
                <c:pt idx="412">
                  <c:v>39863</c:v>
                </c:pt>
                <c:pt idx="413">
                  <c:v>39864</c:v>
                </c:pt>
                <c:pt idx="414">
                  <c:v>39867</c:v>
                </c:pt>
                <c:pt idx="415">
                  <c:v>39868</c:v>
                </c:pt>
                <c:pt idx="416">
                  <c:v>39869</c:v>
                </c:pt>
                <c:pt idx="417">
                  <c:v>39870</c:v>
                </c:pt>
                <c:pt idx="418">
                  <c:v>39871</c:v>
                </c:pt>
                <c:pt idx="419">
                  <c:v>39874</c:v>
                </c:pt>
                <c:pt idx="420">
                  <c:v>39875</c:v>
                </c:pt>
                <c:pt idx="421">
                  <c:v>39876</c:v>
                </c:pt>
                <c:pt idx="422">
                  <c:v>39877</c:v>
                </c:pt>
                <c:pt idx="423">
                  <c:v>39878</c:v>
                </c:pt>
                <c:pt idx="424">
                  <c:v>39881</c:v>
                </c:pt>
                <c:pt idx="425">
                  <c:v>39882</c:v>
                </c:pt>
                <c:pt idx="426">
                  <c:v>39883</c:v>
                </c:pt>
                <c:pt idx="427">
                  <c:v>39884</c:v>
                </c:pt>
                <c:pt idx="428">
                  <c:v>39885</c:v>
                </c:pt>
                <c:pt idx="429">
                  <c:v>39888</c:v>
                </c:pt>
                <c:pt idx="430">
                  <c:v>39889</c:v>
                </c:pt>
                <c:pt idx="431">
                  <c:v>39890</c:v>
                </c:pt>
                <c:pt idx="432">
                  <c:v>39891</c:v>
                </c:pt>
                <c:pt idx="433">
                  <c:v>39892</c:v>
                </c:pt>
                <c:pt idx="434">
                  <c:v>39895</c:v>
                </c:pt>
                <c:pt idx="435">
                  <c:v>39896</c:v>
                </c:pt>
                <c:pt idx="436">
                  <c:v>39897</c:v>
                </c:pt>
                <c:pt idx="437">
                  <c:v>39898</c:v>
                </c:pt>
                <c:pt idx="438">
                  <c:v>39899</c:v>
                </c:pt>
                <c:pt idx="439">
                  <c:v>39902</c:v>
                </c:pt>
                <c:pt idx="440">
                  <c:v>39903</c:v>
                </c:pt>
                <c:pt idx="441">
                  <c:v>39904</c:v>
                </c:pt>
                <c:pt idx="442">
                  <c:v>39905</c:v>
                </c:pt>
                <c:pt idx="443">
                  <c:v>39906</c:v>
                </c:pt>
                <c:pt idx="444">
                  <c:v>39909</c:v>
                </c:pt>
                <c:pt idx="445">
                  <c:v>39910</c:v>
                </c:pt>
                <c:pt idx="446">
                  <c:v>39911</c:v>
                </c:pt>
                <c:pt idx="447">
                  <c:v>39912</c:v>
                </c:pt>
                <c:pt idx="448">
                  <c:v>39916</c:v>
                </c:pt>
                <c:pt idx="449">
                  <c:v>39917</c:v>
                </c:pt>
                <c:pt idx="450">
                  <c:v>39918</c:v>
                </c:pt>
                <c:pt idx="451">
                  <c:v>39919</c:v>
                </c:pt>
                <c:pt idx="452">
                  <c:v>39920</c:v>
                </c:pt>
                <c:pt idx="453">
                  <c:v>39923</c:v>
                </c:pt>
                <c:pt idx="454">
                  <c:v>39924</c:v>
                </c:pt>
                <c:pt idx="455">
                  <c:v>39925</c:v>
                </c:pt>
                <c:pt idx="456">
                  <c:v>39926</c:v>
                </c:pt>
                <c:pt idx="457">
                  <c:v>39927</c:v>
                </c:pt>
                <c:pt idx="458">
                  <c:v>39930</c:v>
                </c:pt>
                <c:pt idx="459">
                  <c:v>39931</c:v>
                </c:pt>
                <c:pt idx="460">
                  <c:v>39932</c:v>
                </c:pt>
                <c:pt idx="461">
                  <c:v>39933</c:v>
                </c:pt>
                <c:pt idx="462">
                  <c:v>39934</c:v>
                </c:pt>
                <c:pt idx="463">
                  <c:v>39937</c:v>
                </c:pt>
                <c:pt idx="464">
                  <c:v>39938</c:v>
                </c:pt>
                <c:pt idx="465">
                  <c:v>39939</c:v>
                </c:pt>
                <c:pt idx="466">
                  <c:v>39940</c:v>
                </c:pt>
                <c:pt idx="467">
                  <c:v>39941</c:v>
                </c:pt>
                <c:pt idx="468">
                  <c:v>39944</c:v>
                </c:pt>
                <c:pt idx="469">
                  <c:v>39945</c:v>
                </c:pt>
                <c:pt idx="470">
                  <c:v>39946</c:v>
                </c:pt>
                <c:pt idx="471">
                  <c:v>39947</c:v>
                </c:pt>
                <c:pt idx="472">
                  <c:v>39948</c:v>
                </c:pt>
                <c:pt idx="473">
                  <c:v>39951</c:v>
                </c:pt>
                <c:pt idx="474">
                  <c:v>39952</c:v>
                </c:pt>
                <c:pt idx="475">
                  <c:v>39953</c:v>
                </c:pt>
                <c:pt idx="476">
                  <c:v>39954</c:v>
                </c:pt>
                <c:pt idx="477">
                  <c:v>39955</c:v>
                </c:pt>
                <c:pt idx="478">
                  <c:v>39959</c:v>
                </c:pt>
                <c:pt idx="479">
                  <c:v>39960</c:v>
                </c:pt>
                <c:pt idx="480">
                  <c:v>39961</c:v>
                </c:pt>
                <c:pt idx="481">
                  <c:v>39962</c:v>
                </c:pt>
                <c:pt idx="482">
                  <c:v>39965</c:v>
                </c:pt>
                <c:pt idx="483">
                  <c:v>39966</c:v>
                </c:pt>
                <c:pt idx="484">
                  <c:v>39967</c:v>
                </c:pt>
                <c:pt idx="485">
                  <c:v>39968</c:v>
                </c:pt>
                <c:pt idx="486">
                  <c:v>39969</c:v>
                </c:pt>
                <c:pt idx="487">
                  <c:v>39972</c:v>
                </c:pt>
                <c:pt idx="488">
                  <c:v>39973</c:v>
                </c:pt>
                <c:pt idx="489">
                  <c:v>39974</c:v>
                </c:pt>
                <c:pt idx="490">
                  <c:v>39975</c:v>
                </c:pt>
                <c:pt idx="491">
                  <c:v>39976</c:v>
                </c:pt>
                <c:pt idx="492">
                  <c:v>39979</c:v>
                </c:pt>
                <c:pt idx="493">
                  <c:v>39980</c:v>
                </c:pt>
                <c:pt idx="494">
                  <c:v>39981</c:v>
                </c:pt>
                <c:pt idx="495">
                  <c:v>39982</c:v>
                </c:pt>
                <c:pt idx="496">
                  <c:v>39983</c:v>
                </c:pt>
                <c:pt idx="497">
                  <c:v>39986</c:v>
                </c:pt>
                <c:pt idx="498">
                  <c:v>39987</c:v>
                </c:pt>
                <c:pt idx="499">
                  <c:v>39988</c:v>
                </c:pt>
                <c:pt idx="500">
                  <c:v>39989</c:v>
                </c:pt>
                <c:pt idx="501">
                  <c:v>39990</c:v>
                </c:pt>
                <c:pt idx="502">
                  <c:v>39993</c:v>
                </c:pt>
                <c:pt idx="503">
                  <c:v>39994</c:v>
                </c:pt>
              </c:numCache>
            </c:numRef>
          </c:cat>
          <c:val>
            <c:numRef>
              <c:f>Year!$E$3:$E$631</c:f>
              <c:numCache>
                <c:formatCode>General</c:formatCode>
                <c:ptCount val="629"/>
                <c:pt idx="0">
                  <c:v>100</c:v>
                </c:pt>
                <c:pt idx="1">
                  <c:v>99.880138193612041</c:v>
                </c:pt>
                <c:pt idx="2">
                  <c:v>100.0028202777974</c:v>
                </c:pt>
                <c:pt idx="3">
                  <c:v>99.394345343016298</c:v>
                </c:pt>
                <c:pt idx="4">
                  <c:v>99.615032080659887</c:v>
                </c:pt>
                <c:pt idx="5">
                  <c:v>99.563562010858078</c:v>
                </c:pt>
                <c:pt idx="6">
                  <c:v>99.756751039977473</c:v>
                </c:pt>
                <c:pt idx="7">
                  <c:v>100.3891983360361</c:v>
                </c:pt>
                <c:pt idx="8">
                  <c:v>100.87640132553059</c:v>
                </c:pt>
                <c:pt idx="9">
                  <c:v>100.9588944511035</c:v>
                </c:pt>
                <c:pt idx="10">
                  <c:v>100.8686455615879</c:v>
                </c:pt>
                <c:pt idx="11">
                  <c:v>100.56899104561801</c:v>
                </c:pt>
                <c:pt idx="12">
                  <c:v>100.8601847281958</c:v>
                </c:pt>
                <c:pt idx="13">
                  <c:v>100.3278572939435</c:v>
                </c:pt>
                <c:pt idx="14">
                  <c:v>100.6832122964112</c:v>
                </c:pt>
                <c:pt idx="15">
                  <c:v>101.539166607911</c:v>
                </c:pt>
                <c:pt idx="16">
                  <c:v>100.3948388916308</c:v>
                </c:pt>
                <c:pt idx="17">
                  <c:v>100.2735669463442</c:v>
                </c:pt>
                <c:pt idx="18">
                  <c:v>100.1635761122471</c:v>
                </c:pt>
                <c:pt idx="19">
                  <c:v>100.74173306070649</c:v>
                </c:pt>
                <c:pt idx="20">
                  <c:v>101.40590848198551</c:v>
                </c:pt>
                <c:pt idx="21">
                  <c:v>101.94881195797799</c:v>
                </c:pt>
                <c:pt idx="22">
                  <c:v>102.1215539730664</c:v>
                </c:pt>
                <c:pt idx="23">
                  <c:v>102.0228442501586</c:v>
                </c:pt>
                <c:pt idx="24">
                  <c:v>102.0940562645421</c:v>
                </c:pt>
                <c:pt idx="25">
                  <c:v>102.236480293309</c:v>
                </c:pt>
                <c:pt idx="26">
                  <c:v>102.1159134174716</c:v>
                </c:pt>
                <c:pt idx="27">
                  <c:v>101.3932172318973</c:v>
                </c:pt>
                <c:pt idx="28">
                  <c:v>101.0625396601565</c:v>
                </c:pt>
                <c:pt idx="29">
                  <c:v>101.8303602904886</c:v>
                </c:pt>
                <c:pt idx="30">
                  <c:v>102.6087569625608</c:v>
                </c:pt>
                <c:pt idx="31">
                  <c:v>102.7152224494112</c:v>
                </c:pt>
                <c:pt idx="32">
                  <c:v>102.6256786293449</c:v>
                </c:pt>
                <c:pt idx="33">
                  <c:v>102.9175773813721</c:v>
                </c:pt>
                <c:pt idx="34">
                  <c:v>102.7730381442572</c:v>
                </c:pt>
                <c:pt idx="35">
                  <c:v>102.68490446308959</c:v>
                </c:pt>
                <c:pt idx="36">
                  <c:v>102.3189734188817</c:v>
                </c:pt>
                <c:pt idx="37">
                  <c:v>102.1906507791017</c:v>
                </c:pt>
                <c:pt idx="38">
                  <c:v>98.642036240569595</c:v>
                </c:pt>
                <c:pt idx="39">
                  <c:v>99.190580272156737</c:v>
                </c:pt>
                <c:pt idx="40">
                  <c:v>98.933229923147493</c:v>
                </c:pt>
                <c:pt idx="41">
                  <c:v>97.805118804202181</c:v>
                </c:pt>
                <c:pt idx="42">
                  <c:v>96.885003172812461</c:v>
                </c:pt>
                <c:pt idx="43">
                  <c:v>98.386096030458887</c:v>
                </c:pt>
                <c:pt idx="44">
                  <c:v>98.143552139885713</c:v>
                </c:pt>
                <c:pt idx="45">
                  <c:v>98.842981033631716</c:v>
                </c:pt>
                <c:pt idx="46">
                  <c:v>98.910667700768514</c:v>
                </c:pt>
                <c:pt idx="47">
                  <c:v>99.175068744271258</c:v>
                </c:pt>
                <c:pt idx="48">
                  <c:v>97.155044771910013</c:v>
                </c:pt>
                <c:pt idx="49">
                  <c:v>97.805118804202181</c:v>
                </c:pt>
                <c:pt idx="50">
                  <c:v>98.165409292815312</c:v>
                </c:pt>
                <c:pt idx="51">
                  <c:v>97.789607276316687</c:v>
                </c:pt>
                <c:pt idx="52">
                  <c:v>98.854967214270573</c:v>
                </c:pt>
                <c:pt idx="53">
                  <c:v>99.481068885285154</c:v>
                </c:pt>
                <c:pt idx="54">
                  <c:v>101.1802862581964</c:v>
                </c:pt>
                <c:pt idx="55">
                  <c:v>101.1450327857293</c:v>
                </c:pt>
                <c:pt idx="56">
                  <c:v>101.255728689276</c:v>
                </c:pt>
                <c:pt idx="57">
                  <c:v>101.3537333427342</c:v>
                </c:pt>
                <c:pt idx="58">
                  <c:v>100.7269266022703</c:v>
                </c:pt>
                <c:pt idx="59">
                  <c:v>99.924557568920463</c:v>
                </c:pt>
                <c:pt idx="60">
                  <c:v>100.2982443770711</c:v>
                </c:pt>
                <c:pt idx="61">
                  <c:v>100.1804977790311</c:v>
                </c:pt>
                <c:pt idx="62">
                  <c:v>100.440668405838</c:v>
                </c:pt>
                <c:pt idx="63">
                  <c:v>101.3727702178663</c:v>
                </c:pt>
                <c:pt idx="64">
                  <c:v>101.4855813297609</c:v>
                </c:pt>
                <c:pt idx="65">
                  <c:v>101.79510681802149</c:v>
                </c:pt>
                <c:pt idx="66">
                  <c:v>101.8550377212155</c:v>
                </c:pt>
                <c:pt idx="67">
                  <c:v>102.1215539730663</c:v>
                </c:pt>
                <c:pt idx="68">
                  <c:v>101.4503278572939</c:v>
                </c:pt>
                <c:pt idx="69">
                  <c:v>102.0799548755551</c:v>
                </c:pt>
                <c:pt idx="70">
                  <c:v>102.4360149474722</c:v>
                </c:pt>
                <c:pt idx="71">
                  <c:v>103.5373334273425</c:v>
                </c:pt>
                <c:pt idx="72">
                  <c:v>103.749559331594</c:v>
                </c:pt>
                <c:pt idx="73">
                  <c:v>103.8214764154268</c:v>
                </c:pt>
                <c:pt idx="74">
                  <c:v>103.6966791228935</c:v>
                </c:pt>
                <c:pt idx="75">
                  <c:v>104.6569837128956</c:v>
                </c:pt>
                <c:pt idx="76">
                  <c:v>104.4158499612211</c:v>
                </c:pt>
                <c:pt idx="77">
                  <c:v>104.3791863498553</c:v>
                </c:pt>
                <c:pt idx="78">
                  <c:v>105.4374955933158</c:v>
                </c:pt>
                <c:pt idx="79">
                  <c:v>105.35500246774291</c:v>
                </c:pt>
                <c:pt idx="80">
                  <c:v>105.3423112176548</c:v>
                </c:pt>
                <c:pt idx="81">
                  <c:v>104.5173799619262</c:v>
                </c:pt>
                <c:pt idx="82">
                  <c:v>104.79447225551699</c:v>
                </c:pt>
                <c:pt idx="83">
                  <c:v>105.47274906578281</c:v>
                </c:pt>
                <c:pt idx="84">
                  <c:v>105.9289289995063</c:v>
                </c:pt>
                <c:pt idx="85">
                  <c:v>106.1566664316434</c:v>
                </c:pt>
                <c:pt idx="86">
                  <c:v>106.4288232390889</c:v>
                </c:pt>
                <c:pt idx="87">
                  <c:v>106.30473101600489</c:v>
                </c:pt>
                <c:pt idx="88">
                  <c:v>106.6473947683846</c:v>
                </c:pt>
                <c:pt idx="89">
                  <c:v>105.1589931608262</c:v>
                </c:pt>
                <c:pt idx="90">
                  <c:v>106.17288302897821</c:v>
                </c:pt>
                <c:pt idx="91">
                  <c:v>105.98251427765631</c:v>
                </c:pt>
                <c:pt idx="92">
                  <c:v>105.8443206655855</c:v>
                </c:pt>
                <c:pt idx="93">
                  <c:v>106.7573856024817</c:v>
                </c:pt>
                <c:pt idx="94">
                  <c:v>106.6593809490234</c:v>
                </c:pt>
                <c:pt idx="95">
                  <c:v>107.3644503983641</c:v>
                </c:pt>
                <c:pt idx="96">
                  <c:v>107.5301417189592</c:v>
                </c:pt>
                <c:pt idx="97">
                  <c:v>107.4610449129238</c:v>
                </c:pt>
                <c:pt idx="98">
                  <c:v>107.3313121342451</c:v>
                </c:pt>
                <c:pt idx="99">
                  <c:v>106.2899245575688</c:v>
                </c:pt>
                <c:pt idx="100">
                  <c:v>106.8694916449269</c:v>
                </c:pt>
                <c:pt idx="101">
                  <c:v>107.03729817387</c:v>
                </c:pt>
                <c:pt idx="102">
                  <c:v>107.89184234647099</c:v>
                </c:pt>
                <c:pt idx="103">
                  <c:v>107.9193400549954</c:v>
                </c:pt>
                <c:pt idx="104">
                  <c:v>108.32263978001831</c:v>
                </c:pt>
                <c:pt idx="105">
                  <c:v>108.522879503631</c:v>
                </c:pt>
                <c:pt idx="106">
                  <c:v>107.94260734682361</c:v>
                </c:pt>
                <c:pt idx="107">
                  <c:v>106.9858281040682</c:v>
                </c:pt>
                <c:pt idx="108">
                  <c:v>105.1061129521257</c:v>
                </c:pt>
                <c:pt idx="109">
                  <c:v>106.3012056687583</c:v>
                </c:pt>
                <c:pt idx="110">
                  <c:v>106.40344073891271</c:v>
                </c:pt>
                <c:pt idx="111">
                  <c:v>105.2668687865754</c:v>
                </c:pt>
                <c:pt idx="112">
                  <c:v>106.86526122823101</c:v>
                </c:pt>
                <c:pt idx="113">
                  <c:v>107.37996192624971</c:v>
                </c:pt>
                <c:pt idx="114">
                  <c:v>108.0808009588944</c:v>
                </c:pt>
                <c:pt idx="115">
                  <c:v>107.94965804131699</c:v>
                </c:pt>
                <c:pt idx="116">
                  <c:v>108.1365014453923</c:v>
                </c:pt>
                <c:pt idx="117">
                  <c:v>106.66572657406751</c:v>
                </c:pt>
                <c:pt idx="118">
                  <c:v>107.3249665092011</c:v>
                </c:pt>
                <c:pt idx="119">
                  <c:v>105.9409151801452</c:v>
                </c:pt>
                <c:pt idx="120">
                  <c:v>105.6010717055629</c:v>
                </c:pt>
                <c:pt idx="121">
                  <c:v>105.2591130226327</c:v>
                </c:pt>
                <c:pt idx="122">
                  <c:v>106.207431431996</c:v>
                </c:pt>
                <c:pt idx="123">
                  <c:v>106.16301205668751</c:v>
                </c:pt>
                <c:pt idx="124">
                  <c:v>105.99661566664309</c:v>
                </c:pt>
                <c:pt idx="125">
                  <c:v>107.130367341183</c:v>
                </c:pt>
                <c:pt idx="126">
                  <c:v>107.5139251216244</c:v>
                </c:pt>
                <c:pt idx="127">
                  <c:v>107.5512938024394</c:v>
                </c:pt>
                <c:pt idx="128">
                  <c:v>107.90664880490721</c:v>
                </c:pt>
                <c:pt idx="129">
                  <c:v>108.0060635972642</c:v>
                </c:pt>
                <c:pt idx="130">
                  <c:v>106.4739476838468</c:v>
                </c:pt>
                <c:pt idx="131">
                  <c:v>107.0831276880772</c:v>
                </c:pt>
                <c:pt idx="132">
                  <c:v>109.12359867446931</c:v>
                </c:pt>
                <c:pt idx="133">
                  <c:v>109.4620320101529</c:v>
                </c:pt>
                <c:pt idx="134">
                  <c:v>109.2519213142494</c:v>
                </c:pt>
                <c:pt idx="135">
                  <c:v>109.24134527250919</c:v>
                </c:pt>
                <c:pt idx="136">
                  <c:v>109.0157230487202</c:v>
                </c:pt>
                <c:pt idx="137">
                  <c:v>109.5029260382147</c:v>
                </c:pt>
                <c:pt idx="138">
                  <c:v>108.164704223366</c:v>
                </c:pt>
                <c:pt idx="139">
                  <c:v>108.6913911020234</c:v>
                </c:pt>
                <c:pt idx="140">
                  <c:v>106.5388140731861</c:v>
                </c:pt>
                <c:pt idx="141">
                  <c:v>107.03588803497129</c:v>
                </c:pt>
                <c:pt idx="142">
                  <c:v>104.5378269759571</c:v>
                </c:pt>
                <c:pt idx="143">
                  <c:v>102.8661073115701</c:v>
                </c:pt>
                <c:pt idx="144">
                  <c:v>103.9208912077839</c:v>
                </c:pt>
                <c:pt idx="145">
                  <c:v>102.6066417542127</c:v>
                </c:pt>
                <c:pt idx="146">
                  <c:v>103.349784953818</c:v>
                </c:pt>
                <c:pt idx="147">
                  <c:v>103.8003243319466</c:v>
                </c:pt>
                <c:pt idx="148">
                  <c:v>101.0406825072269</c:v>
                </c:pt>
                <c:pt idx="149">
                  <c:v>103.48092787139529</c:v>
                </c:pt>
                <c:pt idx="150">
                  <c:v>104.11831065359929</c:v>
                </c:pt>
                <c:pt idx="151">
                  <c:v>105.58344496932941</c:v>
                </c:pt>
                <c:pt idx="152">
                  <c:v>102.4529366142564</c:v>
                </c:pt>
                <c:pt idx="153">
                  <c:v>102.4917154339702</c:v>
                </c:pt>
                <c:pt idx="154">
                  <c:v>102.4409504336176</c:v>
                </c:pt>
                <c:pt idx="155">
                  <c:v>100.58097722625671</c:v>
                </c:pt>
                <c:pt idx="156">
                  <c:v>99.182119438764573</c:v>
                </c:pt>
                <c:pt idx="157">
                  <c:v>99.504336177113288</c:v>
                </c:pt>
                <c:pt idx="158">
                  <c:v>101.9488119579778</c:v>
                </c:pt>
                <c:pt idx="159">
                  <c:v>101.9213142494535</c:v>
                </c:pt>
                <c:pt idx="160">
                  <c:v>102.0320101529999</c:v>
                </c:pt>
                <c:pt idx="161">
                  <c:v>103.2271028696325</c:v>
                </c:pt>
                <c:pt idx="162">
                  <c:v>103.116406966086</c:v>
                </c:pt>
                <c:pt idx="163">
                  <c:v>104.3058591271239</c:v>
                </c:pt>
                <c:pt idx="164">
                  <c:v>103.41888175985321</c:v>
                </c:pt>
                <c:pt idx="165">
                  <c:v>100.991327645773</c:v>
                </c:pt>
                <c:pt idx="166">
                  <c:v>103.2052457167029</c:v>
                </c:pt>
                <c:pt idx="167">
                  <c:v>102.7737432137064</c:v>
                </c:pt>
                <c:pt idx="168">
                  <c:v>103.92653176337861</c:v>
                </c:pt>
                <c:pt idx="169">
                  <c:v>105.0144539237114</c:v>
                </c:pt>
                <c:pt idx="170">
                  <c:v>103.8066699569906</c:v>
                </c:pt>
                <c:pt idx="171">
                  <c:v>104.248043432278</c:v>
                </c:pt>
                <c:pt idx="172">
                  <c:v>102.485369808926</c:v>
                </c:pt>
                <c:pt idx="173">
                  <c:v>102.354931960798</c:v>
                </c:pt>
                <c:pt idx="174">
                  <c:v>103.7502644010434</c:v>
                </c:pt>
                <c:pt idx="175">
                  <c:v>103.7551998871887</c:v>
                </c:pt>
                <c:pt idx="176">
                  <c:v>104.62878093492191</c:v>
                </c:pt>
                <c:pt idx="177">
                  <c:v>104.64993301840219</c:v>
                </c:pt>
                <c:pt idx="178">
                  <c:v>104.11408023690321</c:v>
                </c:pt>
                <c:pt idx="179">
                  <c:v>107.1550447719099</c:v>
                </c:pt>
                <c:pt idx="180">
                  <c:v>107.8072340125501</c:v>
                </c:pt>
                <c:pt idx="181">
                  <c:v>107.0824226186278</c:v>
                </c:pt>
                <c:pt idx="182">
                  <c:v>107.5759712331663</c:v>
                </c:pt>
                <c:pt idx="183">
                  <c:v>107.010505534795</c:v>
                </c:pt>
                <c:pt idx="184">
                  <c:v>106.9738419234293</c:v>
                </c:pt>
                <c:pt idx="185">
                  <c:v>107.55270394133809</c:v>
                </c:pt>
                <c:pt idx="186">
                  <c:v>107.9729253331452</c:v>
                </c:pt>
                <c:pt idx="187">
                  <c:v>107.64647817810039</c:v>
                </c:pt>
                <c:pt idx="188">
                  <c:v>109.0763590213635</c:v>
                </c:pt>
                <c:pt idx="189">
                  <c:v>109.0481562433898</c:v>
                </c:pt>
                <c:pt idx="190">
                  <c:v>108.5517873510539</c:v>
                </c:pt>
                <c:pt idx="191">
                  <c:v>108.7809349220897</c:v>
                </c:pt>
                <c:pt idx="192">
                  <c:v>109.82091235986729</c:v>
                </c:pt>
                <c:pt idx="193">
                  <c:v>109.46767256574761</c:v>
                </c:pt>
                <c:pt idx="194">
                  <c:v>110.3539448635689</c:v>
                </c:pt>
                <c:pt idx="195">
                  <c:v>110.16498625114561</c:v>
                </c:pt>
                <c:pt idx="196">
                  <c:v>109.596700274977</c:v>
                </c:pt>
                <c:pt idx="197">
                  <c:v>110.1177465980398</c:v>
                </c:pt>
                <c:pt idx="198">
                  <c:v>109.1948106888528</c:v>
                </c:pt>
                <c:pt idx="199">
                  <c:v>108.477049989424</c:v>
                </c:pt>
                <c:pt idx="200">
                  <c:v>108.6681238101952</c:v>
                </c:pt>
                <c:pt idx="201">
                  <c:v>108.5863357540717</c:v>
                </c:pt>
                <c:pt idx="202">
                  <c:v>105.80483677642241</c:v>
                </c:pt>
                <c:pt idx="203">
                  <c:v>106.2067263625466</c:v>
                </c:pt>
                <c:pt idx="204">
                  <c:v>107.14164845237249</c:v>
                </c:pt>
                <c:pt idx="205">
                  <c:v>106.8800676866671</c:v>
                </c:pt>
                <c:pt idx="206">
                  <c:v>106.7757174081646</c:v>
                </c:pt>
                <c:pt idx="207">
                  <c:v>108.24790241838809</c:v>
                </c:pt>
                <c:pt idx="208">
                  <c:v>108.64979200451231</c:v>
                </c:pt>
                <c:pt idx="209">
                  <c:v>107.94754283296891</c:v>
                </c:pt>
                <c:pt idx="210">
                  <c:v>109.2420503419586</c:v>
                </c:pt>
                <c:pt idx="211">
                  <c:v>106.35549601635751</c:v>
                </c:pt>
                <c:pt idx="212">
                  <c:v>106.4408094197277</c:v>
                </c:pt>
                <c:pt idx="213">
                  <c:v>105.9134174716208</c:v>
                </c:pt>
                <c:pt idx="214">
                  <c:v>107.18959317492759</c:v>
                </c:pt>
                <c:pt idx="215">
                  <c:v>104.04145808362109</c:v>
                </c:pt>
                <c:pt idx="216">
                  <c:v>103.98152718042719</c:v>
                </c:pt>
                <c:pt idx="217">
                  <c:v>102.4959458506661</c:v>
                </c:pt>
                <c:pt idx="218">
                  <c:v>101.4721850102234</c:v>
                </c:pt>
                <c:pt idx="219">
                  <c:v>104.42431079461311</c:v>
                </c:pt>
                <c:pt idx="220">
                  <c:v>103.68610308115331</c:v>
                </c:pt>
                <c:pt idx="221">
                  <c:v>102.3161531410842</c:v>
                </c:pt>
                <c:pt idx="222">
                  <c:v>102.85130085313391</c:v>
                </c:pt>
                <c:pt idx="223">
                  <c:v>101.055488965663</c:v>
                </c:pt>
                <c:pt idx="224">
                  <c:v>101.5088486215891</c:v>
                </c:pt>
                <c:pt idx="225">
                  <c:v>99.892124374250713</c:v>
                </c:pt>
                <c:pt idx="226">
                  <c:v>101.57935556652311</c:v>
                </c:pt>
                <c:pt idx="227">
                  <c:v>99.218783050130284</c:v>
                </c:pt>
                <c:pt idx="228">
                  <c:v>100.7001339631952</c:v>
                </c:pt>
                <c:pt idx="229">
                  <c:v>103.5761122470561</c:v>
                </c:pt>
                <c:pt idx="230">
                  <c:v>103.62546710850999</c:v>
                </c:pt>
                <c:pt idx="231">
                  <c:v>104.4306564196572</c:v>
                </c:pt>
                <c:pt idx="232">
                  <c:v>103.81583585983201</c:v>
                </c:pt>
                <c:pt idx="233">
                  <c:v>103.136853980117</c:v>
                </c:pt>
                <c:pt idx="234">
                  <c:v>104.70351829655201</c:v>
                </c:pt>
                <c:pt idx="235">
                  <c:v>106.2779383769299</c:v>
                </c:pt>
                <c:pt idx="236">
                  <c:v>106.0889797645066</c:v>
                </c:pt>
                <c:pt idx="237">
                  <c:v>106.8857082422616</c:v>
                </c:pt>
                <c:pt idx="238">
                  <c:v>104.1845871818372</c:v>
                </c:pt>
                <c:pt idx="239">
                  <c:v>104.814919269548</c:v>
                </c:pt>
                <c:pt idx="240">
                  <c:v>104.94324190932799</c:v>
                </c:pt>
                <c:pt idx="241">
                  <c:v>103.50066981597671</c:v>
                </c:pt>
                <c:pt idx="242">
                  <c:v>101.9459916801803</c:v>
                </c:pt>
                <c:pt idx="243">
                  <c:v>102.5861947401817</c:v>
                </c:pt>
                <c:pt idx="244">
                  <c:v>102.4465909892123</c:v>
                </c:pt>
                <c:pt idx="245">
                  <c:v>102.948600437143</c:v>
                </c:pt>
                <c:pt idx="246">
                  <c:v>104.66473947683831</c:v>
                </c:pt>
                <c:pt idx="247">
                  <c:v>105.5101177465979</c:v>
                </c:pt>
                <c:pt idx="248">
                  <c:v>105.59543114996811</c:v>
                </c:pt>
                <c:pt idx="249">
                  <c:v>104.09433829232159</c:v>
                </c:pt>
                <c:pt idx="250">
                  <c:v>104.24381301558179</c:v>
                </c:pt>
                <c:pt idx="251">
                  <c:v>103.5288725939503</c:v>
                </c:pt>
                <c:pt idx="252">
                  <c:v>102.0348304307973</c:v>
                </c:pt>
                <c:pt idx="253">
                  <c:v>99.529718677289495</c:v>
                </c:pt>
                <c:pt idx="254">
                  <c:v>99.85052527673956</c:v>
                </c:pt>
                <c:pt idx="255">
                  <c:v>98.018049777902974</c:v>
                </c:pt>
                <c:pt idx="256">
                  <c:v>99.353451314954299</c:v>
                </c:pt>
                <c:pt idx="257">
                  <c:v>100.14312909821599</c:v>
                </c:pt>
                <c:pt idx="258">
                  <c:v>98.781639991539024</c:v>
                </c:pt>
                <c:pt idx="259">
                  <c:v>99.855460762884903</c:v>
                </c:pt>
                <c:pt idx="260">
                  <c:v>97.366565606712101</c:v>
                </c:pt>
                <c:pt idx="261">
                  <c:v>96.820136783472989</c:v>
                </c:pt>
                <c:pt idx="262">
                  <c:v>94.003384333356621</c:v>
                </c:pt>
                <c:pt idx="263">
                  <c:v>93.435098357187968</c:v>
                </c:pt>
                <c:pt idx="264">
                  <c:v>92.399351336106392</c:v>
                </c:pt>
                <c:pt idx="265">
                  <c:v>94.38059648875398</c:v>
                </c:pt>
                <c:pt idx="266">
                  <c:v>95.330325037015982</c:v>
                </c:pt>
                <c:pt idx="267">
                  <c:v>93.816540929281402</c:v>
                </c:pt>
                <c:pt idx="268">
                  <c:v>95.464288232390729</c:v>
                </c:pt>
                <c:pt idx="269">
                  <c:v>96.051611083691569</c:v>
                </c:pt>
                <c:pt idx="270">
                  <c:v>95.594021011069415</c:v>
                </c:pt>
                <c:pt idx="271">
                  <c:v>97.197348938870277</c:v>
                </c:pt>
                <c:pt idx="272">
                  <c:v>98.386801099908183</c:v>
                </c:pt>
                <c:pt idx="273">
                  <c:v>97.357399703870669</c:v>
                </c:pt>
                <c:pt idx="274">
                  <c:v>94.242402876683116</c:v>
                </c:pt>
                <c:pt idx="275">
                  <c:v>93.523937107804883</c:v>
                </c:pt>
                <c:pt idx="276">
                  <c:v>94.261439751815445</c:v>
                </c:pt>
                <c:pt idx="277">
                  <c:v>93.865190721285899</c:v>
                </c:pt>
                <c:pt idx="278">
                  <c:v>94.417965169569101</c:v>
                </c:pt>
                <c:pt idx="279">
                  <c:v>95.103997743777612</c:v>
                </c:pt>
                <c:pt idx="280">
                  <c:v>96.397800183317926</c:v>
                </c:pt>
                <c:pt idx="281">
                  <c:v>95.103997743777612</c:v>
                </c:pt>
                <c:pt idx="282">
                  <c:v>95.183670591553067</c:v>
                </c:pt>
                <c:pt idx="283">
                  <c:v>95.09835718818286</c:v>
                </c:pt>
                <c:pt idx="284">
                  <c:v>95.891560318691248</c:v>
                </c:pt>
                <c:pt idx="285">
                  <c:v>94.657688782344906</c:v>
                </c:pt>
                <c:pt idx="286">
                  <c:v>95.403652259747474</c:v>
                </c:pt>
                <c:pt idx="287">
                  <c:v>96.721427060565333</c:v>
                </c:pt>
                <c:pt idx="288">
                  <c:v>97.390537967989658</c:v>
                </c:pt>
                <c:pt idx="289">
                  <c:v>97.30099414792339</c:v>
                </c:pt>
                <c:pt idx="290">
                  <c:v>96.430938447436887</c:v>
                </c:pt>
                <c:pt idx="291">
                  <c:v>93.818656137629361</c:v>
                </c:pt>
                <c:pt idx="292">
                  <c:v>93.868716068532578</c:v>
                </c:pt>
                <c:pt idx="293">
                  <c:v>93.5450891912852</c:v>
                </c:pt>
                <c:pt idx="294">
                  <c:v>94.035112458577032</c:v>
                </c:pt>
                <c:pt idx="295">
                  <c:v>91.9650285553126</c:v>
                </c:pt>
                <c:pt idx="296">
                  <c:v>91.191567369385766</c:v>
                </c:pt>
                <c:pt idx="297">
                  <c:v>89.781428470704228</c:v>
                </c:pt>
                <c:pt idx="298">
                  <c:v>93.114996827187312</c:v>
                </c:pt>
                <c:pt idx="299">
                  <c:v>92.277374321370502</c:v>
                </c:pt>
                <c:pt idx="300">
                  <c:v>92.750475921878163</c:v>
                </c:pt>
                <c:pt idx="301">
                  <c:v>90.822816047380499</c:v>
                </c:pt>
                <c:pt idx="302">
                  <c:v>90.009165902841332</c:v>
                </c:pt>
                <c:pt idx="303">
                  <c:v>93.826411901572172</c:v>
                </c:pt>
                <c:pt idx="304">
                  <c:v>91.547627441302893</c:v>
                </c:pt>
                <c:pt idx="305">
                  <c:v>93.739688359303273</c:v>
                </c:pt>
                <c:pt idx="306">
                  <c:v>95.175914827610342</c:v>
                </c:pt>
                <c:pt idx="307">
                  <c:v>95.395191426355353</c:v>
                </c:pt>
                <c:pt idx="308">
                  <c:v>94.558979059437206</c:v>
                </c:pt>
                <c:pt idx="309">
                  <c:v>93.475287315800429</c:v>
                </c:pt>
                <c:pt idx="310">
                  <c:v>92.732144116195258</c:v>
                </c:pt>
                <c:pt idx="311">
                  <c:v>93.259536064302196</c:v>
                </c:pt>
                <c:pt idx="312">
                  <c:v>96.607205809772125</c:v>
                </c:pt>
                <c:pt idx="313">
                  <c:v>96.420362405696807</c:v>
                </c:pt>
                <c:pt idx="314">
                  <c:v>96.545864767679475</c:v>
                </c:pt>
                <c:pt idx="315">
                  <c:v>96.622717337657519</c:v>
                </c:pt>
                <c:pt idx="316">
                  <c:v>96.773602199816509</c:v>
                </c:pt>
                <c:pt idx="317">
                  <c:v>96.280053585278083</c:v>
                </c:pt>
                <c:pt idx="318">
                  <c:v>95.500951843756425</c:v>
                </c:pt>
                <c:pt idx="319">
                  <c:v>95.928223930056973</c:v>
                </c:pt>
                <c:pt idx="320">
                  <c:v>93.97377141648424</c:v>
                </c:pt>
                <c:pt idx="321">
                  <c:v>93.6557850948316</c:v>
                </c:pt>
                <c:pt idx="322">
                  <c:v>94.086582528378898</c:v>
                </c:pt>
                <c:pt idx="323">
                  <c:v>96.221532820982659</c:v>
                </c:pt>
                <c:pt idx="324">
                  <c:v>96.281463724176703</c:v>
                </c:pt>
                <c:pt idx="325">
                  <c:v>98.027920750193715</c:v>
                </c:pt>
                <c:pt idx="326">
                  <c:v>97.875625749136105</c:v>
                </c:pt>
                <c:pt idx="327">
                  <c:v>97.013325812592328</c:v>
                </c:pt>
                <c:pt idx="328">
                  <c:v>97.294648522879328</c:v>
                </c:pt>
                <c:pt idx="329">
                  <c:v>97.921455263343304</c:v>
                </c:pt>
                <c:pt idx="330">
                  <c:v>98.557427906648613</c:v>
                </c:pt>
                <c:pt idx="331">
                  <c:v>98.453782697595514</c:v>
                </c:pt>
                <c:pt idx="332">
                  <c:v>98.070929986603517</c:v>
                </c:pt>
                <c:pt idx="333">
                  <c:v>97.693717831206158</c:v>
                </c:pt>
                <c:pt idx="334">
                  <c:v>99.368257773390482</c:v>
                </c:pt>
                <c:pt idx="335">
                  <c:v>99.689769442289858</c:v>
                </c:pt>
                <c:pt idx="336">
                  <c:v>99.2378199252625</c:v>
                </c:pt>
                <c:pt idx="337">
                  <c:v>99.997179722202503</c:v>
                </c:pt>
                <c:pt idx="338">
                  <c:v>98.185856306845992</c:v>
                </c:pt>
                <c:pt idx="339">
                  <c:v>98.54614679545918</c:v>
                </c:pt>
                <c:pt idx="340">
                  <c:v>97.883381513078803</c:v>
                </c:pt>
                <c:pt idx="341">
                  <c:v>98.962137770570209</c:v>
                </c:pt>
                <c:pt idx="342">
                  <c:v>98.924064020305806</c:v>
                </c:pt>
                <c:pt idx="343">
                  <c:v>99.32031305083531</c:v>
                </c:pt>
                <c:pt idx="344">
                  <c:v>100.37157159980239</c:v>
                </c:pt>
                <c:pt idx="345">
                  <c:v>100.49707396178511</c:v>
                </c:pt>
                <c:pt idx="346">
                  <c:v>100.5873228513007</c:v>
                </c:pt>
                <c:pt idx="347">
                  <c:v>99.654515969822853</c:v>
                </c:pt>
                <c:pt idx="348">
                  <c:v>98.054713389268699</c:v>
                </c:pt>
                <c:pt idx="349">
                  <c:v>98.311358668828717</c:v>
                </c:pt>
                <c:pt idx="350">
                  <c:v>97.012620743143074</c:v>
                </c:pt>
                <c:pt idx="351">
                  <c:v>97.67679616442193</c:v>
                </c:pt>
                <c:pt idx="352">
                  <c:v>98.063879292110073</c:v>
                </c:pt>
                <c:pt idx="353">
                  <c:v>98.587040823520866</c:v>
                </c:pt>
                <c:pt idx="354">
                  <c:v>98.736515546781149</c:v>
                </c:pt>
                <c:pt idx="355">
                  <c:v>97.699358386800867</c:v>
                </c:pt>
                <c:pt idx="356">
                  <c:v>97.133892688429597</c:v>
                </c:pt>
                <c:pt idx="357">
                  <c:v>97.1021645632093</c:v>
                </c:pt>
                <c:pt idx="358">
                  <c:v>98.995276034689198</c:v>
                </c:pt>
                <c:pt idx="359">
                  <c:v>95.937389832898347</c:v>
                </c:pt>
                <c:pt idx="360">
                  <c:v>96.013537333427138</c:v>
                </c:pt>
                <c:pt idx="361">
                  <c:v>95.779454276246057</c:v>
                </c:pt>
                <c:pt idx="362">
                  <c:v>94.161319890009011</c:v>
                </c:pt>
                <c:pt idx="363">
                  <c:v>94.470140308820248</c:v>
                </c:pt>
                <c:pt idx="364">
                  <c:v>95.891560318691205</c:v>
                </c:pt>
                <c:pt idx="365">
                  <c:v>95.899316082633945</c:v>
                </c:pt>
                <c:pt idx="366">
                  <c:v>95.249947119791102</c:v>
                </c:pt>
                <c:pt idx="367">
                  <c:v>94.324896002256025</c:v>
                </c:pt>
                <c:pt idx="368">
                  <c:v>94.678840865825052</c:v>
                </c:pt>
                <c:pt idx="369">
                  <c:v>92.923217936966651</c:v>
                </c:pt>
                <c:pt idx="370">
                  <c:v>92.928153423112065</c:v>
                </c:pt>
                <c:pt idx="371">
                  <c:v>92.666572657406533</c:v>
                </c:pt>
                <c:pt idx="372">
                  <c:v>93.208065994500316</c:v>
                </c:pt>
                <c:pt idx="373">
                  <c:v>90.470986392159432</c:v>
                </c:pt>
                <c:pt idx="374">
                  <c:v>90.134668264823944</c:v>
                </c:pt>
                <c:pt idx="375">
                  <c:v>90.248889515617137</c:v>
                </c:pt>
                <c:pt idx="376">
                  <c:v>90.595078615243452</c:v>
                </c:pt>
                <c:pt idx="377">
                  <c:v>88.945921173235433</c:v>
                </c:pt>
                <c:pt idx="378">
                  <c:v>89.043220757244498</c:v>
                </c:pt>
                <c:pt idx="379">
                  <c:v>88.296552210392605</c:v>
                </c:pt>
                <c:pt idx="380">
                  <c:v>89.804695762532504</c:v>
                </c:pt>
                <c:pt idx="381">
                  <c:v>87.759289289994953</c:v>
                </c:pt>
                <c:pt idx="382">
                  <c:v>88.372699710921339</c:v>
                </c:pt>
                <c:pt idx="383">
                  <c:v>87.392653176337731</c:v>
                </c:pt>
                <c:pt idx="384">
                  <c:v>86.603680462525389</c:v>
                </c:pt>
                <c:pt idx="385">
                  <c:v>85.65959246985814</c:v>
                </c:pt>
                <c:pt idx="386">
                  <c:v>87.806528943100773</c:v>
                </c:pt>
                <c:pt idx="387">
                  <c:v>88.861312839314508</c:v>
                </c:pt>
                <c:pt idx="388">
                  <c:v>88.886695339490757</c:v>
                </c:pt>
                <c:pt idx="389">
                  <c:v>88.83875061693557</c:v>
                </c:pt>
                <c:pt idx="390">
                  <c:v>90.037368680814893</c:v>
                </c:pt>
                <c:pt idx="391">
                  <c:v>90.403299725022805</c:v>
                </c:pt>
                <c:pt idx="392">
                  <c:v>88.312768807727352</c:v>
                </c:pt>
                <c:pt idx="393">
                  <c:v>88.68081506028328</c:v>
                </c:pt>
                <c:pt idx="394">
                  <c:v>87.031657618275275</c:v>
                </c:pt>
                <c:pt idx="395">
                  <c:v>89.064372840724559</c:v>
                </c:pt>
                <c:pt idx="396">
                  <c:v>90.549249101036295</c:v>
                </c:pt>
                <c:pt idx="397">
                  <c:v>89.359091870549037</c:v>
                </c:pt>
                <c:pt idx="398">
                  <c:v>88.860607769865197</c:v>
                </c:pt>
                <c:pt idx="399">
                  <c:v>88.063879292110116</c:v>
                </c:pt>
                <c:pt idx="400">
                  <c:v>90.592963406895436</c:v>
                </c:pt>
                <c:pt idx="401">
                  <c:v>90.896848339561231</c:v>
                </c:pt>
                <c:pt idx="402">
                  <c:v>89.2667277726854</c:v>
                </c:pt>
                <c:pt idx="403">
                  <c:v>91.399562856941188</c:v>
                </c:pt>
                <c:pt idx="404">
                  <c:v>92.034125361348003</c:v>
                </c:pt>
                <c:pt idx="405">
                  <c:v>90.925051117534778</c:v>
                </c:pt>
                <c:pt idx="406">
                  <c:v>90.659945004582738</c:v>
                </c:pt>
                <c:pt idx="407">
                  <c:v>91.160544313614665</c:v>
                </c:pt>
                <c:pt idx="408">
                  <c:v>91.532115913417314</c:v>
                </c:pt>
                <c:pt idx="409">
                  <c:v>90.150179792709352</c:v>
                </c:pt>
                <c:pt idx="410">
                  <c:v>89.310442078544526</c:v>
                </c:pt>
                <c:pt idx="411">
                  <c:v>89.863921596277066</c:v>
                </c:pt>
                <c:pt idx="412">
                  <c:v>90.088133681167463</c:v>
                </c:pt>
                <c:pt idx="413">
                  <c:v>91.109074243812856</c:v>
                </c:pt>
                <c:pt idx="414">
                  <c:v>89.321018120284606</c:v>
                </c:pt>
                <c:pt idx="415">
                  <c:v>89.650285553126736</c:v>
                </c:pt>
                <c:pt idx="416">
                  <c:v>90.365931044207699</c:v>
                </c:pt>
                <c:pt idx="417">
                  <c:v>91.706973136853762</c:v>
                </c:pt>
                <c:pt idx="418">
                  <c:v>90.448424169780566</c:v>
                </c:pt>
                <c:pt idx="419">
                  <c:v>90.07826270887665</c:v>
                </c:pt>
                <c:pt idx="420">
                  <c:v>89.894944652048054</c:v>
                </c:pt>
                <c:pt idx="421">
                  <c:v>87.205104702813045</c:v>
                </c:pt>
                <c:pt idx="422">
                  <c:v>87.591482761051779</c:v>
                </c:pt>
                <c:pt idx="423">
                  <c:v>89.387999717972036</c:v>
                </c:pt>
                <c:pt idx="424">
                  <c:v>86.336459141225234</c:v>
                </c:pt>
                <c:pt idx="425">
                  <c:v>86.867376436578752</c:v>
                </c:pt>
                <c:pt idx="426">
                  <c:v>88.066699569907499</c:v>
                </c:pt>
                <c:pt idx="427">
                  <c:v>88.253542973982746</c:v>
                </c:pt>
                <c:pt idx="428">
                  <c:v>84.093633222872299</c:v>
                </c:pt>
                <c:pt idx="429">
                  <c:v>85.566523302545122</c:v>
                </c:pt>
                <c:pt idx="430">
                  <c:v>81.533526052316006</c:v>
                </c:pt>
                <c:pt idx="431">
                  <c:v>85.067334132411787</c:v>
                </c:pt>
                <c:pt idx="432">
                  <c:v>88.491151378410606</c:v>
                </c:pt>
                <c:pt idx="433">
                  <c:v>85.108228160473587</c:v>
                </c:pt>
                <c:pt idx="434">
                  <c:v>83.77776210956759</c:v>
                </c:pt>
                <c:pt idx="435">
                  <c:v>83.612070788972574</c:v>
                </c:pt>
                <c:pt idx="436">
                  <c:v>85.255587675385854</c:v>
                </c:pt>
                <c:pt idx="437">
                  <c:v>85.52562927448335</c:v>
                </c:pt>
                <c:pt idx="438">
                  <c:v>78.008178805612175</c:v>
                </c:pt>
                <c:pt idx="439">
                  <c:v>82.236480293308745</c:v>
                </c:pt>
                <c:pt idx="440">
                  <c:v>81.862793485158136</c:v>
                </c:pt>
                <c:pt idx="441">
                  <c:v>78.564478601142099</c:v>
                </c:pt>
                <c:pt idx="442">
                  <c:v>77.503349079884188</c:v>
                </c:pt>
                <c:pt idx="443">
                  <c:v>74.518085031375463</c:v>
                </c:pt>
                <c:pt idx="444">
                  <c:v>70.241133751674425</c:v>
                </c:pt>
                <c:pt idx="445">
                  <c:v>69.445110343368697</c:v>
                </c:pt>
                <c:pt idx="446">
                  <c:v>64.155679334414231</c:v>
                </c:pt>
                <c:pt idx="447">
                  <c:v>63.401255023619697</c:v>
                </c:pt>
                <c:pt idx="448">
                  <c:v>70.743143199605015</c:v>
                </c:pt>
                <c:pt idx="449">
                  <c:v>70.366636113656995</c:v>
                </c:pt>
                <c:pt idx="450">
                  <c:v>64.00902488895143</c:v>
                </c:pt>
                <c:pt idx="451">
                  <c:v>66.729887893957368</c:v>
                </c:pt>
                <c:pt idx="452">
                  <c:v>66.315307057745031</c:v>
                </c:pt>
                <c:pt idx="453">
                  <c:v>69.477543538038361</c:v>
                </c:pt>
                <c:pt idx="454">
                  <c:v>67.337657759289172</c:v>
                </c:pt>
                <c:pt idx="455">
                  <c:v>63.229218077980569</c:v>
                </c:pt>
                <c:pt idx="456">
                  <c:v>64.028061764083645</c:v>
                </c:pt>
                <c:pt idx="457">
                  <c:v>61.818374109849707</c:v>
                </c:pt>
                <c:pt idx="458">
                  <c:v>59.854755693435713</c:v>
                </c:pt>
                <c:pt idx="459">
                  <c:v>66.311781710498295</c:v>
                </c:pt>
                <c:pt idx="460">
                  <c:v>65.577804413734597</c:v>
                </c:pt>
                <c:pt idx="461">
                  <c:v>67.269971092152446</c:v>
                </c:pt>
                <c:pt idx="462">
                  <c:v>68.303602904886006</c:v>
                </c:pt>
                <c:pt idx="463">
                  <c:v>68.130860889797532</c:v>
                </c:pt>
                <c:pt idx="464">
                  <c:v>70.91235986744681</c:v>
                </c:pt>
                <c:pt idx="465">
                  <c:v>67.176901924839441</c:v>
                </c:pt>
                <c:pt idx="466">
                  <c:v>63.800324331946562</c:v>
                </c:pt>
                <c:pt idx="467">
                  <c:v>65.641260664175405</c:v>
                </c:pt>
                <c:pt idx="468">
                  <c:v>64.810688852851825</c:v>
                </c:pt>
                <c:pt idx="469">
                  <c:v>63.382218148487532</c:v>
                </c:pt>
                <c:pt idx="470">
                  <c:v>60.093069167312869</c:v>
                </c:pt>
                <c:pt idx="471">
                  <c:v>64.252273848974028</c:v>
                </c:pt>
                <c:pt idx="472">
                  <c:v>61.573009941479143</c:v>
                </c:pt>
                <c:pt idx="473">
                  <c:v>59.983783402665047</c:v>
                </c:pt>
                <c:pt idx="474">
                  <c:v>60.57392653176327</c:v>
                </c:pt>
                <c:pt idx="475">
                  <c:v>56.869491644926953</c:v>
                </c:pt>
                <c:pt idx="476">
                  <c:v>53.052245646196077</c:v>
                </c:pt>
                <c:pt idx="477">
                  <c:v>56.407671155608718</c:v>
                </c:pt>
                <c:pt idx="478">
                  <c:v>60.058520764295203</c:v>
                </c:pt>
                <c:pt idx="479">
                  <c:v>60.451949517027288</c:v>
                </c:pt>
                <c:pt idx="480">
                  <c:v>62.587604879080473</c:v>
                </c:pt>
                <c:pt idx="481">
                  <c:v>63.191144327716202</c:v>
                </c:pt>
                <c:pt idx="482">
                  <c:v>57.54847352464207</c:v>
                </c:pt>
                <c:pt idx="483">
                  <c:v>59.846999929492952</c:v>
                </c:pt>
                <c:pt idx="484">
                  <c:v>61.393217231897253</c:v>
                </c:pt>
                <c:pt idx="485">
                  <c:v>59.593879997179627</c:v>
                </c:pt>
                <c:pt idx="486">
                  <c:v>61.7690192483959</c:v>
                </c:pt>
                <c:pt idx="487">
                  <c:v>64.140167806528765</c:v>
                </c:pt>
                <c:pt idx="488">
                  <c:v>62.657406754565223</c:v>
                </c:pt>
                <c:pt idx="489">
                  <c:v>63.402665162518403</c:v>
                </c:pt>
                <c:pt idx="490">
                  <c:v>61.594162024959353</c:v>
                </c:pt>
                <c:pt idx="491">
                  <c:v>62.027074666854567</c:v>
                </c:pt>
                <c:pt idx="492">
                  <c:v>61.240217161390269</c:v>
                </c:pt>
                <c:pt idx="493">
                  <c:v>64.385531974899365</c:v>
                </c:pt>
                <c:pt idx="494">
                  <c:v>63.767891137276933</c:v>
                </c:pt>
                <c:pt idx="495">
                  <c:v>62.418388211238707</c:v>
                </c:pt>
                <c:pt idx="496">
                  <c:v>62.601706268067304</c:v>
                </c:pt>
                <c:pt idx="497">
                  <c:v>61.455968412888573</c:v>
                </c:pt>
                <c:pt idx="498">
                  <c:v>60.858774589296907</c:v>
                </c:pt>
                <c:pt idx="499">
                  <c:v>61.210604244518002</c:v>
                </c:pt>
                <c:pt idx="500">
                  <c:v>61.538461538461448</c:v>
                </c:pt>
                <c:pt idx="501">
                  <c:v>61.30014806458427</c:v>
                </c:pt>
                <c:pt idx="502">
                  <c:v>62.796305436085362</c:v>
                </c:pt>
                <c:pt idx="503">
                  <c:v>63.685398011704059</c:v>
                </c:pt>
                <c:pt idx="504">
                  <c:v>65.698371289571881</c:v>
                </c:pt>
                <c:pt idx="505">
                  <c:v>65.391666079108703</c:v>
                </c:pt>
                <c:pt idx="506">
                  <c:v>65.902841429880752</c:v>
                </c:pt>
                <c:pt idx="507">
                  <c:v>63.925121624479949</c:v>
                </c:pt>
                <c:pt idx="508">
                  <c:v>64.142283014876881</c:v>
                </c:pt>
                <c:pt idx="509">
                  <c:v>62.775858422054498</c:v>
                </c:pt>
                <c:pt idx="510">
                  <c:v>61.359373898328897</c:v>
                </c:pt>
                <c:pt idx="511">
                  <c:v>61.467249524078028</c:v>
                </c:pt>
                <c:pt idx="512">
                  <c:v>59.410561940351037</c:v>
                </c:pt>
                <c:pt idx="513">
                  <c:v>59.489529718677197</c:v>
                </c:pt>
                <c:pt idx="514">
                  <c:v>59.939364027356582</c:v>
                </c:pt>
                <c:pt idx="515">
                  <c:v>56.773602199816587</c:v>
                </c:pt>
                <c:pt idx="516">
                  <c:v>59.242755411407941</c:v>
                </c:pt>
                <c:pt idx="517">
                  <c:v>58.344496932947813</c:v>
                </c:pt>
                <c:pt idx="518">
                  <c:v>58.658252837904449</c:v>
                </c:pt>
                <c:pt idx="519">
                  <c:v>58.983994923499878</c:v>
                </c:pt>
                <c:pt idx="520">
                  <c:v>59.628428400197329</c:v>
                </c:pt>
                <c:pt idx="521">
                  <c:v>61.6294154974264</c:v>
                </c:pt>
                <c:pt idx="522">
                  <c:v>59.588239441584903</c:v>
                </c:pt>
                <c:pt idx="523">
                  <c:v>58.230275682154598</c:v>
                </c:pt>
                <c:pt idx="524">
                  <c:v>58.199252626383611</c:v>
                </c:pt>
                <c:pt idx="525">
                  <c:v>59.120778396672002</c:v>
                </c:pt>
                <c:pt idx="526">
                  <c:v>58.677994782486003</c:v>
                </c:pt>
                <c:pt idx="527">
                  <c:v>59.638299372488113</c:v>
                </c:pt>
                <c:pt idx="528">
                  <c:v>61.242332369738328</c:v>
                </c:pt>
                <c:pt idx="529">
                  <c:v>61.333286328703267</c:v>
                </c:pt>
                <c:pt idx="530">
                  <c:v>58.320524571670191</c:v>
                </c:pt>
                <c:pt idx="531">
                  <c:v>58.783755199887104</c:v>
                </c:pt>
                <c:pt idx="532">
                  <c:v>58.886695339490842</c:v>
                </c:pt>
                <c:pt idx="533">
                  <c:v>58.297962349291303</c:v>
                </c:pt>
                <c:pt idx="534">
                  <c:v>55.641965733624637</c:v>
                </c:pt>
                <c:pt idx="535">
                  <c:v>55.589085524924108</c:v>
                </c:pt>
                <c:pt idx="536">
                  <c:v>54.920679686949072</c:v>
                </c:pt>
                <c:pt idx="537">
                  <c:v>54.293872946485173</c:v>
                </c:pt>
                <c:pt idx="538">
                  <c:v>52.409927377846579</c:v>
                </c:pt>
                <c:pt idx="539">
                  <c:v>54.511739406331422</c:v>
                </c:pt>
                <c:pt idx="540">
                  <c:v>53.930762180074652</c:v>
                </c:pt>
                <c:pt idx="541">
                  <c:v>53.079743354720357</c:v>
                </c:pt>
                <c:pt idx="542">
                  <c:v>51.828950151589851</c:v>
                </c:pt>
                <c:pt idx="543">
                  <c:v>49.412677148699068</c:v>
                </c:pt>
                <c:pt idx="544">
                  <c:v>49.096100965945077</c:v>
                </c:pt>
                <c:pt idx="545">
                  <c:v>50.262285835154699</c:v>
                </c:pt>
                <c:pt idx="546">
                  <c:v>48.124515264753519</c:v>
                </c:pt>
                <c:pt idx="547">
                  <c:v>48.1830360290488</c:v>
                </c:pt>
                <c:pt idx="548">
                  <c:v>47.700063456250348</c:v>
                </c:pt>
                <c:pt idx="549">
                  <c:v>50.736797574561031</c:v>
                </c:pt>
                <c:pt idx="550">
                  <c:v>50.860889797644973</c:v>
                </c:pt>
                <c:pt idx="551">
                  <c:v>52.932383839808153</c:v>
                </c:pt>
                <c:pt idx="552">
                  <c:v>53.342029189875127</c:v>
                </c:pt>
                <c:pt idx="553">
                  <c:v>53.154480716350463</c:v>
                </c:pt>
                <c:pt idx="554">
                  <c:v>54.862863992103151</c:v>
                </c:pt>
                <c:pt idx="555">
                  <c:v>56.007191708383203</c:v>
                </c:pt>
                <c:pt idx="556">
                  <c:v>55.280265106112878</c:v>
                </c:pt>
                <c:pt idx="557">
                  <c:v>54.187407459634628</c:v>
                </c:pt>
                <c:pt idx="558">
                  <c:v>58.021575125149752</c:v>
                </c:pt>
                <c:pt idx="559">
                  <c:v>56.837058450257231</c:v>
                </c:pt>
                <c:pt idx="560">
                  <c:v>57.384192342945703</c:v>
                </c:pt>
                <c:pt idx="561">
                  <c:v>58.722414157794447</c:v>
                </c:pt>
                <c:pt idx="562">
                  <c:v>57.529436649509883</c:v>
                </c:pt>
                <c:pt idx="563">
                  <c:v>55.526334343932781</c:v>
                </c:pt>
                <c:pt idx="564">
                  <c:v>56.255376154551129</c:v>
                </c:pt>
                <c:pt idx="565">
                  <c:v>57.186772897130282</c:v>
                </c:pt>
                <c:pt idx="566">
                  <c:v>58.829584714094253</c:v>
                </c:pt>
                <c:pt idx="567">
                  <c:v>59.402101106958952</c:v>
                </c:pt>
                <c:pt idx="568">
                  <c:v>58.907142353521728</c:v>
                </c:pt>
                <c:pt idx="569">
                  <c:v>57.501938940985603</c:v>
                </c:pt>
                <c:pt idx="570">
                  <c:v>58.179510681802057</c:v>
                </c:pt>
                <c:pt idx="571">
                  <c:v>60.393428752732021</c:v>
                </c:pt>
                <c:pt idx="572">
                  <c:v>60.546428823238998</c:v>
                </c:pt>
                <c:pt idx="573">
                  <c:v>59.331594162024857</c:v>
                </c:pt>
                <c:pt idx="574">
                  <c:v>60.076147500528712</c:v>
                </c:pt>
                <c:pt idx="575">
                  <c:v>61.009659451455867</c:v>
                </c:pt>
                <c:pt idx="576">
                  <c:v>61.312839314672402</c:v>
                </c:pt>
                <c:pt idx="577">
                  <c:v>58.689275893675443</c:v>
                </c:pt>
                <c:pt idx="578">
                  <c:v>59.936543749559242</c:v>
                </c:pt>
                <c:pt idx="579">
                  <c:v>59.476133399139762</c:v>
                </c:pt>
                <c:pt idx="580">
                  <c:v>60.06627652823795</c:v>
                </c:pt>
                <c:pt idx="581">
                  <c:v>61.075230910244571</c:v>
                </c:pt>
                <c:pt idx="582">
                  <c:v>60.460410350419423</c:v>
                </c:pt>
                <c:pt idx="583">
                  <c:v>60.294719029824343</c:v>
                </c:pt>
                <c:pt idx="584">
                  <c:v>61.597687372206032</c:v>
                </c:pt>
                <c:pt idx="585">
                  <c:v>61.539166607910801</c:v>
                </c:pt>
                <c:pt idx="586">
                  <c:v>61.871254318550278</c:v>
                </c:pt>
                <c:pt idx="587">
                  <c:v>63.966720721991017</c:v>
                </c:pt>
                <c:pt idx="588">
                  <c:v>63.7241768314178</c:v>
                </c:pt>
                <c:pt idx="589">
                  <c:v>64.833251075230805</c:v>
                </c:pt>
                <c:pt idx="590">
                  <c:v>63.977296763731097</c:v>
                </c:pt>
                <c:pt idx="591">
                  <c:v>65.517168441091385</c:v>
                </c:pt>
                <c:pt idx="592">
                  <c:v>64.107734611859129</c:v>
                </c:pt>
                <c:pt idx="593">
                  <c:v>64.044983430867873</c:v>
                </c:pt>
                <c:pt idx="594">
                  <c:v>62.322498766128369</c:v>
                </c:pt>
                <c:pt idx="595">
                  <c:v>62.967637312275158</c:v>
                </c:pt>
                <c:pt idx="596">
                  <c:v>62.249171543396898</c:v>
                </c:pt>
                <c:pt idx="597">
                  <c:v>64.140872875978175</c:v>
                </c:pt>
                <c:pt idx="598">
                  <c:v>64.029471902982294</c:v>
                </c:pt>
                <c:pt idx="599">
                  <c:v>63.70090953958956</c:v>
                </c:pt>
                <c:pt idx="600">
                  <c:v>62.633434393287637</c:v>
                </c:pt>
                <c:pt idx="601">
                  <c:v>62.539660156525329</c:v>
                </c:pt>
                <c:pt idx="602">
                  <c:v>64.18458718183733</c:v>
                </c:pt>
                <c:pt idx="603">
                  <c:v>62.966932242825898</c:v>
                </c:pt>
                <c:pt idx="604">
                  <c:v>63.93781287456806</c:v>
                </c:pt>
                <c:pt idx="605">
                  <c:v>64.805753366706497</c:v>
                </c:pt>
                <c:pt idx="606">
                  <c:v>66.478883169992173</c:v>
                </c:pt>
                <c:pt idx="607">
                  <c:v>66.610731157018805</c:v>
                </c:pt>
                <c:pt idx="608">
                  <c:v>65.69555101177454</c:v>
                </c:pt>
                <c:pt idx="609">
                  <c:v>66.449975322569159</c:v>
                </c:pt>
                <c:pt idx="610">
                  <c:v>66.282873863075409</c:v>
                </c:pt>
                <c:pt idx="611">
                  <c:v>66.215892265388064</c:v>
                </c:pt>
                <c:pt idx="612">
                  <c:v>66.447860114221172</c:v>
                </c:pt>
                <c:pt idx="613">
                  <c:v>66.216597334837402</c:v>
                </c:pt>
                <c:pt idx="614">
                  <c:v>66.621307198758899</c:v>
                </c:pt>
                <c:pt idx="615">
                  <c:v>66.714376366071946</c:v>
                </c:pt>
                <c:pt idx="616">
                  <c:v>65.128675174504522</c:v>
                </c:pt>
                <c:pt idx="617">
                  <c:v>64.300218571529172</c:v>
                </c:pt>
                <c:pt idx="618">
                  <c:v>64.211379820912299</c:v>
                </c:pt>
                <c:pt idx="619">
                  <c:v>64.751463019107305</c:v>
                </c:pt>
                <c:pt idx="620">
                  <c:v>64.953112881618765</c:v>
                </c:pt>
                <c:pt idx="621">
                  <c:v>62.96552210392715</c:v>
                </c:pt>
                <c:pt idx="622">
                  <c:v>63.110766410491337</c:v>
                </c:pt>
                <c:pt idx="623">
                  <c:v>63.522526968906362</c:v>
                </c:pt>
                <c:pt idx="624">
                  <c:v>64.884721145032714</c:v>
                </c:pt>
                <c:pt idx="625">
                  <c:v>64.788831699922369</c:v>
                </c:pt>
                <c:pt idx="626">
                  <c:v>65.376154551223209</c:v>
                </c:pt>
                <c:pt idx="627">
                  <c:v>64.818444616794622</c:v>
                </c:pt>
                <c:pt idx="628">
                  <c:v>65.101177465980328</c:v>
                </c:pt>
              </c:numCache>
            </c:numRef>
          </c:val>
          <c:smooth val="0"/>
          <c:extLst xmlns:c16r2="http://schemas.microsoft.com/office/drawing/2015/06/chart">
            <c:ext xmlns:c16="http://schemas.microsoft.com/office/drawing/2014/chart" uri="{C3380CC4-5D6E-409C-BE32-E72D297353CC}">
              <c16:uniqueId val="{00000000-D22D-0647-9B24-770B85D82378}"/>
            </c:ext>
          </c:extLst>
        </c:ser>
        <c:ser>
          <c:idx val="5"/>
          <c:order val="1"/>
          <c:tx>
            <c:strRef>
              <c:f>Year!$D$2</c:f>
              <c:strCache>
                <c:ptCount val="1"/>
                <c:pt idx="0">
                  <c:v>Sigma002</c:v>
                </c:pt>
              </c:strCache>
            </c:strRef>
          </c:tx>
          <c:spPr>
            <a:ln>
              <a:solidFill>
                <a:srgbClr val="00B050"/>
              </a:solidFill>
            </a:ln>
          </c:spPr>
          <c:marker>
            <c:symbol val="none"/>
          </c:marker>
          <c:cat>
            <c:numRef>
              <c:f>'BOG5 N SOG10'!$A$290:$A$793</c:f>
              <c:numCache>
                <c:formatCode>m/d/yyyy</c:formatCode>
                <c:ptCount val="504"/>
                <c:pt idx="0">
                  <c:v>39265</c:v>
                </c:pt>
                <c:pt idx="1">
                  <c:v>39266</c:v>
                </c:pt>
                <c:pt idx="2">
                  <c:v>39268</c:v>
                </c:pt>
                <c:pt idx="3">
                  <c:v>39269</c:v>
                </c:pt>
                <c:pt idx="4">
                  <c:v>39272</c:v>
                </c:pt>
                <c:pt idx="5">
                  <c:v>39273</c:v>
                </c:pt>
                <c:pt idx="6">
                  <c:v>39274</c:v>
                </c:pt>
                <c:pt idx="7">
                  <c:v>39275</c:v>
                </c:pt>
                <c:pt idx="8">
                  <c:v>39276</c:v>
                </c:pt>
                <c:pt idx="9">
                  <c:v>39279</c:v>
                </c:pt>
                <c:pt idx="10">
                  <c:v>39280</c:v>
                </c:pt>
                <c:pt idx="11">
                  <c:v>39281</c:v>
                </c:pt>
                <c:pt idx="12">
                  <c:v>39282</c:v>
                </c:pt>
                <c:pt idx="13">
                  <c:v>39283</c:v>
                </c:pt>
                <c:pt idx="14">
                  <c:v>39286</c:v>
                </c:pt>
                <c:pt idx="15">
                  <c:v>39287</c:v>
                </c:pt>
                <c:pt idx="16">
                  <c:v>39288</c:v>
                </c:pt>
                <c:pt idx="17">
                  <c:v>39289</c:v>
                </c:pt>
                <c:pt idx="18">
                  <c:v>39290</c:v>
                </c:pt>
                <c:pt idx="19">
                  <c:v>39293</c:v>
                </c:pt>
                <c:pt idx="20">
                  <c:v>39294</c:v>
                </c:pt>
                <c:pt idx="21">
                  <c:v>39295</c:v>
                </c:pt>
                <c:pt idx="22">
                  <c:v>39296</c:v>
                </c:pt>
                <c:pt idx="23">
                  <c:v>39297</c:v>
                </c:pt>
                <c:pt idx="24">
                  <c:v>39300</c:v>
                </c:pt>
                <c:pt idx="25">
                  <c:v>39301</c:v>
                </c:pt>
                <c:pt idx="26">
                  <c:v>39302</c:v>
                </c:pt>
                <c:pt idx="27">
                  <c:v>39303</c:v>
                </c:pt>
                <c:pt idx="28">
                  <c:v>39304</c:v>
                </c:pt>
                <c:pt idx="29">
                  <c:v>39307</c:v>
                </c:pt>
                <c:pt idx="30">
                  <c:v>39308</c:v>
                </c:pt>
                <c:pt idx="31">
                  <c:v>39309</c:v>
                </c:pt>
                <c:pt idx="32">
                  <c:v>39310</c:v>
                </c:pt>
                <c:pt idx="33">
                  <c:v>39311</c:v>
                </c:pt>
                <c:pt idx="34">
                  <c:v>39314</c:v>
                </c:pt>
                <c:pt idx="35">
                  <c:v>39315</c:v>
                </c:pt>
                <c:pt idx="36">
                  <c:v>39316</c:v>
                </c:pt>
                <c:pt idx="37">
                  <c:v>39317</c:v>
                </c:pt>
                <c:pt idx="38">
                  <c:v>39318</c:v>
                </c:pt>
                <c:pt idx="39">
                  <c:v>39321</c:v>
                </c:pt>
                <c:pt idx="40">
                  <c:v>39322</c:v>
                </c:pt>
                <c:pt idx="41">
                  <c:v>39323</c:v>
                </c:pt>
                <c:pt idx="42">
                  <c:v>39324</c:v>
                </c:pt>
                <c:pt idx="43">
                  <c:v>39325</c:v>
                </c:pt>
                <c:pt idx="44">
                  <c:v>39329</c:v>
                </c:pt>
                <c:pt idx="45">
                  <c:v>39330</c:v>
                </c:pt>
                <c:pt idx="46">
                  <c:v>39331</c:v>
                </c:pt>
                <c:pt idx="47">
                  <c:v>39332</c:v>
                </c:pt>
                <c:pt idx="48">
                  <c:v>39335</c:v>
                </c:pt>
                <c:pt idx="49">
                  <c:v>39336</c:v>
                </c:pt>
                <c:pt idx="50">
                  <c:v>39337</c:v>
                </c:pt>
                <c:pt idx="51">
                  <c:v>39338</c:v>
                </c:pt>
                <c:pt idx="52">
                  <c:v>39339</c:v>
                </c:pt>
                <c:pt idx="53">
                  <c:v>39342</c:v>
                </c:pt>
                <c:pt idx="54">
                  <c:v>39343</c:v>
                </c:pt>
                <c:pt idx="55">
                  <c:v>39344</c:v>
                </c:pt>
                <c:pt idx="56">
                  <c:v>39345</c:v>
                </c:pt>
                <c:pt idx="57">
                  <c:v>39346</c:v>
                </c:pt>
                <c:pt idx="58">
                  <c:v>39349</c:v>
                </c:pt>
                <c:pt idx="59">
                  <c:v>39350</c:v>
                </c:pt>
                <c:pt idx="60">
                  <c:v>39351</c:v>
                </c:pt>
                <c:pt idx="61">
                  <c:v>39352</c:v>
                </c:pt>
                <c:pt idx="62">
                  <c:v>39353</c:v>
                </c:pt>
                <c:pt idx="63">
                  <c:v>39356</c:v>
                </c:pt>
                <c:pt idx="64">
                  <c:v>39357</c:v>
                </c:pt>
                <c:pt idx="65">
                  <c:v>39358</c:v>
                </c:pt>
                <c:pt idx="66">
                  <c:v>39359</c:v>
                </c:pt>
                <c:pt idx="67">
                  <c:v>39360</c:v>
                </c:pt>
                <c:pt idx="68">
                  <c:v>39363</c:v>
                </c:pt>
                <c:pt idx="69">
                  <c:v>39364</c:v>
                </c:pt>
                <c:pt idx="70">
                  <c:v>39365</c:v>
                </c:pt>
                <c:pt idx="71">
                  <c:v>39366</c:v>
                </c:pt>
                <c:pt idx="72">
                  <c:v>39367</c:v>
                </c:pt>
                <c:pt idx="73">
                  <c:v>39370</c:v>
                </c:pt>
                <c:pt idx="74">
                  <c:v>39371</c:v>
                </c:pt>
                <c:pt idx="75">
                  <c:v>39372</c:v>
                </c:pt>
                <c:pt idx="76">
                  <c:v>39373</c:v>
                </c:pt>
                <c:pt idx="77">
                  <c:v>39374</c:v>
                </c:pt>
                <c:pt idx="78">
                  <c:v>39377</c:v>
                </c:pt>
                <c:pt idx="79">
                  <c:v>39378</c:v>
                </c:pt>
                <c:pt idx="80">
                  <c:v>39379</c:v>
                </c:pt>
                <c:pt idx="81">
                  <c:v>39380</c:v>
                </c:pt>
                <c:pt idx="82">
                  <c:v>39381</c:v>
                </c:pt>
                <c:pt idx="83">
                  <c:v>39384</c:v>
                </c:pt>
                <c:pt idx="84">
                  <c:v>39385</c:v>
                </c:pt>
                <c:pt idx="85">
                  <c:v>39386</c:v>
                </c:pt>
                <c:pt idx="86">
                  <c:v>39387</c:v>
                </c:pt>
                <c:pt idx="87">
                  <c:v>39388</c:v>
                </c:pt>
                <c:pt idx="88">
                  <c:v>39391</c:v>
                </c:pt>
                <c:pt idx="89">
                  <c:v>39392</c:v>
                </c:pt>
                <c:pt idx="90">
                  <c:v>39393</c:v>
                </c:pt>
                <c:pt idx="91">
                  <c:v>39394</c:v>
                </c:pt>
                <c:pt idx="92">
                  <c:v>39395</c:v>
                </c:pt>
                <c:pt idx="93">
                  <c:v>39398</c:v>
                </c:pt>
                <c:pt idx="94">
                  <c:v>39399</c:v>
                </c:pt>
                <c:pt idx="95">
                  <c:v>39400</c:v>
                </c:pt>
                <c:pt idx="96">
                  <c:v>39401</c:v>
                </c:pt>
                <c:pt idx="97">
                  <c:v>39402</c:v>
                </c:pt>
                <c:pt idx="98">
                  <c:v>39405</c:v>
                </c:pt>
                <c:pt idx="99">
                  <c:v>39406</c:v>
                </c:pt>
                <c:pt idx="100">
                  <c:v>39407</c:v>
                </c:pt>
                <c:pt idx="101">
                  <c:v>39409</c:v>
                </c:pt>
                <c:pt idx="102">
                  <c:v>39412</c:v>
                </c:pt>
                <c:pt idx="103">
                  <c:v>39413</c:v>
                </c:pt>
                <c:pt idx="104">
                  <c:v>39414</c:v>
                </c:pt>
                <c:pt idx="105">
                  <c:v>39415</c:v>
                </c:pt>
                <c:pt idx="106">
                  <c:v>39416</c:v>
                </c:pt>
                <c:pt idx="107">
                  <c:v>39419</c:v>
                </c:pt>
                <c:pt idx="108">
                  <c:v>39420</c:v>
                </c:pt>
                <c:pt idx="109">
                  <c:v>39421</c:v>
                </c:pt>
                <c:pt idx="110">
                  <c:v>39422</c:v>
                </c:pt>
                <c:pt idx="111">
                  <c:v>39423</c:v>
                </c:pt>
                <c:pt idx="112">
                  <c:v>39426</c:v>
                </c:pt>
                <c:pt idx="113">
                  <c:v>39427</c:v>
                </c:pt>
                <c:pt idx="114">
                  <c:v>39428</c:v>
                </c:pt>
                <c:pt idx="115">
                  <c:v>39429</c:v>
                </c:pt>
                <c:pt idx="116">
                  <c:v>39430</c:v>
                </c:pt>
                <c:pt idx="117">
                  <c:v>39433</c:v>
                </c:pt>
                <c:pt idx="118">
                  <c:v>39434</c:v>
                </c:pt>
                <c:pt idx="119">
                  <c:v>39435</c:v>
                </c:pt>
                <c:pt idx="120">
                  <c:v>39436</c:v>
                </c:pt>
                <c:pt idx="121">
                  <c:v>39437</c:v>
                </c:pt>
                <c:pt idx="122">
                  <c:v>39440</c:v>
                </c:pt>
                <c:pt idx="123">
                  <c:v>39442</c:v>
                </c:pt>
                <c:pt idx="124">
                  <c:v>39443</c:v>
                </c:pt>
                <c:pt idx="125">
                  <c:v>39444</c:v>
                </c:pt>
                <c:pt idx="126">
                  <c:v>39447</c:v>
                </c:pt>
                <c:pt idx="127">
                  <c:v>39449</c:v>
                </c:pt>
                <c:pt idx="128">
                  <c:v>39450</c:v>
                </c:pt>
                <c:pt idx="129">
                  <c:v>39451</c:v>
                </c:pt>
                <c:pt idx="130">
                  <c:v>39454</c:v>
                </c:pt>
                <c:pt idx="131">
                  <c:v>39455</c:v>
                </c:pt>
                <c:pt idx="132">
                  <c:v>39456</c:v>
                </c:pt>
                <c:pt idx="133">
                  <c:v>39457</c:v>
                </c:pt>
                <c:pt idx="134">
                  <c:v>39458</c:v>
                </c:pt>
                <c:pt idx="135">
                  <c:v>39461</c:v>
                </c:pt>
                <c:pt idx="136">
                  <c:v>39462</c:v>
                </c:pt>
                <c:pt idx="137">
                  <c:v>39463</c:v>
                </c:pt>
                <c:pt idx="138">
                  <c:v>39464</c:v>
                </c:pt>
                <c:pt idx="139">
                  <c:v>39465</c:v>
                </c:pt>
                <c:pt idx="140">
                  <c:v>39469</c:v>
                </c:pt>
                <c:pt idx="141">
                  <c:v>39470</c:v>
                </c:pt>
                <c:pt idx="142">
                  <c:v>39471</c:v>
                </c:pt>
                <c:pt idx="143">
                  <c:v>39472</c:v>
                </c:pt>
                <c:pt idx="144">
                  <c:v>39475</c:v>
                </c:pt>
                <c:pt idx="145">
                  <c:v>39476</c:v>
                </c:pt>
                <c:pt idx="146">
                  <c:v>39477</c:v>
                </c:pt>
                <c:pt idx="147">
                  <c:v>39478</c:v>
                </c:pt>
                <c:pt idx="148">
                  <c:v>39479</c:v>
                </c:pt>
                <c:pt idx="149">
                  <c:v>39482</c:v>
                </c:pt>
                <c:pt idx="150">
                  <c:v>39483</c:v>
                </c:pt>
                <c:pt idx="151">
                  <c:v>39484</c:v>
                </c:pt>
                <c:pt idx="152">
                  <c:v>39485</c:v>
                </c:pt>
                <c:pt idx="153">
                  <c:v>39486</c:v>
                </c:pt>
                <c:pt idx="154">
                  <c:v>39489</c:v>
                </c:pt>
                <c:pt idx="155">
                  <c:v>39490</c:v>
                </c:pt>
                <c:pt idx="156">
                  <c:v>39491</c:v>
                </c:pt>
                <c:pt idx="157">
                  <c:v>39492</c:v>
                </c:pt>
                <c:pt idx="158">
                  <c:v>39493</c:v>
                </c:pt>
                <c:pt idx="159">
                  <c:v>39497</c:v>
                </c:pt>
                <c:pt idx="160">
                  <c:v>39498</c:v>
                </c:pt>
                <c:pt idx="161">
                  <c:v>39499</c:v>
                </c:pt>
                <c:pt idx="162">
                  <c:v>39500</c:v>
                </c:pt>
                <c:pt idx="163">
                  <c:v>39503</c:v>
                </c:pt>
                <c:pt idx="164">
                  <c:v>39504</c:v>
                </c:pt>
                <c:pt idx="165">
                  <c:v>39505</c:v>
                </c:pt>
                <c:pt idx="166">
                  <c:v>39506</c:v>
                </c:pt>
                <c:pt idx="167">
                  <c:v>39507</c:v>
                </c:pt>
                <c:pt idx="168">
                  <c:v>39510</c:v>
                </c:pt>
                <c:pt idx="169">
                  <c:v>39511</c:v>
                </c:pt>
                <c:pt idx="170">
                  <c:v>39512</c:v>
                </c:pt>
                <c:pt idx="171">
                  <c:v>39513</c:v>
                </c:pt>
                <c:pt idx="172">
                  <c:v>39514</c:v>
                </c:pt>
                <c:pt idx="173">
                  <c:v>39517</c:v>
                </c:pt>
                <c:pt idx="174">
                  <c:v>39518</c:v>
                </c:pt>
                <c:pt idx="175">
                  <c:v>39519</c:v>
                </c:pt>
                <c:pt idx="176">
                  <c:v>39520</c:v>
                </c:pt>
                <c:pt idx="177">
                  <c:v>39521</c:v>
                </c:pt>
                <c:pt idx="178">
                  <c:v>39524</c:v>
                </c:pt>
                <c:pt idx="179">
                  <c:v>39525</c:v>
                </c:pt>
                <c:pt idx="180">
                  <c:v>39526</c:v>
                </c:pt>
                <c:pt idx="181">
                  <c:v>39527</c:v>
                </c:pt>
                <c:pt idx="182">
                  <c:v>39531</c:v>
                </c:pt>
                <c:pt idx="183">
                  <c:v>39532</c:v>
                </c:pt>
                <c:pt idx="184">
                  <c:v>39533</c:v>
                </c:pt>
                <c:pt idx="185">
                  <c:v>39534</c:v>
                </c:pt>
                <c:pt idx="186">
                  <c:v>39535</c:v>
                </c:pt>
                <c:pt idx="187">
                  <c:v>39538</c:v>
                </c:pt>
                <c:pt idx="188">
                  <c:v>39539</c:v>
                </c:pt>
                <c:pt idx="189">
                  <c:v>39540</c:v>
                </c:pt>
                <c:pt idx="190">
                  <c:v>39541</c:v>
                </c:pt>
                <c:pt idx="191">
                  <c:v>39542</c:v>
                </c:pt>
                <c:pt idx="192">
                  <c:v>39545</c:v>
                </c:pt>
                <c:pt idx="193">
                  <c:v>39546</c:v>
                </c:pt>
                <c:pt idx="194">
                  <c:v>39547</c:v>
                </c:pt>
                <c:pt idx="195">
                  <c:v>39548</c:v>
                </c:pt>
                <c:pt idx="196">
                  <c:v>39549</c:v>
                </c:pt>
                <c:pt idx="197">
                  <c:v>39552</c:v>
                </c:pt>
                <c:pt idx="198">
                  <c:v>39553</c:v>
                </c:pt>
                <c:pt idx="199">
                  <c:v>39554</c:v>
                </c:pt>
                <c:pt idx="200">
                  <c:v>39555</c:v>
                </c:pt>
                <c:pt idx="201">
                  <c:v>39556</c:v>
                </c:pt>
                <c:pt idx="202">
                  <c:v>39559</c:v>
                </c:pt>
                <c:pt idx="203">
                  <c:v>39560</c:v>
                </c:pt>
                <c:pt idx="204">
                  <c:v>39561</c:v>
                </c:pt>
                <c:pt idx="205">
                  <c:v>39562</c:v>
                </c:pt>
                <c:pt idx="206">
                  <c:v>39563</c:v>
                </c:pt>
                <c:pt idx="207">
                  <c:v>39566</c:v>
                </c:pt>
                <c:pt idx="208">
                  <c:v>39567</c:v>
                </c:pt>
                <c:pt idx="209">
                  <c:v>39568</c:v>
                </c:pt>
                <c:pt idx="210">
                  <c:v>39569</c:v>
                </c:pt>
                <c:pt idx="211">
                  <c:v>39570</c:v>
                </c:pt>
                <c:pt idx="212">
                  <c:v>39573</c:v>
                </c:pt>
                <c:pt idx="213">
                  <c:v>39574</c:v>
                </c:pt>
                <c:pt idx="214">
                  <c:v>39575</c:v>
                </c:pt>
                <c:pt idx="215">
                  <c:v>39576</c:v>
                </c:pt>
                <c:pt idx="216">
                  <c:v>39577</c:v>
                </c:pt>
                <c:pt idx="217">
                  <c:v>39580</c:v>
                </c:pt>
                <c:pt idx="218">
                  <c:v>39581</c:v>
                </c:pt>
                <c:pt idx="219">
                  <c:v>39582</c:v>
                </c:pt>
                <c:pt idx="220">
                  <c:v>39583</c:v>
                </c:pt>
                <c:pt idx="221">
                  <c:v>39584</c:v>
                </c:pt>
                <c:pt idx="222">
                  <c:v>39587</c:v>
                </c:pt>
                <c:pt idx="223">
                  <c:v>39588</c:v>
                </c:pt>
                <c:pt idx="224">
                  <c:v>39589</c:v>
                </c:pt>
                <c:pt idx="225">
                  <c:v>39590</c:v>
                </c:pt>
                <c:pt idx="226">
                  <c:v>39591</c:v>
                </c:pt>
                <c:pt idx="227">
                  <c:v>39595</c:v>
                </c:pt>
                <c:pt idx="228">
                  <c:v>39596</c:v>
                </c:pt>
                <c:pt idx="229">
                  <c:v>39597</c:v>
                </c:pt>
                <c:pt idx="230">
                  <c:v>39598</c:v>
                </c:pt>
                <c:pt idx="231">
                  <c:v>39601</c:v>
                </c:pt>
                <c:pt idx="232">
                  <c:v>39602</c:v>
                </c:pt>
                <c:pt idx="233">
                  <c:v>39603</c:v>
                </c:pt>
                <c:pt idx="234">
                  <c:v>39604</c:v>
                </c:pt>
                <c:pt idx="235">
                  <c:v>39605</c:v>
                </c:pt>
                <c:pt idx="236">
                  <c:v>39608</c:v>
                </c:pt>
                <c:pt idx="237">
                  <c:v>39609</c:v>
                </c:pt>
                <c:pt idx="238">
                  <c:v>39610</c:v>
                </c:pt>
                <c:pt idx="239">
                  <c:v>39611</c:v>
                </c:pt>
                <c:pt idx="240">
                  <c:v>39612</c:v>
                </c:pt>
                <c:pt idx="241">
                  <c:v>39615</c:v>
                </c:pt>
                <c:pt idx="242">
                  <c:v>39616</c:v>
                </c:pt>
                <c:pt idx="243">
                  <c:v>39617</c:v>
                </c:pt>
                <c:pt idx="244">
                  <c:v>39618</c:v>
                </c:pt>
                <c:pt idx="245">
                  <c:v>39619</c:v>
                </c:pt>
                <c:pt idx="246">
                  <c:v>39622</c:v>
                </c:pt>
                <c:pt idx="247">
                  <c:v>39623</c:v>
                </c:pt>
                <c:pt idx="248">
                  <c:v>39624</c:v>
                </c:pt>
                <c:pt idx="249">
                  <c:v>39625</c:v>
                </c:pt>
                <c:pt idx="250">
                  <c:v>39626</c:v>
                </c:pt>
                <c:pt idx="251">
                  <c:v>39629</c:v>
                </c:pt>
                <c:pt idx="252">
                  <c:v>39630</c:v>
                </c:pt>
                <c:pt idx="253">
                  <c:v>39631</c:v>
                </c:pt>
                <c:pt idx="254">
                  <c:v>39632</c:v>
                </c:pt>
                <c:pt idx="255">
                  <c:v>39636</c:v>
                </c:pt>
                <c:pt idx="256">
                  <c:v>39637</c:v>
                </c:pt>
                <c:pt idx="257">
                  <c:v>39638</c:v>
                </c:pt>
                <c:pt idx="258">
                  <c:v>39639</c:v>
                </c:pt>
                <c:pt idx="259">
                  <c:v>39640</c:v>
                </c:pt>
                <c:pt idx="260">
                  <c:v>39643</c:v>
                </c:pt>
                <c:pt idx="261">
                  <c:v>39644</c:v>
                </c:pt>
                <c:pt idx="262">
                  <c:v>39645</c:v>
                </c:pt>
                <c:pt idx="263">
                  <c:v>39646</c:v>
                </c:pt>
                <c:pt idx="264">
                  <c:v>39647</c:v>
                </c:pt>
                <c:pt idx="265">
                  <c:v>39650</c:v>
                </c:pt>
                <c:pt idx="266">
                  <c:v>39651</c:v>
                </c:pt>
                <c:pt idx="267">
                  <c:v>39652</c:v>
                </c:pt>
                <c:pt idx="268">
                  <c:v>39653</c:v>
                </c:pt>
                <c:pt idx="269">
                  <c:v>39654</c:v>
                </c:pt>
                <c:pt idx="270">
                  <c:v>39657</c:v>
                </c:pt>
                <c:pt idx="271">
                  <c:v>39658</c:v>
                </c:pt>
                <c:pt idx="272">
                  <c:v>39659</c:v>
                </c:pt>
                <c:pt idx="273">
                  <c:v>39660</c:v>
                </c:pt>
                <c:pt idx="274">
                  <c:v>39661</c:v>
                </c:pt>
                <c:pt idx="275">
                  <c:v>39664</c:v>
                </c:pt>
                <c:pt idx="276">
                  <c:v>39665</c:v>
                </c:pt>
                <c:pt idx="277">
                  <c:v>39666</c:v>
                </c:pt>
                <c:pt idx="278">
                  <c:v>39667</c:v>
                </c:pt>
                <c:pt idx="279">
                  <c:v>39668</c:v>
                </c:pt>
                <c:pt idx="280">
                  <c:v>39671</c:v>
                </c:pt>
                <c:pt idx="281">
                  <c:v>39672</c:v>
                </c:pt>
                <c:pt idx="282">
                  <c:v>39673</c:v>
                </c:pt>
                <c:pt idx="283">
                  <c:v>39674</c:v>
                </c:pt>
                <c:pt idx="284">
                  <c:v>39675</c:v>
                </c:pt>
                <c:pt idx="285">
                  <c:v>39678</c:v>
                </c:pt>
                <c:pt idx="286">
                  <c:v>39679</c:v>
                </c:pt>
                <c:pt idx="287">
                  <c:v>39680</c:v>
                </c:pt>
                <c:pt idx="288">
                  <c:v>39681</c:v>
                </c:pt>
                <c:pt idx="289">
                  <c:v>39682</c:v>
                </c:pt>
                <c:pt idx="290">
                  <c:v>39685</c:v>
                </c:pt>
                <c:pt idx="291">
                  <c:v>39686</c:v>
                </c:pt>
                <c:pt idx="292">
                  <c:v>39687</c:v>
                </c:pt>
                <c:pt idx="293">
                  <c:v>39688</c:v>
                </c:pt>
                <c:pt idx="294">
                  <c:v>39689</c:v>
                </c:pt>
                <c:pt idx="295">
                  <c:v>39693</c:v>
                </c:pt>
                <c:pt idx="296">
                  <c:v>39694</c:v>
                </c:pt>
                <c:pt idx="297">
                  <c:v>39695</c:v>
                </c:pt>
                <c:pt idx="298">
                  <c:v>39696</c:v>
                </c:pt>
                <c:pt idx="299">
                  <c:v>39699</c:v>
                </c:pt>
                <c:pt idx="300">
                  <c:v>39700</c:v>
                </c:pt>
                <c:pt idx="301">
                  <c:v>39701</c:v>
                </c:pt>
                <c:pt idx="302">
                  <c:v>39702</c:v>
                </c:pt>
                <c:pt idx="303">
                  <c:v>39703</c:v>
                </c:pt>
                <c:pt idx="304">
                  <c:v>39706</c:v>
                </c:pt>
                <c:pt idx="305">
                  <c:v>39707</c:v>
                </c:pt>
                <c:pt idx="306">
                  <c:v>39708</c:v>
                </c:pt>
                <c:pt idx="307">
                  <c:v>39709</c:v>
                </c:pt>
                <c:pt idx="308">
                  <c:v>39710</c:v>
                </c:pt>
                <c:pt idx="309">
                  <c:v>39713</c:v>
                </c:pt>
                <c:pt idx="310">
                  <c:v>39714</c:v>
                </c:pt>
                <c:pt idx="311">
                  <c:v>39715</c:v>
                </c:pt>
                <c:pt idx="312">
                  <c:v>39716</c:v>
                </c:pt>
                <c:pt idx="313">
                  <c:v>39717</c:v>
                </c:pt>
                <c:pt idx="314">
                  <c:v>39720</c:v>
                </c:pt>
                <c:pt idx="315">
                  <c:v>39721</c:v>
                </c:pt>
                <c:pt idx="316">
                  <c:v>39722</c:v>
                </c:pt>
                <c:pt idx="317">
                  <c:v>39723</c:v>
                </c:pt>
                <c:pt idx="318">
                  <c:v>39724</c:v>
                </c:pt>
                <c:pt idx="319">
                  <c:v>39727</c:v>
                </c:pt>
                <c:pt idx="320">
                  <c:v>39728</c:v>
                </c:pt>
                <c:pt idx="321">
                  <c:v>39729</c:v>
                </c:pt>
                <c:pt idx="322">
                  <c:v>39730</c:v>
                </c:pt>
                <c:pt idx="323">
                  <c:v>39731</c:v>
                </c:pt>
                <c:pt idx="324">
                  <c:v>39734</c:v>
                </c:pt>
                <c:pt idx="325">
                  <c:v>39735</c:v>
                </c:pt>
                <c:pt idx="326">
                  <c:v>39736</c:v>
                </c:pt>
                <c:pt idx="327">
                  <c:v>39737</c:v>
                </c:pt>
                <c:pt idx="328">
                  <c:v>39738</c:v>
                </c:pt>
                <c:pt idx="329">
                  <c:v>39741</c:v>
                </c:pt>
                <c:pt idx="330">
                  <c:v>39742</c:v>
                </c:pt>
                <c:pt idx="331">
                  <c:v>39743</c:v>
                </c:pt>
                <c:pt idx="332">
                  <c:v>39744</c:v>
                </c:pt>
                <c:pt idx="333">
                  <c:v>39745</c:v>
                </c:pt>
                <c:pt idx="334">
                  <c:v>39748</c:v>
                </c:pt>
                <c:pt idx="335">
                  <c:v>39749</c:v>
                </c:pt>
                <c:pt idx="336">
                  <c:v>39750</c:v>
                </c:pt>
                <c:pt idx="337">
                  <c:v>39751</c:v>
                </c:pt>
                <c:pt idx="338">
                  <c:v>39752</c:v>
                </c:pt>
                <c:pt idx="339">
                  <c:v>39755</c:v>
                </c:pt>
                <c:pt idx="340">
                  <c:v>39756</c:v>
                </c:pt>
                <c:pt idx="341">
                  <c:v>39757</c:v>
                </c:pt>
                <c:pt idx="342">
                  <c:v>39758</c:v>
                </c:pt>
                <c:pt idx="343">
                  <c:v>39759</c:v>
                </c:pt>
                <c:pt idx="344">
                  <c:v>39762</c:v>
                </c:pt>
                <c:pt idx="345">
                  <c:v>39763</c:v>
                </c:pt>
                <c:pt idx="346">
                  <c:v>39764</c:v>
                </c:pt>
                <c:pt idx="347">
                  <c:v>39765</c:v>
                </c:pt>
                <c:pt idx="348">
                  <c:v>39766</c:v>
                </c:pt>
                <c:pt idx="349">
                  <c:v>39769</c:v>
                </c:pt>
                <c:pt idx="350">
                  <c:v>39770</c:v>
                </c:pt>
                <c:pt idx="351">
                  <c:v>39771</c:v>
                </c:pt>
                <c:pt idx="352">
                  <c:v>39772</c:v>
                </c:pt>
                <c:pt idx="353">
                  <c:v>39773</c:v>
                </c:pt>
                <c:pt idx="354">
                  <c:v>39776</c:v>
                </c:pt>
                <c:pt idx="355">
                  <c:v>39777</c:v>
                </c:pt>
                <c:pt idx="356">
                  <c:v>39778</c:v>
                </c:pt>
                <c:pt idx="357">
                  <c:v>39780</c:v>
                </c:pt>
                <c:pt idx="358">
                  <c:v>39783</c:v>
                </c:pt>
                <c:pt idx="359">
                  <c:v>39784</c:v>
                </c:pt>
                <c:pt idx="360">
                  <c:v>39785</c:v>
                </c:pt>
                <c:pt idx="361">
                  <c:v>39786</c:v>
                </c:pt>
                <c:pt idx="362">
                  <c:v>39787</c:v>
                </c:pt>
                <c:pt idx="363">
                  <c:v>39790</c:v>
                </c:pt>
                <c:pt idx="364">
                  <c:v>39791</c:v>
                </c:pt>
                <c:pt idx="365">
                  <c:v>39792</c:v>
                </c:pt>
                <c:pt idx="366">
                  <c:v>39793</c:v>
                </c:pt>
                <c:pt idx="367">
                  <c:v>39794</c:v>
                </c:pt>
                <c:pt idx="368">
                  <c:v>39797</c:v>
                </c:pt>
                <c:pt idx="369">
                  <c:v>39798</c:v>
                </c:pt>
                <c:pt idx="370">
                  <c:v>39799</c:v>
                </c:pt>
                <c:pt idx="371">
                  <c:v>39800</c:v>
                </c:pt>
                <c:pt idx="372">
                  <c:v>39801</c:v>
                </c:pt>
                <c:pt idx="373">
                  <c:v>39804</c:v>
                </c:pt>
                <c:pt idx="374">
                  <c:v>39805</c:v>
                </c:pt>
                <c:pt idx="375">
                  <c:v>39806</c:v>
                </c:pt>
                <c:pt idx="376">
                  <c:v>39808</c:v>
                </c:pt>
                <c:pt idx="377">
                  <c:v>39811</c:v>
                </c:pt>
                <c:pt idx="378">
                  <c:v>39812</c:v>
                </c:pt>
                <c:pt idx="379">
                  <c:v>39813</c:v>
                </c:pt>
                <c:pt idx="380">
                  <c:v>39815</c:v>
                </c:pt>
                <c:pt idx="381">
                  <c:v>39818</c:v>
                </c:pt>
                <c:pt idx="382">
                  <c:v>39819</c:v>
                </c:pt>
                <c:pt idx="383">
                  <c:v>39820</c:v>
                </c:pt>
                <c:pt idx="384">
                  <c:v>39821</c:v>
                </c:pt>
                <c:pt idx="385">
                  <c:v>39822</c:v>
                </c:pt>
                <c:pt idx="386">
                  <c:v>39825</c:v>
                </c:pt>
                <c:pt idx="387">
                  <c:v>39826</c:v>
                </c:pt>
                <c:pt idx="388">
                  <c:v>39827</c:v>
                </c:pt>
                <c:pt idx="389">
                  <c:v>39828</c:v>
                </c:pt>
                <c:pt idx="390">
                  <c:v>39829</c:v>
                </c:pt>
                <c:pt idx="391">
                  <c:v>39833</c:v>
                </c:pt>
                <c:pt idx="392">
                  <c:v>39834</c:v>
                </c:pt>
                <c:pt idx="393">
                  <c:v>39835</c:v>
                </c:pt>
                <c:pt idx="394">
                  <c:v>39836</c:v>
                </c:pt>
                <c:pt idx="395">
                  <c:v>39839</c:v>
                </c:pt>
                <c:pt idx="396">
                  <c:v>39840</c:v>
                </c:pt>
                <c:pt idx="397">
                  <c:v>39841</c:v>
                </c:pt>
                <c:pt idx="398">
                  <c:v>39842</c:v>
                </c:pt>
                <c:pt idx="399">
                  <c:v>39843</c:v>
                </c:pt>
                <c:pt idx="400">
                  <c:v>39846</c:v>
                </c:pt>
                <c:pt idx="401">
                  <c:v>39847</c:v>
                </c:pt>
                <c:pt idx="402">
                  <c:v>39848</c:v>
                </c:pt>
                <c:pt idx="403">
                  <c:v>39849</c:v>
                </c:pt>
                <c:pt idx="404">
                  <c:v>39850</c:v>
                </c:pt>
                <c:pt idx="405">
                  <c:v>39853</c:v>
                </c:pt>
                <c:pt idx="406">
                  <c:v>39854</c:v>
                </c:pt>
                <c:pt idx="407">
                  <c:v>39855</c:v>
                </c:pt>
                <c:pt idx="408">
                  <c:v>39856</c:v>
                </c:pt>
                <c:pt idx="409">
                  <c:v>39857</c:v>
                </c:pt>
                <c:pt idx="410">
                  <c:v>39861</c:v>
                </c:pt>
                <c:pt idx="411">
                  <c:v>39862</c:v>
                </c:pt>
                <c:pt idx="412">
                  <c:v>39863</c:v>
                </c:pt>
                <c:pt idx="413">
                  <c:v>39864</c:v>
                </c:pt>
                <c:pt idx="414">
                  <c:v>39867</c:v>
                </c:pt>
                <c:pt idx="415">
                  <c:v>39868</c:v>
                </c:pt>
                <c:pt idx="416">
                  <c:v>39869</c:v>
                </c:pt>
                <c:pt idx="417">
                  <c:v>39870</c:v>
                </c:pt>
                <c:pt idx="418">
                  <c:v>39871</c:v>
                </c:pt>
                <c:pt idx="419">
                  <c:v>39874</c:v>
                </c:pt>
                <c:pt idx="420">
                  <c:v>39875</c:v>
                </c:pt>
                <c:pt idx="421">
                  <c:v>39876</c:v>
                </c:pt>
                <c:pt idx="422">
                  <c:v>39877</c:v>
                </c:pt>
                <c:pt idx="423">
                  <c:v>39878</c:v>
                </c:pt>
                <c:pt idx="424">
                  <c:v>39881</c:v>
                </c:pt>
                <c:pt idx="425">
                  <c:v>39882</c:v>
                </c:pt>
                <c:pt idx="426">
                  <c:v>39883</c:v>
                </c:pt>
                <c:pt idx="427">
                  <c:v>39884</c:v>
                </c:pt>
                <c:pt idx="428">
                  <c:v>39885</c:v>
                </c:pt>
                <c:pt idx="429">
                  <c:v>39888</c:v>
                </c:pt>
                <c:pt idx="430">
                  <c:v>39889</c:v>
                </c:pt>
                <c:pt idx="431">
                  <c:v>39890</c:v>
                </c:pt>
                <c:pt idx="432">
                  <c:v>39891</c:v>
                </c:pt>
                <c:pt idx="433">
                  <c:v>39892</c:v>
                </c:pt>
                <c:pt idx="434">
                  <c:v>39895</c:v>
                </c:pt>
                <c:pt idx="435">
                  <c:v>39896</c:v>
                </c:pt>
                <c:pt idx="436">
                  <c:v>39897</c:v>
                </c:pt>
                <c:pt idx="437">
                  <c:v>39898</c:v>
                </c:pt>
                <c:pt idx="438">
                  <c:v>39899</c:v>
                </c:pt>
                <c:pt idx="439">
                  <c:v>39902</c:v>
                </c:pt>
                <c:pt idx="440">
                  <c:v>39903</c:v>
                </c:pt>
                <c:pt idx="441">
                  <c:v>39904</c:v>
                </c:pt>
                <c:pt idx="442">
                  <c:v>39905</c:v>
                </c:pt>
                <c:pt idx="443">
                  <c:v>39906</c:v>
                </c:pt>
                <c:pt idx="444">
                  <c:v>39909</c:v>
                </c:pt>
                <c:pt idx="445">
                  <c:v>39910</c:v>
                </c:pt>
                <c:pt idx="446">
                  <c:v>39911</c:v>
                </c:pt>
                <c:pt idx="447">
                  <c:v>39912</c:v>
                </c:pt>
                <c:pt idx="448">
                  <c:v>39916</c:v>
                </c:pt>
                <c:pt idx="449">
                  <c:v>39917</c:v>
                </c:pt>
                <c:pt idx="450">
                  <c:v>39918</c:v>
                </c:pt>
                <c:pt idx="451">
                  <c:v>39919</c:v>
                </c:pt>
                <c:pt idx="452">
                  <c:v>39920</c:v>
                </c:pt>
                <c:pt idx="453">
                  <c:v>39923</c:v>
                </c:pt>
                <c:pt idx="454">
                  <c:v>39924</c:v>
                </c:pt>
                <c:pt idx="455">
                  <c:v>39925</c:v>
                </c:pt>
                <c:pt idx="456">
                  <c:v>39926</c:v>
                </c:pt>
                <c:pt idx="457">
                  <c:v>39927</c:v>
                </c:pt>
                <c:pt idx="458">
                  <c:v>39930</c:v>
                </c:pt>
                <c:pt idx="459">
                  <c:v>39931</c:v>
                </c:pt>
                <c:pt idx="460">
                  <c:v>39932</c:v>
                </c:pt>
                <c:pt idx="461">
                  <c:v>39933</c:v>
                </c:pt>
                <c:pt idx="462">
                  <c:v>39934</c:v>
                </c:pt>
                <c:pt idx="463">
                  <c:v>39937</c:v>
                </c:pt>
                <c:pt idx="464">
                  <c:v>39938</c:v>
                </c:pt>
                <c:pt idx="465">
                  <c:v>39939</c:v>
                </c:pt>
                <c:pt idx="466">
                  <c:v>39940</c:v>
                </c:pt>
                <c:pt idx="467">
                  <c:v>39941</c:v>
                </c:pt>
                <c:pt idx="468">
                  <c:v>39944</c:v>
                </c:pt>
                <c:pt idx="469">
                  <c:v>39945</c:v>
                </c:pt>
                <c:pt idx="470">
                  <c:v>39946</c:v>
                </c:pt>
                <c:pt idx="471">
                  <c:v>39947</c:v>
                </c:pt>
                <c:pt idx="472">
                  <c:v>39948</c:v>
                </c:pt>
                <c:pt idx="473">
                  <c:v>39951</c:v>
                </c:pt>
                <c:pt idx="474">
                  <c:v>39952</c:v>
                </c:pt>
                <c:pt idx="475">
                  <c:v>39953</c:v>
                </c:pt>
                <c:pt idx="476">
                  <c:v>39954</c:v>
                </c:pt>
                <c:pt idx="477">
                  <c:v>39955</c:v>
                </c:pt>
                <c:pt idx="478">
                  <c:v>39959</c:v>
                </c:pt>
                <c:pt idx="479">
                  <c:v>39960</c:v>
                </c:pt>
                <c:pt idx="480">
                  <c:v>39961</c:v>
                </c:pt>
                <c:pt idx="481">
                  <c:v>39962</c:v>
                </c:pt>
                <c:pt idx="482">
                  <c:v>39965</c:v>
                </c:pt>
                <c:pt idx="483">
                  <c:v>39966</c:v>
                </c:pt>
                <c:pt idx="484">
                  <c:v>39967</c:v>
                </c:pt>
                <c:pt idx="485">
                  <c:v>39968</c:v>
                </c:pt>
                <c:pt idx="486">
                  <c:v>39969</c:v>
                </c:pt>
                <c:pt idx="487">
                  <c:v>39972</c:v>
                </c:pt>
                <c:pt idx="488">
                  <c:v>39973</c:v>
                </c:pt>
                <c:pt idx="489">
                  <c:v>39974</c:v>
                </c:pt>
                <c:pt idx="490">
                  <c:v>39975</c:v>
                </c:pt>
                <c:pt idx="491">
                  <c:v>39976</c:v>
                </c:pt>
                <c:pt idx="492">
                  <c:v>39979</c:v>
                </c:pt>
                <c:pt idx="493">
                  <c:v>39980</c:v>
                </c:pt>
                <c:pt idx="494">
                  <c:v>39981</c:v>
                </c:pt>
                <c:pt idx="495">
                  <c:v>39982</c:v>
                </c:pt>
                <c:pt idx="496">
                  <c:v>39983</c:v>
                </c:pt>
                <c:pt idx="497">
                  <c:v>39986</c:v>
                </c:pt>
                <c:pt idx="498">
                  <c:v>39987</c:v>
                </c:pt>
                <c:pt idx="499">
                  <c:v>39988</c:v>
                </c:pt>
                <c:pt idx="500">
                  <c:v>39989</c:v>
                </c:pt>
                <c:pt idx="501">
                  <c:v>39990</c:v>
                </c:pt>
                <c:pt idx="502">
                  <c:v>39993</c:v>
                </c:pt>
                <c:pt idx="503">
                  <c:v>39994</c:v>
                </c:pt>
              </c:numCache>
            </c:numRef>
          </c:cat>
          <c:val>
            <c:numRef>
              <c:f>Year!$D$3:$D$631</c:f>
              <c:numCache>
                <c:formatCode>General</c:formatCode>
                <c:ptCount val="629"/>
                <c:pt idx="0">
                  <c:v>100</c:v>
                </c:pt>
                <c:pt idx="1">
                  <c:v>99.957999796782943</c:v>
                </c:pt>
                <c:pt idx="2">
                  <c:v>99.957999796782943</c:v>
                </c:pt>
                <c:pt idx="3">
                  <c:v>100.470916799382</c:v>
                </c:pt>
                <c:pt idx="4">
                  <c:v>100.4148516123807</c:v>
                </c:pt>
                <c:pt idx="5">
                  <c:v>100.4148516123807</c:v>
                </c:pt>
                <c:pt idx="6">
                  <c:v>100.34092390104951</c:v>
                </c:pt>
                <c:pt idx="7">
                  <c:v>100.4045645115383</c:v>
                </c:pt>
                <c:pt idx="8">
                  <c:v>99.898260555234302</c:v>
                </c:pt>
                <c:pt idx="9">
                  <c:v>99.89992513709791</c:v>
                </c:pt>
                <c:pt idx="10">
                  <c:v>99.69357314506351</c:v>
                </c:pt>
                <c:pt idx="11">
                  <c:v>99.85565776881873</c:v>
                </c:pt>
                <c:pt idx="12">
                  <c:v>99.808793214127007</c:v>
                </c:pt>
                <c:pt idx="13">
                  <c:v>99.953506880891979</c:v>
                </c:pt>
                <c:pt idx="14">
                  <c:v>99.953506880891979</c:v>
                </c:pt>
                <c:pt idx="15">
                  <c:v>99.873047591870758</c:v>
                </c:pt>
                <c:pt idx="16">
                  <c:v>100.85461552309729</c:v>
                </c:pt>
                <c:pt idx="17">
                  <c:v>100.85461552309729</c:v>
                </c:pt>
                <c:pt idx="18">
                  <c:v>100.71154869919999</c:v>
                </c:pt>
                <c:pt idx="19">
                  <c:v>101.0428742841208</c:v>
                </c:pt>
                <c:pt idx="20">
                  <c:v>101.0428742841208</c:v>
                </c:pt>
                <c:pt idx="21">
                  <c:v>100.9858614084862</c:v>
                </c:pt>
                <c:pt idx="22">
                  <c:v>101.16837399368509</c:v>
                </c:pt>
                <c:pt idx="23">
                  <c:v>101.00088910597719</c:v>
                </c:pt>
                <c:pt idx="24">
                  <c:v>101.04035735848041</c:v>
                </c:pt>
                <c:pt idx="25">
                  <c:v>101.7681780373041</c:v>
                </c:pt>
                <c:pt idx="26">
                  <c:v>101.7681780373041</c:v>
                </c:pt>
                <c:pt idx="27">
                  <c:v>101.7962921842787</c:v>
                </c:pt>
                <c:pt idx="28">
                  <c:v>101.9057426142483</c:v>
                </c:pt>
                <c:pt idx="29">
                  <c:v>101.77139138290271</c:v>
                </c:pt>
                <c:pt idx="30">
                  <c:v>101.77139138290271</c:v>
                </c:pt>
                <c:pt idx="31">
                  <c:v>101.7511996690115</c:v>
                </c:pt>
                <c:pt idx="32">
                  <c:v>101.7511996690115</c:v>
                </c:pt>
                <c:pt idx="33">
                  <c:v>101.9421157236828</c:v>
                </c:pt>
                <c:pt idx="34">
                  <c:v>102.27674634917091</c:v>
                </c:pt>
                <c:pt idx="35">
                  <c:v>102.1380422606305</c:v>
                </c:pt>
                <c:pt idx="36">
                  <c:v>101.9869894446385</c:v>
                </c:pt>
                <c:pt idx="37">
                  <c:v>102.096159012203</c:v>
                </c:pt>
                <c:pt idx="38">
                  <c:v>100.9915383859997</c:v>
                </c:pt>
                <c:pt idx="39">
                  <c:v>100.9915383859997</c:v>
                </c:pt>
                <c:pt idx="40">
                  <c:v>101.34251888353501</c:v>
                </c:pt>
                <c:pt idx="41">
                  <c:v>101.05963809335989</c:v>
                </c:pt>
                <c:pt idx="42">
                  <c:v>101.5247441937229</c:v>
                </c:pt>
                <c:pt idx="43">
                  <c:v>101.81398622165879</c:v>
                </c:pt>
                <c:pt idx="44">
                  <c:v>102.4198086277047</c:v>
                </c:pt>
                <c:pt idx="45">
                  <c:v>102.36304812177769</c:v>
                </c:pt>
                <c:pt idx="46">
                  <c:v>102.36304812177769</c:v>
                </c:pt>
                <c:pt idx="47">
                  <c:v>102.1962358883237</c:v>
                </c:pt>
                <c:pt idx="48">
                  <c:v>102.20037065258791</c:v>
                </c:pt>
                <c:pt idx="49">
                  <c:v>102.20037065258791</c:v>
                </c:pt>
                <c:pt idx="50">
                  <c:v>102.1142990271634</c:v>
                </c:pt>
                <c:pt idx="51">
                  <c:v>102.2023878228933</c:v>
                </c:pt>
                <c:pt idx="52">
                  <c:v>102.1346374943995</c:v>
                </c:pt>
                <c:pt idx="53">
                  <c:v>102.1346374943995</c:v>
                </c:pt>
                <c:pt idx="54">
                  <c:v>101.5811700811973</c:v>
                </c:pt>
                <c:pt idx="55">
                  <c:v>101.71043886499081</c:v>
                </c:pt>
                <c:pt idx="56">
                  <c:v>102.1651156207725</c:v>
                </c:pt>
                <c:pt idx="57">
                  <c:v>102.1651156207725</c:v>
                </c:pt>
                <c:pt idx="58">
                  <c:v>102.41111982038301</c:v>
                </c:pt>
                <c:pt idx="59">
                  <c:v>102.6515664847696</c:v>
                </c:pt>
                <c:pt idx="60">
                  <c:v>103.0275208655125</c:v>
                </c:pt>
                <c:pt idx="61">
                  <c:v>103.0275208655125</c:v>
                </c:pt>
                <c:pt idx="62">
                  <c:v>103.2838244448583</c:v>
                </c:pt>
                <c:pt idx="63">
                  <c:v>103.2838244448583</c:v>
                </c:pt>
                <c:pt idx="64">
                  <c:v>103.2838244448583</c:v>
                </c:pt>
                <c:pt idx="65">
                  <c:v>104.56441443988</c:v>
                </c:pt>
                <c:pt idx="66">
                  <c:v>104.4296654461878</c:v>
                </c:pt>
                <c:pt idx="67">
                  <c:v>104.453465597071</c:v>
                </c:pt>
                <c:pt idx="68">
                  <c:v>104.85999142914299</c:v>
                </c:pt>
                <c:pt idx="69">
                  <c:v>104.89144088917899</c:v>
                </c:pt>
                <c:pt idx="70">
                  <c:v>106.2317771889537</c:v>
                </c:pt>
                <c:pt idx="71">
                  <c:v>107.46047633377989</c:v>
                </c:pt>
                <c:pt idx="72">
                  <c:v>107.53335040619911</c:v>
                </c:pt>
                <c:pt idx="73">
                  <c:v>108.10197625863201</c:v>
                </c:pt>
                <c:pt idx="74">
                  <c:v>108.9443596859354</c:v>
                </c:pt>
                <c:pt idx="75">
                  <c:v>109.3184640982797</c:v>
                </c:pt>
                <c:pt idx="76">
                  <c:v>109.3184640982797</c:v>
                </c:pt>
                <c:pt idx="77">
                  <c:v>109.8804482954522</c:v>
                </c:pt>
                <c:pt idx="78">
                  <c:v>109.9888368277438</c:v>
                </c:pt>
                <c:pt idx="79">
                  <c:v>111.087173721613</c:v>
                </c:pt>
                <c:pt idx="80">
                  <c:v>111.5370781276354</c:v>
                </c:pt>
                <c:pt idx="81">
                  <c:v>111.5019073951712</c:v>
                </c:pt>
                <c:pt idx="82">
                  <c:v>111.9403490787201</c:v>
                </c:pt>
                <c:pt idx="83">
                  <c:v>112.23470612490421</c:v>
                </c:pt>
                <c:pt idx="84">
                  <c:v>112.4317217471023</c:v>
                </c:pt>
                <c:pt idx="85">
                  <c:v>112.4317217471023</c:v>
                </c:pt>
                <c:pt idx="86">
                  <c:v>112.7888738406112</c:v>
                </c:pt>
                <c:pt idx="87">
                  <c:v>112.920995386773</c:v>
                </c:pt>
                <c:pt idx="88">
                  <c:v>112.6879016101723</c:v>
                </c:pt>
                <c:pt idx="89">
                  <c:v>112.6879016101723</c:v>
                </c:pt>
                <c:pt idx="90">
                  <c:v>112.81175875626811</c:v>
                </c:pt>
                <c:pt idx="91">
                  <c:v>112.8805419531099</c:v>
                </c:pt>
                <c:pt idx="92">
                  <c:v>112.8805419531099</c:v>
                </c:pt>
                <c:pt idx="93">
                  <c:v>113.18766527680459</c:v>
                </c:pt>
                <c:pt idx="94">
                  <c:v>113.057674959813</c:v>
                </c:pt>
                <c:pt idx="95">
                  <c:v>113.46696173268511</c:v>
                </c:pt>
                <c:pt idx="96">
                  <c:v>113.6533189775259</c:v>
                </c:pt>
                <c:pt idx="97">
                  <c:v>113.6533189775259</c:v>
                </c:pt>
                <c:pt idx="98">
                  <c:v>114.0668562472589</c:v>
                </c:pt>
                <c:pt idx="99">
                  <c:v>113.99221493028359</c:v>
                </c:pt>
                <c:pt idx="100">
                  <c:v>113.88315943246489</c:v>
                </c:pt>
                <c:pt idx="101">
                  <c:v>113.67481229732159</c:v>
                </c:pt>
                <c:pt idx="102">
                  <c:v>113.67481229732159</c:v>
                </c:pt>
                <c:pt idx="103">
                  <c:v>114.7487813051476</c:v>
                </c:pt>
                <c:pt idx="104">
                  <c:v>115.0632772381489</c:v>
                </c:pt>
                <c:pt idx="105">
                  <c:v>115.2787392680488</c:v>
                </c:pt>
                <c:pt idx="106">
                  <c:v>115.076842323021</c:v>
                </c:pt>
                <c:pt idx="107">
                  <c:v>114.8692049430815</c:v>
                </c:pt>
                <c:pt idx="108">
                  <c:v>115.0960350404654</c:v>
                </c:pt>
                <c:pt idx="109">
                  <c:v>115.24952576999731</c:v>
                </c:pt>
                <c:pt idx="110">
                  <c:v>115.7325108275078</c:v>
                </c:pt>
                <c:pt idx="111">
                  <c:v>115.7325108275078</c:v>
                </c:pt>
                <c:pt idx="112">
                  <c:v>115.7325108275078</c:v>
                </c:pt>
                <c:pt idx="113">
                  <c:v>115.6828950149971</c:v>
                </c:pt>
                <c:pt idx="114">
                  <c:v>116.0157933897317</c:v>
                </c:pt>
                <c:pt idx="115">
                  <c:v>115.8827468636801</c:v>
                </c:pt>
                <c:pt idx="116">
                  <c:v>115.8780259579345</c:v>
                </c:pt>
                <c:pt idx="117">
                  <c:v>115.90760825807401</c:v>
                </c:pt>
                <c:pt idx="118">
                  <c:v>115.90760825807401</c:v>
                </c:pt>
                <c:pt idx="119">
                  <c:v>116.50633740122809</c:v>
                </c:pt>
                <c:pt idx="120">
                  <c:v>116.50633740122809</c:v>
                </c:pt>
                <c:pt idx="121">
                  <c:v>116.50633740122809</c:v>
                </c:pt>
                <c:pt idx="122">
                  <c:v>116.50633740122809</c:v>
                </c:pt>
                <c:pt idx="123">
                  <c:v>116.9546797575378</c:v>
                </c:pt>
                <c:pt idx="124">
                  <c:v>117.2221967072165</c:v>
                </c:pt>
                <c:pt idx="125">
                  <c:v>117.05231697985521</c:v>
                </c:pt>
                <c:pt idx="126">
                  <c:v>117.0593251601114</c:v>
                </c:pt>
                <c:pt idx="127">
                  <c:v>117.0593251601114</c:v>
                </c:pt>
                <c:pt idx="128">
                  <c:v>117.26163985768019</c:v>
                </c:pt>
                <c:pt idx="129">
                  <c:v>117.0855811980618</c:v>
                </c:pt>
                <c:pt idx="130">
                  <c:v>116.96050422874541</c:v>
                </c:pt>
                <c:pt idx="131">
                  <c:v>116.7800422136926</c:v>
                </c:pt>
                <c:pt idx="132">
                  <c:v>117.78776471171641</c:v>
                </c:pt>
                <c:pt idx="133">
                  <c:v>118.015022777399</c:v>
                </c:pt>
                <c:pt idx="134">
                  <c:v>118.185902348878</c:v>
                </c:pt>
                <c:pt idx="135">
                  <c:v>118.30447481136829</c:v>
                </c:pt>
                <c:pt idx="136">
                  <c:v>118.27842644893779</c:v>
                </c:pt>
                <c:pt idx="137">
                  <c:v>118.3870986282156</c:v>
                </c:pt>
                <c:pt idx="138">
                  <c:v>118.6634858374871</c:v>
                </c:pt>
                <c:pt idx="139">
                  <c:v>119.7870619477299</c:v>
                </c:pt>
                <c:pt idx="140">
                  <c:v>119.5631099327708</c:v>
                </c:pt>
                <c:pt idx="141">
                  <c:v>118.4139756962475</c:v>
                </c:pt>
                <c:pt idx="142">
                  <c:v>119.1006491390187</c:v>
                </c:pt>
                <c:pt idx="143">
                  <c:v>120.0676147300436</c:v>
                </c:pt>
                <c:pt idx="144">
                  <c:v>119.76817739238329</c:v>
                </c:pt>
                <c:pt idx="145">
                  <c:v>122.02560512618579</c:v>
                </c:pt>
                <c:pt idx="146">
                  <c:v>122.117124677614</c:v>
                </c:pt>
                <c:pt idx="147">
                  <c:v>122.31680929648449</c:v>
                </c:pt>
                <c:pt idx="148">
                  <c:v>123.4198146317066</c:v>
                </c:pt>
                <c:pt idx="149">
                  <c:v>123.2613496748386</c:v>
                </c:pt>
                <c:pt idx="150">
                  <c:v>122.5900545335014</c:v>
                </c:pt>
                <c:pt idx="151">
                  <c:v>122.44602444437361</c:v>
                </c:pt>
                <c:pt idx="152">
                  <c:v>123.0743002565895</c:v>
                </c:pt>
                <c:pt idx="153">
                  <c:v>123.47881580436911</c:v>
                </c:pt>
                <c:pt idx="154">
                  <c:v>123.3572013882694</c:v>
                </c:pt>
                <c:pt idx="155">
                  <c:v>123.3572013882694</c:v>
                </c:pt>
                <c:pt idx="156">
                  <c:v>123.2200520989051</c:v>
                </c:pt>
                <c:pt idx="157">
                  <c:v>123.54435931654869</c:v>
                </c:pt>
                <c:pt idx="158">
                  <c:v>129.53778531541531</c:v>
                </c:pt>
                <c:pt idx="159">
                  <c:v>130.53463914375189</c:v>
                </c:pt>
                <c:pt idx="160">
                  <c:v>131.01305721343621</c:v>
                </c:pt>
                <c:pt idx="161">
                  <c:v>131.94603545436399</c:v>
                </c:pt>
                <c:pt idx="162">
                  <c:v>132.896197903802</c:v>
                </c:pt>
                <c:pt idx="163">
                  <c:v>132.9610066173135</c:v>
                </c:pt>
                <c:pt idx="164">
                  <c:v>132.46522372883041</c:v>
                </c:pt>
                <c:pt idx="165">
                  <c:v>132.46522372883041</c:v>
                </c:pt>
                <c:pt idx="166">
                  <c:v>132.46522372883041</c:v>
                </c:pt>
                <c:pt idx="167">
                  <c:v>132.1492850885156</c:v>
                </c:pt>
                <c:pt idx="168">
                  <c:v>132.37285276365151</c:v>
                </c:pt>
                <c:pt idx="169">
                  <c:v>131.510691352028</c:v>
                </c:pt>
                <c:pt idx="170">
                  <c:v>131.87101948169101</c:v>
                </c:pt>
                <c:pt idx="171">
                  <c:v>132.394010919175</c:v>
                </c:pt>
                <c:pt idx="172">
                  <c:v>132.23192979949911</c:v>
                </c:pt>
                <c:pt idx="173">
                  <c:v>132.12313979119239</c:v>
                </c:pt>
                <c:pt idx="174">
                  <c:v>132.26595737968751</c:v>
                </c:pt>
                <c:pt idx="175">
                  <c:v>132.68909043448929</c:v>
                </c:pt>
                <c:pt idx="176">
                  <c:v>133.042249970283</c:v>
                </c:pt>
                <c:pt idx="177">
                  <c:v>133.25236969014159</c:v>
                </c:pt>
                <c:pt idx="178">
                  <c:v>132.3284084969965</c:v>
                </c:pt>
                <c:pt idx="179">
                  <c:v>132.3284084969965</c:v>
                </c:pt>
                <c:pt idx="180">
                  <c:v>131.56878769581289</c:v>
                </c:pt>
                <c:pt idx="181">
                  <c:v>131.5136201494193</c:v>
                </c:pt>
                <c:pt idx="182">
                  <c:v>131.5136201494193</c:v>
                </c:pt>
                <c:pt idx="183">
                  <c:v>131.5136201494193</c:v>
                </c:pt>
                <c:pt idx="184">
                  <c:v>131.30142429315981</c:v>
                </c:pt>
                <c:pt idx="185">
                  <c:v>131.80857176576069</c:v>
                </c:pt>
                <c:pt idx="186">
                  <c:v>131.70086919814511</c:v>
                </c:pt>
                <c:pt idx="187">
                  <c:v>131.52912149856579</c:v>
                </c:pt>
                <c:pt idx="188">
                  <c:v>131.8969976484338</c:v>
                </c:pt>
                <c:pt idx="189">
                  <c:v>131.8969976484338</c:v>
                </c:pt>
                <c:pt idx="190">
                  <c:v>131.69263253575721</c:v>
                </c:pt>
                <c:pt idx="191">
                  <c:v>131.60834401358159</c:v>
                </c:pt>
                <c:pt idx="192">
                  <c:v>131.60834401358159</c:v>
                </c:pt>
                <c:pt idx="193">
                  <c:v>131.67358175568631</c:v>
                </c:pt>
                <c:pt idx="194">
                  <c:v>131.60309954851479</c:v>
                </c:pt>
                <c:pt idx="195">
                  <c:v>131.38644509489711</c:v>
                </c:pt>
                <c:pt idx="196">
                  <c:v>130.89679206927241</c:v>
                </c:pt>
                <c:pt idx="197">
                  <c:v>130.77693527005971</c:v>
                </c:pt>
                <c:pt idx="198">
                  <c:v>131.0464380370538</c:v>
                </c:pt>
                <c:pt idx="199">
                  <c:v>131.0464380370538</c:v>
                </c:pt>
                <c:pt idx="200">
                  <c:v>131.80632088056319</c:v>
                </c:pt>
                <c:pt idx="201">
                  <c:v>131.80632088056319</c:v>
                </c:pt>
                <c:pt idx="202">
                  <c:v>131.03116362388249</c:v>
                </c:pt>
                <c:pt idx="203">
                  <c:v>131.09159009557081</c:v>
                </c:pt>
                <c:pt idx="204">
                  <c:v>130.67449390086659</c:v>
                </c:pt>
                <c:pt idx="205">
                  <c:v>129.77480948881939</c:v>
                </c:pt>
                <c:pt idx="206">
                  <c:v>129.55224554596651</c:v>
                </c:pt>
                <c:pt idx="207">
                  <c:v>129.4007841926022</c:v>
                </c:pt>
                <c:pt idx="208">
                  <c:v>129.4007841926022</c:v>
                </c:pt>
                <c:pt idx="209">
                  <c:v>129.24442683494351</c:v>
                </c:pt>
                <c:pt idx="210">
                  <c:v>129.55662569343221</c:v>
                </c:pt>
                <c:pt idx="211">
                  <c:v>129.55662569343221</c:v>
                </c:pt>
                <c:pt idx="212">
                  <c:v>129.55662569343221</c:v>
                </c:pt>
                <c:pt idx="213">
                  <c:v>130.05783066388361</c:v>
                </c:pt>
                <c:pt idx="214">
                  <c:v>130.05783066388361</c:v>
                </c:pt>
                <c:pt idx="215">
                  <c:v>130.05783066388361</c:v>
                </c:pt>
                <c:pt idx="216">
                  <c:v>130.12946285032959</c:v>
                </c:pt>
                <c:pt idx="217">
                  <c:v>130.03485648192779</c:v>
                </c:pt>
                <c:pt idx="218">
                  <c:v>129.8002398178547</c:v>
                </c:pt>
                <c:pt idx="219">
                  <c:v>129.59407843427971</c:v>
                </c:pt>
                <c:pt idx="220">
                  <c:v>131.9258417720313</c:v>
                </c:pt>
                <c:pt idx="221">
                  <c:v>131.9258417720313</c:v>
                </c:pt>
                <c:pt idx="222">
                  <c:v>132.47008681588721</c:v>
                </c:pt>
                <c:pt idx="223">
                  <c:v>133.55097242902261</c:v>
                </c:pt>
                <c:pt idx="224">
                  <c:v>132.8654544113397</c:v>
                </c:pt>
                <c:pt idx="225">
                  <c:v>132.8654544113397</c:v>
                </c:pt>
                <c:pt idx="226">
                  <c:v>130.7296085339172</c:v>
                </c:pt>
                <c:pt idx="227">
                  <c:v>131.92308892195251</c:v>
                </c:pt>
                <c:pt idx="228">
                  <c:v>131.32065183674729</c:v>
                </c:pt>
                <c:pt idx="229">
                  <c:v>132.48031522700771</c:v>
                </c:pt>
                <c:pt idx="230">
                  <c:v>135.5092844961415</c:v>
                </c:pt>
                <c:pt idx="231">
                  <c:v>136.745412468685</c:v>
                </c:pt>
                <c:pt idx="232">
                  <c:v>136.745412468685</c:v>
                </c:pt>
                <c:pt idx="233">
                  <c:v>136.67966381011931</c:v>
                </c:pt>
                <c:pt idx="234">
                  <c:v>136.25919527097949</c:v>
                </c:pt>
                <c:pt idx="235">
                  <c:v>136.43903842402321</c:v>
                </c:pt>
                <c:pt idx="236">
                  <c:v>136.45033996813069</c:v>
                </c:pt>
                <c:pt idx="237">
                  <c:v>136.45033996813069</c:v>
                </c:pt>
                <c:pt idx="238">
                  <c:v>136.07344954386309</c:v>
                </c:pt>
                <c:pt idx="239">
                  <c:v>136.07344954386309</c:v>
                </c:pt>
                <c:pt idx="240">
                  <c:v>136.07344954386309</c:v>
                </c:pt>
                <c:pt idx="241">
                  <c:v>136.33918227801641</c:v>
                </c:pt>
                <c:pt idx="242">
                  <c:v>136.86519366399509</c:v>
                </c:pt>
                <c:pt idx="243">
                  <c:v>136.79517733780679</c:v>
                </c:pt>
                <c:pt idx="244">
                  <c:v>136.79517733780679</c:v>
                </c:pt>
                <c:pt idx="245">
                  <c:v>136.810871430177</c:v>
                </c:pt>
                <c:pt idx="246">
                  <c:v>136.6703379797022</c:v>
                </c:pt>
                <c:pt idx="247">
                  <c:v>136.68539473215421</c:v>
                </c:pt>
                <c:pt idx="248">
                  <c:v>136.68539473215421</c:v>
                </c:pt>
                <c:pt idx="249">
                  <c:v>136.68539473215421</c:v>
                </c:pt>
                <c:pt idx="250">
                  <c:v>136.68539473215421</c:v>
                </c:pt>
                <c:pt idx="251">
                  <c:v>136.68539473215421</c:v>
                </c:pt>
                <c:pt idx="252">
                  <c:v>136.53674365166361</c:v>
                </c:pt>
                <c:pt idx="253">
                  <c:v>136.53674365166361</c:v>
                </c:pt>
                <c:pt idx="254">
                  <c:v>136.53674365166361</c:v>
                </c:pt>
                <c:pt idx="255">
                  <c:v>136.97531099506719</c:v>
                </c:pt>
                <c:pt idx="256">
                  <c:v>137.61680056979989</c:v>
                </c:pt>
                <c:pt idx="257">
                  <c:v>137.71808037378611</c:v>
                </c:pt>
                <c:pt idx="258">
                  <c:v>137.0062150068878</c:v>
                </c:pt>
                <c:pt idx="259">
                  <c:v>137.38118202282121</c:v>
                </c:pt>
                <c:pt idx="260">
                  <c:v>137.62446594113439</c:v>
                </c:pt>
                <c:pt idx="261">
                  <c:v>137.62446594113439</c:v>
                </c:pt>
                <c:pt idx="262">
                  <c:v>137.78094064957551</c:v>
                </c:pt>
                <c:pt idx="263">
                  <c:v>138.28179908362731</c:v>
                </c:pt>
                <c:pt idx="264">
                  <c:v>139.86279194611649</c:v>
                </c:pt>
                <c:pt idx="265">
                  <c:v>140.1552149142756</c:v>
                </c:pt>
                <c:pt idx="266">
                  <c:v>140.1552149142756</c:v>
                </c:pt>
                <c:pt idx="267">
                  <c:v>137.68614850712311</c:v>
                </c:pt>
                <c:pt idx="268">
                  <c:v>143.8961161861844</c:v>
                </c:pt>
                <c:pt idx="269">
                  <c:v>144.98374862026819</c:v>
                </c:pt>
                <c:pt idx="270">
                  <c:v>144.59736579468151</c:v>
                </c:pt>
                <c:pt idx="271">
                  <c:v>143.0802899803686</c:v>
                </c:pt>
                <c:pt idx="272">
                  <c:v>141.91593835086661</c:v>
                </c:pt>
                <c:pt idx="273">
                  <c:v>139.86558342839561</c:v>
                </c:pt>
                <c:pt idx="274">
                  <c:v>140.54339095365441</c:v>
                </c:pt>
                <c:pt idx="275">
                  <c:v>138.54115726651739</c:v>
                </c:pt>
                <c:pt idx="276">
                  <c:v>139.13193812196349</c:v>
                </c:pt>
                <c:pt idx="277">
                  <c:v>139.13193812196349</c:v>
                </c:pt>
                <c:pt idx="278">
                  <c:v>139.20406690370649</c:v>
                </c:pt>
                <c:pt idx="279">
                  <c:v>139.14043757823751</c:v>
                </c:pt>
                <c:pt idx="280">
                  <c:v>138.58093014156941</c:v>
                </c:pt>
                <c:pt idx="281">
                  <c:v>137.03486928210009</c:v>
                </c:pt>
                <c:pt idx="282">
                  <c:v>138.36543172722349</c:v>
                </c:pt>
                <c:pt idx="283">
                  <c:v>138.97696429662361</c:v>
                </c:pt>
                <c:pt idx="284">
                  <c:v>140.04421804777641</c:v>
                </c:pt>
                <c:pt idx="285">
                  <c:v>140.42554997072321</c:v>
                </c:pt>
                <c:pt idx="286">
                  <c:v>140.9907709468188</c:v>
                </c:pt>
                <c:pt idx="287">
                  <c:v>141.2134274635803</c:v>
                </c:pt>
                <c:pt idx="288">
                  <c:v>141.2134274635803</c:v>
                </c:pt>
                <c:pt idx="289">
                  <c:v>140.74132105585551</c:v>
                </c:pt>
                <c:pt idx="290">
                  <c:v>141.0772692808832</c:v>
                </c:pt>
                <c:pt idx="291">
                  <c:v>140.37838289908481</c:v>
                </c:pt>
                <c:pt idx="292">
                  <c:v>140.6815019136836</c:v>
                </c:pt>
                <c:pt idx="293">
                  <c:v>140.6815019136836</c:v>
                </c:pt>
                <c:pt idx="294">
                  <c:v>140.6815019136836</c:v>
                </c:pt>
                <c:pt idx="295">
                  <c:v>141.7892259377906</c:v>
                </c:pt>
                <c:pt idx="296">
                  <c:v>142.45269516346741</c:v>
                </c:pt>
                <c:pt idx="297">
                  <c:v>142.2695318460689</c:v>
                </c:pt>
                <c:pt idx="298">
                  <c:v>143.2590451893906</c:v>
                </c:pt>
                <c:pt idx="299">
                  <c:v>142.437119287115</c:v>
                </c:pt>
                <c:pt idx="300">
                  <c:v>142.66884935056831</c:v>
                </c:pt>
                <c:pt idx="301">
                  <c:v>142.66884935056831</c:v>
                </c:pt>
                <c:pt idx="302">
                  <c:v>142.6623857577496</c:v>
                </c:pt>
                <c:pt idx="303">
                  <c:v>142.6623857577496</c:v>
                </c:pt>
                <c:pt idx="304">
                  <c:v>139.1528217235676</c:v>
                </c:pt>
                <c:pt idx="305">
                  <c:v>141.70261490066321</c:v>
                </c:pt>
                <c:pt idx="306">
                  <c:v>143.28369585720239</c:v>
                </c:pt>
                <c:pt idx="307">
                  <c:v>143.28369585720239</c:v>
                </c:pt>
                <c:pt idx="308">
                  <c:v>143.24932365445099</c:v>
                </c:pt>
                <c:pt idx="309">
                  <c:v>143.72442992911451</c:v>
                </c:pt>
                <c:pt idx="310">
                  <c:v>143.94296561806939</c:v>
                </c:pt>
                <c:pt idx="311">
                  <c:v>144.0120107684572</c:v>
                </c:pt>
                <c:pt idx="312">
                  <c:v>143.6853182665543</c:v>
                </c:pt>
                <c:pt idx="313">
                  <c:v>141.88754731889341</c:v>
                </c:pt>
                <c:pt idx="314">
                  <c:v>142.27309643196381</c:v>
                </c:pt>
                <c:pt idx="315">
                  <c:v>142.41489546092191</c:v>
                </c:pt>
                <c:pt idx="316">
                  <c:v>142.87940082465309</c:v>
                </c:pt>
                <c:pt idx="317">
                  <c:v>142.87940082465309</c:v>
                </c:pt>
                <c:pt idx="318">
                  <c:v>142.87940082465309</c:v>
                </c:pt>
                <c:pt idx="319">
                  <c:v>142.50296322791311</c:v>
                </c:pt>
                <c:pt idx="320">
                  <c:v>142.4975809453428</c:v>
                </c:pt>
                <c:pt idx="321">
                  <c:v>142.4975809453428</c:v>
                </c:pt>
                <c:pt idx="322">
                  <c:v>142.4975809453428</c:v>
                </c:pt>
                <c:pt idx="323">
                  <c:v>142.4975809453428</c:v>
                </c:pt>
                <c:pt idx="324">
                  <c:v>142.03157205356339</c:v>
                </c:pt>
                <c:pt idx="325">
                  <c:v>140.8024715293825</c:v>
                </c:pt>
                <c:pt idx="326">
                  <c:v>141.6373736360112</c:v>
                </c:pt>
                <c:pt idx="327">
                  <c:v>141.79499274766371</c:v>
                </c:pt>
                <c:pt idx="328">
                  <c:v>141.79499274766371</c:v>
                </c:pt>
                <c:pt idx="329">
                  <c:v>141.7261882449238</c:v>
                </c:pt>
                <c:pt idx="330">
                  <c:v>142.57934007431791</c:v>
                </c:pt>
                <c:pt idx="331">
                  <c:v>142.53866675607961</c:v>
                </c:pt>
                <c:pt idx="332">
                  <c:v>142.46568632719951</c:v>
                </c:pt>
                <c:pt idx="333">
                  <c:v>143.41983817847159</c:v>
                </c:pt>
                <c:pt idx="334">
                  <c:v>143.39398583328199</c:v>
                </c:pt>
                <c:pt idx="335">
                  <c:v>142.4720820156696</c:v>
                </c:pt>
                <c:pt idx="336">
                  <c:v>143.4294825034934</c:v>
                </c:pt>
                <c:pt idx="337">
                  <c:v>143.01605799945281</c:v>
                </c:pt>
                <c:pt idx="338">
                  <c:v>142.46238662687841</c:v>
                </c:pt>
                <c:pt idx="339">
                  <c:v>142.18245878855461</c:v>
                </c:pt>
                <c:pt idx="340">
                  <c:v>142.18245878855461</c:v>
                </c:pt>
                <c:pt idx="341">
                  <c:v>142.36172308047381</c:v>
                </c:pt>
                <c:pt idx="342">
                  <c:v>142.36172308047381</c:v>
                </c:pt>
                <c:pt idx="343">
                  <c:v>142.36172308047381</c:v>
                </c:pt>
                <c:pt idx="344">
                  <c:v>142.36172308047381</c:v>
                </c:pt>
                <c:pt idx="345">
                  <c:v>142.3478761417652</c:v>
                </c:pt>
                <c:pt idx="346">
                  <c:v>142.57962604760201</c:v>
                </c:pt>
                <c:pt idx="347">
                  <c:v>142.57962604760201</c:v>
                </c:pt>
                <c:pt idx="348">
                  <c:v>142.57962604760201</c:v>
                </c:pt>
                <c:pt idx="349">
                  <c:v>142.57962604760201</c:v>
                </c:pt>
                <c:pt idx="350">
                  <c:v>142.57962604760201</c:v>
                </c:pt>
                <c:pt idx="351">
                  <c:v>142.57962604760201</c:v>
                </c:pt>
                <c:pt idx="352">
                  <c:v>142.57962604760201</c:v>
                </c:pt>
                <c:pt idx="353">
                  <c:v>142.49905367156029</c:v>
                </c:pt>
                <c:pt idx="354">
                  <c:v>142.49905367156029</c:v>
                </c:pt>
                <c:pt idx="355">
                  <c:v>142.77644871561159</c:v>
                </c:pt>
                <c:pt idx="356">
                  <c:v>143.05292125743071</c:v>
                </c:pt>
                <c:pt idx="357">
                  <c:v>143.05292125743071</c:v>
                </c:pt>
                <c:pt idx="358">
                  <c:v>143.05292125743071</c:v>
                </c:pt>
                <c:pt idx="359">
                  <c:v>142.58804452202261</c:v>
                </c:pt>
                <c:pt idx="360">
                  <c:v>142.03594718775611</c:v>
                </c:pt>
                <c:pt idx="361">
                  <c:v>142.03594718775611</c:v>
                </c:pt>
                <c:pt idx="362">
                  <c:v>142.03594718775611</c:v>
                </c:pt>
                <c:pt idx="363">
                  <c:v>142.03594718775611</c:v>
                </c:pt>
                <c:pt idx="364">
                  <c:v>142.03326397316741</c:v>
                </c:pt>
                <c:pt idx="365">
                  <c:v>142.03326397316741</c:v>
                </c:pt>
                <c:pt idx="366">
                  <c:v>142.69249693174851</c:v>
                </c:pt>
                <c:pt idx="367">
                  <c:v>142.45936746565701</c:v>
                </c:pt>
                <c:pt idx="368">
                  <c:v>142.99672607550181</c:v>
                </c:pt>
                <c:pt idx="369">
                  <c:v>143.42328015860869</c:v>
                </c:pt>
                <c:pt idx="370">
                  <c:v>142.09611824405039</c:v>
                </c:pt>
                <c:pt idx="371">
                  <c:v>142.09611824405039</c:v>
                </c:pt>
                <c:pt idx="372">
                  <c:v>141.93889726154001</c:v>
                </c:pt>
                <c:pt idx="373">
                  <c:v>141.4748700346212</c:v>
                </c:pt>
                <c:pt idx="374">
                  <c:v>141.53917249385049</c:v>
                </c:pt>
                <c:pt idx="375">
                  <c:v>141.53917249385049</c:v>
                </c:pt>
                <c:pt idx="376">
                  <c:v>142.01108581311121</c:v>
                </c:pt>
                <c:pt idx="377">
                  <c:v>141.51449367611079</c:v>
                </c:pt>
                <c:pt idx="378">
                  <c:v>143.71960504729319</c:v>
                </c:pt>
                <c:pt idx="379">
                  <c:v>144.31346682489209</c:v>
                </c:pt>
                <c:pt idx="380">
                  <c:v>143.94850283686139</c:v>
                </c:pt>
                <c:pt idx="381">
                  <c:v>143.49287015878039</c:v>
                </c:pt>
                <c:pt idx="382">
                  <c:v>143.49287015878039</c:v>
                </c:pt>
                <c:pt idx="383">
                  <c:v>143.49287015878039</c:v>
                </c:pt>
                <c:pt idx="384">
                  <c:v>143.49287015878039</c:v>
                </c:pt>
                <c:pt idx="385">
                  <c:v>147.2087979822243</c:v>
                </c:pt>
                <c:pt idx="386">
                  <c:v>147.2087979822243</c:v>
                </c:pt>
                <c:pt idx="387">
                  <c:v>143.42413599890119</c:v>
                </c:pt>
                <c:pt idx="388">
                  <c:v>133.8343739035451</c:v>
                </c:pt>
                <c:pt idx="389">
                  <c:v>138.33719150870749</c:v>
                </c:pt>
                <c:pt idx="390">
                  <c:v>139.75446166042931</c:v>
                </c:pt>
                <c:pt idx="391">
                  <c:v>140.70018341526401</c:v>
                </c:pt>
                <c:pt idx="392">
                  <c:v>139.03697188842739</c:v>
                </c:pt>
                <c:pt idx="393">
                  <c:v>139.95675959412549</c:v>
                </c:pt>
                <c:pt idx="394">
                  <c:v>140.54793184323839</c:v>
                </c:pt>
                <c:pt idx="395">
                  <c:v>140.38371753737451</c:v>
                </c:pt>
                <c:pt idx="396">
                  <c:v>140.37518986837549</c:v>
                </c:pt>
                <c:pt idx="397">
                  <c:v>140.12250994083681</c:v>
                </c:pt>
                <c:pt idx="398">
                  <c:v>139.95680113175379</c:v>
                </c:pt>
                <c:pt idx="399">
                  <c:v>140.07201982223211</c:v>
                </c:pt>
                <c:pt idx="400">
                  <c:v>140.07201982223211</c:v>
                </c:pt>
                <c:pt idx="401">
                  <c:v>140.07258446515581</c:v>
                </c:pt>
                <c:pt idx="402">
                  <c:v>140.43508346856439</c:v>
                </c:pt>
                <c:pt idx="403">
                  <c:v>139.78601000878109</c:v>
                </c:pt>
                <c:pt idx="404">
                  <c:v>140.70749969329501</c:v>
                </c:pt>
                <c:pt idx="405">
                  <c:v>140.4509180737146</c:v>
                </c:pt>
                <c:pt idx="406">
                  <c:v>142.01112430019359</c:v>
                </c:pt>
                <c:pt idx="407">
                  <c:v>142.26931972020921</c:v>
                </c:pt>
                <c:pt idx="408">
                  <c:v>142.26931972020921</c:v>
                </c:pt>
                <c:pt idx="409">
                  <c:v>142.42810795539609</c:v>
                </c:pt>
                <c:pt idx="410">
                  <c:v>142.31137219785279</c:v>
                </c:pt>
                <c:pt idx="411">
                  <c:v>142.4661670117938</c:v>
                </c:pt>
                <c:pt idx="412">
                  <c:v>142.4661670117938</c:v>
                </c:pt>
                <c:pt idx="413">
                  <c:v>142.7012146478844</c:v>
                </c:pt>
                <c:pt idx="414">
                  <c:v>142.7012146478844</c:v>
                </c:pt>
                <c:pt idx="415">
                  <c:v>142.71720899714239</c:v>
                </c:pt>
                <c:pt idx="416">
                  <c:v>142.71720899714239</c:v>
                </c:pt>
                <c:pt idx="417">
                  <c:v>143.26219827480011</c:v>
                </c:pt>
                <c:pt idx="418">
                  <c:v>143.26219827480011</c:v>
                </c:pt>
                <c:pt idx="419">
                  <c:v>143.26219827480011</c:v>
                </c:pt>
                <c:pt idx="420">
                  <c:v>141.99723463221841</c:v>
                </c:pt>
                <c:pt idx="421">
                  <c:v>141.99723463221841</c:v>
                </c:pt>
                <c:pt idx="422">
                  <c:v>141.99723463221841</c:v>
                </c:pt>
                <c:pt idx="423">
                  <c:v>141.475776222391</c:v>
                </c:pt>
                <c:pt idx="424">
                  <c:v>146.66999539765899</c:v>
                </c:pt>
                <c:pt idx="425">
                  <c:v>146.66999539765899</c:v>
                </c:pt>
                <c:pt idx="426">
                  <c:v>147.1936421553211</c:v>
                </c:pt>
                <c:pt idx="427">
                  <c:v>147.1936421553211</c:v>
                </c:pt>
                <c:pt idx="428">
                  <c:v>147.1936421553211</c:v>
                </c:pt>
                <c:pt idx="429">
                  <c:v>146.09301159945451</c:v>
                </c:pt>
                <c:pt idx="430">
                  <c:v>146.09301159945451</c:v>
                </c:pt>
                <c:pt idx="431">
                  <c:v>146.09301159945451</c:v>
                </c:pt>
                <c:pt idx="432">
                  <c:v>151.56357061528681</c:v>
                </c:pt>
                <c:pt idx="433">
                  <c:v>161.71453321393651</c:v>
                </c:pt>
                <c:pt idx="434">
                  <c:v>161.71453321393651</c:v>
                </c:pt>
                <c:pt idx="435">
                  <c:v>161.71453321393651</c:v>
                </c:pt>
                <c:pt idx="436">
                  <c:v>161.71453321393651</c:v>
                </c:pt>
                <c:pt idx="437">
                  <c:v>161.71453321393651</c:v>
                </c:pt>
                <c:pt idx="438">
                  <c:v>161.8090167444044</c:v>
                </c:pt>
                <c:pt idx="439">
                  <c:v>166.25467099306061</c:v>
                </c:pt>
                <c:pt idx="440">
                  <c:v>166.25467099306061</c:v>
                </c:pt>
                <c:pt idx="441">
                  <c:v>168.61078333274591</c:v>
                </c:pt>
                <c:pt idx="442">
                  <c:v>168.59370663756741</c:v>
                </c:pt>
                <c:pt idx="443">
                  <c:v>167.61143157902069</c:v>
                </c:pt>
                <c:pt idx="444">
                  <c:v>167.39285426932759</c:v>
                </c:pt>
                <c:pt idx="445">
                  <c:v>177.86834004306161</c:v>
                </c:pt>
                <c:pt idx="446">
                  <c:v>177.86834004306161</c:v>
                </c:pt>
                <c:pt idx="447">
                  <c:v>184.32997496141829</c:v>
                </c:pt>
                <c:pt idx="448">
                  <c:v>184.32997496141829</c:v>
                </c:pt>
                <c:pt idx="449">
                  <c:v>188.36410723721039</c:v>
                </c:pt>
                <c:pt idx="450">
                  <c:v>192.400949375674</c:v>
                </c:pt>
                <c:pt idx="451">
                  <c:v>192.400949375674</c:v>
                </c:pt>
                <c:pt idx="452">
                  <c:v>192.400949375674</c:v>
                </c:pt>
                <c:pt idx="453">
                  <c:v>194.70952353460251</c:v>
                </c:pt>
                <c:pt idx="454">
                  <c:v>194.32867695888959</c:v>
                </c:pt>
                <c:pt idx="455">
                  <c:v>194.19406362281251</c:v>
                </c:pt>
                <c:pt idx="456">
                  <c:v>196.03610455976369</c:v>
                </c:pt>
                <c:pt idx="457">
                  <c:v>199.25644274716441</c:v>
                </c:pt>
                <c:pt idx="458">
                  <c:v>199.25644274716441</c:v>
                </c:pt>
                <c:pt idx="459">
                  <c:v>200.3402705635479</c:v>
                </c:pt>
                <c:pt idx="460">
                  <c:v>195.0398180879308</c:v>
                </c:pt>
                <c:pt idx="461">
                  <c:v>198.8904391168104</c:v>
                </c:pt>
                <c:pt idx="462">
                  <c:v>203.06694827426639</c:v>
                </c:pt>
                <c:pt idx="463">
                  <c:v>204.5731052931217</c:v>
                </c:pt>
                <c:pt idx="464">
                  <c:v>208.1510630190096</c:v>
                </c:pt>
                <c:pt idx="465">
                  <c:v>201.35373362505479</c:v>
                </c:pt>
                <c:pt idx="466">
                  <c:v>202.5167828561236</c:v>
                </c:pt>
                <c:pt idx="467">
                  <c:v>202.46670453449829</c:v>
                </c:pt>
                <c:pt idx="468">
                  <c:v>202.46670453449829</c:v>
                </c:pt>
                <c:pt idx="469">
                  <c:v>216.30313958679059</c:v>
                </c:pt>
                <c:pt idx="470">
                  <c:v>216.30313958679059</c:v>
                </c:pt>
                <c:pt idx="471">
                  <c:v>216.30313958679059</c:v>
                </c:pt>
                <c:pt idx="472">
                  <c:v>212.99716936565181</c:v>
                </c:pt>
                <c:pt idx="473">
                  <c:v>214.95087077647551</c:v>
                </c:pt>
                <c:pt idx="474">
                  <c:v>214.95087077647551</c:v>
                </c:pt>
                <c:pt idx="475">
                  <c:v>215.5399300164116</c:v>
                </c:pt>
                <c:pt idx="476">
                  <c:v>216.04065736942911</c:v>
                </c:pt>
                <c:pt idx="477">
                  <c:v>216.04065736942911</c:v>
                </c:pt>
                <c:pt idx="478">
                  <c:v>216.04065736942911</c:v>
                </c:pt>
                <c:pt idx="479">
                  <c:v>214.42499054067699</c:v>
                </c:pt>
                <c:pt idx="480">
                  <c:v>217.29061192413141</c:v>
                </c:pt>
                <c:pt idx="481">
                  <c:v>217.29061192413141</c:v>
                </c:pt>
                <c:pt idx="482">
                  <c:v>215.312960356221</c:v>
                </c:pt>
                <c:pt idx="483">
                  <c:v>217.86067859001781</c:v>
                </c:pt>
                <c:pt idx="484">
                  <c:v>217.3982130148033</c:v>
                </c:pt>
                <c:pt idx="485">
                  <c:v>217.3982130148033</c:v>
                </c:pt>
                <c:pt idx="486">
                  <c:v>217.23261246845999</c:v>
                </c:pt>
                <c:pt idx="487">
                  <c:v>204.81708797974451</c:v>
                </c:pt>
                <c:pt idx="488">
                  <c:v>202.9541191839225</c:v>
                </c:pt>
                <c:pt idx="489">
                  <c:v>203.11163576297929</c:v>
                </c:pt>
                <c:pt idx="490">
                  <c:v>203.11163576297929</c:v>
                </c:pt>
                <c:pt idx="491">
                  <c:v>203.11163576297929</c:v>
                </c:pt>
                <c:pt idx="492">
                  <c:v>218.23844898511069</c:v>
                </c:pt>
                <c:pt idx="493">
                  <c:v>223.4427782863506</c:v>
                </c:pt>
                <c:pt idx="494">
                  <c:v>223.4427782863506</c:v>
                </c:pt>
                <c:pt idx="495">
                  <c:v>225.20027264577959</c:v>
                </c:pt>
                <c:pt idx="496">
                  <c:v>225.20027264577959</c:v>
                </c:pt>
                <c:pt idx="497">
                  <c:v>227.28011288847131</c:v>
                </c:pt>
                <c:pt idx="498">
                  <c:v>227.28011288847131</c:v>
                </c:pt>
                <c:pt idx="499">
                  <c:v>227.28011288847131</c:v>
                </c:pt>
                <c:pt idx="500">
                  <c:v>227.28011288847131</c:v>
                </c:pt>
                <c:pt idx="501">
                  <c:v>227.28011288847131</c:v>
                </c:pt>
                <c:pt idx="502">
                  <c:v>227.28011288847131</c:v>
                </c:pt>
                <c:pt idx="503">
                  <c:v>227.28011288847131</c:v>
                </c:pt>
                <c:pt idx="504">
                  <c:v>227.28011288847131</c:v>
                </c:pt>
                <c:pt idx="505">
                  <c:v>227.28011288847131</c:v>
                </c:pt>
                <c:pt idx="506">
                  <c:v>227.28011288847131</c:v>
                </c:pt>
                <c:pt idx="507">
                  <c:v>226.8348721422654</c:v>
                </c:pt>
                <c:pt idx="508">
                  <c:v>226.5472633124167</c:v>
                </c:pt>
                <c:pt idx="509">
                  <c:v>226.5472633124167</c:v>
                </c:pt>
                <c:pt idx="510">
                  <c:v>226.186201704095</c:v>
                </c:pt>
                <c:pt idx="511">
                  <c:v>226.186201704095</c:v>
                </c:pt>
                <c:pt idx="512">
                  <c:v>226.47166028993789</c:v>
                </c:pt>
                <c:pt idx="513">
                  <c:v>226.47166028993789</c:v>
                </c:pt>
                <c:pt idx="514">
                  <c:v>225.09370707342859</c:v>
                </c:pt>
                <c:pt idx="515">
                  <c:v>224.6311451900763</c:v>
                </c:pt>
                <c:pt idx="516">
                  <c:v>224.6311451900763</c:v>
                </c:pt>
                <c:pt idx="517">
                  <c:v>224.6311451900763</c:v>
                </c:pt>
                <c:pt idx="518">
                  <c:v>223.9512772577211</c:v>
                </c:pt>
                <c:pt idx="519">
                  <c:v>223.9512772577211</c:v>
                </c:pt>
                <c:pt idx="520">
                  <c:v>223.9512772577211</c:v>
                </c:pt>
                <c:pt idx="521">
                  <c:v>223.9512772577211</c:v>
                </c:pt>
                <c:pt idx="522">
                  <c:v>223.92290471510299</c:v>
                </c:pt>
                <c:pt idx="523">
                  <c:v>223.92290471510299</c:v>
                </c:pt>
                <c:pt idx="524">
                  <c:v>223.92290471510299</c:v>
                </c:pt>
                <c:pt idx="525">
                  <c:v>223.92290471510299</c:v>
                </c:pt>
                <c:pt idx="526">
                  <c:v>223.92290471510299</c:v>
                </c:pt>
                <c:pt idx="527">
                  <c:v>223.92290471510299</c:v>
                </c:pt>
                <c:pt idx="528">
                  <c:v>225.05520058225929</c:v>
                </c:pt>
                <c:pt idx="529">
                  <c:v>221.6188650681934</c:v>
                </c:pt>
                <c:pt idx="530">
                  <c:v>225.09672828488411</c:v>
                </c:pt>
                <c:pt idx="531">
                  <c:v>225.09672828488411</c:v>
                </c:pt>
                <c:pt idx="532">
                  <c:v>223.94241081746671</c:v>
                </c:pt>
                <c:pt idx="533">
                  <c:v>223.94241081746671</c:v>
                </c:pt>
                <c:pt idx="534">
                  <c:v>223.94241081746671</c:v>
                </c:pt>
                <c:pt idx="535">
                  <c:v>223.7559511385314</c:v>
                </c:pt>
                <c:pt idx="536">
                  <c:v>223.7559511385314</c:v>
                </c:pt>
                <c:pt idx="537">
                  <c:v>231.12811304101021</c:v>
                </c:pt>
                <c:pt idx="538">
                  <c:v>231.12811304101021</c:v>
                </c:pt>
                <c:pt idx="539">
                  <c:v>238.7770934268035</c:v>
                </c:pt>
                <c:pt idx="540">
                  <c:v>238.7770934268035</c:v>
                </c:pt>
                <c:pt idx="541">
                  <c:v>238.7770934268035</c:v>
                </c:pt>
                <c:pt idx="542">
                  <c:v>244.1663808344212</c:v>
                </c:pt>
                <c:pt idx="543">
                  <c:v>244.1663808344212</c:v>
                </c:pt>
                <c:pt idx="544">
                  <c:v>244.1663808344212</c:v>
                </c:pt>
                <c:pt idx="545">
                  <c:v>244.1663808344212</c:v>
                </c:pt>
                <c:pt idx="546">
                  <c:v>244.1663808344212</c:v>
                </c:pt>
                <c:pt idx="547">
                  <c:v>246.03967212235639</c:v>
                </c:pt>
                <c:pt idx="548">
                  <c:v>246.29505649125329</c:v>
                </c:pt>
                <c:pt idx="549">
                  <c:v>246.29505649125329</c:v>
                </c:pt>
                <c:pt idx="550">
                  <c:v>236.06225130075009</c:v>
                </c:pt>
                <c:pt idx="551">
                  <c:v>241.88749201182949</c:v>
                </c:pt>
                <c:pt idx="552">
                  <c:v>241.88749201182949</c:v>
                </c:pt>
                <c:pt idx="553">
                  <c:v>243.30853105989581</c:v>
                </c:pt>
                <c:pt idx="554">
                  <c:v>235.34157166578379</c:v>
                </c:pt>
                <c:pt idx="555">
                  <c:v>235.34157166578379</c:v>
                </c:pt>
                <c:pt idx="556">
                  <c:v>235.34157166578379</c:v>
                </c:pt>
                <c:pt idx="557">
                  <c:v>238.42316856332121</c:v>
                </c:pt>
                <c:pt idx="558">
                  <c:v>238.42316856332121</c:v>
                </c:pt>
                <c:pt idx="559">
                  <c:v>239.67883011851401</c:v>
                </c:pt>
                <c:pt idx="560">
                  <c:v>238.51275399101161</c:v>
                </c:pt>
                <c:pt idx="561">
                  <c:v>238.51275399101161</c:v>
                </c:pt>
                <c:pt idx="562">
                  <c:v>236.08062656525371</c:v>
                </c:pt>
                <c:pt idx="563">
                  <c:v>236.08062656525371</c:v>
                </c:pt>
                <c:pt idx="564">
                  <c:v>234.51891835670901</c:v>
                </c:pt>
                <c:pt idx="565">
                  <c:v>234.51891835670901</c:v>
                </c:pt>
                <c:pt idx="566">
                  <c:v>236.24548073314469</c:v>
                </c:pt>
                <c:pt idx="567">
                  <c:v>233.9400365605436</c:v>
                </c:pt>
                <c:pt idx="568">
                  <c:v>231.95424113506371</c:v>
                </c:pt>
                <c:pt idx="569">
                  <c:v>232.49150792509721</c:v>
                </c:pt>
                <c:pt idx="570">
                  <c:v>234.79495958901799</c:v>
                </c:pt>
                <c:pt idx="571">
                  <c:v>235.64257186589981</c:v>
                </c:pt>
                <c:pt idx="572">
                  <c:v>236.3183252974793</c:v>
                </c:pt>
                <c:pt idx="573">
                  <c:v>237.60749468869241</c:v>
                </c:pt>
                <c:pt idx="574">
                  <c:v>237.60749468869241</c:v>
                </c:pt>
                <c:pt idx="575">
                  <c:v>237.60749468869241</c:v>
                </c:pt>
                <c:pt idx="576">
                  <c:v>237.681401636045</c:v>
                </c:pt>
                <c:pt idx="577">
                  <c:v>237.681401636045</c:v>
                </c:pt>
                <c:pt idx="578">
                  <c:v>237.32902630541841</c:v>
                </c:pt>
                <c:pt idx="579">
                  <c:v>259.3629803614071</c:v>
                </c:pt>
                <c:pt idx="580">
                  <c:v>259.32184778672649</c:v>
                </c:pt>
                <c:pt idx="581">
                  <c:v>260.21549089349202</c:v>
                </c:pt>
                <c:pt idx="582">
                  <c:v>258.35954085766861</c:v>
                </c:pt>
                <c:pt idx="583">
                  <c:v>255.97627275284</c:v>
                </c:pt>
                <c:pt idx="584">
                  <c:v>257.5998173757327</c:v>
                </c:pt>
                <c:pt idx="585">
                  <c:v>257.5998173757327</c:v>
                </c:pt>
                <c:pt idx="586">
                  <c:v>258.35319638096058</c:v>
                </c:pt>
                <c:pt idx="587">
                  <c:v>258.94443309908121</c:v>
                </c:pt>
                <c:pt idx="588">
                  <c:v>261.3700154438896</c:v>
                </c:pt>
                <c:pt idx="589">
                  <c:v>261.3700154438896</c:v>
                </c:pt>
                <c:pt idx="590">
                  <c:v>258.10453593183672</c:v>
                </c:pt>
                <c:pt idx="591">
                  <c:v>258.10453593183672</c:v>
                </c:pt>
                <c:pt idx="592">
                  <c:v>258.10453593183672</c:v>
                </c:pt>
                <c:pt idx="593">
                  <c:v>258.10453593183672</c:v>
                </c:pt>
                <c:pt idx="594">
                  <c:v>258.32468214120848</c:v>
                </c:pt>
                <c:pt idx="595">
                  <c:v>257.16929139445898</c:v>
                </c:pt>
                <c:pt idx="596">
                  <c:v>257.16929139445898</c:v>
                </c:pt>
                <c:pt idx="597">
                  <c:v>257.16929139445898</c:v>
                </c:pt>
                <c:pt idx="598">
                  <c:v>257.16929139445898</c:v>
                </c:pt>
                <c:pt idx="599">
                  <c:v>257.16929139445898</c:v>
                </c:pt>
                <c:pt idx="600">
                  <c:v>257.16929139445898</c:v>
                </c:pt>
                <c:pt idx="601">
                  <c:v>257.26210553908942</c:v>
                </c:pt>
                <c:pt idx="602">
                  <c:v>257.26210553908942</c:v>
                </c:pt>
                <c:pt idx="603">
                  <c:v>257.26210553908942</c:v>
                </c:pt>
                <c:pt idx="604">
                  <c:v>257.26210553908942</c:v>
                </c:pt>
                <c:pt idx="605">
                  <c:v>257.26210553908942</c:v>
                </c:pt>
                <c:pt idx="606">
                  <c:v>257.26210553908942</c:v>
                </c:pt>
                <c:pt idx="607">
                  <c:v>257.26210553908942</c:v>
                </c:pt>
                <c:pt idx="608">
                  <c:v>257.26210553908942</c:v>
                </c:pt>
                <c:pt idx="609">
                  <c:v>257.26210553908942</c:v>
                </c:pt>
                <c:pt idx="610">
                  <c:v>257.26210553908942</c:v>
                </c:pt>
                <c:pt idx="611">
                  <c:v>257.26210553908942</c:v>
                </c:pt>
                <c:pt idx="612">
                  <c:v>257.22660588723153</c:v>
                </c:pt>
                <c:pt idx="613">
                  <c:v>257.22660588723153</c:v>
                </c:pt>
                <c:pt idx="614">
                  <c:v>257.98858434780698</c:v>
                </c:pt>
                <c:pt idx="615">
                  <c:v>257.98858434780698</c:v>
                </c:pt>
                <c:pt idx="616">
                  <c:v>257.98858434780698</c:v>
                </c:pt>
                <c:pt idx="617">
                  <c:v>257.57518226910781</c:v>
                </c:pt>
                <c:pt idx="618">
                  <c:v>256.72295838118521</c:v>
                </c:pt>
                <c:pt idx="619">
                  <c:v>256.72295838118521</c:v>
                </c:pt>
                <c:pt idx="620">
                  <c:v>256.72295838118521</c:v>
                </c:pt>
                <c:pt idx="621">
                  <c:v>256.72295838118521</c:v>
                </c:pt>
                <c:pt idx="622">
                  <c:v>256.72295838118521</c:v>
                </c:pt>
                <c:pt idx="623">
                  <c:v>256.72295838118521</c:v>
                </c:pt>
                <c:pt idx="624">
                  <c:v>256.72295838118521</c:v>
                </c:pt>
                <c:pt idx="625">
                  <c:v>256.72295838118521</c:v>
                </c:pt>
                <c:pt idx="626">
                  <c:v>256.72295838118521</c:v>
                </c:pt>
                <c:pt idx="627">
                  <c:v>256.72295838118521</c:v>
                </c:pt>
                <c:pt idx="628">
                  <c:v>256.72295838118521</c:v>
                </c:pt>
              </c:numCache>
            </c:numRef>
          </c:val>
          <c:smooth val="0"/>
          <c:extLst xmlns:c16r2="http://schemas.microsoft.com/office/drawing/2015/06/chart">
            <c:ext xmlns:c16="http://schemas.microsoft.com/office/drawing/2014/chart" uri="{C3380CC4-5D6E-409C-BE32-E72D297353CC}">
              <c16:uniqueId val="{00000001-D22D-0647-9B24-770B85D82378}"/>
            </c:ext>
          </c:extLst>
        </c:ser>
        <c:dLbls>
          <c:showLegendKey val="0"/>
          <c:showVal val="0"/>
          <c:showCatName val="0"/>
          <c:showSerName val="0"/>
          <c:showPercent val="0"/>
          <c:showBubbleSize val="0"/>
        </c:dLbls>
        <c:smooth val="0"/>
        <c:axId val="222891992"/>
        <c:axId val="367945696"/>
      </c:lineChart>
      <c:dateAx>
        <c:axId val="222891992"/>
        <c:scaling>
          <c:orientation val="minMax"/>
        </c:scaling>
        <c:delete val="0"/>
        <c:axPos val="b"/>
        <c:numFmt formatCode="[$-809]mmmm\ yyyy;@" sourceLinked="0"/>
        <c:majorTickMark val="out"/>
        <c:minorTickMark val="none"/>
        <c:tickLblPos val="nextTo"/>
        <c:txPr>
          <a:bodyPr rot="-1200000"/>
          <a:lstStyle/>
          <a:p>
            <a:pPr>
              <a:defRPr/>
            </a:pPr>
            <a:endParaRPr lang="en-US"/>
          </a:p>
        </c:txPr>
        <c:crossAx val="367945696"/>
        <c:crosses val="autoZero"/>
        <c:auto val="1"/>
        <c:lblOffset val="100"/>
        <c:baseTimeUnit val="days"/>
        <c:majorUnit val="3"/>
        <c:majorTimeUnit val="months"/>
        <c:minorUnit val="1"/>
        <c:minorTimeUnit val="months"/>
      </c:dateAx>
      <c:valAx>
        <c:axId val="367945696"/>
        <c:scaling>
          <c:orientation val="minMax"/>
          <c:min val="50"/>
        </c:scaling>
        <c:delete val="0"/>
        <c:axPos val="l"/>
        <c:majorGridlines/>
        <c:numFmt formatCode="#,##0" sourceLinked="0"/>
        <c:majorTickMark val="out"/>
        <c:minorTickMark val="none"/>
        <c:tickLblPos val="nextTo"/>
        <c:crossAx val="222891992"/>
        <c:crosses val="autoZero"/>
        <c:crossBetween val="between"/>
        <c:majorUnit val="50"/>
      </c:valAx>
    </c:plotArea>
    <c:legend>
      <c:legendPos val="r"/>
      <c:layout>
        <c:manualLayout>
          <c:xMode val="edge"/>
          <c:yMode val="edge"/>
          <c:x val="0.13879277605198001"/>
          <c:y val="0.172468289372574"/>
          <c:w val="0.37774214576010401"/>
          <c:h val="6.5696587926509203E-2"/>
        </c:manualLayout>
      </c:layout>
      <c:overlay val="0"/>
      <c:spPr>
        <a:solidFill>
          <a:schemeClr val="bg1"/>
        </a:solidFill>
        <a:ln>
          <a:solidFill>
            <a:schemeClr val="tx1"/>
          </a:solidFill>
        </a:ln>
      </c:sp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dirty="0"/>
              <a:t>2016</a:t>
            </a:r>
            <a:r>
              <a:rPr lang="zh-CN" altLang="en-US" dirty="0"/>
              <a:t>一月</a:t>
            </a:r>
            <a:r>
              <a:rPr lang="en-GB" dirty="0"/>
              <a:t> </a:t>
            </a:r>
            <a:r>
              <a:rPr lang="zh-CN" altLang="en-US" dirty="0"/>
              <a:t>下跌</a:t>
            </a:r>
            <a:endParaRPr lang="en-GB" dirty="0"/>
          </a:p>
        </c:rich>
      </c:tx>
      <c:layout/>
      <c:overlay val="0"/>
    </c:title>
    <c:autoTitleDeleted val="0"/>
    <c:plotArea>
      <c:layout>
        <c:manualLayout>
          <c:layoutTarget val="inner"/>
          <c:xMode val="edge"/>
          <c:yMode val="edge"/>
          <c:x val="0.129279752631763"/>
          <c:y val="0.13570041759826401"/>
          <c:w val="0.82770203503626105"/>
          <c:h val="0.68014182959736402"/>
        </c:manualLayout>
      </c:layout>
      <c:lineChart>
        <c:grouping val="standard"/>
        <c:varyColors val="0"/>
        <c:ser>
          <c:idx val="3"/>
          <c:order val="0"/>
          <c:tx>
            <c:strRef>
              <c:f>Year!$E$2</c:f>
              <c:strCache>
                <c:ptCount val="1"/>
                <c:pt idx="0">
                  <c:v>S&amp;P500</c:v>
                </c:pt>
              </c:strCache>
            </c:strRef>
          </c:tx>
          <c:spPr>
            <a:ln>
              <a:solidFill>
                <a:srgbClr val="C00000"/>
              </a:solidFill>
            </a:ln>
          </c:spPr>
          <c:marker>
            <c:symbol val="none"/>
          </c:marker>
          <c:cat>
            <c:numRef>
              <c:f>Year!$G$3:$G$63</c:f>
              <c:numCache>
                <c:formatCode>m/d/yyyy</c:formatCode>
                <c:ptCount val="61"/>
                <c:pt idx="0">
                  <c:v>42339</c:v>
                </c:pt>
                <c:pt idx="1">
                  <c:v>42340</c:v>
                </c:pt>
                <c:pt idx="2">
                  <c:v>42341</c:v>
                </c:pt>
                <c:pt idx="3">
                  <c:v>42342</c:v>
                </c:pt>
                <c:pt idx="4">
                  <c:v>42345</c:v>
                </c:pt>
                <c:pt idx="5">
                  <c:v>42346</c:v>
                </c:pt>
                <c:pt idx="6">
                  <c:v>42347</c:v>
                </c:pt>
                <c:pt idx="7">
                  <c:v>42348</c:v>
                </c:pt>
                <c:pt idx="8">
                  <c:v>42349</c:v>
                </c:pt>
                <c:pt idx="9">
                  <c:v>42352</c:v>
                </c:pt>
                <c:pt idx="10">
                  <c:v>42353</c:v>
                </c:pt>
                <c:pt idx="11">
                  <c:v>42354</c:v>
                </c:pt>
                <c:pt idx="12">
                  <c:v>42355</c:v>
                </c:pt>
                <c:pt idx="13">
                  <c:v>42356</c:v>
                </c:pt>
                <c:pt idx="14">
                  <c:v>42359</c:v>
                </c:pt>
                <c:pt idx="15">
                  <c:v>42360</c:v>
                </c:pt>
                <c:pt idx="16">
                  <c:v>42361</c:v>
                </c:pt>
                <c:pt idx="17">
                  <c:v>42362</c:v>
                </c:pt>
                <c:pt idx="18">
                  <c:v>42366</c:v>
                </c:pt>
                <c:pt idx="19">
                  <c:v>42367</c:v>
                </c:pt>
                <c:pt idx="20">
                  <c:v>42368</c:v>
                </c:pt>
                <c:pt idx="21">
                  <c:v>42369</c:v>
                </c:pt>
                <c:pt idx="22">
                  <c:v>42373</c:v>
                </c:pt>
                <c:pt idx="23">
                  <c:v>42374</c:v>
                </c:pt>
                <c:pt idx="24">
                  <c:v>42375</c:v>
                </c:pt>
                <c:pt idx="25">
                  <c:v>42376</c:v>
                </c:pt>
                <c:pt idx="26">
                  <c:v>42377</c:v>
                </c:pt>
                <c:pt idx="27">
                  <c:v>42380</c:v>
                </c:pt>
                <c:pt idx="28">
                  <c:v>42381</c:v>
                </c:pt>
                <c:pt idx="29">
                  <c:v>42382</c:v>
                </c:pt>
                <c:pt idx="30">
                  <c:v>42383</c:v>
                </c:pt>
                <c:pt idx="31">
                  <c:v>42384</c:v>
                </c:pt>
                <c:pt idx="32">
                  <c:v>42388</c:v>
                </c:pt>
                <c:pt idx="33">
                  <c:v>42389</c:v>
                </c:pt>
                <c:pt idx="34">
                  <c:v>42390</c:v>
                </c:pt>
                <c:pt idx="35">
                  <c:v>42391</c:v>
                </c:pt>
                <c:pt idx="36">
                  <c:v>42394</c:v>
                </c:pt>
                <c:pt idx="37">
                  <c:v>42395</c:v>
                </c:pt>
                <c:pt idx="38">
                  <c:v>42396</c:v>
                </c:pt>
                <c:pt idx="39">
                  <c:v>42397</c:v>
                </c:pt>
                <c:pt idx="40">
                  <c:v>42398</c:v>
                </c:pt>
                <c:pt idx="41">
                  <c:v>42401</c:v>
                </c:pt>
                <c:pt idx="42">
                  <c:v>42402</c:v>
                </c:pt>
                <c:pt idx="43">
                  <c:v>42403</c:v>
                </c:pt>
                <c:pt idx="44">
                  <c:v>42404</c:v>
                </c:pt>
                <c:pt idx="45">
                  <c:v>42405</c:v>
                </c:pt>
                <c:pt idx="46">
                  <c:v>42408</c:v>
                </c:pt>
                <c:pt idx="47">
                  <c:v>42409</c:v>
                </c:pt>
                <c:pt idx="48">
                  <c:v>42410</c:v>
                </c:pt>
                <c:pt idx="49">
                  <c:v>42411</c:v>
                </c:pt>
                <c:pt idx="50">
                  <c:v>42412</c:v>
                </c:pt>
                <c:pt idx="51">
                  <c:v>42416</c:v>
                </c:pt>
                <c:pt idx="52">
                  <c:v>42417</c:v>
                </c:pt>
                <c:pt idx="53">
                  <c:v>42418</c:v>
                </c:pt>
                <c:pt idx="54">
                  <c:v>42419</c:v>
                </c:pt>
                <c:pt idx="55">
                  <c:v>42422</c:v>
                </c:pt>
                <c:pt idx="56">
                  <c:v>42423</c:v>
                </c:pt>
                <c:pt idx="57">
                  <c:v>42424</c:v>
                </c:pt>
                <c:pt idx="58">
                  <c:v>42425</c:v>
                </c:pt>
                <c:pt idx="59">
                  <c:v>42426</c:v>
                </c:pt>
                <c:pt idx="60">
                  <c:v>42429</c:v>
                </c:pt>
              </c:numCache>
            </c:numRef>
          </c:cat>
          <c:val>
            <c:numRef>
              <c:f>Year!$K$3:$K$63</c:f>
              <c:numCache>
                <c:formatCode>General</c:formatCode>
                <c:ptCount val="61"/>
                <c:pt idx="0" formatCode="0.0000">
                  <c:v>100</c:v>
                </c:pt>
                <c:pt idx="1">
                  <c:v>98.562642160893645</c:v>
                </c:pt>
                <c:pt idx="2">
                  <c:v>100.5857149039918</c:v>
                </c:pt>
                <c:pt idx="3">
                  <c:v>99.882664666195424</c:v>
                </c:pt>
                <c:pt idx="4">
                  <c:v>99.234435035176574</c:v>
                </c:pt>
                <c:pt idx="5">
                  <c:v>98.466465657775203</c:v>
                </c:pt>
                <c:pt idx="6">
                  <c:v>98.688152497463292</c:v>
                </c:pt>
                <c:pt idx="7">
                  <c:v>96.771354790311193</c:v>
                </c:pt>
                <c:pt idx="8">
                  <c:v>97.231559357733332</c:v>
                </c:pt>
                <c:pt idx="9">
                  <c:v>98.264014118710676</c:v>
                </c:pt>
                <c:pt idx="10">
                  <c:v>99.690311659958383</c:v>
                </c:pt>
                <c:pt idx="11">
                  <c:v>98.190919976340595</c:v>
                </c:pt>
                <c:pt idx="12">
                  <c:v>96.443392914677005</c:v>
                </c:pt>
                <c:pt idx="13">
                  <c:v>97.193569639001524</c:v>
                </c:pt>
                <c:pt idx="14">
                  <c:v>98.050502281787544</c:v>
                </c:pt>
                <c:pt idx="15">
                  <c:v>99.268096811268038</c:v>
                </c:pt>
                <c:pt idx="16">
                  <c:v>99.109405581122502</c:v>
                </c:pt>
                <c:pt idx="17">
                  <c:v>98.893489331621339</c:v>
                </c:pt>
                <c:pt idx="18">
                  <c:v>99.944698510706857</c:v>
                </c:pt>
                <c:pt idx="19">
                  <c:v>99.22337473731794</c:v>
                </c:pt>
                <c:pt idx="20">
                  <c:v>98.289500892037069</c:v>
                </c:pt>
                <c:pt idx="21">
                  <c:v>96.785300383263348</c:v>
                </c:pt>
                <c:pt idx="22">
                  <c:v>96.980057802078349</c:v>
                </c:pt>
                <c:pt idx="23">
                  <c:v>95.708123548335905</c:v>
                </c:pt>
                <c:pt idx="24">
                  <c:v>93.43980072228554</c:v>
                </c:pt>
                <c:pt idx="25">
                  <c:v>92.427062144447476</c:v>
                </c:pt>
                <c:pt idx="26">
                  <c:v>92.505926877004626</c:v>
                </c:pt>
                <c:pt idx="27">
                  <c:v>93.227731532909132</c:v>
                </c:pt>
                <c:pt idx="28">
                  <c:v>90.900260157440911</c:v>
                </c:pt>
                <c:pt idx="29">
                  <c:v>92.41792537665124</c:v>
                </c:pt>
                <c:pt idx="30">
                  <c:v>90.421782054426231</c:v>
                </c:pt>
                <c:pt idx="31">
                  <c:v>90.469870305985552</c:v>
                </c:pt>
                <c:pt idx="32">
                  <c:v>89.411928771681787</c:v>
                </c:pt>
                <c:pt idx="33">
                  <c:v>89.87646128174427</c:v>
                </c:pt>
                <c:pt idx="34">
                  <c:v>91.699486898355843</c:v>
                </c:pt>
                <c:pt idx="35">
                  <c:v>90.265495236858655</c:v>
                </c:pt>
                <c:pt idx="36">
                  <c:v>91.542238315757061</c:v>
                </c:pt>
                <c:pt idx="37">
                  <c:v>90.547773273511581</c:v>
                </c:pt>
                <c:pt idx="38">
                  <c:v>91.048371972243459</c:v>
                </c:pt>
                <c:pt idx="39">
                  <c:v>93.302749205341669</c:v>
                </c:pt>
                <c:pt idx="40">
                  <c:v>93.261393309000724</c:v>
                </c:pt>
                <c:pt idx="41">
                  <c:v>91.513385364821502</c:v>
                </c:pt>
                <c:pt idx="42">
                  <c:v>91.970223754634532</c:v>
                </c:pt>
                <c:pt idx="43">
                  <c:v>92.110641449187597</c:v>
                </c:pt>
                <c:pt idx="44">
                  <c:v>90.408317343989651</c:v>
                </c:pt>
                <c:pt idx="45">
                  <c:v>89.128688969997768</c:v>
                </c:pt>
                <c:pt idx="46">
                  <c:v>89.06954042057987</c:v>
                </c:pt>
                <c:pt idx="47">
                  <c:v>89.052709532534053</c:v>
                </c:pt>
                <c:pt idx="48">
                  <c:v>87.957259162014154</c:v>
                </c:pt>
                <c:pt idx="49">
                  <c:v>89.674009742679743</c:v>
                </c:pt>
                <c:pt idx="50">
                  <c:v>91.155127890704989</c:v>
                </c:pt>
                <c:pt idx="51">
                  <c:v>92.657404869416368</c:v>
                </c:pt>
                <c:pt idx="52">
                  <c:v>92.225091487898609</c:v>
                </c:pt>
                <c:pt idx="53">
                  <c:v>92.22268707532065</c:v>
                </c:pt>
                <c:pt idx="54">
                  <c:v>93.555693408543405</c:v>
                </c:pt>
                <c:pt idx="55">
                  <c:v>92.390515073262506</c:v>
                </c:pt>
                <c:pt idx="56">
                  <c:v>92.800707859062939</c:v>
                </c:pt>
                <c:pt idx="57">
                  <c:v>93.853840568210813</c:v>
                </c:pt>
                <c:pt idx="58">
                  <c:v>93.678318450019432</c:v>
                </c:pt>
                <c:pt idx="59">
                  <c:v>92.917562310351983</c:v>
                </c:pt>
                <c:pt idx="60">
                  <c:v>95.135392472265082</c:v>
                </c:pt>
              </c:numCache>
            </c:numRef>
          </c:val>
          <c:smooth val="0"/>
          <c:extLst xmlns:c16r2="http://schemas.microsoft.com/office/drawing/2015/06/chart">
            <c:ext xmlns:c16="http://schemas.microsoft.com/office/drawing/2014/chart" uri="{C3380CC4-5D6E-409C-BE32-E72D297353CC}">
              <c16:uniqueId val="{00000000-509D-2145-82C8-06F785C1F274}"/>
            </c:ext>
          </c:extLst>
        </c:ser>
        <c:ser>
          <c:idx val="5"/>
          <c:order val="1"/>
          <c:tx>
            <c:strRef>
              <c:f>Year!$D$2</c:f>
              <c:strCache>
                <c:ptCount val="1"/>
                <c:pt idx="0">
                  <c:v>Sigma002</c:v>
                </c:pt>
              </c:strCache>
            </c:strRef>
          </c:tx>
          <c:spPr>
            <a:ln>
              <a:solidFill>
                <a:srgbClr val="00B050"/>
              </a:solidFill>
            </a:ln>
          </c:spPr>
          <c:marker>
            <c:symbol val="none"/>
          </c:marker>
          <c:cat>
            <c:numRef>
              <c:f>Year!$G$3:$G$63</c:f>
              <c:numCache>
                <c:formatCode>m/d/yyyy</c:formatCode>
                <c:ptCount val="61"/>
                <c:pt idx="0">
                  <c:v>42339</c:v>
                </c:pt>
                <c:pt idx="1">
                  <c:v>42340</c:v>
                </c:pt>
                <c:pt idx="2">
                  <c:v>42341</c:v>
                </c:pt>
                <c:pt idx="3">
                  <c:v>42342</c:v>
                </c:pt>
                <c:pt idx="4">
                  <c:v>42345</c:v>
                </c:pt>
                <c:pt idx="5">
                  <c:v>42346</c:v>
                </c:pt>
                <c:pt idx="6">
                  <c:v>42347</c:v>
                </c:pt>
                <c:pt idx="7">
                  <c:v>42348</c:v>
                </c:pt>
                <c:pt idx="8">
                  <c:v>42349</c:v>
                </c:pt>
                <c:pt idx="9">
                  <c:v>42352</c:v>
                </c:pt>
                <c:pt idx="10">
                  <c:v>42353</c:v>
                </c:pt>
                <c:pt idx="11">
                  <c:v>42354</c:v>
                </c:pt>
                <c:pt idx="12">
                  <c:v>42355</c:v>
                </c:pt>
                <c:pt idx="13">
                  <c:v>42356</c:v>
                </c:pt>
                <c:pt idx="14">
                  <c:v>42359</c:v>
                </c:pt>
                <c:pt idx="15">
                  <c:v>42360</c:v>
                </c:pt>
                <c:pt idx="16">
                  <c:v>42361</c:v>
                </c:pt>
                <c:pt idx="17">
                  <c:v>42362</c:v>
                </c:pt>
                <c:pt idx="18">
                  <c:v>42366</c:v>
                </c:pt>
                <c:pt idx="19">
                  <c:v>42367</c:v>
                </c:pt>
                <c:pt idx="20">
                  <c:v>42368</c:v>
                </c:pt>
                <c:pt idx="21">
                  <c:v>42369</c:v>
                </c:pt>
                <c:pt idx="22">
                  <c:v>42373</c:v>
                </c:pt>
                <c:pt idx="23">
                  <c:v>42374</c:v>
                </c:pt>
                <c:pt idx="24">
                  <c:v>42375</c:v>
                </c:pt>
                <c:pt idx="25">
                  <c:v>42376</c:v>
                </c:pt>
                <c:pt idx="26">
                  <c:v>42377</c:v>
                </c:pt>
                <c:pt idx="27">
                  <c:v>42380</c:v>
                </c:pt>
                <c:pt idx="28">
                  <c:v>42381</c:v>
                </c:pt>
                <c:pt idx="29">
                  <c:v>42382</c:v>
                </c:pt>
                <c:pt idx="30">
                  <c:v>42383</c:v>
                </c:pt>
                <c:pt idx="31">
                  <c:v>42384</c:v>
                </c:pt>
                <c:pt idx="32">
                  <c:v>42388</c:v>
                </c:pt>
                <c:pt idx="33">
                  <c:v>42389</c:v>
                </c:pt>
                <c:pt idx="34">
                  <c:v>42390</c:v>
                </c:pt>
                <c:pt idx="35">
                  <c:v>42391</c:v>
                </c:pt>
                <c:pt idx="36">
                  <c:v>42394</c:v>
                </c:pt>
                <c:pt idx="37">
                  <c:v>42395</c:v>
                </c:pt>
                <c:pt idx="38">
                  <c:v>42396</c:v>
                </c:pt>
                <c:pt idx="39">
                  <c:v>42397</c:v>
                </c:pt>
                <c:pt idx="40">
                  <c:v>42398</c:v>
                </c:pt>
                <c:pt idx="41">
                  <c:v>42401</c:v>
                </c:pt>
                <c:pt idx="42">
                  <c:v>42402</c:v>
                </c:pt>
                <c:pt idx="43">
                  <c:v>42403</c:v>
                </c:pt>
                <c:pt idx="44">
                  <c:v>42404</c:v>
                </c:pt>
                <c:pt idx="45">
                  <c:v>42405</c:v>
                </c:pt>
                <c:pt idx="46">
                  <c:v>42408</c:v>
                </c:pt>
                <c:pt idx="47">
                  <c:v>42409</c:v>
                </c:pt>
                <c:pt idx="48">
                  <c:v>42410</c:v>
                </c:pt>
                <c:pt idx="49">
                  <c:v>42411</c:v>
                </c:pt>
                <c:pt idx="50">
                  <c:v>42412</c:v>
                </c:pt>
                <c:pt idx="51">
                  <c:v>42416</c:v>
                </c:pt>
                <c:pt idx="52">
                  <c:v>42417</c:v>
                </c:pt>
                <c:pt idx="53">
                  <c:v>42418</c:v>
                </c:pt>
                <c:pt idx="54">
                  <c:v>42419</c:v>
                </c:pt>
                <c:pt idx="55">
                  <c:v>42422</c:v>
                </c:pt>
                <c:pt idx="56">
                  <c:v>42423</c:v>
                </c:pt>
                <c:pt idx="57">
                  <c:v>42424</c:v>
                </c:pt>
                <c:pt idx="58">
                  <c:v>42425</c:v>
                </c:pt>
                <c:pt idx="59">
                  <c:v>42426</c:v>
                </c:pt>
                <c:pt idx="60">
                  <c:v>42429</c:v>
                </c:pt>
              </c:numCache>
            </c:numRef>
          </c:cat>
          <c:val>
            <c:numRef>
              <c:f>Year!$J$3:$J$63</c:f>
              <c:numCache>
                <c:formatCode>General</c:formatCode>
                <c:ptCount val="61"/>
                <c:pt idx="0" formatCode="0.0000">
                  <c:v>100</c:v>
                </c:pt>
                <c:pt idx="1">
                  <c:v>99.992587621863422</c:v>
                </c:pt>
                <c:pt idx="2">
                  <c:v>99.992587621863422</c:v>
                </c:pt>
                <c:pt idx="3">
                  <c:v>99.992587621863422</c:v>
                </c:pt>
                <c:pt idx="4">
                  <c:v>99.992587621863422</c:v>
                </c:pt>
                <c:pt idx="5">
                  <c:v>99.59067187910675</c:v>
                </c:pt>
                <c:pt idx="6">
                  <c:v>100.1752968929038</c:v>
                </c:pt>
                <c:pt idx="7">
                  <c:v>100.1752968929038</c:v>
                </c:pt>
                <c:pt idx="8">
                  <c:v>100.2432147169613</c:v>
                </c:pt>
                <c:pt idx="9">
                  <c:v>100.2432147169613</c:v>
                </c:pt>
                <c:pt idx="10">
                  <c:v>99.997664358871603</c:v>
                </c:pt>
                <c:pt idx="11">
                  <c:v>99.997664358871603</c:v>
                </c:pt>
                <c:pt idx="12">
                  <c:v>100.2143842568902</c:v>
                </c:pt>
                <c:pt idx="13">
                  <c:v>100.2143842568902</c:v>
                </c:pt>
                <c:pt idx="14">
                  <c:v>100.2143842568902</c:v>
                </c:pt>
                <c:pt idx="15">
                  <c:v>100.3436173560562</c:v>
                </c:pt>
                <c:pt idx="16">
                  <c:v>100.3436173560562</c:v>
                </c:pt>
                <c:pt idx="17">
                  <c:v>100.3436173560562</c:v>
                </c:pt>
                <c:pt idx="18">
                  <c:v>100.7651117514601</c:v>
                </c:pt>
                <c:pt idx="19">
                  <c:v>100.9565337423444</c:v>
                </c:pt>
                <c:pt idx="20">
                  <c:v>100.9565337423444</c:v>
                </c:pt>
                <c:pt idx="21">
                  <c:v>100.9565337423444</c:v>
                </c:pt>
                <c:pt idx="22">
                  <c:v>101.26883556467141</c:v>
                </c:pt>
                <c:pt idx="23">
                  <c:v>101.2954049810654</c:v>
                </c:pt>
                <c:pt idx="24">
                  <c:v>100.9914759573861</c:v>
                </c:pt>
                <c:pt idx="25">
                  <c:v>101.0191284965568</c:v>
                </c:pt>
                <c:pt idx="26">
                  <c:v>101.0191284965568</c:v>
                </c:pt>
                <c:pt idx="27">
                  <c:v>101.0191284965568</c:v>
                </c:pt>
                <c:pt idx="28">
                  <c:v>100.88475168320321</c:v>
                </c:pt>
                <c:pt idx="29">
                  <c:v>103.7603687319485</c:v>
                </c:pt>
                <c:pt idx="30">
                  <c:v>103.57194164625299</c:v>
                </c:pt>
                <c:pt idx="31">
                  <c:v>103.6492245376151</c:v>
                </c:pt>
                <c:pt idx="32">
                  <c:v>105.6582046922711</c:v>
                </c:pt>
                <c:pt idx="33">
                  <c:v>106.144575108898</c:v>
                </c:pt>
                <c:pt idx="34">
                  <c:v>105.9879008983568</c:v>
                </c:pt>
                <c:pt idx="35">
                  <c:v>108.3922509278801</c:v>
                </c:pt>
                <c:pt idx="36">
                  <c:v>107.946510205327</c:v>
                </c:pt>
                <c:pt idx="37">
                  <c:v>109.3794363236091</c:v>
                </c:pt>
                <c:pt idx="38">
                  <c:v>109.6739829583256</c:v>
                </c:pt>
                <c:pt idx="39">
                  <c:v>111.6651876753252</c:v>
                </c:pt>
                <c:pt idx="40">
                  <c:v>110.5187803279567</c:v>
                </c:pt>
                <c:pt idx="41">
                  <c:v>110.48478284709731</c:v>
                </c:pt>
                <c:pt idx="42">
                  <c:v>111.0098470327782</c:v>
                </c:pt>
                <c:pt idx="43">
                  <c:v>110.8384038091104</c:v>
                </c:pt>
                <c:pt idx="44">
                  <c:v>109.7450029287711</c:v>
                </c:pt>
                <c:pt idx="45">
                  <c:v>109.9297111874227</c:v>
                </c:pt>
                <c:pt idx="46">
                  <c:v>111.11088749798969</c:v>
                </c:pt>
                <c:pt idx="47">
                  <c:v>110.74210331727809</c:v>
                </c:pt>
                <c:pt idx="48">
                  <c:v>110.5160676625502</c:v>
                </c:pt>
                <c:pt idx="49">
                  <c:v>110.6563717370251</c:v>
                </c:pt>
                <c:pt idx="50">
                  <c:v>109.3893050081675</c:v>
                </c:pt>
                <c:pt idx="51">
                  <c:v>109.60279430465199</c:v>
                </c:pt>
                <c:pt idx="52">
                  <c:v>109.1301437630716</c:v>
                </c:pt>
                <c:pt idx="53">
                  <c:v>108.9677966329961</c:v>
                </c:pt>
                <c:pt idx="54">
                  <c:v>108.997887781559</c:v>
                </c:pt>
                <c:pt idx="55">
                  <c:v>109.0857219984796</c:v>
                </c:pt>
                <c:pt idx="56">
                  <c:v>109.61037362489159</c:v>
                </c:pt>
                <c:pt idx="57">
                  <c:v>110.8050313184861</c:v>
                </c:pt>
                <c:pt idx="58">
                  <c:v>110.94974209174551</c:v>
                </c:pt>
                <c:pt idx="59">
                  <c:v>110.9333092720649</c:v>
                </c:pt>
                <c:pt idx="60">
                  <c:v>110.9744748982024</c:v>
                </c:pt>
              </c:numCache>
            </c:numRef>
          </c:val>
          <c:smooth val="0"/>
          <c:extLst xmlns:c16r2="http://schemas.microsoft.com/office/drawing/2015/06/chart">
            <c:ext xmlns:c16="http://schemas.microsoft.com/office/drawing/2014/chart" uri="{C3380CC4-5D6E-409C-BE32-E72D297353CC}">
              <c16:uniqueId val="{00000001-509D-2145-82C8-06F785C1F274}"/>
            </c:ext>
          </c:extLst>
        </c:ser>
        <c:dLbls>
          <c:showLegendKey val="0"/>
          <c:showVal val="0"/>
          <c:showCatName val="0"/>
          <c:showSerName val="0"/>
          <c:showPercent val="0"/>
          <c:showBubbleSize val="0"/>
        </c:dLbls>
        <c:smooth val="0"/>
        <c:axId val="367944912"/>
        <c:axId val="367943344"/>
      </c:lineChart>
      <c:dateAx>
        <c:axId val="367944912"/>
        <c:scaling>
          <c:orientation val="minMax"/>
        </c:scaling>
        <c:delete val="0"/>
        <c:axPos val="b"/>
        <c:numFmt formatCode="dd\ mmm\ yyyy;@" sourceLinked="0"/>
        <c:majorTickMark val="out"/>
        <c:minorTickMark val="none"/>
        <c:tickLblPos val="nextTo"/>
        <c:txPr>
          <a:bodyPr rot="-2340000"/>
          <a:lstStyle/>
          <a:p>
            <a:pPr>
              <a:defRPr/>
            </a:pPr>
            <a:endParaRPr lang="en-US"/>
          </a:p>
        </c:txPr>
        <c:crossAx val="367943344"/>
        <c:crosses val="autoZero"/>
        <c:auto val="1"/>
        <c:lblOffset val="100"/>
        <c:baseTimeUnit val="days"/>
        <c:majorUnit val="10"/>
        <c:majorTimeUnit val="days"/>
        <c:minorUnit val="1"/>
        <c:minorTimeUnit val="months"/>
      </c:dateAx>
      <c:valAx>
        <c:axId val="367943344"/>
        <c:scaling>
          <c:orientation val="minMax"/>
          <c:min val="80"/>
        </c:scaling>
        <c:delete val="0"/>
        <c:axPos val="l"/>
        <c:majorGridlines/>
        <c:numFmt formatCode="#,##0" sourceLinked="0"/>
        <c:majorTickMark val="out"/>
        <c:minorTickMark val="none"/>
        <c:tickLblPos val="nextTo"/>
        <c:crossAx val="367944912"/>
        <c:crosses val="autoZero"/>
        <c:crossBetween val="between"/>
      </c:valAx>
    </c:plotArea>
    <c:legend>
      <c:legendPos val="r"/>
      <c:layout>
        <c:manualLayout>
          <c:xMode val="edge"/>
          <c:yMode val="edge"/>
          <c:x val="0.13786276896321001"/>
          <c:y val="0.15581265632864999"/>
          <c:w val="0.43392594854097399"/>
          <c:h val="6.5696587926509203E-2"/>
        </c:manualLayout>
      </c:layout>
      <c:overlay val="0"/>
      <c:spPr>
        <a:solidFill>
          <a:schemeClr val="bg1"/>
        </a:solidFill>
        <a:ln>
          <a:solidFill>
            <a:schemeClr val="tx1"/>
          </a:solidFill>
        </a:ln>
      </c:spPr>
    </c:legend>
    <c:plotVisOnly val="1"/>
    <c:dispBlanksAs val="gap"/>
    <c:showDLblsOverMax val="0"/>
  </c:chart>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0.54153</cdr:x>
      <cdr:y>0.89793</cdr:y>
    </cdr:from>
    <cdr:to>
      <cdr:x>0.67815</cdr:x>
      <cdr:y>0.98257</cdr:y>
    </cdr:to>
    <cdr:sp macro="" textlink="">
      <cdr:nvSpPr>
        <cdr:cNvPr id="2" name="Rectangle 1"/>
        <cdr:cNvSpPr/>
      </cdr:nvSpPr>
      <cdr:spPr>
        <a:xfrm xmlns:a="http://schemas.openxmlformats.org/drawingml/2006/main">
          <a:off x="2795954" y="3171391"/>
          <a:ext cx="705406" cy="298938"/>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r>
            <a:rPr lang="zh-CN" altLang="en-US" sz="800" dirty="0">
              <a:solidFill>
                <a:schemeClr val="tx1"/>
              </a:solidFill>
            </a:rPr>
            <a:t>标普</a:t>
          </a:r>
          <a:r>
            <a:rPr lang="en-US" altLang="zh-CN" sz="800" dirty="0">
              <a:solidFill>
                <a:schemeClr val="tx1"/>
              </a:solidFill>
            </a:rPr>
            <a:t>500</a:t>
          </a:r>
          <a:endParaRPr lang="en-GB" sz="8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0.23246</cdr:x>
      <cdr:y>0.15803</cdr:y>
    </cdr:from>
    <cdr:to>
      <cdr:x>0.35336</cdr:x>
      <cdr:y>0.21785</cdr:y>
    </cdr:to>
    <cdr:sp macro="" textlink="">
      <cdr:nvSpPr>
        <cdr:cNvPr id="2" name="Rectangle 1"/>
        <cdr:cNvSpPr/>
      </cdr:nvSpPr>
      <cdr:spPr>
        <a:xfrm xmlns:a="http://schemas.openxmlformats.org/drawingml/2006/main">
          <a:off x="1045442" y="569201"/>
          <a:ext cx="543739" cy="215444"/>
        </a:xfrm>
        <a:prstGeom xmlns:a="http://schemas.openxmlformats.org/drawingml/2006/main" prst="rect">
          <a:avLst/>
        </a:prstGeom>
        <a:solidFill xmlns:a="http://schemas.openxmlformats.org/drawingml/2006/main">
          <a:schemeClr val="bg1"/>
        </a:solidFill>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zh-CN" altLang="en-US" sz="800" dirty="0"/>
            <a:t>标普</a:t>
          </a:r>
          <a:r>
            <a:rPr lang="en-GB" sz="800" dirty="0"/>
            <a:t>500</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GB"/>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83DAFF3A-412D-4805-9455-9F9FE5A3EF39}" type="datetimeFigureOut">
              <a:rPr lang="en-GB" smtClean="0"/>
              <a:t>12/06/2017</a:t>
            </a:fld>
            <a:endParaRPr lang="en-GB"/>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GB"/>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BA5206C4-A225-4625-A9B9-246DE850CC21}" type="slidenum">
              <a:rPr lang="en-GB" smtClean="0"/>
              <a:t>‹#›</a:t>
            </a:fld>
            <a:endParaRPr lang="en-GB"/>
          </a:p>
        </p:txBody>
      </p:sp>
    </p:spTree>
    <p:extLst>
      <p:ext uri="{BB962C8B-B14F-4D97-AF65-F5344CB8AC3E}">
        <p14:creationId xmlns:p14="http://schemas.microsoft.com/office/powerpoint/2010/main" val="2794191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CB109E1C-4405-1C43-933B-5FA63F13FAD2}" type="datetimeFigureOut">
              <a:rPr lang="en-US" smtClean="0"/>
              <a:t>6/12/2017</a:t>
            </a:fld>
            <a:endParaRPr lang="en-US"/>
          </a:p>
        </p:txBody>
      </p:sp>
      <p:sp>
        <p:nvSpPr>
          <p:cNvPr id="4" name="Slide Image Placeholder 3"/>
          <p:cNvSpPr>
            <a:spLocks noGrp="1" noRot="1" noChangeAspect="1"/>
          </p:cNvSpPr>
          <p:nvPr>
            <p:ph type="sldImg" idx="2"/>
          </p:nvPr>
        </p:nvSpPr>
        <p:spPr>
          <a:xfrm>
            <a:off x="3097213" y="887413"/>
            <a:ext cx="31940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7E2B54E-1F5A-BB44-97D0-55742D0ECE44}" type="slidenum">
              <a:rPr lang="en-US" smtClean="0"/>
              <a:t>‹#›</a:t>
            </a:fld>
            <a:endParaRPr lang="en-US"/>
          </a:p>
        </p:txBody>
      </p:sp>
    </p:spTree>
    <p:extLst>
      <p:ext uri="{BB962C8B-B14F-4D97-AF65-F5344CB8AC3E}">
        <p14:creationId xmlns:p14="http://schemas.microsoft.com/office/powerpoint/2010/main" val="374555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E2B54E-1F5A-BB44-97D0-55742D0ECE44}" type="slidenum">
              <a:rPr lang="en-US" smtClean="0"/>
              <a:t>10</a:t>
            </a:fld>
            <a:endParaRPr lang="en-US"/>
          </a:p>
        </p:txBody>
      </p:sp>
    </p:spTree>
    <p:extLst>
      <p:ext uri="{BB962C8B-B14F-4D97-AF65-F5344CB8AC3E}">
        <p14:creationId xmlns:p14="http://schemas.microsoft.com/office/powerpoint/2010/main" val="317069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Chang</a:t>
            </a:r>
            <a:r>
              <a:rPr lang="zh-CN" altLang="en-US"/>
              <a:t> </a:t>
            </a:r>
            <a:r>
              <a:rPr lang="en-US" altLang="zh-CN"/>
              <a:t>timescale</a:t>
            </a:r>
            <a:endParaRPr lang="en-GB" altLang="zh-CN"/>
          </a:p>
          <a:p>
            <a:r>
              <a:rPr lang="en-US" altLang="zh-CN"/>
              <a:t>Replot</a:t>
            </a:r>
            <a:endParaRPr lang="en-GB" altLang="zh-CN"/>
          </a:p>
          <a:p>
            <a:endParaRPr lang="en-US"/>
          </a:p>
        </p:txBody>
      </p:sp>
      <p:sp>
        <p:nvSpPr>
          <p:cNvPr id="4" name="Slide Number Placeholder 3"/>
          <p:cNvSpPr>
            <a:spLocks noGrp="1"/>
          </p:cNvSpPr>
          <p:nvPr>
            <p:ph type="sldNum" sz="quarter" idx="10"/>
          </p:nvPr>
        </p:nvSpPr>
        <p:spPr/>
        <p:txBody>
          <a:bodyPr/>
          <a:lstStyle/>
          <a:p>
            <a:fld id="{47E2B54E-1F5A-BB44-97D0-55742D0ECE44}" type="slidenum">
              <a:rPr lang="en-US" smtClean="0"/>
              <a:t>12</a:t>
            </a:fld>
            <a:endParaRPr lang="en-US"/>
          </a:p>
        </p:txBody>
      </p:sp>
    </p:spTree>
    <p:extLst>
      <p:ext uri="{BB962C8B-B14F-4D97-AF65-F5344CB8AC3E}">
        <p14:creationId xmlns:p14="http://schemas.microsoft.com/office/powerpoint/2010/main" val="79942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Less</a:t>
            </a:r>
            <a:r>
              <a:rPr lang="zh-CN" altLang="en-US"/>
              <a:t> </a:t>
            </a:r>
            <a:r>
              <a:rPr lang="en-US" altLang="zh-CN"/>
              <a:t>number</a:t>
            </a:r>
            <a:r>
              <a:rPr lang="zh-CN" altLang="en-US"/>
              <a:t> </a:t>
            </a:r>
            <a:r>
              <a:rPr lang="en-US" altLang="zh-CN"/>
              <a:t>of</a:t>
            </a:r>
            <a:r>
              <a:rPr lang="zh-CN" altLang="en-US"/>
              <a:t> </a:t>
            </a:r>
            <a:r>
              <a:rPr lang="en-US" altLang="zh-CN"/>
              <a:t>traded</a:t>
            </a:r>
            <a:r>
              <a:rPr lang="zh-CN" altLang="en-US"/>
              <a:t> </a:t>
            </a:r>
            <a:r>
              <a:rPr lang="en-US" altLang="zh-CN"/>
              <a:t>stock</a:t>
            </a:r>
            <a:endParaRPr lang="en-GB" altLang="zh-CN"/>
          </a:p>
          <a:p>
            <a:r>
              <a:rPr lang="en-US" altLang="zh-CN"/>
              <a:t>Less</a:t>
            </a:r>
            <a:r>
              <a:rPr lang="zh-CN" altLang="en-US"/>
              <a:t> </a:t>
            </a:r>
            <a:r>
              <a:rPr lang="en-US" altLang="zh-CN"/>
              <a:t>trading</a:t>
            </a:r>
            <a:r>
              <a:rPr lang="zh-CN" altLang="en-US"/>
              <a:t> </a:t>
            </a:r>
            <a:r>
              <a:rPr lang="en-US" altLang="zh-CN"/>
              <a:t>cost</a:t>
            </a:r>
            <a:endParaRPr lang="en-GB" altLang="zh-CN"/>
          </a:p>
          <a:p>
            <a:r>
              <a:rPr lang="en-US" altLang="zh-CN"/>
              <a:t>More</a:t>
            </a:r>
            <a:r>
              <a:rPr lang="zh-CN" altLang="en-US"/>
              <a:t> </a:t>
            </a:r>
            <a:r>
              <a:rPr lang="en-US" altLang="zh-CN"/>
              <a:t>concentrated</a:t>
            </a:r>
            <a:r>
              <a:rPr lang="zh-CN" altLang="en-US"/>
              <a:t> </a:t>
            </a:r>
            <a:r>
              <a:rPr lang="en-US" altLang="zh-CN"/>
              <a:t>alpha</a:t>
            </a:r>
            <a:endParaRPr lang="en-US"/>
          </a:p>
        </p:txBody>
      </p:sp>
      <p:sp>
        <p:nvSpPr>
          <p:cNvPr id="4" name="Slide Number Placeholder 3"/>
          <p:cNvSpPr>
            <a:spLocks noGrp="1"/>
          </p:cNvSpPr>
          <p:nvPr>
            <p:ph type="sldNum" sz="quarter" idx="10"/>
          </p:nvPr>
        </p:nvSpPr>
        <p:spPr/>
        <p:txBody>
          <a:bodyPr/>
          <a:lstStyle/>
          <a:p>
            <a:fld id="{47E2B54E-1F5A-BB44-97D0-55742D0ECE44}" type="slidenum">
              <a:rPr lang="en-US" smtClean="0"/>
              <a:t>13</a:t>
            </a:fld>
            <a:endParaRPr lang="en-US"/>
          </a:p>
        </p:txBody>
      </p:sp>
    </p:spTree>
    <p:extLst>
      <p:ext uri="{BB962C8B-B14F-4D97-AF65-F5344CB8AC3E}">
        <p14:creationId xmlns:p14="http://schemas.microsoft.com/office/powerpoint/2010/main" val="131800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GB"/>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3B824EA-99FC-3246-90AE-886B41DC9B54}" type="datetimeFigureOut">
              <a:rPr lang="en-US" smtClean="0"/>
              <a:t>6/12/2017</a:t>
            </a:fld>
            <a:endParaRPr lang="en-US"/>
          </a:p>
        </p:txBody>
      </p:sp>
      <p:sp>
        <p:nvSpPr>
          <p:cNvPr id="8" name="Slide Number Placeholder 7"/>
          <p:cNvSpPr>
            <a:spLocks noGrp="1"/>
          </p:cNvSpPr>
          <p:nvPr>
            <p:ph type="sldNum" sz="quarter" idx="11"/>
          </p:nvPr>
        </p:nvSpPr>
        <p:spPr/>
        <p:txBody>
          <a:bodyPr/>
          <a:lstStyle/>
          <a:p>
            <a:fld id="{2D57B0AA-AC8E-4463-ADAC-E87D09B82E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B824EA-99FC-3246-90AE-886B41DC9B54}"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83C34-E8CC-9D40-B69C-8D5FF38902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B824EA-99FC-3246-90AE-886B41DC9B54}"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83C34-E8CC-9D40-B69C-8D5FF38902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B824EA-99FC-3246-90AE-886B41DC9B54}"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83C34-E8CC-9D40-B69C-8D5FF38902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B824EA-99FC-3246-90AE-886B41DC9B54}"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83C34-E8CC-9D40-B69C-8D5FF38902FA}"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3B824EA-99FC-3246-90AE-886B41DC9B54}"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83C34-E8CC-9D40-B69C-8D5FF38902FA}"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3B824EA-99FC-3246-90AE-886B41DC9B54}" type="datetimeFigureOut">
              <a:rPr lang="en-US" smtClean="0"/>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83C34-E8CC-9D40-B69C-8D5FF38902FA}"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3B824EA-99FC-3246-90AE-886B41DC9B54}" type="datetimeFigureOut">
              <a:rPr lang="en-US" smtClean="0"/>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83C34-E8CC-9D40-B69C-8D5FF38902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24EA-99FC-3246-90AE-886B41DC9B54}" type="datetimeFigureOut">
              <a:rPr lang="en-US" smtClean="0"/>
              <a:t>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F83C34-E8CC-9D40-B69C-8D5FF38902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GB"/>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3B824EA-99FC-3246-90AE-886B41DC9B54}"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GB"/>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3B824EA-99FC-3246-90AE-886B41DC9B54}"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83C34-E8CC-9D40-B69C-8D5FF38902F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3B824EA-99FC-3246-90AE-886B41DC9B54}" type="datetimeFigureOut">
              <a:rPr lang="en-US" smtClean="0"/>
              <a:t>6/12/2017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EF83C34-E8CC-9D40-B69C-8D5FF38902FA}"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Sigma002</a:t>
            </a:r>
          </a:p>
        </p:txBody>
      </p:sp>
      <p:sp>
        <p:nvSpPr>
          <p:cNvPr id="3" name="Subtitle 2"/>
          <p:cNvSpPr>
            <a:spLocks noGrp="1"/>
          </p:cNvSpPr>
          <p:nvPr>
            <p:ph type="subTitle" idx="1"/>
          </p:nvPr>
        </p:nvSpPr>
        <p:spPr>
          <a:xfrm>
            <a:off x="1371600" y="3898198"/>
            <a:ext cx="6400800" cy="2274002"/>
          </a:xfrm>
        </p:spPr>
        <p:txBody>
          <a:bodyPr/>
          <a:lstStyle/>
          <a:p>
            <a:r>
              <a:rPr lang="en-US" altLang="zh-CN" dirty="0"/>
              <a:t>				</a:t>
            </a:r>
            <a:r>
              <a:rPr lang="zh-CN" altLang="en-US" dirty="0"/>
              <a:t>因素中频交易策略</a:t>
            </a:r>
            <a:endParaRPr lang="en-US" dirty="0"/>
          </a:p>
          <a:p>
            <a:pPr algn="r"/>
            <a:r>
              <a:rPr lang="en-US" sz="1600" dirty="0"/>
              <a:t>Factor-based intraday trading </a:t>
            </a:r>
            <a:r>
              <a:rPr lang="en-US" sz="1600" dirty="0" smtClean="0"/>
              <a:t>strategy</a:t>
            </a:r>
          </a:p>
          <a:p>
            <a:pPr algn="r"/>
            <a:endParaRPr lang="en-US" sz="1600" dirty="0"/>
          </a:p>
          <a:p>
            <a:pPr algn="r"/>
            <a:r>
              <a:rPr lang="zh-CN" altLang="en-US" sz="1600" dirty="0" smtClean="0"/>
              <a:t>作者：顾</a:t>
            </a:r>
            <a:r>
              <a:rPr lang="zh-CN" altLang="en-US" sz="1600" dirty="0"/>
              <a:t>浪</a:t>
            </a:r>
            <a:r>
              <a:rPr lang="zh-CN" altLang="en-US" sz="1600" dirty="0" smtClean="0"/>
              <a:t>屿</a:t>
            </a:r>
            <a:endParaRPr lang="en-GB" altLang="zh-CN" sz="1600" dirty="0" smtClean="0"/>
          </a:p>
          <a:p>
            <a:pPr algn="r"/>
            <a:r>
              <a:rPr lang="en-US" altLang="zh-CN" sz="1600" dirty="0" smtClean="0"/>
              <a:t>04/06/2017</a:t>
            </a:r>
            <a:endParaRPr lang="en-US" sz="1600" dirty="0"/>
          </a:p>
        </p:txBody>
      </p:sp>
    </p:spTree>
    <p:extLst>
      <p:ext uri="{BB962C8B-B14F-4D97-AF65-F5344CB8AC3E}">
        <p14:creationId xmlns:p14="http://schemas.microsoft.com/office/powerpoint/2010/main" val="267636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0"/>
            <a:ext cx="8229600" cy="1260000"/>
          </a:xfrm>
        </p:spPr>
        <p:txBody>
          <a:bodyPr anchor="ctr"/>
          <a:lstStyle/>
          <a:p>
            <a:pPr algn="l"/>
            <a:r>
              <a:rPr lang="zh-CN" altLang="en-US" sz="4000" dirty="0"/>
              <a:t>回撤结果的可靠性</a:t>
            </a:r>
            <a:endParaRPr lang="en-GB" sz="4000" dirty="0"/>
          </a:p>
        </p:txBody>
      </p:sp>
      <p:grpSp>
        <p:nvGrpSpPr>
          <p:cNvPr id="35" name="Group 34"/>
          <p:cNvGrpSpPr/>
          <p:nvPr/>
        </p:nvGrpSpPr>
        <p:grpSpPr>
          <a:xfrm>
            <a:off x="611952" y="1379232"/>
            <a:ext cx="8379921" cy="4925995"/>
            <a:chOff x="611952" y="1379232"/>
            <a:chExt cx="8379921" cy="4925995"/>
          </a:xfrm>
        </p:grpSpPr>
        <p:pic>
          <p:nvPicPr>
            <p:cNvPr id="30" name="Picture 29"/>
            <p:cNvPicPr>
              <a:picLocks noChangeAspect="1"/>
            </p:cNvPicPr>
            <p:nvPr/>
          </p:nvPicPr>
          <p:blipFill>
            <a:blip r:embed="rId3"/>
            <a:stretch>
              <a:fillRect/>
            </a:stretch>
          </p:blipFill>
          <p:spPr>
            <a:xfrm>
              <a:off x="611952" y="1379232"/>
              <a:ext cx="7937680" cy="4925995"/>
            </a:xfrm>
            <a:prstGeom prst="rect">
              <a:avLst/>
            </a:prstGeom>
          </p:spPr>
        </p:pic>
        <p:grpSp>
          <p:nvGrpSpPr>
            <p:cNvPr id="34" name="Group 33"/>
            <p:cNvGrpSpPr/>
            <p:nvPr/>
          </p:nvGrpSpPr>
          <p:grpSpPr>
            <a:xfrm>
              <a:off x="2132509" y="1975788"/>
              <a:ext cx="6859364" cy="3850736"/>
              <a:chOff x="2132509" y="1975788"/>
              <a:chExt cx="6859364" cy="3850736"/>
            </a:xfrm>
          </p:grpSpPr>
          <p:sp>
            <p:nvSpPr>
              <p:cNvPr id="10" name="TextBox 9"/>
              <p:cNvSpPr txBox="1"/>
              <p:nvPr/>
            </p:nvSpPr>
            <p:spPr>
              <a:xfrm>
                <a:off x="7039878" y="3865745"/>
                <a:ext cx="934278" cy="261610"/>
              </a:xfrm>
              <a:prstGeom prst="rect">
                <a:avLst/>
              </a:prstGeom>
              <a:noFill/>
            </p:spPr>
            <p:txBody>
              <a:bodyPr wrap="square" rtlCol="0">
                <a:spAutoFit/>
              </a:bodyPr>
              <a:lstStyle/>
              <a:p>
                <a:r>
                  <a:rPr lang="zh-CN" altLang="en-US" sz="1100" dirty="0">
                    <a:solidFill>
                      <a:srgbClr val="002060"/>
                    </a:solidFill>
                  </a:rPr>
                  <a:t>完美排列</a:t>
                </a:r>
                <a:endParaRPr lang="en-GB" sz="1100" dirty="0">
                  <a:solidFill>
                    <a:srgbClr val="002060"/>
                  </a:solidFill>
                </a:endParaRPr>
              </a:p>
            </p:txBody>
          </p:sp>
          <p:sp>
            <p:nvSpPr>
              <p:cNvPr id="11" name="TextBox 9"/>
              <p:cNvSpPr txBox="1"/>
              <p:nvPr/>
            </p:nvSpPr>
            <p:spPr>
              <a:xfrm>
                <a:off x="6830112" y="5001642"/>
                <a:ext cx="1152836"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1100" dirty="0">
                    <a:solidFill>
                      <a:srgbClr val="002060"/>
                    </a:solidFill>
                  </a:rPr>
                  <a:t>无价格滑动</a:t>
                </a:r>
                <a:endParaRPr lang="en-GB" sz="1100" dirty="0">
                  <a:solidFill>
                    <a:srgbClr val="002060"/>
                  </a:solidFill>
                </a:endParaRPr>
              </a:p>
            </p:txBody>
          </p:sp>
          <p:sp>
            <p:nvSpPr>
              <p:cNvPr id="13" name="TextBox 12"/>
              <p:cNvSpPr txBox="1"/>
              <p:nvPr/>
            </p:nvSpPr>
            <p:spPr>
              <a:xfrm>
                <a:off x="3232807" y="4049224"/>
                <a:ext cx="934278" cy="292388"/>
              </a:xfrm>
              <a:prstGeom prst="rect">
                <a:avLst/>
              </a:prstGeom>
              <a:noFill/>
            </p:spPr>
            <p:txBody>
              <a:bodyPr wrap="square" rtlCol="0">
                <a:spAutoFit/>
              </a:bodyPr>
              <a:lstStyle/>
              <a:p>
                <a:pPr algn="ctr"/>
                <a:r>
                  <a:rPr lang="en-GB" sz="1300" b="1" dirty="0">
                    <a:solidFill>
                      <a:srgbClr val="FF0000"/>
                    </a:solidFill>
                  </a:rPr>
                  <a:t>Sigma002</a:t>
                </a:r>
              </a:p>
            </p:txBody>
          </p:sp>
          <p:cxnSp>
            <p:nvCxnSpPr>
              <p:cNvPr id="4" name="Straight Arrow Connector 3"/>
              <p:cNvCxnSpPr>
                <a:stCxn id="13" idx="2"/>
              </p:cNvCxnSpPr>
              <p:nvPr/>
            </p:nvCxnSpPr>
            <p:spPr>
              <a:xfrm>
                <a:off x="3699946" y="4341612"/>
                <a:ext cx="2030866" cy="1079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32509" y="4324025"/>
                <a:ext cx="934278" cy="292388"/>
              </a:xfrm>
              <a:prstGeom prst="rect">
                <a:avLst/>
              </a:prstGeom>
              <a:noFill/>
              <a:ln>
                <a:noFill/>
              </a:ln>
            </p:spPr>
            <p:txBody>
              <a:bodyPr wrap="square" rtlCol="0">
                <a:spAutoFit/>
              </a:bodyPr>
              <a:lstStyle/>
              <a:p>
                <a:pPr algn="ctr"/>
                <a:r>
                  <a:rPr lang="zh-CN" altLang="en-US" sz="1300" b="1" dirty="0">
                    <a:solidFill>
                      <a:srgbClr val="0070C0"/>
                    </a:solidFill>
                  </a:rPr>
                  <a:t>标普</a:t>
                </a:r>
                <a:r>
                  <a:rPr lang="en-GB" sz="1300" b="1" dirty="0">
                    <a:solidFill>
                      <a:srgbClr val="0070C0"/>
                    </a:solidFill>
                  </a:rPr>
                  <a:t>500</a:t>
                </a:r>
              </a:p>
            </p:txBody>
          </p:sp>
          <p:cxnSp>
            <p:nvCxnSpPr>
              <p:cNvPr id="15" name="Straight Arrow Connector 14"/>
              <p:cNvCxnSpPr>
                <a:stCxn id="14" idx="2"/>
              </p:cNvCxnSpPr>
              <p:nvPr/>
            </p:nvCxnSpPr>
            <p:spPr>
              <a:xfrm>
                <a:off x="2599648" y="4616413"/>
                <a:ext cx="2030866" cy="10793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795526" y="4881262"/>
                <a:ext cx="9681" cy="346510"/>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805207" y="2901462"/>
                <a:ext cx="0" cy="1823063"/>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9"/>
              <p:cNvSpPr txBox="1"/>
              <p:nvPr/>
            </p:nvSpPr>
            <p:spPr>
              <a:xfrm>
                <a:off x="8089806" y="1975788"/>
                <a:ext cx="902067" cy="2616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100" dirty="0">
                    <a:solidFill>
                      <a:srgbClr val="002060"/>
                    </a:solidFill>
                  </a:rPr>
                  <a:t>4592</a:t>
                </a:r>
              </a:p>
            </p:txBody>
          </p:sp>
          <p:sp>
            <p:nvSpPr>
              <p:cNvPr id="18" name="TextBox 9"/>
              <p:cNvSpPr txBox="1"/>
              <p:nvPr/>
            </p:nvSpPr>
            <p:spPr>
              <a:xfrm>
                <a:off x="8089805" y="4462904"/>
                <a:ext cx="902067" cy="2616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100" dirty="0">
                    <a:solidFill>
                      <a:srgbClr val="002060"/>
                    </a:solidFill>
                  </a:rPr>
                  <a:t>1462</a:t>
                </a:r>
              </a:p>
            </p:txBody>
          </p:sp>
          <p:sp>
            <p:nvSpPr>
              <p:cNvPr id="19" name="TextBox 9"/>
              <p:cNvSpPr txBox="1"/>
              <p:nvPr/>
            </p:nvSpPr>
            <p:spPr>
              <a:xfrm>
                <a:off x="8089804" y="5096961"/>
                <a:ext cx="902067" cy="2616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100" dirty="0">
                    <a:solidFill>
                      <a:srgbClr val="002060"/>
                    </a:solidFill>
                  </a:rPr>
                  <a:t>737</a:t>
                </a:r>
              </a:p>
            </p:txBody>
          </p:sp>
          <p:sp>
            <p:nvSpPr>
              <p:cNvPr id="20" name="TextBox 9"/>
              <p:cNvSpPr txBox="1"/>
              <p:nvPr/>
            </p:nvSpPr>
            <p:spPr>
              <a:xfrm>
                <a:off x="8089803" y="5564903"/>
                <a:ext cx="902067" cy="2616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100" dirty="0">
                    <a:solidFill>
                      <a:srgbClr val="002060"/>
                    </a:solidFill>
                  </a:rPr>
                  <a:t>159</a:t>
                </a:r>
              </a:p>
            </p:txBody>
          </p:sp>
        </p:grpSp>
      </p:grpSp>
    </p:spTree>
    <p:extLst>
      <p:ext uri="{BB962C8B-B14F-4D97-AF65-F5344CB8AC3E}">
        <p14:creationId xmlns:p14="http://schemas.microsoft.com/office/powerpoint/2010/main" val="362723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414800"/>
            <a:ext cx="8229600" cy="4525963"/>
          </a:xfrm>
        </p:spPr>
        <p:txBody>
          <a:bodyPr/>
          <a:lstStyle/>
          <a:p>
            <a:r>
              <a:rPr lang="zh-CN" altLang="en-US" dirty="0" smtClean="0"/>
              <a:t>交易系统过往实</a:t>
            </a:r>
            <a:r>
              <a:rPr lang="zh-CN" altLang="en-US" dirty="0"/>
              <a:t>践证据表明实际交易的夏普比率往往比模拟低</a:t>
            </a:r>
            <a:r>
              <a:rPr lang="en-US" altLang="zh-CN" dirty="0" smtClean="0"/>
              <a:t>1.0</a:t>
            </a:r>
            <a:r>
              <a:rPr lang="zh-CN" altLang="en-US" dirty="0" smtClean="0"/>
              <a:t>左右。</a:t>
            </a:r>
            <a:r>
              <a:rPr lang="en-GB" dirty="0" smtClean="0"/>
              <a:t>Sigma002 </a:t>
            </a:r>
            <a:r>
              <a:rPr lang="zh-CN" altLang="en-US" dirty="0"/>
              <a:t>模拟结</a:t>
            </a:r>
            <a:r>
              <a:rPr lang="zh-CN" altLang="en-US" dirty="0" smtClean="0"/>
              <a:t>果也证</a:t>
            </a:r>
            <a:r>
              <a:rPr lang="zh-CN" altLang="en-US" dirty="0"/>
              <a:t>实了这一</a:t>
            </a:r>
            <a:r>
              <a:rPr lang="zh-CN" altLang="en-US" dirty="0" smtClean="0"/>
              <a:t>点，同时也说明</a:t>
            </a:r>
            <a:r>
              <a:rPr lang="en-US" altLang="zh-CN" dirty="0" smtClean="0"/>
              <a:t>Sigma002</a:t>
            </a:r>
            <a:r>
              <a:rPr lang="zh-CN" altLang="en-US" dirty="0"/>
              <a:t>实</a:t>
            </a:r>
            <a:r>
              <a:rPr lang="zh-CN" altLang="en-US" dirty="0" smtClean="0"/>
              <a:t>盘模拟是很接近于实际交易的。</a:t>
            </a:r>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74863621"/>
              </p:ext>
            </p:extLst>
          </p:nvPr>
        </p:nvGraphicFramePr>
        <p:xfrm>
          <a:off x="1477065" y="3306807"/>
          <a:ext cx="6639390" cy="2332181"/>
        </p:xfrm>
        <a:graphic>
          <a:graphicData uri="http://schemas.openxmlformats.org/drawingml/2006/table">
            <a:tbl>
              <a:tblPr>
                <a:tableStyleId>{5C22544A-7EE6-4342-B048-85BDC9FD1C3A}</a:tableStyleId>
              </a:tblPr>
              <a:tblGrid>
                <a:gridCol w="2032753">
                  <a:extLst>
                    <a:ext uri="{9D8B030D-6E8A-4147-A177-3AD203B41FA5}">
                      <a16:colId xmlns:a16="http://schemas.microsoft.com/office/drawing/2014/main" xmlns="" val="20000"/>
                    </a:ext>
                  </a:extLst>
                </a:gridCol>
                <a:gridCol w="1443182">
                  <a:extLst>
                    <a:ext uri="{9D8B030D-6E8A-4147-A177-3AD203B41FA5}">
                      <a16:colId xmlns:a16="http://schemas.microsoft.com/office/drawing/2014/main" xmlns="" val="20001"/>
                    </a:ext>
                  </a:extLst>
                </a:gridCol>
                <a:gridCol w="1547091">
                  <a:extLst>
                    <a:ext uri="{9D8B030D-6E8A-4147-A177-3AD203B41FA5}">
                      <a16:colId xmlns:a16="http://schemas.microsoft.com/office/drawing/2014/main" xmlns="" val="20002"/>
                    </a:ext>
                  </a:extLst>
                </a:gridCol>
                <a:gridCol w="1616364">
                  <a:extLst>
                    <a:ext uri="{9D8B030D-6E8A-4147-A177-3AD203B41FA5}">
                      <a16:colId xmlns:a16="http://schemas.microsoft.com/office/drawing/2014/main" xmlns="" val="20003"/>
                    </a:ext>
                  </a:extLst>
                </a:gridCol>
              </a:tblGrid>
              <a:tr h="760565">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年化回报率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夏普比率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最大亏损</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0"/>
                  </a:ext>
                </a:extLst>
              </a:tr>
              <a:tr h="520980">
                <a:tc>
                  <a:txBody>
                    <a:bodyPr/>
                    <a:lstStyle/>
                    <a:p>
                      <a:pPr algn="l" fontAlgn="ctr"/>
                      <a:r>
                        <a:rPr lang="en-GB" sz="1100" b="1" u="none" strike="noStrike" dirty="0">
                          <a:effectLst/>
                        </a:rPr>
                        <a:t>Sigma002 (</a:t>
                      </a:r>
                      <a:r>
                        <a:rPr lang="zh-CN" altLang="en-US" sz="1100" b="1" u="none" strike="noStrike" dirty="0">
                          <a:effectLst/>
                        </a:rPr>
                        <a:t>完美排列</a:t>
                      </a:r>
                      <a:r>
                        <a:rPr lang="en-GB" sz="1100" b="1" u="none" strike="noStrike" dirty="0">
                          <a:effectLst/>
                        </a:rPr>
                        <a:t>)</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dirty="0">
                          <a:effectLst/>
                        </a:rPr>
                        <a:t>47.0%</a:t>
                      </a:r>
                      <a:endParaRPr lang="en-GB" sz="16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dirty="0">
                          <a:effectLst/>
                        </a:rPr>
                        <a:t>2.90</a:t>
                      </a:r>
                      <a:endParaRPr lang="en-GB" sz="16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a:effectLst/>
                        </a:rPr>
                        <a:t>8.8%</a:t>
                      </a:r>
                      <a:endParaRPr lang="en-GB" sz="1600" b="1"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1"/>
                  </a:ext>
                </a:extLst>
              </a:tr>
              <a:tr h="588818">
                <a:tc>
                  <a:txBody>
                    <a:bodyPr/>
                    <a:lstStyle/>
                    <a:p>
                      <a:pPr algn="l" fontAlgn="ctr"/>
                      <a:r>
                        <a:rPr lang="en-GB" sz="1100" b="1" u="none" strike="noStrike" dirty="0">
                          <a:effectLst/>
                        </a:rPr>
                        <a:t>Sigma002 (</a:t>
                      </a:r>
                      <a:r>
                        <a:rPr lang="zh-CN" altLang="en-US" sz="1100" b="1" u="none" strike="noStrike" dirty="0">
                          <a:effectLst/>
                        </a:rPr>
                        <a:t>无价格滑动</a:t>
                      </a:r>
                      <a:r>
                        <a:rPr lang="en-GB" sz="1100" b="1" u="none" strike="noStrike" dirty="0">
                          <a:effectLst/>
                        </a:rPr>
                        <a:t>)</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dirty="0">
                          <a:effectLst/>
                        </a:rPr>
                        <a:t>31.0%</a:t>
                      </a:r>
                      <a:endParaRPr lang="en-GB" sz="16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dirty="0">
                          <a:effectLst/>
                        </a:rPr>
                        <a:t>2.17</a:t>
                      </a:r>
                      <a:endParaRPr lang="en-GB" sz="16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dirty="0">
                          <a:effectLst/>
                        </a:rPr>
                        <a:t>9.1%</a:t>
                      </a:r>
                      <a:endParaRPr lang="en-GB" sz="16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2"/>
                  </a:ext>
                </a:extLst>
              </a:tr>
              <a:tr h="461818">
                <a:tc>
                  <a:txBody>
                    <a:bodyPr/>
                    <a:lstStyle/>
                    <a:p>
                      <a:pPr algn="l" fontAlgn="ctr"/>
                      <a:r>
                        <a:rPr lang="en-GB" sz="1100" b="1" u="none" strike="noStrike" dirty="0">
                          <a:effectLst/>
                        </a:rPr>
                        <a:t>Sigma002</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a:effectLst/>
                        </a:rPr>
                        <a:t>21.3%</a:t>
                      </a:r>
                      <a:endParaRPr lang="en-GB" sz="16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dirty="0">
                          <a:effectLst/>
                        </a:rPr>
                        <a:t>1.93</a:t>
                      </a:r>
                      <a:endParaRPr lang="en-GB" sz="16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600" u="none" strike="noStrike" dirty="0">
                          <a:effectLst/>
                        </a:rPr>
                        <a:t>9.1%</a:t>
                      </a:r>
                      <a:endParaRPr lang="en-GB" sz="16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5" name="Oval 4"/>
          <p:cNvSpPr/>
          <p:nvPr/>
        </p:nvSpPr>
        <p:spPr>
          <a:xfrm>
            <a:off x="5255290" y="4084983"/>
            <a:ext cx="954157" cy="46713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Oval 10"/>
          <p:cNvSpPr/>
          <p:nvPr/>
        </p:nvSpPr>
        <p:spPr>
          <a:xfrm>
            <a:off x="5255290" y="5132406"/>
            <a:ext cx="954157" cy="46713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Title 1"/>
          <p:cNvSpPr>
            <a:spLocks noGrp="1"/>
          </p:cNvSpPr>
          <p:nvPr>
            <p:ph type="title"/>
          </p:nvPr>
        </p:nvSpPr>
        <p:spPr>
          <a:xfrm>
            <a:off x="457200" y="0"/>
            <a:ext cx="8229600" cy="1260000"/>
          </a:xfrm>
        </p:spPr>
        <p:txBody>
          <a:bodyPr anchor="ctr"/>
          <a:lstStyle/>
          <a:p>
            <a:pPr algn="l"/>
            <a:r>
              <a:rPr lang="zh-CN" altLang="en-US" sz="4000" dirty="0"/>
              <a:t>回撤结果的可靠性</a:t>
            </a:r>
            <a:endParaRPr lang="en-GB" sz="4000" dirty="0"/>
          </a:p>
        </p:txBody>
      </p:sp>
    </p:spTree>
    <p:extLst>
      <p:ext uri="{BB962C8B-B14F-4D97-AF65-F5344CB8AC3E}">
        <p14:creationId xmlns:p14="http://schemas.microsoft.com/office/powerpoint/2010/main" val="3259641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1260000"/>
          </a:xfrm>
        </p:spPr>
        <p:txBody>
          <a:bodyPr anchor="ctr"/>
          <a:lstStyle/>
          <a:p>
            <a:pPr algn="l"/>
            <a:r>
              <a:rPr lang="en-GB" sz="4000" dirty="0"/>
              <a:t>Sigma002 vs </a:t>
            </a:r>
            <a:r>
              <a:rPr lang="zh-CN" altLang="en-US" sz="4000" dirty="0"/>
              <a:t>猴子策略</a:t>
            </a:r>
            <a:endParaRPr lang="en-GB" sz="4000" dirty="0"/>
          </a:p>
        </p:txBody>
      </p:sp>
      <p:pic>
        <p:nvPicPr>
          <p:cNvPr id="14" name="Content Placeholder 13"/>
          <p:cNvPicPr>
            <a:picLocks noGrp="1" noChangeAspect="1"/>
          </p:cNvPicPr>
          <p:nvPr>
            <p:ph idx="1"/>
          </p:nvPr>
        </p:nvPicPr>
        <p:blipFill>
          <a:blip r:embed="rId3"/>
          <a:stretch>
            <a:fillRect/>
          </a:stretch>
        </p:blipFill>
        <p:spPr>
          <a:xfrm>
            <a:off x="152903" y="2315910"/>
            <a:ext cx="8305297" cy="4542081"/>
          </a:xfrm>
          <a:prstGeom prst="rect">
            <a:avLst/>
          </a:prstGeom>
        </p:spPr>
      </p:pic>
      <p:grpSp>
        <p:nvGrpSpPr>
          <p:cNvPr id="24" name="Group 23"/>
          <p:cNvGrpSpPr/>
          <p:nvPr/>
        </p:nvGrpSpPr>
        <p:grpSpPr>
          <a:xfrm>
            <a:off x="978876" y="6370683"/>
            <a:ext cx="7128159" cy="341194"/>
            <a:chOff x="961292" y="6036587"/>
            <a:chExt cx="7128159" cy="341194"/>
          </a:xfrm>
        </p:grpSpPr>
        <p:grpSp>
          <p:nvGrpSpPr>
            <p:cNvPr id="23" name="Group 22"/>
            <p:cNvGrpSpPr/>
            <p:nvPr/>
          </p:nvGrpSpPr>
          <p:grpSpPr>
            <a:xfrm>
              <a:off x="961292" y="6036587"/>
              <a:ext cx="5931160" cy="159913"/>
              <a:chOff x="961292" y="6036587"/>
              <a:chExt cx="5931160" cy="159913"/>
            </a:xfrm>
          </p:grpSpPr>
          <p:sp>
            <p:nvSpPr>
              <p:cNvPr id="9" name="Rectangle 8"/>
              <p:cNvSpPr/>
              <p:nvPr/>
            </p:nvSpPr>
            <p:spPr>
              <a:xfrm>
                <a:off x="961292" y="6044100"/>
                <a:ext cx="536331" cy="14696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2007</a:t>
                </a:r>
              </a:p>
            </p:txBody>
          </p:sp>
          <p:sp>
            <p:nvSpPr>
              <p:cNvPr id="10" name="Rectangle 9"/>
              <p:cNvSpPr/>
              <p:nvPr/>
            </p:nvSpPr>
            <p:spPr>
              <a:xfrm>
                <a:off x="1662729" y="6044100"/>
                <a:ext cx="536331" cy="152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2008</a:t>
                </a:r>
              </a:p>
            </p:txBody>
          </p:sp>
          <p:sp>
            <p:nvSpPr>
              <p:cNvPr id="11" name="Rectangle 10"/>
              <p:cNvSpPr/>
              <p:nvPr/>
            </p:nvSpPr>
            <p:spPr>
              <a:xfrm>
                <a:off x="2364166" y="6044100"/>
                <a:ext cx="536331"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2009</a:t>
                </a:r>
              </a:p>
            </p:txBody>
          </p:sp>
          <p:sp>
            <p:nvSpPr>
              <p:cNvPr id="12" name="Rectangle 11"/>
              <p:cNvSpPr/>
              <p:nvPr/>
            </p:nvSpPr>
            <p:spPr>
              <a:xfrm>
                <a:off x="2998677" y="6038664"/>
                <a:ext cx="536331"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2010</a:t>
                </a:r>
              </a:p>
            </p:txBody>
          </p:sp>
          <p:sp>
            <p:nvSpPr>
              <p:cNvPr id="13" name="Rectangle 12"/>
              <p:cNvSpPr/>
              <p:nvPr/>
            </p:nvSpPr>
            <p:spPr>
              <a:xfrm>
                <a:off x="3633188" y="6038664"/>
                <a:ext cx="536331"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2011</a:t>
                </a:r>
              </a:p>
            </p:txBody>
          </p:sp>
          <p:sp>
            <p:nvSpPr>
              <p:cNvPr id="15" name="Rectangle 14"/>
              <p:cNvSpPr/>
              <p:nvPr/>
            </p:nvSpPr>
            <p:spPr>
              <a:xfrm>
                <a:off x="4364412" y="6044100"/>
                <a:ext cx="536331"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2012</a:t>
                </a:r>
              </a:p>
            </p:txBody>
          </p:sp>
          <p:sp>
            <p:nvSpPr>
              <p:cNvPr id="16" name="Rectangle 15"/>
              <p:cNvSpPr/>
              <p:nvPr/>
            </p:nvSpPr>
            <p:spPr>
              <a:xfrm>
                <a:off x="5036042" y="6038664"/>
                <a:ext cx="536331"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2013</a:t>
                </a:r>
              </a:p>
            </p:txBody>
          </p:sp>
          <p:sp>
            <p:nvSpPr>
              <p:cNvPr id="17" name="Rectangle 16"/>
              <p:cNvSpPr/>
              <p:nvPr/>
            </p:nvSpPr>
            <p:spPr>
              <a:xfrm>
                <a:off x="5684491" y="6044100"/>
                <a:ext cx="536331"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2014</a:t>
                </a:r>
              </a:p>
            </p:txBody>
          </p:sp>
          <p:sp>
            <p:nvSpPr>
              <p:cNvPr id="18" name="Rectangle 17"/>
              <p:cNvSpPr/>
              <p:nvPr/>
            </p:nvSpPr>
            <p:spPr>
              <a:xfrm>
                <a:off x="6356121" y="6036587"/>
                <a:ext cx="536331"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2015</a:t>
                </a:r>
              </a:p>
            </p:txBody>
          </p:sp>
        </p:grpSp>
        <p:sp>
          <p:nvSpPr>
            <p:cNvPr id="19" name="Rectangle 18"/>
            <p:cNvSpPr/>
            <p:nvPr/>
          </p:nvSpPr>
          <p:spPr>
            <a:xfrm>
              <a:off x="7016789" y="6044100"/>
              <a:ext cx="536331" cy="152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2016</a:t>
              </a:r>
            </a:p>
          </p:txBody>
        </p:sp>
        <p:sp>
          <p:nvSpPr>
            <p:cNvPr id="20" name="Rectangle 19"/>
            <p:cNvSpPr/>
            <p:nvPr/>
          </p:nvSpPr>
          <p:spPr>
            <a:xfrm>
              <a:off x="7284954" y="6225381"/>
              <a:ext cx="536331" cy="152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sp>
          <p:nvSpPr>
            <p:cNvPr id="22" name="Rectangle 21"/>
            <p:cNvSpPr/>
            <p:nvPr/>
          </p:nvSpPr>
          <p:spPr>
            <a:xfrm>
              <a:off x="7553120" y="6044100"/>
              <a:ext cx="536331" cy="152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grpSp>
      <p:sp>
        <p:nvSpPr>
          <p:cNvPr id="25" name="Content Placeholder 2"/>
          <p:cNvSpPr txBox="1">
            <a:spLocks/>
          </p:cNvSpPr>
          <p:nvPr/>
        </p:nvSpPr>
        <p:spPr>
          <a:xfrm>
            <a:off x="457200" y="1288881"/>
            <a:ext cx="8229600" cy="102702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smtClean="0"/>
              <a:t>猴子策略：让</a:t>
            </a:r>
            <a:r>
              <a:rPr lang="en-US" altLang="zh-CN" dirty="0" smtClean="0"/>
              <a:t>1000</a:t>
            </a:r>
            <a:r>
              <a:rPr lang="zh-CN" altLang="en-US" dirty="0" smtClean="0"/>
              <a:t>只猴子在随机状态下挑选任意数量的股票进行投资。其收益最好的猴子自</a:t>
            </a:r>
            <a:r>
              <a:rPr lang="en-US" altLang="zh-CN" dirty="0" smtClean="0"/>
              <a:t>2007</a:t>
            </a:r>
            <a:r>
              <a:rPr lang="zh-CN" altLang="en-US" dirty="0" smtClean="0"/>
              <a:t>年以来赚取</a:t>
            </a:r>
            <a:r>
              <a:rPr lang="en-US" altLang="zh-CN" dirty="0" smtClean="0"/>
              <a:t>250%</a:t>
            </a:r>
            <a:r>
              <a:rPr lang="zh-CN" altLang="en-US" dirty="0" smtClean="0"/>
              <a:t>；最倒霉的猴子亏损</a:t>
            </a:r>
            <a:r>
              <a:rPr lang="en-US" altLang="zh-CN" dirty="0" smtClean="0"/>
              <a:t>60%</a:t>
            </a:r>
            <a:r>
              <a:rPr lang="zh-CN" altLang="en-US" dirty="0" smtClean="0"/>
              <a:t>。然而同一时期</a:t>
            </a:r>
            <a:r>
              <a:rPr lang="en-US" altLang="zh-CN" dirty="0" smtClean="0"/>
              <a:t>Sigma002</a:t>
            </a:r>
            <a:r>
              <a:rPr lang="zh-CN" altLang="en-US" dirty="0" smtClean="0"/>
              <a:t>回报将近</a:t>
            </a:r>
            <a:r>
              <a:rPr lang="en-US" altLang="zh-CN" dirty="0" smtClean="0"/>
              <a:t>15</a:t>
            </a:r>
            <a:r>
              <a:rPr lang="zh-CN" altLang="en-US" dirty="0" smtClean="0"/>
              <a:t>倍 （不考虑交易成本），这说明</a:t>
            </a:r>
            <a:r>
              <a:rPr lang="en-US" altLang="zh-CN" dirty="0" smtClean="0"/>
              <a:t> </a:t>
            </a:r>
            <a:r>
              <a:rPr lang="en-GB" dirty="0" smtClean="0"/>
              <a:t>Sigma002 </a:t>
            </a:r>
            <a:r>
              <a:rPr lang="zh-CN" altLang="en-US" dirty="0"/>
              <a:t>的卓</a:t>
            </a:r>
            <a:r>
              <a:rPr lang="zh-CN" altLang="en-US" dirty="0" smtClean="0"/>
              <a:t>越选股策略及表</a:t>
            </a:r>
            <a:r>
              <a:rPr lang="zh-CN" altLang="en-US" dirty="0"/>
              <a:t>现不光光</a:t>
            </a:r>
            <a:r>
              <a:rPr lang="zh-CN" altLang="en-US" dirty="0" smtClean="0"/>
              <a:t>只靠运</a:t>
            </a:r>
            <a:r>
              <a:rPr lang="zh-CN" altLang="en-US" dirty="0"/>
              <a:t>气。</a:t>
            </a:r>
            <a:endParaRPr lang="en-GB" dirty="0"/>
          </a:p>
        </p:txBody>
      </p:sp>
      <p:grpSp>
        <p:nvGrpSpPr>
          <p:cNvPr id="27" name="Group 26"/>
          <p:cNvGrpSpPr/>
          <p:nvPr/>
        </p:nvGrpSpPr>
        <p:grpSpPr>
          <a:xfrm>
            <a:off x="712177" y="2419214"/>
            <a:ext cx="4467959" cy="2505850"/>
            <a:chOff x="712177" y="2010350"/>
            <a:chExt cx="4467959" cy="2505850"/>
          </a:xfrm>
        </p:grpSpPr>
        <p:sp>
          <p:nvSpPr>
            <p:cNvPr id="3" name="Rectangle 2"/>
            <p:cNvSpPr/>
            <p:nvPr/>
          </p:nvSpPr>
          <p:spPr>
            <a:xfrm>
              <a:off x="712177" y="3672139"/>
              <a:ext cx="175846" cy="84406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3650772" y="2010350"/>
              <a:ext cx="1529364" cy="16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4533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8841838"/>
              </p:ext>
            </p:extLst>
          </p:nvPr>
        </p:nvGraphicFramePr>
        <p:xfrm>
          <a:off x="2097435" y="3003683"/>
          <a:ext cx="6019927" cy="3054212"/>
        </p:xfrm>
        <a:graphic>
          <a:graphicData uri="http://schemas.openxmlformats.org/drawingml/2006/table">
            <a:tbl>
              <a:tblPr/>
              <a:tblGrid>
                <a:gridCol w="901700">
                  <a:extLst>
                    <a:ext uri="{9D8B030D-6E8A-4147-A177-3AD203B41FA5}">
                      <a16:colId xmlns:a16="http://schemas.microsoft.com/office/drawing/2014/main" xmlns="" val="20000"/>
                    </a:ext>
                  </a:extLst>
                </a:gridCol>
                <a:gridCol w="853250">
                  <a:extLst>
                    <a:ext uri="{9D8B030D-6E8A-4147-A177-3AD203B41FA5}">
                      <a16:colId xmlns:a16="http://schemas.microsoft.com/office/drawing/2014/main" xmlns="" val="20001"/>
                    </a:ext>
                  </a:extLst>
                </a:gridCol>
                <a:gridCol w="760491">
                  <a:extLst>
                    <a:ext uri="{9D8B030D-6E8A-4147-A177-3AD203B41FA5}">
                      <a16:colId xmlns:a16="http://schemas.microsoft.com/office/drawing/2014/main" xmlns="" val="20002"/>
                    </a:ext>
                  </a:extLst>
                </a:gridCol>
                <a:gridCol w="778598">
                  <a:extLst>
                    <a:ext uri="{9D8B030D-6E8A-4147-A177-3AD203B41FA5}">
                      <a16:colId xmlns:a16="http://schemas.microsoft.com/office/drawing/2014/main" xmlns="" val="20003"/>
                    </a:ext>
                  </a:extLst>
                </a:gridCol>
                <a:gridCol w="860080">
                  <a:extLst>
                    <a:ext uri="{9D8B030D-6E8A-4147-A177-3AD203B41FA5}">
                      <a16:colId xmlns:a16="http://schemas.microsoft.com/office/drawing/2014/main" xmlns="" val="20004"/>
                    </a:ext>
                  </a:extLst>
                </a:gridCol>
                <a:gridCol w="494208">
                  <a:extLst>
                    <a:ext uri="{9D8B030D-6E8A-4147-A177-3AD203B41FA5}">
                      <a16:colId xmlns:a16="http://schemas.microsoft.com/office/drawing/2014/main" xmlns="" val="20005"/>
                    </a:ext>
                  </a:extLst>
                </a:gridCol>
                <a:gridCol w="685800">
                  <a:extLst>
                    <a:ext uri="{9D8B030D-6E8A-4147-A177-3AD203B41FA5}">
                      <a16:colId xmlns:a16="http://schemas.microsoft.com/office/drawing/2014/main" xmlns="" val="20006"/>
                    </a:ext>
                  </a:extLst>
                </a:gridCol>
                <a:gridCol w="685800">
                  <a:extLst>
                    <a:ext uri="{9D8B030D-6E8A-4147-A177-3AD203B41FA5}">
                      <a16:colId xmlns:a16="http://schemas.microsoft.com/office/drawing/2014/main" xmlns="" val="20007"/>
                    </a:ext>
                  </a:extLst>
                </a:gridCol>
              </a:tblGrid>
              <a:tr h="218158">
                <a:tc>
                  <a:txBody>
                    <a:bodyPr/>
                    <a:lstStyle/>
                    <a:p>
                      <a:pPr algn="ctr" fontAlgn="ctr"/>
                      <a:r>
                        <a:rPr lang="en-GB" sz="1200" b="1" i="0" u="none" strike="noStrike" dirty="0">
                          <a:solidFill>
                            <a:srgbClr val="000000"/>
                          </a:solidFill>
                          <a:effectLst/>
                          <a:latin typeface="Calibri" panose="020F0502020204030204" pitchFamily="34" charset="0"/>
                        </a:rPr>
                        <a: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zh-CN" altLang="en-US" sz="1200" b="1" i="0" u="none" strike="noStrike" dirty="0">
                          <a:solidFill>
                            <a:srgbClr val="000000"/>
                          </a:solidFill>
                          <a:effectLst/>
                          <a:latin typeface="Calibri" panose="020F0502020204030204" pitchFamily="34" charset="0"/>
                        </a:rPr>
                        <a:t>股票</a:t>
                      </a:r>
                      <a:r>
                        <a:rPr lang="en-GB" sz="1200" b="1"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zh-CN" altLang="en-US" sz="1200" b="1" i="0" u="none" strike="noStrike" dirty="0">
                          <a:solidFill>
                            <a:srgbClr val="000000"/>
                          </a:solidFill>
                          <a:effectLst/>
                          <a:latin typeface="Calibri" panose="020F0502020204030204" pitchFamily="34" charset="0"/>
                        </a:rPr>
                        <a:t>股票</a:t>
                      </a:r>
                      <a:r>
                        <a:rPr lang="en-GB" sz="1200" b="1"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zh-CN" altLang="en-US" sz="1200" b="1" i="0" u="none" strike="noStrike" dirty="0">
                          <a:solidFill>
                            <a:srgbClr val="000000"/>
                          </a:solidFill>
                          <a:effectLst/>
                          <a:latin typeface="Calibri" panose="020F0502020204030204" pitchFamily="34" charset="0"/>
                        </a:rPr>
                        <a:t>股票</a:t>
                      </a:r>
                      <a:r>
                        <a:rPr lang="en-GB" sz="1200" b="1"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zh-CN" altLang="en-US" sz="1200" b="1" i="0" u="none" strike="noStrike" dirty="0">
                          <a:solidFill>
                            <a:srgbClr val="000000"/>
                          </a:solidFill>
                          <a:effectLst/>
                          <a:latin typeface="Calibri" panose="020F0502020204030204" pitchFamily="34" charset="0"/>
                        </a:rPr>
                        <a:t>股票</a:t>
                      </a:r>
                      <a:r>
                        <a:rPr lang="en-GB" sz="1200" b="1"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200" b="0" i="0" u="none" strike="noStrike">
                          <a:solidFill>
                            <a:srgbClr val="00B050"/>
                          </a:solidFill>
                          <a:effectLst/>
                          <a:latin typeface="Calibri" panose="020F0502020204030204" pitchFamily="34" charset="0"/>
                        </a:rPr>
                        <a:t>Buy</a:t>
                      </a:r>
                    </a:p>
                  </a:txBody>
                  <a:tcPr marL="9525" marR="9525" marT="9525" marB="0" anchor="b">
                    <a:lnL>
                      <a:noFill/>
                    </a:lnL>
                    <a:lnR>
                      <a:noFill/>
                    </a:lnR>
                    <a:lnT>
                      <a:noFill/>
                    </a:lnT>
                    <a:lnB>
                      <a:noFill/>
                    </a:lnB>
                    <a:solidFill>
                      <a:srgbClr val="00B050"/>
                    </a:solidFill>
                  </a:tcPr>
                </a:tc>
                <a:tc>
                  <a:txBody>
                    <a:bodyPr/>
                    <a:lstStyle/>
                    <a:p>
                      <a:pPr algn="l" fontAlgn="b"/>
                      <a:r>
                        <a:rPr lang="zh-CN" altLang="en-US" sz="1200" b="0" i="0" u="none" strike="noStrike" dirty="0">
                          <a:solidFill>
                            <a:srgbClr val="000000"/>
                          </a:solidFill>
                          <a:effectLst/>
                          <a:latin typeface="Calibri" panose="020F0502020204030204" pitchFamily="34" charset="0"/>
                        </a:rPr>
                        <a:t>看多</a:t>
                      </a:r>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0"/>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24/04/2017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00B050"/>
                          </a:solidFill>
                          <a:effectLst/>
                          <a:latin typeface="Calibri" panose="020F0502020204030204" pitchFamily="34" charset="0"/>
                        </a:rPr>
                        <a:t>TLT</a:t>
                      </a:r>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0000"/>
                    </a:solidFill>
                  </a:tcPr>
                </a:tc>
                <a:tc>
                  <a:txBody>
                    <a:bodyPr/>
                    <a:lstStyle/>
                    <a:p>
                      <a:pPr algn="l" fontAlgn="b"/>
                      <a:r>
                        <a:rPr lang="zh-CN" altLang="en-US" sz="1200" b="0" i="0" u="none" strike="noStrike" dirty="0">
                          <a:solidFill>
                            <a:srgbClr val="000000"/>
                          </a:solidFill>
                          <a:effectLst/>
                          <a:latin typeface="Calibri" panose="020F0502020204030204" pitchFamily="34" charset="0"/>
                        </a:rPr>
                        <a:t>看空</a:t>
                      </a:r>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1"/>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25/04/2017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smtClean="0">
                          <a:solidFill>
                            <a:srgbClr val="00B050"/>
                          </a:solidFill>
                          <a:effectLst/>
                          <a:latin typeface="Calibri" panose="020F0502020204030204" pitchFamily="34" charset="0"/>
                        </a:rPr>
                        <a:t>TROW</a:t>
                      </a:r>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smtClean="0">
                          <a:solidFill>
                            <a:srgbClr val="FF0000"/>
                          </a:solidFill>
                          <a:effectLst/>
                          <a:latin typeface="Calibri" panose="020F0502020204030204" pitchFamily="34" charset="0"/>
                        </a:rPr>
                        <a:t>CNI</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2"/>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26/04/2017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3"/>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27/04/2017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smtClean="0">
                          <a:solidFill>
                            <a:srgbClr val="00B050"/>
                          </a:solidFill>
                          <a:effectLst/>
                          <a:latin typeface="Calibri" panose="020F0502020204030204" pitchFamily="34" charset="0"/>
                        </a:rPr>
                        <a:t>AKAM</a:t>
                      </a:r>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smtClean="0">
                          <a:solidFill>
                            <a:srgbClr val="00B050"/>
                          </a:solidFill>
                          <a:effectLst/>
                          <a:latin typeface="Calibri" panose="020F0502020204030204" pitchFamily="34" charset="0"/>
                        </a:rPr>
                        <a:t>BWLD</a:t>
                      </a:r>
                      <a:r>
                        <a:rPr lang="en-GB" sz="1200" b="0" i="0" u="none" strike="noStrike" dirty="0">
                          <a:solidFill>
                            <a:srgbClr val="00B05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4"/>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28/04/2017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00B050"/>
                          </a:solidFill>
                          <a:effectLst/>
                          <a:latin typeface="Calibri" panose="020F0502020204030204" pitchFamily="34" charset="0"/>
                        </a:rPr>
                        <a:t>QQQ</a:t>
                      </a:r>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00B050"/>
                          </a:solidFill>
                          <a:effectLst/>
                          <a:latin typeface="Calibri" panose="020F0502020204030204" pitchFamily="34" charset="0"/>
                        </a:rPr>
                        <a:t>AMZN</a:t>
                      </a:r>
                      <a:r>
                        <a:rPr lang="en-GB" sz="1200" b="0" i="0" u="none" strike="noStrike" dirty="0">
                          <a:solidFill>
                            <a:srgbClr val="00B05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5"/>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01/05/2017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6"/>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02/05/2017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FF0000"/>
                          </a:solidFill>
                          <a:effectLst/>
                          <a:latin typeface="Calibri" panose="020F0502020204030204" pitchFamily="34" charset="0"/>
                        </a:rPr>
                        <a:t>FLT</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FF0000"/>
                          </a:solidFill>
                          <a:effectLst/>
                          <a:latin typeface="Calibri" panose="020F0502020204030204" pitchFamily="34" charset="0"/>
                        </a:rPr>
                        <a:t>TM</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FF0000"/>
                          </a:solidFill>
                          <a:effectLst/>
                          <a:latin typeface="Calibri" panose="020F0502020204030204" pitchFamily="34" charset="0"/>
                        </a:rPr>
                        <a:t>WCC</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7"/>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03/05/2017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smtClean="0">
                          <a:solidFill>
                            <a:srgbClr val="FF0000"/>
                          </a:solidFill>
                          <a:effectLst/>
                          <a:latin typeface="Calibri" panose="020F0502020204030204" pitchFamily="34" charset="0"/>
                        </a:rPr>
                        <a:t>AMSG</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8"/>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04/05/2017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FF0000"/>
                          </a:solidFill>
                          <a:effectLst/>
                          <a:latin typeface="Calibri" panose="020F0502020204030204" pitchFamily="34" charset="0"/>
                        </a:rPr>
                        <a:t>CHL</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a:solidFill>
                            <a:srgbClr val="00B050"/>
                          </a:solidFill>
                          <a:effectLst/>
                          <a:latin typeface="Calibri" panose="020F0502020204030204" pitchFamily="34" charset="0"/>
                        </a:rPr>
                        <a:t> </a:t>
                      </a:r>
                      <a:r>
                        <a:rPr lang="en-GB" sz="1200" b="0" i="0" u="none" strike="noStrike" dirty="0" smtClean="0">
                          <a:solidFill>
                            <a:srgbClr val="00B050"/>
                          </a:solidFill>
                          <a:effectLst/>
                          <a:latin typeface="Calibri" panose="020F0502020204030204" pitchFamily="34" charset="0"/>
                        </a:rPr>
                        <a:t>LB</a:t>
                      </a:r>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00B050"/>
                          </a:solidFill>
                          <a:effectLst/>
                          <a:latin typeface="Calibri" panose="020F0502020204030204" pitchFamily="34" charset="0"/>
                        </a:rPr>
                        <a:t>ABMD</a:t>
                      </a:r>
                      <a:r>
                        <a:rPr lang="en-GB" sz="1200" b="0" i="0" u="none" strike="noStrike" dirty="0">
                          <a:solidFill>
                            <a:srgbClr val="00B05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9"/>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05/05/2017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smtClean="0">
                          <a:solidFill>
                            <a:srgbClr val="FF0000"/>
                          </a:solidFill>
                          <a:effectLst/>
                          <a:latin typeface="Calibri" panose="020F0502020204030204" pitchFamily="34" charset="0"/>
                        </a:rPr>
                        <a:t>CBS</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smtClean="0">
                          <a:solidFill>
                            <a:srgbClr val="FF0000"/>
                          </a:solidFill>
                          <a:effectLst/>
                          <a:latin typeface="Calibri" panose="020F0502020204030204" pitchFamily="34" charset="0"/>
                        </a:rPr>
                        <a:t>SNI</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10"/>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08/05/2017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11"/>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09/05/2017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smtClean="0">
                          <a:solidFill>
                            <a:srgbClr val="FF0000"/>
                          </a:solidFill>
                          <a:effectLst/>
                          <a:latin typeface="Calibri" panose="020F0502020204030204" pitchFamily="34" charset="0"/>
                        </a:rPr>
                        <a:t>VRX</a:t>
                      </a:r>
                      <a:endParaRPr lang="en-GB"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12"/>
                  </a:ext>
                </a:extLst>
              </a:tr>
              <a:tr h="218158">
                <a:tc>
                  <a:txBody>
                    <a:bodyPr/>
                    <a:lstStyle/>
                    <a:p>
                      <a:pPr algn="ctr" fontAlgn="ctr"/>
                      <a:r>
                        <a:rPr lang="en-GB" sz="1200" b="0" i="0" u="none" strike="noStrike" dirty="0" smtClean="0">
                          <a:solidFill>
                            <a:srgbClr val="000000"/>
                          </a:solidFill>
                          <a:effectLst/>
                          <a:latin typeface="Calibri" panose="020F0502020204030204" pitchFamily="34" charset="0"/>
                        </a:rPr>
                        <a:t>10/05/2017</a:t>
                      </a:r>
                      <a:endParaRPr lang="en-GB"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00B050"/>
                          </a:solidFill>
                          <a:effectLst/>
                          <a:latin typeface="Calibri" panose="020F0502020204030204" pitchFamily="34" charset="0"/>
                        </a:rPr>
                        <a:t>PCLN</a:t>
                      </a:r>
                      <a:endParaRPr lang="en-GB" sz="1200" b="0" i="0" u="none" strike="noStrike" dirty="0">
                        <a:solidFill>
                          <a:srgbClr val="00B05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smtClean="0">
                          <a:solidFill>
                            <a:srgbClr val="00B050"/>
                          </a:solidFill>
                          <a:effectLst/>
                          <a:latin typeface="Calibri" panose="020F0502020204030204" pitchFamily="34" charset="0"/>
                        </a:rPr>
                        <a:t>YY</a:t>
                      </a:r>
                      <a:r>
                        <a:rPr lang="en-GB" sz="1200" b="0" i="0" u="none" strike="noStrike" dirty="0">
                          <a:solidFill>
                            <a:srgbClr val="00B05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13"/>
                  </a:ext>
                </a:extLst>
              </a:tr>
            </a:tbl>
          </a:graphicData>
        </a:graphic>
      </p:graphicFrame>
      <p:sp>
        <p:nvSpPr>
          <p:cNvPr id="6" name="Title 1"/>
          <p:cNvSpPr txBox="1">
            <a:spLocks/>
          </p:cNvSpPr>
          <p:nvPr/>
        </p:nvSpPr>
        <p:spPr>
          <a:xfrm>
            <a:off x="457200" y="0"/>
            <a:ext cx="8229600" cy="1260000"/>
          </a:xfrm>
          <a:prstGeom prst="rect">
            <a:avLst/>
          </a:prstGeom>
        </p:spPr>
        <p:txBody>
          <a:bodyPr vert="horz" lIns="91440" tIns="45720" rIns="91440" bIns="45720" rtlCol="0" anchor="ctr">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000" dirty="0"/>
              <a:t>最近交易的股票</a:t>
            </a:r>
            <a:endParaRPr lang="en-GB" sz="3000" dirty="0"/>
          </a:p>
        </p:txBody>
      </p:sp>
      <p:sp>
        <p:nvSpPr>
          <p:cNvPr id="7" name="Content Placeholder 2"/>
          <p:cNvSpPr>
            <a:spLocks noGrp="1"/>
          </p:cNvSpPr>
          <p:nvPr>
            <p:ph idx="1"/>
          </p:nvPr>
        </p:nvSpPr>
        <p:spPr>
          <a:xfrm>
            <a:off x="457200" y="1414801"/>
            <a:ext cx="8229600" cy="1588882"/>
          </a:xfrm>
        </p:spPr>
        <p:txBody>
          <a:bodyPr/>
          <a:lstStyle/>
          <a:p>
            <a:pPr marL="0" indent="0">
              <a:buNone/>
            </a:pPr>
            <a:r>
              <a:rPr lang="zh-CN" altLang="en-US" dirty="0"/>
              <a:t>每日为数不多的股票意味</a:t>
            </a:r>
            <a:r>
              <a:rPr lang="en-GB" dirty="0"/>
              <a:t>:</a:t>
            </a:r>
          </a:p>
          <a:p>
            <a:r>
              <a:rPr lang="zh-CN" altLang="en-US" dirty="0"/>
              <a:t>更高质量的埃尔夫（</a:t>
            </a:r>
            <a:r>
              <a:rPr lang="en-GB" dirty="0"/>
              <a:t>alpha</a:t>
            </a:r>
            <a:r>
              <a:rPr lang="zh-CN" altLang="en-US" dirty="0"/>
              <a:t>）</a:t>
            </a:r>
            <a:endParaRPr lang="en-GB" dirty="0"/>
          </a:p>
          <a:p>
            <a:r>
              <a:rPr lang="zh-CN" altLang="en-US" dirty="0"/>
              <a:t>更低的交易成本</a:t>
            </a:r>
            <a:endParaRPr lang="en-GB" dirty="0"/>
          </a:p>
          <a:p>
            <a:endParaRPr lang="en-GB" dirty="0"/>
          </a:p>
        </p:txBody>
      </p:sp>
    </p:spTree>
    <p:extLst>
      <p:ext uri="{BB962C8B-B14F-4D97-AF65-F5344CB8AC3E}">
        <p14:creationId xmlns:p14="http://schemas.microsoft.com/office/powerpoint/2010/main" val="115185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99939365"/>
              </p:ext>
            </p:extLst>
          </p:nvPr>
        </p:nvGraphicFramePr>
        <p:xfrm>
          <a:off x="0" y="1818008"/>
          <a:ext cx="4542183" cy="34393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450105693"/>
              </p:ext>
            </p:extLst>
          </p:nvPr>
        </p:nvGraphicFramePr>
        <p:xfrm>
          <a:off x="4542183" y="1736792"/>
          <a:ext cx="4497314" cy="3601787"/>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p:cNvSpPr txBox="1">
            <a:spLocks/>
          </p:cNvSpPr>
          <p:nvPr/>
        </p:nvSpPr>
        <p:spPr>
          <a:xfrm>
            <a:off x="457200" y="0"/>
            <a:ext cx="8229600" cy="1260000"/>
          </a:xfrm>
          <a:prstGeom prst="rect">
            <a:avLst/>
          </a:prstGeom>
        </p:spPr>
        <p:txBody>
          <a:bodyPr vert="horz" lIns="91440" tIns="45720" rIns="91440" bIns="45720" rtlCol="0" anchor="ctr">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4000" dirty="0"/>
              <a:t>熊市环境下的</a:t>
            </a:r>
            <a:r>
              <a:rPr lang="en-GB" sz="4000" dirty="0"/>
              <a:t>Sigma002</a:t>
            </a:r>
            <a:endParaRPr lang="en-GB" sz="3000" dirty="0"/>
          </a:p>
        </p:txBody>
      </p:sp>
      <p:sp>
        <p:nvSpPr>
          <p:cNvPr id="2" name="Rectangle 1"/>
          <p:cNvSpPr/>
          <p:nvPr/>
        </p:nvSpPr>
        <p:spPr>
          <a:xfrm>
            <a:off x="968265" y="2413715"/>
            <a:ext cx="543739" cy="215444"/>
          </a:xfrm>
          <a:prstGeom prst="rect">
            <a:avLst/>
          </a:prstGeom>
          <a:solidFill>
            <a:schemeClr val="bg1"/>
          </a:solidFill>
        </p:spPr>
        <p:txBody>
          <a:bodyPr wrap="square">
            <a:spAutoFit/>
          </a:bodyPr>
          <a:lstStyle/>
          <a:p>
            <a:pPr algn="ctr"/>
            <a:r>
              <a:rPr lang="zh-CN" altLang="en-US" sz="800" dirty="0"/>
              <a:t>标普</a:t>
            </a:r>
            <a:r>
              <a:rPr lang="en-GB" sz="800" dirty="0"/>
              <a:t>500</a:t>
            </a:r>
          </a:p>
        </p:txBody>
      </p:sp>
    </p:spTree>
    <p:extLst>
      <p:ext uri="{BB962C8B-B14F-4D97-AF65-F5344CB8AC3E}">
        <p14:creationId xmlns:p14="http://schemas.microsoft.com/office/powerpoint/2010/main" val="343326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90877993"/>
              </p:ext>
            </p:extLst>
          </p:nvPr>
        </p:nvGraphicFramePr>
        <p:xfrm>
          <a:off x="365760" y="2872619"/>
          <a:ext cx="3200399" cy="1550297"/>
        </p:xfrm>
        <a:graphic>
          <a:graphicData uri="http://schemas.openxmlformats.org/drawingml/2006/table">
            <a:tbl>
              <a:tblPr>
                <a:tableStyleId>{5C22544A-7EE6-4342-B048-85BDC9FD1C3A}</a:tableStyleId>
              </a:tblPr>
              <a:tblGrid>
                <a:gridCol w="1055181">
                  <a:extLst>
                    <a:ext uri="{9D8B030D-6E8A-4147-A177-3AD203B41FA5}">
                      <a16:colId xmlns:a16="http://schemas.microsoft.com/office/drawing/2014/main" xmlns="" val="20000"/>
                    </a:ext>
                  </a:extLst>
                </a:gridCol>
                <a:gridCol w="747816">
                  <a:extLst>
                    <a:ext uri="{9D8B030D-6E8A-4147-A177-3AD203B41FA5}">
                      <a16:colId xmlns:a16="http://schemas.microsoft.com/office/drawing/2014/main" xmlns="" val="20001"/>
                    </a:ext>
                  </a:extLst>
                </a:gridCol>
                <a:gridCol w="636911">
                  <a:extLst>
                    <a:ext uri="{9D8B030D-6E8A-4147-A177-3AD203B41FA5}">
                      <a16:colId xmlns:a16="http://schemas.microsoft.com/office/drawing/2014/main" xmlns="" val="20002"/>
                    </a:ext>
                  </a:extLst>
                </a:gridCol>
                <a:gridCol w="760491">
                  <a:extLst>
                    <a:ext uri="{9D8B030D-6E8A-4147-A177-3AD203B41FA5}">
                      <a16:colId xmlns:a16="http://schemas.microsoft.com/office/drawing/2014/main" xmlns="" val="20003"/>
                    </a:ext>
                  </a:extLst>
                </a:gridCol>
              </a:tblGrid>
              <a:tr h="768743">
                <a:tc>
                  <a:txBody>
                    <a:bodyPr/>
                    <a:lstStyle/>
                    <a:p>
                      <a:pPr algn="ctr" fontAlgn="ctr"/>
                      <a:r>
                        <a:rPr lang="en-GB" sz="1100" u="none" strike="noStrike" dirty="0">
                          <a:effectLst/>
                        </a:rPr>
                        <a:t>Sigma002</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2">
                        <a:lumMod val="9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年化回报率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2">
                        <a:lumMod val="9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夏普比率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2">
                        <a:lumMod val="9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最大亏损</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2">
                        <a:lumMod val="90000"/>
                      </a:schemeClr>
                    </a:solidFill>
                  </a:tcPr>
                </a:tc>
                <a:extLst>
                  <a:ext uri="{0D108BD9-81ED-4DB2-BD59-A6C34878D82A}">
                    <a16:rowId xmlns:a16="http://schemas.microsoft.com/office/drawing/2014/main" xmlns="" val="10000"/>
                  </a:ext>
                </a:extLst>
              </a:tr>
              <a:tr h="256247">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b="1" u="none" strike="noStrike" dirty="0">
                          <a:effectLst/>
                        </a:rPr>
                        <a:t>21.3%</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b="1" u="none" strike="noStrike" dirty="0">
                          <a:effectLst/>
                        </a:rPr>
                        <a:t>1.93</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b="1" u="none" strike="noStrike" dirty="0">
                          <a:solidFill>
                            <a:srgbClr val="FF0000"/>
                          </a:solidFill>
                          <a:effectLst/>
                        </a:rPr>
                        <a:t>9.1%</a:t>
                      </a:r>
                      <a:endParaRPr lang="en-GB" sz="1100" b="1" i="0" u="none" strike="noStrike" dirty="0">
                        <a:solidFill>
                          <a:srgbClr val="FF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1"/>
                  </a:ext>
                </a:extLst>
              </a:tr>
              <a:tr h="256247">
                <a:tc>
                  <a:txBody>
                    <a:bodyPr/>
                    <a:lstStyle/>
                    <a:p>
                      <a:pPr algn="ctr" fontAlgn="ctr"/>
                      <a:r>
                        <a:rPr lang="en-GB" sz="1100" u="none" strike="noStrike" dirty="0" smtClean="0">
                          <a:effectLst/>
                        </a:rPr>
                        <a:t>Y2016</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14.4%</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1.49</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8.2%</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2"/>
                  </a:ext>
                </a:extLst>
              </a:tr>
              <a:tr h="269060">
                <a:tc>
                  <a:txBody>
                    <a:bodyPr/>
                    <a:lstStyle/>
                    <a:p>
                      <a:pPr algn="ctr" fontAlgn="ctr"/>
                      <a:r>
                        <a:rPr lang="en-GB" sz="1100" u="none" strike="noStrike">
                          <a:effectLst/>
                        </a:rPr>
                        <a:t>Y2015</a:t>
                      </a:r>
                      <a:endParaRPr lang="en-GB" sz="1100" b="1"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a:effectLst/>
                        </a:rPr>
                        <a:t>11.3%</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a:effectLst/>
                        </a:rPr>
                        <a:t>1.23</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6.7%</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36580616"/>
              </p:ext>
            </p:extLst>
          </p:nvPr>
        </p:nvGraphicFramePr>
        <p:xfrm>
          <a:off x="365760" y="4830421"/>
          <a:ext cx="3200399" cy="1441175"/>
        </p:xfrm>
        <a:graphic>
          <a:graphicData uri="http://schemas.openxmlformats.org/drawingml/2006/table">
            <a:tbl>
              <a:tblPr>
                <a:tableStyleId>{5C22544A-7EE6-4342-B048-85BDC9FD1C3A}</a:tableStyleId>
              </a:tblPr>
              <a:tblGrid>
                <a:gridCol w="1055181">
                  <a:extLst>
                    <a:ext uri="{9D8B030D-6E8A-4147-A177-3AD203B41FA5}">
                      <a16:colId xmlns:a16="http://schemas.microsoft.com/office/drawing/2014/main" xmlns="" val="20000"/>
                    </a:ext>
                  </a:extLst>
                </a:gridCol>
                <a:gridCol w="747816">
                  <a:extLst>
                    <a:ext uri="{9D8B030D-6E8A-4147-A177-3AD203B41FA5}">
                      <a16:colId xmlns:a16="http://schemas.microsoft.com/office/drawing/2014/main" xmlns="" val="20001"/>
                    </a:ext>
                  </a:extLst>
                </a:gridCol>
                <a:gridCol w="636911">
                  <a:extLst>
                    <a:ext uri="{9D8B030D-6E8A-4147-A177-3AD203B41FA5}">
                      <a16:colId xmlns:a16="http://schemas.microsoft.com/office/drawing/2014/main" xmlns="" val="20002"/>
                    </a:ext>
                  </a:extLst>
                </a:gridCol>
                <a:gridCol w="760491">
                  <a:extLst>
                    <a:ext uri="{9D8B030D-6E8A-4147-A177-3AD203B41FA5}">
                      <a16:colId xmlns:a16="http://schemas.microsoft.com/office/drawing/2014/main" xmlns="" val="20003"/>
                    </a:ext>
                  </a:extLst>
                </a:gridCol>
              </a:tblGrid>
              <a:tr h="714632">
                <a:tc>
                  <a:txBody>
                    <a:bodyPr/>
                    <a:lstStyle/>
                    <a:p>
                      <a:pPr algn="ctr" fontAlgn="ctr"/>
                      <a:r>
                        <a:rPr lang="zh-CN" altLang="en-US" sz="1100" u="none" strike="noStrike" dirty="0">
                          <a:effectLst/>
                        </a:rPr>
                        <a:t>标普</a:t>
                      </a:r>
                      <a:r>
                        <a:rPr lang="en-GB" sz="1100" u="none" strike="noStrike" dirty="0">
                          <a:effectLst/>
                        </a:rPr>
                        <a:t>500</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C7D1DE"/>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年化回报率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C7D1DE"/>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夏普比率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C7D1DE"/>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最大亏损</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C7D1DE"/>
                    </a:solidFill>
                  </a:tcPr>
                </a:tc>
                <a:extLst>
                  <a:ext uri="{0D108BD9-81ED-4DB2-BD59-A6C34878D82A}">
                    <a16:rowId xmlns:a16="http://schemas.microsoft.com/office/drawing/2014/main" xmlns="" val="10000"/>
                  </a:ext>
                </a:extLst>
              </a:tr>
              <a:tr h="238211">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b="1" u="none" strike="noStrike" dirty="0">
                          <a:effectLst/>
                        </a:rPr>
                        <a:t>4.9%</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b="1" u="none" strike="noStrike">
                          <a:effectLst/>
                        </a:rPr>
                        <a:t>0.33</a:t>
                      </a:r>
                      <a:endParaRPr lang="en-GB" sz="1100" b="1" i="0" u="none" strike="noStrike">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b="1" u="none" strike="noStrike" dirty="0">
                          <a:solidFill>
                            <a:srgbClr val="FF0000"/>
                          </a:solidFill>
                          <a:effectLst/>
                        </a:rPr>
                        <a:t>56.8%</a:t>
                      </a:r>
                      <a:endParaRPr lang="en-GB" sz="1100" b="1" i="0" u="none" strike="noStrike" dirty="0">
                        <a:solidFill>
                          <a:srgbClr val="FF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1"/>
                  </a:ext>
                </a:extLst>
              </a:tr>
              <a:tr h="238211">
                <a:tc>
                  <a:txBody>
                    <a:bodyPr/>
                    <a:lstStyle/>
                    <a:p>
                      <a:pPr algn="ctr" fontAlgn="ctr"/>
                      <a:r>
                        <a:rPr lang="en-GB" sz="1100" u="none" strike="noStrike" dirty="0" smtClean="0">
                          <a:effectLst/>
                        </a:rPr>
                        <a:t>Y2016</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smtClean="0">
                          <a:effectLst/>
                        </a:rPr>
                        <a:t>11.2%</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1.10</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9.3%</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2"/>
                  </a:ext>
                </a:extLst>
              </a:tr>
              <a:tr h="250121">
                <a:tc>
                  <a:txBody>
                    <a:bodyPr/>
                    <a:lstStyle/>
                    <a:p>
                      <a:pPr algn="ctr" fontAlgn="ctr"/>
                      <a:r>
                        <a:rPr lang="en-GB" sz="1100" u="none" strike="noStrike">
                          <a:effectLst/>
                        </a:rPr>
                        <a:t>Y2015</a:t>
                      </a:r>
                      <a:endParaRPr lang="en-GB" sz="1100" b="1" i="0" u="none" strike="noStrike">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a:effectLst/>
                        </a:rPr>
                        <a:t>-2.2%</a:t>
                      </a:r>
                      <a:endParaRPr lang="en-GB" sz="1100" b="0" i="0" u="none" strike="noStrike">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a:effectLst/>
                        </a:rPr>
                        <a:t>-0.07</a:t>
                      </a:r>
                      <a:endParaRPr lang="en-GB" sz="1100" b="0" i="0" u="none" strike="noStrike">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12.4%</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3"/>
                  </a:ext>
                </a:extLst>
              </a:tr>
            </a:tbl>
          </a:graphicData>
        </a:graphic>
      </p:graphicFrame>
      <p:grpSp>
        <p:nvGrpSpPr>
          <p:cNvPr id="12" name="Group 11"/>
          <p:cNvGrpSpPr/>
          <p:nvPr/>
        </p:nvGrpSpPr>
        <p:grpSpPr>
          <a:xfrm>
            <a:off x="2792895" y="3588029"/>
            <a:ext cx="1530627" cy="2203175"/>
            <a:chOff x="2792895" y="3588029"/>
            <a:chExt cx="1530627" cy="2203175"/>
          </a:xfrm>
        </p:grpSpPr>
        <p:sp>
          <p:nvSpPr>
            <p:cNvPr id="8" name="Oval 7"/>
            <p:cNvSpPr/>
            <p:nvPr/>
          </p:nvSpPr>
          <p:spPr>
            <a:xfrm>
              <a:off x="2792896" y="3588029"/>
              <a:ext cx="773263" cy="318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2792895" y="5469838"/>
              <a:ext cx="773263" cy="318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urved Left Arrow 10"/>
            <p:cNvSpPr/>
            <p:nvPr/>
          </p:nvSpPr>
          <p:spPr>
            <a:xfrm>
              <a:off x="3737113" y="3737117"/>
              <a:ext cx="586409" cy="20540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3" name="Content Placeholder 2"/>
          <p:cNvSpPr>
            <a:spLocks noGrp="1"/>
          </p:cNvSpPr>
          <p:nvPr>
            <p:ph idx="1"/>
          </p:nvPr>
        </p:nvSpPr>
        <p:spPr>
          <a:xfrm>
            <a:off x="457200" y="1600201"/>
            <a:ext cx="8229600" cy="1146316"/>
          </a:xfrm>
        </p:spPr>
        <p:txBody>
          <a:bodyPr>
            <a:normAutofit fontScale="77500" lnSpcReduction="20000"/>
          </a:bodyPr>
          <a:lstStyle/>
          <a:p>
            <a:r>
              <a:rPr lang="zh-CN" altLang="en-US" dirty="0"/>
              <a:t>回答</a:t>
            </a:r>
            <a:r>
              <a:rPr lang="en-GB" dirty="0"/>
              <a:t>: </a:t>
            </a:r>
            <a:r>
              <a:rPr lang="zh-CN" altLang="en-US" dirty="0"/>
              <a:t>取决于您的风险承受能力。</a:t>
            </a:r>
            <a:endParaRPr lang="en-GB" dirty="0"/>
          </a:p>
          <a:p>
            <a:pPr marL="0" indent="0">
              <a:buNone/>
            </a:pPr>
            <a:endParaRPr lang="en-GB" dirty="0"/>
          </a:p>
          <a:p>
            <a:pPr marL="0" indent="0">
              <a:buNone/>
            </a:pPr>
            <a:r>
              <a:rPr lang="zh-CN" altLang="en-US" b="1" dirty="0"/>
              <a:t>方案</a:t>
            </a:r>
            <a:r>
              <a:rPr lang="en-GB" b="1" dirty="0"/>
              <a:t> 1: </a:t>
            </a:r>
            <a:r>
              <a:rPr lang="zh-CN" altLang="en-US" b="1" dirty="0" smtClean="0"/>
              <a:t>如果可</a:t>
            </a:r>
            <a:r>
              <a:rPr lang="zh-CN" altLang="en-US" b="1" dirty="0"/>
              <a:t>以承受</a:t>
            </a:r>
            <a:r>
              <a:rPr lang="en-GB" dirty="0"/>
              <a:t>2008 </a:t>
            </a:r>
            <a:r>
              <a:rPr lang="zh-CN" altLang="en-US" dirty="0"/>
              <a:t>金融危</a:t>
            </a:r>
            <a:r>
              <a:rPr lang="zh-CN" altLang="en-US" dirty="0" smtClean="0"/>
              <a:t>机，可杠杆</a:t>
            </a:r>
            <a:r>
              <a:rPr lang="en-US" altLang="zh-CN" dirty="0" smtClean="0"/>
              <a:t>6.3</a:t>
            </a:r>
            <a:r>
              <a:rPr lang="zh-CN" altLang="en-US" dirty="0" smtClean="0"/>
              <a:t>倍投资</a:t>
            </a:r>
            <a:r>
              <a:rPr lang="en-US" altLang="zh-CN" dirty="0" smtClean="0"/>
              <a:t>Sigma002</a:t>
            </a:r>
            <a:r>
              <a:rPr lang="zh-CN" altLang="en-US" dirty="0" smtClean="0"/>
              <a:t>，其年化回报率在</a:t>
            </a:r>
            <a:r>
              <a:rPr lang="en-US" altLang="zh-CN" dirty="0" smtClean="0"/>
              <a:t>133%</a:t>
            </a:r>
            <a:r>
              <a:rPr lang="zh-CN" altLang="en-US" dirty="0" smtClean="0"/>
              <a:t>。</a:t>
            </a:r>
            <a:endParaRPr lang="en-GB" dirty="0"/>
          </a:p>
          <a:p>
            <a:endParaRPr lang="en-GB" dirty="0"/>
          </a:p>
        </p:txBody>
      </p:sp>
      <p:sp>
        <p:nvSpPr>
          <p:cNvPr id="14" name="Rectangle 13"/>
          <p:cNvSpPr/>
          <p:nvPr/>
        </p:nvSpPr>
        <p:spPr>
          <a:xfrm>
            <a:off x="3538330" y="4515681"/>
            <a:ext cx="646043" cy="284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6.3X</a:t>
            </a:r>
          </a:p>
        </p:txBody>
      </p:sp>
      <p:graphicFrame>
        <p:nvGraphicFramePr>
          <p:cNvPr id="15" name="Table 14"/>
          <p:cNvGraphicFramePr>
            <a:graphicFrameLocks noGrp="1"/>
          </p:cNvGraphicFramePr>
          <p:nvPr>
            <p:extLst>
              <p:ext uri="{D42A27DB-BD31-4B8C-83A1-F6EECF244321}">
                <p14:modId xmlns:p14="http://schemas.microsoft.com/office/powerpoint/2010/main" val="1264999477"/>
              </p:ext>
            </p:extLst>
          </p:nvPr>
        </p:nvGraphicFramePr>
        <p:xfrm>
          <a:off x="5541894" y="3642176"/>
          <a:ext cx="3053465" cy="2082763"/>
        </p:xfrm>
        <a:graphic>
          <a:graphicData uri="http://schemas.openxmlformats.org/drawingml/2006/table">
            <a:tbl>
              <a:tblPr>
                <a:tableStyleId>{D7AC3CCA-C797-4891-BE02-D94E43425B78}</a:tableStyleId>
              </a:tblPr>
              <a:tblGrid>
                <a:gridCol w="1263111">
                  <a:extLst>
                    <a:ext uri="{9D8B030D-6E8A-4147-A177-3AD203B41FA5}">
                      <a16:colId xmlns:a16="http://schemas.microsoft.com/office/drawing/2014/main" xmlns="" val="20000"/>
                    </a:ext>
                  </a:extLst>
                </a:gridCol>
                <a:gridCol w="895177">
                  <a:extLst>
                    <a:ext uri="{9D8B030D-6E8A-4147-A177-3AD203B41FA5}">
                      <a16:colId xmlns:a16="http://schemas.microsoft.com/office/drawing/2014/main" xmlns="" val="20001"/>
                    </a:ext>
                  </a:extLst>
                </a:gridCol>
                <a:gridCol w="895177">
                  <a:extLst>
                    <a:ext uri="{9D8B030D-6E8A-4147-A177-3AD203B41FA5}">
                      <a16:colId xmlns:a16="http://schemas.microsoft.com/office/drawing/2014/main" xmlns="" val="20002"/>
                    </a:ext>
                  </a:extLst>
                </a:gridCol>
              </a:tblGrid>
              <a:tr h="824982">
                <a:tc>
                  <a:txBody>
                    <a:bodyPr/>
                    <a:lstStyle/>
                    <a:p>
                      <a:pPr algn="ctr" fontAlgn="ctr"/>
                      <a:r>
                        <a:rPr lang="en-GB" sz="1100" u="none" strike="noStrike" dirty="0">
                          <a:effectLst/>
                        </a:rPr>
                        <a:t>Sigma002</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100" b="1" i="0" u="none" strike="noStrike" dirty="0">
                          <a:solidFill>
                            <a:srgbClr val="000000"/>
                          </a:solidFill>
                          <a:effectLst/>
                          <a:latin typeface="Calibri" panose="020F0502020204030204" pitchFamily="34" charset="0"/>
                        </a:rPr>
                        <a:t>年化回报率</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100" b="1" i="0" u="none" strike="noStrike" dirty="0">
                          <a:solidFill>
                            <a:srgbClr val="000000"/>
                          </a:solidFill>
                          <a:effectLst/>
                          <a:latin typeface="Calibri" panose="020F0502020204030204" pitchFamily="34" charset="0"/>
                        </a:rPr>
                        <a:t>最大亏损</a:t>
                      </a:r>
                      <a:endParaRPr lang="en-GB"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0"/>
                  </a:ext>
                </a:extLst>
              </a:tr>
              <a:tr h="420503">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132.9%</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solidFill>
                            <a:srgbClr val="FF0000"/>
                          </a:solidFill>
                          <a:effectLst/>
                        </a:rPr>
                        <a:t>56.8%</a:t>
                      </a:r>
                      <a:endParaRPr lang="en-GB" sz="1100" b="1"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439713">
                <a:tc>
                  <a:txBody>
                    <a:bodyPr/>
                    <a:lstStyle/>
                    <a:p>
                      <a:pPr algn="ctr" fontAlgn="ctr"/>
                      <a:r>
                        <a:rPr lang="en-GB" sz="1100" u="none" strike="noStrike" dirty="0" smtClean="0">
                          <a:effectLst/>
                        </a:rPr>
                        <a:t>Y2016</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smtClean="0">
                          <a:effectLst/>
                        </a:rPr>
                        <a:t>90.7%</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smtClean="0">
                          <a:solidFill>
                            <a:srgbClr val="FF0000"/>
                          </a:solidFill>
                          <a:effectLst/>
                        </a:rPr>
                        <a:t>51.7%</a:t>
                      </a:r>
                      <a:endParaRPr lang="en-GB" sz="11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2"/>
                  </a:ext>
                </a:extLst>
              </a:tr>
              <a:tr h="397565">
                <a:tc>
                  <a:txBody>
                    <a:bodyPr/>
                    <a:lstStyle/>
                    <a:p>
                      <a:pPr algn="ctr" fontAlgn="ctr"/>
                      <a:r>
                        <a:rPr lang="en-GB" sz="1100" u="none" strike="noStrike" dirty="0">
                          <a:effectLst/>
                        </a:rPr>
                        <a:t>Y2015</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70.6%</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solidFill>
                            <a:srgbClr val="FF0000"/>
                          </a:solidFill>
                          <a:effectLst/>
                        </a:rPr>
                        <a:t>42.0%</a:t>
                      </a:r>
                      <a:endParaRPr lang="en-GB" sz="11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bl>
          </a:graphicData>
        </a:graphic>
      </p:graphicFrame>
      <p:sp>
        <p:nvSpPr>
          <p:cNvPr id="16" name="Right Arrow 15"/>
          <p:cNvSpPr/>
          <p:nvPr/>
        </p:nvSpPr>
        <p:spPr>
          <a:xfrm>
            <a:off x="4572000" y="4515681"/>
            <a:ext cx="655983" cy="702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le 1"/>
          <p:cNvSpPr txBox="1">
            <a:spLocks/>
          </p:cNvSpPr>
          <p:nvPr/>
        </p:nvSpPr>
        <p:spPr>
          <a:xfrm>
            <a:off x="457200" y="0"/>
            <a:ext cx="8229600" cy="1600202"/>
          </a:xfrm>
          <a:prstGeom prst="rect">
            <a:avLst/>
          </a:prstGeom>
        </p:spPr>
        <p:txBody>
          <a:bodyPr vert="horz" lIns="91440" tIns="45720" rIns="91440" bIns="45720" rtlCol="0" anchor="ctr">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4000" dirty="0"/>
              <a:t>问题</a:t>
            </a:r>
            <a:r>
              <a:rPr lang="en-GB" sz="4000" dirty="0"/>
              <a:t>: </a:t>
            </a:r>
          </a:p>
          <a:p>
            <a:pPr algn="l"/>
            <a:r>
              <a:rPr lang="en-GB" sz="3000" dirty="0"/>
              <a:t>Sigma002 </a:t>
            </a:r>
            <a:r>
              <a:rPr lang="zh-CN" altLang="en-US" sz="3000" dirty="0"/>
              <a:t>可以给我多少年回报</a:t>
            </a:r>
            <a:r>
              <a:rPr lang="en-GB" sz="3000" dirty="0"/>
              <a:t>?</a:t>
            </a:r>
          </a:p>
        </p:txBody>
      </p:sp>
    </p:spTree>
    <p:extLst>
      <p:ext uri="{BB962C8B-B14F-4D97-AF65-F5344CB8AC3E}">
        <p14:creationId xmlns:p14="http://schemas.microsoft.com/office/powerpoint/2010/main" val="140389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587046376"/>
              </p:ext>
            </p:extLst>
          </p:nvPr>
        </p:nvGraphicFramePr>
        <p:xfrm>
          <a:off x="288236" y="3687834"/>
          <a:ext cx="3200399" cy="2100055"/>
        </p:xfrm>
        <a:graphic>
          <a:graphicData uri="http://schemas.openxmlformats.org/drawingml/2006/table">
            <a:tbl>
              <a:tblPr>
                <a:tableStyleId>{5C22544A-7EE6-4342-B048-85BDC9FD1C3A}</a:tableStyleId>
              </a:tblPr>
              <a:tblGrid>
                <a:gridCol w="1055181">
                  <a:extLst>
                    <a:ext uri="{9D8B030D-6E8A-4147-A177-3AD203B41FA5}">
                      <a16:colId xmlns:a16="http://schemas.microsoft.com/office/drawing/2014/main" xmlns="" val="20000"/>
                    </a:ext>
                  </a:extLst>
                </a:gridCol>
                <a:gridCol w="747816">
                  <a:extLst>
                    <a:ext uri="{9D8B030D-6E8A-4147-A177-3AD203B41FA5}">
                      <a16:colId xmlns:a16="http://schemas.microsoft.com/office/drawing/2014/main" xmlns="" val="20001"/>
                    </a:ext>
                  </a:extLst>
                </a:gridCol>
                <a:gridCol w="636911">
                  <a:extLst>
                    <a:ext uri="{9D8B030D-6E8A-4147-A177-3AD203B41FA5}">
                      <a16:colId xmlns:a16="http://schemas.microsoft.com/office/drawing/2014/main" xmlns="" val="20002"/>
                    </a:ext>
                  </a:extLst>
                </a:gridCol>
                <a:gridCol w="760491">
                  <a:extLst>
                    <a:ext uri="{9D8B030D-6E8A-4147-A177-3AD203B41FA5}">
                      <a16:colId xmlns:a16="http://schemas.microsoft.com/office/drawing/2014/main" xmlns="" val="20003"/>
                    </a:ext>
                  </a:extLst>
                </a:gridCol>
              </a:tblGrid>
              <a:tr h="827212">
                <a:tc>
                  <a:txBody>
                    <a:bodyPr/>
                    <a:lstStyle/>
                    <a:p>
                      <a:pPr algn="ctr" fontAlgn="ctr"/>
                      <a:r>
                        <a:rPr lang="en-GB" sz="1100" u="none" strike="noStrike" dirty="0">
                          <a:effectLst/>
                        </a:rPr>
                        <a:t>Sigma002</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年化回报率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夏普比率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最大亏损</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0"/>
                  </a:ext>
                </a:extLst>
              </a:tr>
              <a:tr h="429147">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b="1" u="none" strike="noStrike" dirty="0">
                          <a:effectLst/>
                        </a:rPr>
                        <a:t>21.3%</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b="1" u="none" strike="noStrike" dirty="0">
                          <a:effectLst/>
                        </a:rPr>
                        <a:t>1.93</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b="1" u="none" strike="noStrike" dirty="0">
                          <a:solidFill>
                            <a:srgbClr val="FF0000"/>
                          </a:solidFill>
                          <a:effectLst/>
                        </a:rPr>
                        <a:t>9.1%</a:t>
                      </a:r>
                      <a:endParaRPr lang="en-GB" sz="1100" b="1" i="0" u="none" strike="noStrike" dirty="0">
                        <a:solidFill>
                          <a:srgbClr val="FF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1"/>
                  </a:ext>
                </a:extLst>
              </a:tr>
              <a:tr h="480237">
                <a:tc>
                  <a:txBody>
                    <a:bodyPr/>
                    <a:lstStyle/>
                    <a:p>
                      <a:pPr algn="ctr" fontAlgn="ctr"/>
                      <a:r>
                        <a:rPr lang="en-GB" sz="1100" u="none" strike="noStrike" dirty="0" smtClean="0">
                          <a:effectLst/>
                        </a:rPr>
                        <a:t>Y2016</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14.4%</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1.49</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8.2%</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2"/>
                  </a:ext>
                </a:extLst>
              </a:tr>
              <a:tr h="363459">
                <a:tc>
                  <a:txBody>
                    <a:bodyPr/>
                    <a:lstStyle/>
                    <a:p>
                      <a:pPr algn="ctr" fontAlgn="ctr"/>
                      <a:r>
                        <a:rPr lang="en-GB" sz="1100" u="none" strike="noStrike">
                          <a:effectLst/>
                        </a:rPr>
                        <a:t>Y2015</a:t>
                      </a:r>
                      <a:endParaRPr lang="en-GB" sz="1100" b="1"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a:effectLst/>
                        </a:rPr>
                        <a:t>11.3%</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a:effectLst/>
                        </a:rPr>
                        <a:t>1.23</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6.7%</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13" name="Content Placeholder 2"/>
          <p:cNvSpPr>
            <a:spLocks noGrp="1"/>
          </p:cNvSpPr>
          <p:nvPr>
            <p:ph idx="1"/>
          </p:nvPr>
        </p:nvSpPr>
        <p:spPr>
          <a:xfrm>
            <a:off x="457200" y="1600200"/>
            <a:ext cx="8229600" cy="1211365"/>
          </a:xfrm>
        </p:spPr>
        <p:txBody>
          <a:bodyPr>
            <a:normAutofit/>
          </a:bodyPr>
          <a:lstStyle/>
          <a:p>
            <a:pPr marL="0" indent="0">
              <a:buNone/>
            </a:pPr>
            <a:endParaRPr lang="en-GB" dirty="0"/>
          </a:p>
          <a:p>
            <a:pPr marL="0" indent="0">
              <a:buNone/>
            </a:pPr>
            <a:r>
              <a:rPr lang="zh-CN" altLang="en-US" sz="2200" b="1" dirty="0"/>
              <a:t>方案</a:t>
            </a:r>
            <a:r>
              <a:rPr lang="en-GB" sz="2200" b="1" dirty="0"/>
              <a:t> 2: </a:t>
            </a:r>
            <a:r>
              <a:rPr lang="zh-CN" altLang="en-US" sz="2200" b="1" dirty="0"/>
              <a:t>我最多承受</a:t>
            </a:r>
            <a:r>
              <a:rPr lang="en-US" altLang="zh-CN" sz="2200" b="1" dirty="0"/>
              <a:t>25%</a:t>
            </a:r>
            <a:r>
              <a:rPr lang="zh-CN" altLang="en-US" sz="2200" b="1" dirty="0"/>
              <a:t>的损</a:t>
            </a:r>
            <a:r>
              <a:rPr lang="zh-CN" altLang="en-US" sz="2200" b="1" dirty="0" smtClean="0"/>
              <a:t>失</a:t>
            </a:r>
            <a:r>
              <a:rPr lang="zh-CN" altLang="en-US" sz="2200" dirty="0" smtClean="0"/>
              <a:t>；说明可以杠杆</a:t>
            </a:r>
            <a:r>
              <a:rPr lang="en-US" altLang="zh-CN" sz="2200" dirty="0" smtClean="0"/>
              <a:t>2.7</a:t>
            </a:r>
            <a:r>
              <a:rPr lang="zh-CN" altLang="en-US" sz="2200" dirty="0" smtClean="0"/>
              <a:t>倍，其年化回报率是</a:t>
            </a:r>
            <a:r>
              <a:rPr lang="en-US" altLang="zh-CN" sz="2200" dirty="0" smtClean="0"/>
              <a:t>58.4%</a:t>
            </a:r>
            <a:endParaRPr lang="en-GB" dirty="0"/>
          </a:p>
        </p:txBody>
      </p:sp>
      <p:sp>
        <p:nvSpPr>
          <p:cNvPr id="14" name="Rectangle 13"/>
          <p:cNvSpPr/>
          <p:nvPr/>
        </p:nvSpPr>
        <p:spPr>
          <a:xfrm>
            <a:off x="4092023" y="4373219"/>
            <a:ext cx="646043" cy="284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2.7X</a:t>
            </a:r>
          </a:p>
        </p:txBody>
      </p:sp>
      <p:graphicFrame>
        <p:nvGraphicFramePr>
          <p:cNvPr id="15" name="Table 14"/>
          <p:cNvGraphicFramePr>
            <a:graphicFrameLocks noGrp="1"/>
          </p:cNvGraphicFramePr>
          <p:nvPr>
            <p:extLst>
              <p:ext uri="{D42A27DB-BD31-4B8C-83A1-F6EECF244321}">
                <p14:modId xmlns:p14="http://schemas.microsoft.com/office/powerpoint/2010/main" val="2745675075"/>
              </p:ext>
            </p:extLst>
          </p:nvPr>
        </p:nvGraphicFramePr>
        <p:xfrm>
          <a:off x="5541894" y="3642176"/>
          <a:ext cx="3053465" cy="2082763"/>
        </p:xfrm>
        <a:graphic>
          <a:graphicData uri="http://schemas.openxmlformats.org/drawingml/2006/table">
            <a:tbl>
              <a:tblPr>
                <a:tableStyleId>{D7AC3CCA-C797-4891-BE02-D94E43425B78}</a:tableStyleId>
              </a:tblPr>
              <a:tblGrid>
                <a:gridCol w="1263111">
                  <a:extLst>
                    <a:ext uri="{9D8B030D-6E8A-4147-A177-3AD203B41FA5}">
                      <a16:colId xmlns:a16="http://schemas.microsoft.com/office/drawing/2014/main" xmlns="" val="20000"/>
                    </a:ext>
                  </a:extLst>
                </a:gridCol>
                <a:gridCol w="895177">
                  <a:extLst>
                    <a:ext uri="{9D8B030D-6E8A-4147-A177-3AD203B41FA5}">
                      <a16:colId xmlns:a16="http://schemas.microsoft.com/office/drawing/2014/main" xmlns="" val="20001"/>
                    </a:ext>
                  </a:extLst>
                </a:gridCol>
                <a:gridCol w="895177">
                  <a:extLst>
                    <a:ext uri="{9D8B030D-6E8A-4147-A177-3AD203B41FA5}">
                      <a16:colId xmlns:a16="http://schemas.microsoft.com/office/drawing/2014/main" xmlns="" val="20002"/>
                    </a:ext>
                  </a:extLst>
                </a:gridCol>
              </a:tblGrid>
              <a:tr h="824982">
                <a:tc>
                  <a:txBody>
                    <a:bodyPr/>
                    <a:lstStyle/>
                    <a:p>
                      <a:pPr algn="ctr" fontAlgn="ctr"/>
                      <a:r>
                        <a:rPr lang="en-GB" sz="1100" u="none" strike="noStrike" dirty="0">
                          <a:effectLst/>
                        </a:rPr>
                        <a:t>Sigma002</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100" b="1" i="0" u="none" strike="noStrike" dirty="0">
                          <a:solidFill>
                            <a:srgbClr val="000000"/>
                          </a:solidFill>
                          <a:effectLst/>
                          <a:latin typeface="Calibri" panose="020F0502020204030204" pitchFamily="34" charset="0"/>
                        </a:rPr>
                        <a:t>年化回报率</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100" b="1" i="0" u="none" strike="noStrike" dirty="0">
                          <a:solidFill>
                            <a:srgbClr val="000000"/>
                          </a:solidFill>
                          <a:effectLst/>
                          <a:latin typeface="Calibri" panose="020F0502020204030204" pitchFamily="34" charset="0"/>
                        </a:rPr>
                        <a:t>最大亏损</a:t>
                      </a:r>
                      <a:endParaRPr lang="en-GB"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0"/>
                  </a:ext>
                </a:extLst>
              </a:tr>
              <a:tr h="420503">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b="0" i="0" u="none" strike="noStrike" dirty="0">
                          <a:solidFill>
                            <a:srgbClr val="000000"/>
                          </a:solidFill>
                          <a:effectLst/>
                          <a:latin typeface="Calibri" panose="020F0502020204030204" pitchFamily="34" charset="0"/>
                        </a:rPr>
                        <a:t>58.4%</a:t>
                      </a:r>
                    </a:p>
                  </a:txBody>
                  <a:tcPr marL="9525" marR="9525" marT="9525" marB="0" anchor="ctr"/>
                </a:tc>
                <a:tc>
                  <a:txBody>
                    <a:bodyPr/>
                    <a:lstStyle/>
                    <a:p>
                      <a:pPr algn="ctr" fontAlgn="ctr"/>
                      <a:r>
                        <a:rPr lang="en-GB" sz="1100" b="1" i="0" u="none" strike="noStrike" dirty="0">
                          <a:solidFill>
                            <a:srgbClr val="FF0000"/>
                          </a:solidFill>
                          <a:effectLst/>
                          <a:latin typeface="Calibri" panose="020F0502020204030204" pitchFamily="34" charset="0"/>
                        </a:rPr>
                        <a:t>25.0%</a:t>
                      </a:r>
                    </a:p>
                  </a:txBody>
                  <a:tcPr marL="9525" marR="9525" marT="9525" marB="0" anchor="ctr"/>
                </a:tc>
                <a:extLst>
                  <a:ext uri="{0D108BD9-81ED-4DB2-BD59-A6C34878D82A}">
                    <a16:rowId xmlns:a16="http://schemas.microsoft.com/office/drawing/2014/main" xmlns="" val="10001"/>
                  </a:ext>
                </a:extLst>
              </a:tr>
              <a:tr h="439713">
                <a:tc>
                  <a:txBody>
                    <a:bodyPr/>
                    <a:lstStyle/>
                    <a:p>
                      <a:pPr algn="ctr" fontAlgn="ctr"/>
                      <a:r>
                        <a:rPr lang="en-GB" sz="1100" u="none" strike="noStrike" dirty="0" smtClean="0">
                          <a:effectLst/>
                        </a:rPr>
                        <a:t>Y2016 </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b="0" i="0" u="none" strike="noStrike" dirty="0" smtClean="0">
                          <a:solidFill>
                            <a:srgbClr val="000000"/>
                          </a:solidFill>
                          <a:effectLst/>
                          <a:latin typeface="Calibri" panose="020F0502020204030204" pitchFamily="34" charset="0"/>
                        </a:rPr>
                        <a:t>38.9%</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b="0" i="0" u="none" strike="noStrike" dirty="0" smtClean="0">
                          <a:solidFill>
                            <a:srgbClr val="000000"/>
                          </a:solidFill>
                          <a:effectLst/>
                          <a:latin typeface="Calibri" panose="020F0502020204030204" pitchFamily="34" charset="0"/>
                        </a:rPr>
                        <a:t>22.1%</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2"/>
                  </a:ext>
                </a:extLst>
              </a:tr>
              <a:tr h="397565">
                <a:tc>
                  <a:txBody>
                    <a:bodyPr/>
                    <a:lstStyle/>
                    <a:p>
                      <a:pPr algn="ctr" fontAlgn="ctr"/>
                      <a:r>
                        <a:rPr lang="en-GB" sz="1100" u="none" strike="noStrike" dirty="0">
                          <a:effectLst/>
                        </a:rPr>
                        <a:t>Y2015</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b="0" i="0" u="none" strike="noStrike" dirty="0">
                          <a:solidFill>
                            <a:srgbClr val="000000"/>
                          </a:solidFill>
                          <a:effectLst/>
                          <a:latin typeface="Calibri" panose="020F0502020204030204" pitchFamily="34" charset="0"/>
                        </a:rPr>
                        <a:t>31.1%</a:t>
                      </a:r>
                    </a:p>
                  </a:txBody>
                  <a:tcPr marL="9525" marR="9525" marT="9525" marB="0" anchor="ctr"/>
                </a:tc>
                <a:tc>
                  <a:txBody>
                    <a:bodyPr/>
                    <a:lstStyle/>
                    <a:p>
                      <a:pPr algn="ctr" fontAlgn="ctr"/>
                      <a:r>
                        <a:rPr lang="en-GB" sz="1100" b="0" i="0" u="none" strike="noStrike" dirty="0">
                          <a:solidFill>
                            <a:srgbClr val="000000"/>
                          </a:solidFill>
                          <a:effectLst/>
                          <a:latin typeface="Calibri" panose="020F0502020204030204" pitchFamily="34" charset="0"/>
                        </a:rPr>
                        <a:t>18.5%</a:t>
                      </a:r>
                    </a:p>
                  </a:txBody>
                  <a:tcPr marL="9525" marR="9525" marT="9525" marB="0" anchor="ctr"/>
                </a:tc>
                <a:extLst>
                  <a:ext uri="{0D108BD9-81ED-4DB2-BD59-A6C34878D82A}">
                    <a16:rowId xmlns:a16="http://schemas.microsoft.com/office/drawing/2014/main" xmlns="" val="10003"/>
                  </a:ext>
                </a:extLst>
              </a:tr>
            </a:tbl>
          </a:graphicData>
        </a:graphic>
      </p:graphicFrame>
      <p:sp>
        <p:nvSpPr>
          <p:cNvPr id="16" name="Right Arrow 15"/>
          <p:cNvSpPr/>
          <p:nvPr/>
        </p:nvSpPr>
        <p:spPr>
          <a:xfrm>
            <a:off x="3756992" y="4515681"/>
            <a:ext cx="1470992" cy="702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p:cNvSpPr txBox="1">
            <a:spLocks/>
          </p:cNvSpPr>
          <p:nvPr/>
        </p:nvSpPr>
        <p:spPr>
          <a:xfrm>
            <a:off x="457200" y="0"/>
            <a:ext cx="8229600" cy="1600202"/>
          </a:xfrm>
          <a:prstGeom prst="rect">
            <a:avLst/>
          </a:prstGeom>
        </p:spPr>
        <p:txBody>
          <a:bodyPr vert="horz" lIns="91440" tIns="45720" rIns="91440" bIns="45720" rtlCol="0" anchor="ctr">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GB" sz="3000" dirty="0"/>
              <a:t>Sigma002 </a:t>
            </a:r>
            <a:r>
              <a:rPr lang="zh-CN" altLang="en-US" sz="3000" dirty="0"/>
              <a:t>可以给我多少年回报</a:t>
            </a:r>
            <a:r>
              <a:rPr lang="en-GB" sz="3000" dirty="0"/>
              <a:t>?</a:t>
            </a:r>
          </a:p>
        </p:txBody>
      </p:sp>
    </p:spTree>
    <p:extLst>
      <p:ext uri="{BB962C8B-B14F-4D97-AF65-F5344CB8AC3E}">
        <p14:creationId xmlns:p14="http://schemas.microsoft.com/office/powerpoint/2010/main" val="274204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8015" y="1743342"/>
            <a:ext cx="8001000" cy="4756710"/>
            <a:chOff x="0" y="0"/>
            <a:chExt cx="8001000" cy="6123064"/>
          </a:xfrm>
        </p:grpSpPr>
        <p:grpSp>
          <p:nvGrpSpPr>
            <p:cNvPr id="4" name="Group 3"/>
            <p:cNvGrpSpPr/>
            <p:nvPr/>
          </p:nvGrpSpPr>
          <p:grpSpPr>
            <a:xfrm>
              <a:off x="0" y="0"/>
              <a:ext cx="8001000" cy="6123064"/>
              <a:chOff x="0" y="0"/>
              <a:chExt cx="8001000" cy="6123053"/>
            </a:xfrm>
          </p:grpSpPr>
          <p:pic>
            <p:nvPicPr>
              <p:cNvPr id="6" name="Picture 5" descr="https://laminating.blackanddecker.com/media/catalog/product/cache/1/image/9df78eab33525d08d6e5fb8d27136e95/c/l/classroom_timezones_base_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001000" cy="612305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ounded Rectangle 6"/>
              <p:cNvSpPr/>
              <p:nvPr/>
            </p:nvSpPr>
            <p:spPr>
              <a:xfrm>
                <a:off x="2819400" y="2476501"/>
                <a:ext cx="1971675" cy="2571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1100" dirty="0"/>
                  <a:t>伦敦</a:t>
                </a:r>
                <a:endParaRPr lang="en-GB" sz="1100" dirty="0"/>
              </a:p>
            </p:txBody>
          </p:sp>
          <p:sp>
            <p:nvSpPr>
              <p:cNvPr id="8" name="Rounded Rectangle 7"/>
              <p:cNvSpPr/>
              <p:nvPr/>
            </p:nvSpPr>
            <p:spPr>
              <a:xfrm>
                <a:off x="3114675" y="2781300"/>
                <a:ext cx="1971675" cy="2571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1100" dirty="0"/>
                  <a:t>法兰克福</a:t>
                </a:r>
                <a:r>
                  <a:rPr lang="en-GB" sz="1100" dirty="0"/>
                  <a:t>, </a:t>
                </a:r>
                <a:r>
                  <a:rPr lang="zh-CN" altLang="en-US" sz="1100" dirty="0"/>
                  <a:t>巴黎</a:t>
                </a:r>
                <a:endParaRPr lang="en-GB" sz="1100" dirty="0"/>
              </a:p>
            </p:txBody>
          </p:sp>
          <p:sp>
            <p:nvSpPr>
              <p:cNvPr id="9" name="Rounded Rectangle 8"/>
              <p:cNvSpPr/>
              <p:nvPr/>
            </p:nvSpPr>
            <p:spPr>
              <a:xfrm>
                <a:off x="1143000" y="2181225"/>
                <a:ext cx="2238375" cy="2571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1100" dirty="0"/>
                  <a:t>纽约</a:t>
                </a:r>
                <a:endParaRPr lang="en-GB" sz="1100" dirty="0"/>
              </a:p>
            </p:txBody>
          </p:sp>
          <p:sp>
            <p:nvSpPr>
              <p:cNvPr id="10" name="Rounded Rectangle 9"/>
              <p:cNvSpPr/>
              <p:nvPr/>
            </p:nvSpPr>
            <p:spPr>
              <a:xfrm>
                <a:off x="5429250" y="4648201"/>
                <a:ext cx="1962150" cy="23812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1100" dirty="0"/>
                  <a:t>悉尼</a:t>
                </a:r>
                <a:endParaRPr lang="en-GB" sz="1100" dirty="0"/>
              </a:p>
            </p:txBody>
          </p:sp>
          <p:sp>
            <p:nvSpPr>
              <p:cNvPr id="11" name="Rounded Rectangle 10"/>
              <p:cNvSpPr/>
              <p:nvPr/>
            </p:nvSpPr>
            <p:spPr>
              <a:xfrm>
                <a:off x="5114925" y="3638550"/>
                <a:ext cx="1981200" cy="238126"/>
              </a:xfrm>
              <a:prstGeom prst="roundRect">
                <a:avLst/>
              </a:prstGeom>
              <a:solidFill>
                <a:schemeClr val="accent2"/>
              </a:solidFill>
              <a:ln>
                <a:solidFill>
                  <a:schemeClr val="accent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1100" dirty="0"/>
                  <a:t>东京</a:t>
                </a:r>
                <a:endParaRPr lang="en-GB" sz="1100" dirty="0"/>
              </a:p>
            </p:txBody>
          </p:sp>
          <p:sp>
            <p:nvSpPr>
              <p:cNvPr id="12" name="Rounded Rectangle 11"/>
              <p:cNvSpPr/>
              <p:nvPr/>
            </p:nvSpPr>
            <p:spPr>
              <a:xfrm>
                <a:off x="4552950" y="3228975"/>
                <a:ext cx="1962150" cy="238126"/>
              </a:xfrm>
              <a:prstGeom prst="roundRect">
                <a:avLst/>
              </a:prstGeom>
              <a:solidFill>
                <a:schemeClr val="accent1"/>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1100" dirty="0"/>
                  <a:t>香港</a:t>
                </a:r>
                <a:endParaRPr lang="en-GB" sz="1100" dirty="0"/>
              </a:p>
            </p:txBody>
          </p:sp>
          <p:sp>
            <p:nvSpPr>
              <p:cNvPr id="13" name="Rectangle 12"/>
              <p:cNvSpPr/>
              <p:nvPr/>
            </p:nvSpPr>
            <p:spPr>
              <a:xfrm>
                <a:off x="9525" y="9526"/>
                <a:ext cx="7972425"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3200" i="1" dirty="0">
                    <a:solidFill>
                      <a:schemeClr val="tx1"/>
                    </a:solidFill>
                  </a:rPr>
                  <a:t>金钱永不睡眠（</a:t>
                </a:r>
                <a:r>
                  <a:rPr lang="en-GB" sz="3200" i="1" dirty="0">
                    <a:solidFill>
                      <a:schemeClr val="tx1"/>
                    </a:solidFill>
                  </a:rPr>
                  <a:t>Money Never Sleeps</a:t>
                </a:r>
                <a:r>
                  <a:rPr lang="zh-CN" altLang="en-US" sz="3200" i="1" dirty="0">
                    <a:solidFill>
                      <a:schemeClr val="tx1"/>
                    </a:solidFill>
                  </a:rPr>
                  <a:t>）</a:t>
                </a:r>
                <a:endParaRPr lang="en-GB" sz="3200" i="1" dirty="0">
                  <a:solidFill>
                    <a:schemeClr val="tx1"/>
                  </a:solidFill>
                </a:endParaRPr>
              </a:p>
            </p:txBody>
          </p:sp>
        </p:grpSp>
        <p:sp>
          <p:nvSpPr>
            <p:cNvPr id="5" name="Rounded Rectangle 4"/>
            <p:cNvSpPr/>
            <p:nvPr/>
          </p:nvSpPr>
          <p:spPr>
            <a:xfrm>
              <a:off x="2838450" y="4352925"/>
              <a:ext cx="1971675" cy="257176"/>
            </a:xfrm>
            <a:prstGeom prst="roundRect">
              <a:avLst/>
            </a:prstGeom>
            <a:solidFill>
              <a:schemeClr val="bg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1100" dirty="0"/>
                <a:t>约翰内斯堡</a:t>
              </a:r>
              <a:endParaRPr lang="en-GB" sz="1100" dirty="0"/>
            </a:p>
          </p:txBody>
        </p:sp>
      </p:grpSp>
      <p:sp>
        <p:nvSpPr>
          <p:cNvPr id="14" name="Title 1"/>
          <p:cNvSpPr txBox="1">
            <a:spLocks/>
          </p:cNvSpPr>
          <p:nvPr/>
        </p:nvSpPr>
        <p:spPr>
          <a:xfrm>
            <a:off x="457199" y="0"/>
            <a:ext cx="8363527" cy="1260000"/>
          </a:xfrm>
          <a:prstGeom prst="rect">
            <a:avLst/>
          </a:prstGeom>
        </p:spPr>
        <p:txBody>
          <a:bodyPr vert="horz" lIns="91440" tIns="45720" rIns="91440" bIns="45720" rtlCol="0" anchor="ctr">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000" dirty="0"/>
              <a:t>未来延展至全球市场</a:t>
            </a:r>
            <a:endParaRPr lang="en-GB" sz="3000" dirty="0"/>
          </a:p>
        </p:txBody>
      </p:sp>
      <p:sp>
        <p:nvSpPr>
          <p:cNvPr id="15" name="Content Placeholder 2"/>
          <p:cNvSpPr>
            <a:spLocks noGrp="1"/>
          </p:cNvSpPr>
          <p:nvPr>
            <p:ph idx="1"/>
          </p:nvPr>
        </p:nvSpPr>
        <p:spPr>
          <a:xfrm>
            <a:off x="523727" y="1144716"/>
            <a:ext cx="8229600" cy="987835"/>
          </a:xfrm>
        </p:spPr>
        <p:txBody>
          <a:bodyPr>
            <a:normAutofit/>
          </a:bodyPr>
          <a:lstStyle/>
          <a:p>
            <a:pPr marL="0" indent="0">
              <a:buNone/>
            </a:pPr>
            <a:r>
              <a:rPr lang="zh-CN" altLang="en-US" dirty="0" smtClean="0"/>
              <a:t>更多交易市场及交易时间可提升</a:t>
            </a:r>
            <a:r>
              <a:rPr lang="en-US" altLang="zh-CN" dirty="0" smtClean="0"/>
              <a:t>Sigma002</a:t>
            </a:r>
            <a:r>
              <a:rPr lang="zh-CN" altLang="en-US" dirty="0" smtClean="0"/>
              <a:t>的综合收益率</a:t>
            </a:r>
            <a:endParaRPr lang="en-GB" dirty="0"/>
          </a:p>
        </p:txBody>
      </p:sp>
    </p:spTree>
    <p:extLst>
      <p:ext uri="{BB962C8B-B14F-4D97-AF65-F5344CB8AC3E}">
        <p14:creationId xmlns:p14="http://schemas.microsoft.com/office/powerpoint/2010/main" val="357543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73" y="1789043"/>
            <a:ext cx="8229600" cy="3657600"/>
          </a:xfrm>
        </p:spPr>
        <p:txBody>
          <a:bodyPr>
            <a:normAutofit/>
          </a:bodyPr>
          <a:lstStyle/>
          <a:p>
            <a:pPr lvl="1"/>
            <a:r>
              <a:rPr lang="zh-CN" altLang="en-US" sz="2800" dirty="0"/>
              <a:t>我们的投资平台</a:t>
            </a:r>
            <a:endParaRPr lang="en-GB" sz="2800" dirty="0"/>
          </a:p>
          <a:p>
            <a:pPr lvl="1"/>
            <a:endParaRPr lang="en-GB" dirty="0"/>
          </a:p>
          <a:p>
            <a:pPr marL="88900" lvl="1" indent="0">
              <a:buNone/>
            </a:pPr>
            <a:r>
              <a:rPr lang="zh-CN" altLang="en-US" dirty="0"/>
              <a:t>盈透是美国最大网上证券商</a:t>
            </a:r>
            <a:endParaRPr lang="en-GB" dirty="0"/>
          </a:p>
          <a:p>
            <a:pPr lvl="1"/>
            <a:r>
              <a:rPr lang="zh-CN" altLang="en-US" dirty="0"/>
              <a:t>可交易全球</a:t>
            </a:r>
            <a:r>
              <a:rPr lang="en-US" altLang="zh-CN" dirty="0"/>
              <a:t>24</a:t>
            </a:r>
            <a:r>
              <a:rPr lang="zh-CN" altLang="en-US" dirty="0"/>
              <a:t>个股票市场</a:t>
            </a:r>
            <a:endParaRPr lang="en-US" altLang="zh-CN" dirty="0"/>
          </a:p>
          <a:p>
            <a:pPr lvl="1"/>
            <a:r>
              <a:rPr lang="zh-CN" altLang="en-US" dirty="0"/>
              <a:t>目前券商中交易成本最低的</a:t>
            </a:r>
            <a:endParaRPr lang="en-GB" dirty="0"/>
          </a:p>
          <a:p>
            <a:pPr lvl="1"/>
            <a:r>
              <a:rPr lang="zh-CN" altLang="en-US" dirty="0"/>
              <a:t>支持自动化交易，稳定的交易平台</a:t>
            </a:r>
            <a:endParaRPr lang="en-US" altLang="zh-CN" dirty="0"/>
          </a:p>
          <a:p>
            <a:pPr lvl="1"/>
            <a:r>
              <a:rPr lang="zh-CN" altLang="en-US" dirty="0"/>
              <a:t>可拥有</a:t>
            </a:r>
            <a:r>
              <a:rPr lang="en-US" altLang="zh-CN" dirty="0"/>
              <a:t>10</a:t>
            </a:r>
            <a:r>
              <a:rPr lang="zh-CN" altLang="en-US" dirty="0"/>
              <a:t>倍以下的杠杆</a:t>
            </a: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p:txBody>
      </p:sp>
      <p:pic>
        <p:nvPicPr>
          <p:cNvPr id="5" name="Picture 4"/>
          <p:cNvPicPr>
            <a:picLocks noChangeAspect="1"/>
          </p:cNvPicPr>
          <p:nvPr/>
        </p:nvPicPr>
        <p:blipFill>
          <a:blip r:embed="rId2"/>
          <a:stretch>
            <a:fillRect/>
          </a:stretch>
        </p:blipFill>
        <p:spPr>
          <a:xfrm>
            <a:off x="4360220" y="1459188"/>
            <a:ext cx="4135299" cy="105727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476554525"/>
              </p:ext>
            </p:extLst>
          </p:nvPr>
        </p:nvGraphicFramePr>
        <p:xfrm>
          <a:off x="987669" y="4577618"/>
          <a:ext cx="6258340" cy="1198880"/>
        </p:xfrm>
        <a:graphic>
          <a:graphicData uri="http://schemas.openxmlformats.org/drawingml/2006/table">
            <a:tbl>
              <a:tblPr firstRow="1" bandRow="1">
                <a:tableStyleId>{5C22544A-7EE6-4342-B048-85BDC9FD1C3A}</a:tableStyleId>
              </a:tblPr>
              <a:tblGrid>
                <a:gridCol w="1564585">
                  <a:extLst>
                    <a:ext uri="{9D8B030D-6E8A-4147-A177-3AD203B41FA5}">
                      <a16:colId xmlns:a16="http://schemas.microsoft.com/office/drawing/2014/main" xmlns="" val="20000"/>
                    </a:ext>
                  </a:extLst>
                </a:gridCol>
                <a:gridCol w="1564585">
                  <a:extLst>
                    <a:ext uri="{9D8B030D-6E8A-4147-A177-3AD203B41FA5}">
                      <a16:colId xmlns:a16="http://schemas.microsoft.com/office/drawing/2014/main" xmlns="" val="20001"/>
                    </a:ext>
                  </a:extLst>
                </a:gridCol>
                <a:gridCol w="1564585">
                  <a:extLst>
                    <a:ext uri="{9D8B030D-6E8A-4147-A177-3AD203B41FA5}">
                      <a16:colId xmlns:a16="http://schemas.microsoft.com/office/drawing/2014/main" xmlns="" val="20002"/>
                    </a:ext>
                  </a:extLst>
                </a:gridCol>
                <a:gridCol w="1564585">
                  <a:extLst>
                    <a:ext uri="{9D8B030D-6E8A-4147-A177-3AD203B41FA5}">
                      <a16:colId xmlns:a16="http://schemas.microsoft.com/office/drawing/2014/main" xmlns="" val="20003"/>
                    </a:ext>
                  </a:extLst>
                </a:gridCol>
              </a:tblGrid>
              <a:tr h="370840">
                <a:tc>
                  <a:txBody>
                    <a:bodyPr/>
                    <a:lstStyle/>
                    <a:p>
                      <a:pPr algn="ctr"/>
                      <a:r>
                        <a:rPr lang="zh-CN" altLang="en-US" sz="1200" dirty="0"/>
                        <a:t>账户类型</a:t>
                      </a:r>
                      <a:endParaRPr lang="en-GB" sz="1200" dirty="0"/>
                    </a:p>
                  </a:txBody>
                  <a:tcPr/>
                </a:tc>
                <a:tc>
                  <a:txBody>
                    <a:bodyPr/>
                    <a:lstStyle/>
                    <a:p>
                      <a:pPr algn="ctr"/>
                      <a:r>
                        <a:rPr lang="en-GB" sz="1200" dirty="0"/>
                        <a:t>Cash Account</a:t>
                      </a:r>
                    </a:p>
                  </a:txBody>
                  <a:tcPr/>
                </a:tc>
                <a:tc>
                  <a:txBody>
                    <a:bodyPr/>
                    <a:lstStyle/>
                    <a:p>
                      <a:pPr algn="ctr"/>
                      <a:r>
                        <a:rPr lang="en-GB" sz="1200" dirty="0"/>
                        <a:t>Reg. T Margin Account</a:t>
                      </a:r>
                    </a:p>
                  </a:txBody>
                  <a:tcPr/>
                </a:tc>
                <a:tc>
                  <a:txBody>
                    <a:bodyPr/>
                    <a:lstStyle/>
                    <a:p>
                      <a:pPr algn="ctr"/>
                      <a:r>
                        <a:rPr lang="en-GB" sz="1200" dirty="0"/>
                        <a:t>Portfolio Margin Account</a:t>
                      </a:r>
                    </a:p>
                  </a:txBody>
                  <a:tcPr/>
                </a:tc>
                <a:extLst>
                  <a:ext uri="{0D108BD9-81ED-4DB2-BD59-A6C34878D82A}">
                    <a16:rowId xmlns:a16="http://schemas.microsoft.com/office/drawing/2014/main" xmlns="" val="10000"/>
                  </a:ext>
                </a:extLst>
              </a:tr>
              <a:tr h="370840">
                <a:tc>
                  <a:txBody>
                    <a:bodyPr/>
                    <a:lstStyle/>
                    <a:p>
                      <a:pPr algn="ctr"/>
                      <a:r>
                        <a:rPr lang="zh-CN" altLang="en-US" sz="1200" dirty="0"/>
                        <a:t>最低开户金额</a:t>
                      </a:r>
                      <a:endParaRPr lang="en-GB" sz="1200" dirty="0"/>
                    </a:p>
                  </a:txBody>
                  <a:tcPr/>
                </a:tc>
                <a:tc>
                  <a:txBody>
                    <a:bodyPr/>
                    <a:lstStyle/>
                    <a:p>
                      <a:pPr algn="ctr"/>
                      <a:r>
                        <a:rPr lang="en-GB" sz="1200" dirty="0"/>
                        <a:t>$ 10,000.00</a:t>
                      </a:r>
                    </a:p>
                  </a:txBody>
                  <a:tcPr/>
                </a:tc>
                <a:tc>
                  <a:txBody>
                    <a:bodyPr/>
                    <a:lstStyle/>
                    <a:p>
                      <a:pPr algn="ctr"/>
                      <a:r>
                        <a:rPr lang="en-GB" sz="1200" dirty="0"/>
                        <a:t>$25,000.00</a:t>
                      </a:r>
                    </a:p>
                  </a:txBody>
                  <a:tcPr/>
                </a:tc>
                <a:tc>
                  <a:txBody>
                    <a:bodyPr/>
                    <a:lstStyle/>
                    <a:p>
                      <a:pPr algn="ctr"/>
                      <a:r>
                        <a:rPr lang="en-GB" sz="1200" dirty="0"/>
                        <a:t>$100,000.00</a:t>
                      </a:r>
                    </a:p>
                  </a:txBody>
                  <a:tcPr/>
                </a:tc>
                <a:extLst>
                  <a:ext uri="{0D108BD9-81ED-4DB2-BD59-A6C34878D82A}">
                    <a16:rowId xmlns:a16="http://schemas.microsoft.com/office/drawing/2014/main" xmlns="" val="10001"/>
                  </a:ext>
                </a:extLst>
              </a:tr>
              <a:tr h="370840">
                <a:tc>
                  <a:txBody>
                    <a:bodyPr/>
                    <a:lstStyle/>
                    <a:p>
                      <a:pPr algn="ctr"/>
                      <a:r>
                        <a:rPr lang="zh-CN" altLang="en-US" sz="1200" dirty="0"/>
                        <a:t>允许杠杆倍数</a:t>
                      </a:r>
                      <a:endParaRPr lang="en-GB" sz="1200" dirty="0"/>
                    </a:p>
                  </a:txBody>
                  <a:tcPr/>
                </a:tc>
                <a:tc>
                  <a:txBody>
                    <a:bodyPr/>
                    <a:lstStyle/>
                    <a:p>
                      <a:pPr algn="ctr"/>
                      <a:r>
                        <a:rPr lang="zh-CN" altLang="en-US" sz="1200" dirty="0"/>
                        <a:t>无杠杆</a:t>
                      </a:r>
                      <a:endParaRPr lang="en-GB" sz="1200" dirty="0"/>
                    </a:p>
                  </a:txBody>
                  <a:tcPr/>
                </a:tc>
                <a:tc>
                  <a:txBody>
                    <a:bodyPr/>
                    <a:lstStyle/>
                    <a:p>
                      <a:pPr algn="ctr"/>
                      <a:r>
                        <a:rPr lang="zh-CN" altLang="en-US" sz="1200" dirty="0"/>
                        <a:t>最多</a:t>
                      </a:r>
                      <a:r>
                        <a:rPr lang="en-GB" sz="1200" dirty="0"/>
                        <a:t>4X</a:t>
                      </a:r>
                    </a:p>
                  </a:txBody>
                  <a:tcPr/>
                </a:tc>
                <a:tc>
                  <a:txBody>
                    <a:bodyPr/>
                    <a:lstStyle/>
                    <a:p>
                      <a:pPr algn="ctr"/>
                      <a:r>
                        <a:rPr lang="en-GB" sz="1200" dirty="0"/>
                        <a:t>4</a:t>
                      </a:r>
                      <a:r>
                        <a:rPr lang="en-GB" sz="1200" baseline="0" dirty="0"/>
                        <a:t> ~ </a:t>
                      </a:r>
                      <a:r>
                        <a:rPr lang="en-US" altLang="zh-CN" sz="1200" baseline="0" dirty="0"/>
                        <a:t>10</a:t>
                      </a:r>
                      <a:r>
                        <a:rPr lang="zh-CN" altLang="en-US" sz="1200" baseline="0" dirty="0"/>
                        <a:t>倍</a:t>
                      </a:r>
                      <a:endParaRPr lang="en-GB" sz="1200" dirty="0"/>
                    </a:p>
                  </a:txBody>
                  <a:tcPr/>
                </a:tc>
                <a:extLst>
                  <a:ext uri="{0D108BD9-81ED-4DB2-BD59-A6C34878D82A}">
                    <a16:rowId xmlns:a16="http://schemas.microsoft.com/office/drawing/2014/main" xmlns="" val="10002"/>
                  </a:ext>
                </a:extLst>
              </a:tr>
            </a:tbl>
          </a:graphicData>
        </a:graphic>
      </p:graphicFrame>
      <p:sp>
        <p:nvSpPr>
          <p:cNvPr id="6" name="Title 1"/>
          <p:cNvSpPr txBox="1">
            <a:spLocks/>
          </p:cNvSpPr>
          <p:nvPr/>
        </p:nvSpPr>
        <p:spPr>
          <a:xfrm>
            <a:off x="457199" y="0"/>
            <a:ext cx="8363527" cy="1260000"/>
          </a:xfrm>
          <a:prstGeom prst="rect">
            <a:avLst/>
          </a:prstGeom>
        </p:spPr>
        <p:txBody>
          <a:bodyPr vert="horz" lIns="91440" tIns="45720" rIns="91440" bIns="45720" rtlCol="0" anchor="ctr">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000" dirty="0"/>
              <a:t>投资平台</a:t>
            </a:r>
            <a:endParaRPr lang="en-GB" sz="3000" dirty="0"/>
          </a:p>
        </p:txBody>
      </p:sp>
    </p:spTree>
    <p:extLst>
      <p:ext uri="{BB962C8B-B14F-4D97-AF65-F5344CB8AC3E}">
        <p14:creationId xmlns:p14="http://schemas.microsoft.com/office/powerpoint/2010/main" val="179482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13298" y="3554294"/>
            <a:ext cx="2519156" cy="2628986"/>
            <a:chOff x="4492901" y="3435429"/>
            <a:chExt cx="2519156" cy="2747851"/>
          </a:xfrm>
        </p:grpSpPr>
        <p:sp>
          <p:nvSpPr>
            <p:cNvPr id="17" name="Rounded Rectangle 16"/>
            <p:cNvSpPr/>
            <p:nvPr/>
          </p:nvSpPr>
          <p:spPr>
            <a:xfrm>
              <a:off x="4656483" y="5318576"/>
              <a:ext cx="2355574" cy="8647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Sigma002</a:t>
              </a:r>
            </a:p>
          </p:txBody>
        </p:sp>
        <p:grpSp>
          <p:nvGrpSpPr>
            <p:cNvPr id="20" name="Group 19"/>
            <p:cNvGrpSpPr/>
            <p:nvPr/>
          </p:nvGrpSpPr>
          <p:grpSpPr>
            <a:xfrm>
              <a:off x="4492901" y="3435429"/>
              <a:ext cx="2438400" cy="1798667"/>
              <a:chOff x="3230631" y="3435429"/>
              <a:chExt cx="2438400" cy="1798667"/>
            </a:xfrm>
          </p:grpSpPr>
          <p:pic>
            <p:nvPicPr>
              <p:cNvPr id="18" name="Picture 17" descr="http://d1o2pwfline4gu.cloudfront.net/m/t/176/1756257/a-01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3230631" y="3520221"/>
                <a:ext cx="2438400" cy="1713875"/>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p:nvSpPr>
            <p:spPr>
              <a:xfrm>
                <a:off x="3230631" y="3435429"/>
                <a:ext cx="400050" cy="1725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sp>
        <p:nvSpPr>
          <p:cNvPr id="2" name="Oval 1"/>
          <p:cNvSpPr/>
          <p:nvPr/>
        </p:nvSpPr>
        <p:spPr>
          <a:xfrm>
            <a:off x="2897025" y="3871245"/>
            <a:ext cx="1599744" cy="1043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57200" y="3969443"/>
            <a:ext cx="2375452" cy="815009"/>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设立子账户</a:t>
            </a:r>
            <a:endParaRPr lang="en-US" altLang="zh-CN" sz="1400" dirty="0">
              <a:solidFill>
                <a:schemeClr val="tx1"/>
              </a:solidFill>
            </a:endParaRPr>
          </a:p>
          <a:p>
            <a:pPr algn="ctr"/>
            <a:r>
              <a:rPr lang="en-GB" sz="1400" dirty="0">
                <a:solidFill>
                  <a:schemeClr val="tx1"/>
                </a:solidFill>
              </a:rPr>
              <a:t>(</a:t>
            </a:r>
            <a:r>
              <a:rPr lang="zh-CN" altLang="en-US" sz="1400" dirty="0">
                <a:solidFill>
                  <a:schemeClr val="tx1"/>
                </a:solidFill>
              </a:rPr>
              <a:t>只有交易权限</a:t>
            </a:r>
            <a:r>
              <a:rPr lang="en-GB" sz="1400" dirty="0">
                <a:solidFill>
                  <a:schemeClr val="tx1"/>
                </a:solidFill>
              </a:rPr>
              <a:t>)</a:t>
            </a:r>
          </a:p>
        </p:txBody>
      </p:sp>
      <p:sp>
        <p:nvSpPr>
          <p:cNvPr id="7" name="Rectangle 6"/>
          <p:cNvSpPr/>
          <p:nvPr/>
        </p:nvSpPr>
        <p:spPr>
          <a:xfrm>
            <a:off x="457200" y="5308637"/>
            <a:ext cx="2375452" cy="815009"/>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告诉我们您的子帐号及您的风险承受能力</a:t>
            </a:r>
            <a:endParaRPr lang="en-GB" sz="1400" dirty="0">
              <a:solidFill>
                <a:schemeClr val="tx1"/>
              </a:solidFill>
            </a:endParaRPr>
          </a:p>
        </p:txBody>
      </p:sp>
      <p:sp>
        <p:nvSpPr>
          <p:cNvPr id="8" name="Content Placeholder 2"/>
          <p:cNvSpPr txBox="1">
            <a:spLocks/>
          </p:cNvSpPr>
          <p:nvPr/>
        </p:nvSpPr>
        <p:spPr>
          <a:xfrm>
            <a:off x="178904" y="1915356"/>
            <a:ext cx="8229600" cy="5300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lvl="1" indent="0">
              <a:buFont typeface="Courier New" pitchFamily="49" charset="0"/>
              <a:buNone/>
            </a:pPr>
            <a:r>
              <a:rPr lang="zh-CN" altLang="en-US" b="1" dirty="0"/>
              <a:t>简单的几个步骤就可以与</a:t>
            </a:r>
            <a:r>
              <a:rPr lang="en-US" altLang="zh-CN" b="1" dirty="0"/>
              <a:t>Sigma002</a:t>
            </a:r>
            <a:r>
              <a:rPr lang="zh-CN" altLang="en-US" b="1" dirty="0"/>
              <a:t>对接了</a:t>
            </a:r>
            <a:endParaRPr lang="en-GB" b="1" dirty="0"/>
          </a:p>
          <a:p>
            <a:pPr marL="457200" lvl="1" indent="0">
              <a:buFont typeface="Courier New" pitchFamily="49" charset="0"/>
              <a:buNone/>
            </a:pPr>
            <a:endParaRPr lang="en-GB" dirty="0"/>
          </a:p>
        </p:txBody>
      </p:sp>
      <p:sp>
        <p:nvSpPr>
          <p:cNvPr id="9" name="Rectangle 8"/>
          <p:cNvSpPr/>
          <p:nvPr/>
        </p:nvSpPr>
        <p:spPr>
          <a:xfrm>
            <a:off x="457200" y="2630249"/>
            <a:ext cx="2375452" cy="815009"/>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开个盈透账户</a:t>
            </a:r>
            <a:endParaRPr lang="en-GB" sz="1400" dirty="0">
              <a:solidFill>
                <a:schemeClr val="tx1"/>
              </a:solidFill>
            </a:endParaRPr>
          </a:p>
        </p:txBody>
      </p:sp>
      <p:cxnSp>
        <p:nvCxnSpPr>
          <p:cNvPr id="11" name="Straight Arrow Connector 10"/>
          <p:cNvCxnSpPr>
            <a:stCxn id="9" idx="2"/>
            <a:endCxn id="6" idx="0"/>
          </p:cNvCxnSpPr>
          <p:nvPr/>
        </p:nvCxnSpPr>
        <p:spPr>
          <a:xfrm>
            <a:off x="1644926" y="3445258"/>
            <a:ext cx="0" cy="524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a:off x="1644926" y="4784452"/>
            <a:ext cx="0" cy="524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rot="19882604">
            <a:off x="3082985" y="5324237"/>
            <a:ext cx="1323164" cy="6835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一切就绪</a:t>
            </a:r>
            <a:r>
              <a:rPr lang="en-GB" b="1" dirty="0">
                <a:solidFill>
                  <a:srgbClr val="FF0000"/>
                </a:solidFill>
              </a:rPr>
              <a:t>!</a:t>
            </a:r>
          </a:p>
        </p:txBody>
      </p:sp>
      <p:pic>
        <p:nvPicPr>
          <p:cNvPr id="4098" name="Picture 2" descr="http://www.workinestonia.com/wp-content/uploads/2015/05/IB-Logo-flee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149" y="2411371"/>
            <a:ext cx="1863448" cy="1142923"/>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itle 1"/>
          <p:cNvSpPr txBox="1">
            <a:spLocks/>
          </p:cNvSpPr>
          <p:nvPr/>
        </p:nvSpPr>
        <p:spPr>
          <a:xfrm>
            <a:off x="457199" y="0"/>
            <a:ext cx="8363527" cy="1260000"/>
          </a:xfrm>
          <a:prstGeom prst="rect">
            <a:avLst/>
          </a:prstGeom>
        </p:spPr>
        <p:txBody>
          <a:bodyPr vert="horz" lIns="91440" tIns="45720" rIns="91440" bIns="45720" rtlCol="0" anchor="ctr">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000" dirty="0"/>
              <a:t>如何与我们合作</a:t>
            </a:r>
            <a:endParaRPr lang="en-GB" sz="3000" dirty="0"/>
          </a:p>
        </p:txBody>
      </p:sp>
      <p:sp>
        <p:nvSpPr>
          <p:cNvPr id="22" name="Content Placeholder 2"/>
          <p:cNvSpPr txBox="1">
            <a:spLocks/>
          </p:cNvSpPr>
          <p:nvPr/>
        </p:nvSpPr>
        <p:spPr>
          <a:xfrm>
            <a:off x="2493381" y="4004397"/>
            <a:ext cx="1999520" cy="8149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lvl="1" indent="0">
              <a:buFont typeface="Courier New" pitchFamily="49" charset="0"/>
              <a:buNone/>
            </a:pPr>
            <a:r>
              <a:rPr lang="zh-CN" altLang="en-US" sz="1100" i="1" dirty="0" smtClean="0">
                <a:solidFill>
                  <a:schemeClr val="bg1"/>
                </a:solidFill>
              </a:rPr>
              <a:t>不影响主账户交易；个人可随时登陆主账号交易，登陆查看及提现</a:t>
            </a:r>
            <a:endParaRPr lang="en-GB" i="1" dirty="0">
              <a:solidFill>
                <a:schemeClr val="bg1"/>
              </a:solidFill>
            </a:endParaRPr>
          </a:p>
        </p:txBody>
      </p:sp>
    </p:spTree>
    <p:extLst>
      <p:ext uri="{BB962C8B-B14F-4D97-AF65-F5344CB8AC3E}">
        <p14:creationId xmlns:p14="http://schemas.microsoft.com/office/powerpoint/2010/main" val="19581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35364"/>
          </a:xfrm>
        </p:spPr>
        <p:txBody>
          <a:bodyPr anchor="ctr"/>
          <a:lstStyle/>
          <a:p>
            <a:pPr algn="l"/>
            <a:r>
              <a:rPr lang="zh-CN" altLang="en-US" sz="4000" dirty="0"/>
              <a:t>目录</a:t>
            </a:r>
            <a:endParaRPr lang="en-US" sz="4000" dirty="0"/>
          </a:p>
        </p:txBody>
      </p:sp>
      <p:sp>
        <p:nvSpPr>
          <p:cNvPr id="3" name="Content Placeholder 2"/>
          <p:cNvSpPr>
            <a:spLocks noGrp="1"/>
          </p:cNvSpPr>
          <p:nvPr>
            <p:ph idx="1"/>
          </p:nvPr>
        </p:nvSpPr>
        <p:spPr/>
        <p:txBody>
          <a:bodyPr/>
          <a:lstStyle/>
          <a:p>
            <a:r>
              <a:rPr lang="zh-CN" altLang="en-US" dirty="0"/>
              <a:t>策略与系统特点</a:t>
            </a:r>
            <a:r>
              <a:rPr lang="en-US" dirty="0">
                <a:solidFill>
                  <a:schemeClr val="bg1"/>
                </a:solidFill>
              </a:rPr>
              <a:t>Strategy &amp; System features</a:t>
            </a:r>
          </a:p>
          <a:p>
            <a:endParaRPr lang="en-US" sz="1000" dirty="0"/>
          </a:p>
          <a:p>
            <a:r>
              <a:rPr lang="zh-CN" altLang="en-US" dirty="0"/>
              <a:t>策略表现</a:t>
            </a:r>
            <a:r>
              <a:rPr lang="en-US" dirty="0">
                <a:solidFill>
                  <a:schemeClr val="bg1"/>
                </a:solidFill>
              </a:rPr>
              <a:t>Performance</a:t>
            </a:r>
          </a:p>
          <a:p>
            <a:endParaRPr lang="en-US" sz="1000" dirty="0"/>
          </a:p>
          <a:p>
            <a:r>
              <a:rPr lang="zh-CN" altLang="en-US" dirty="0"/>
              <a:t>回撤模拟与</a:t>
            </a:r>
            <a:r>
              <a:rPr lang="ja-JP" altLang="en-GB" dirty="0"/>
              <a:t>实盘</a:t>
            </a:r>
            <a:r>
              <a:rPr lang="zh-CN" altLang="en-US" dirty="0"/>
              <a:t>交易盈利状况对比</a:t>
            </a:r>
            <a:r>
              <a:rPr lang="en-US" sz="1000" dirty="0" err="1">
                <a:solidFill>
                  <a:schemeClr val="bg1"/>
                </a:solidFill>
              </a:rPr>
              <a:t>Backtest</a:t>
            </a:r>
            <a:r>
              <a:rPr lang="en-US" sz="1000" dirty="0">
                <a:solidFill>
                  <a:schemeClr val="bg1"/>
                </a:solidFill>
              </a:rPr>
              <a:t> vs Live trading P&amp;L comparison</a:t>
            </a:r>
          </a:p>
          <a:p>
            <a:endParaRPr lang="en-US" sz="1000" dirty="0"/>
          </a:p>
          <a:p>
            <a:r>
              <a:rPr lang="zh-CN" altLang="en-US" dirty="0"/>
              <a:t>风险与回报</a:t>
            </a:r>
            <a:r>
              <a:rPr lang="en-US" dirty="0">
                <a:solidFill>
                  <a:schemeClr val="bg1"/>
                </a:solidFill>
              </a:rPr>
              <a:t>Risk &amp; Rewards</a:t>
            </a:r>
          </a:p>
          <a:p>
            <a:endParaRPr lang="en-US" sz="1000" dirty="0"/>
          </a:p>
          <a:p>
            <a:r>
              <a:rPr lang="zh-CN" altLang="en-US" dirty="0"/>
              <a:t>未来展望</a:t>
            </a:r>
            <a:r>
              <a:rPr lang="en-US" dirty="0">
                <a:solidFill>
                  <a:schemeClr val="bg1"/>
                </a:solidFill>
              </a:rPr>
              <a:t>Further developments</a:t>
            </a:r>
          </a:p>
          <a:p>
            <a:endParaRPr lang="en-US" sz="1000" dirty="0"/>
          </a:p>
          <a:p>
            <a:r>
              <a:rPr lang="zh-CN" altLang="en-US" dirty="0"/>
              <a:t>如何与我们合作</a:t>
            </a:r>
            <a:r>
              <a:rPr lang="en-US" dirty="0">
                <a:solidFill>
                  <a:schemeClr val="bg1"/>
                </a:solidFill>
              </a:rPr>
              <a:t>How to get connected</a:t>
            </a:r>
          </a:p>
          <a:p>
            <a:endParaRPr lang="en-US" dirty="0"/>
          </a:p>
        </p:txBody>
      </p:sp>
    </p:spTree>
    <p:extLst>
      <p:ext uri="{BB962C8B-B14F-4D97-AF65-F5344CB8AC3E}">
        <p14:creationId xmlns:p14="http://schemas.microsoft.com/office/powerpoint/2010/main" val="149087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0000"/>
          </a:xfrm>
        </p:spPr>
        <p:txBody>
          <a:bodyPr anchor="ctr"/>
          <a:lstStyle/>
          <a:p>
            <a:pPr algn="l"/>
            <a:r>
              <a:rPr lang="zh-CN" altLang="en-US" sz="4000" dirty="0"/>
              <a:t>策略特点</a:t>
            </a:r>
            <a:endParaRPr lang="en-US" sz="4000" dirty="0"/>
          </a:p>
        </p:txBody>
      </p:sp>
      <p:sp>
        <p:nvSpPr>
          <p:cNvPr id="3" name="Content Placeholder 2"/>
          <p:cNvSpPr>
            <a:spLocks noGrp="1"/>
          </p:cNvSpPr>
          <p:nvPr>
            <p:ph idx="1"/>
          </p:nvPr>
        </p:nvSpPr>
        <p:spPr>
          <a:xfrm>
            <a:off x="457200" y="1260000"/>
            <a:ext cx="8229600" cy="4525963"/>
          </a:xfrm>
        </p:spPr>
        <p:txBody>
          <a:bodyPr>
            <a:normAutofit lnSpcReduction="10000"/>
          </a:bodyPr>
          <a:lstStyle/>
          <a:p>
            <a:pPr marL="0" indent="0">
              <a:buNone/>
            </a:pPr>
            <a:r>
              <a:rPr lang="zh-CN" altLang="en-US" dirty="0" smtClean="0"/>
              <a:t>智能型机器学习量化自动交易系统</a:t>
            </a:r>
            <a:endParaRPr lang="en-US" altLang="zh-CN" dirty="0" smtClean="0"/>
          </a:p>
          <a:p>
            <a:pPr marL="0" indent="0">
              <a:buNone/>
            </a:pPr>
            <a:endParaRPr lang="en-GB" altLang="zh-CN" dirty="0"/>
          </a:p>
          <a:p>
            <a:r>
              <a:rPr lang="zh-CN" altLang="en-US" dirty="0" smtClean="0"/>
              <a:t>多</a:t>
            </a:r>
            <a:r>
              <a:rPr lang="zh-CN" altLang="en-US" dirty="0"/>
              <a:t>空因素策略（</a:t>
            </a:r>
            <a:r>
              <a:rPr lang="en-US" dirty="0"/>
              <a:t>Long/short factor strategy</a:t>
            </a:r>
            <a:r>
              <a:rPr lang="zh-CN" altLang="en-US" dirty="0"/>
              <a:t>）</a:t>
            </a:r>
            <a:endParaRPr lang="en-US" dirty="0"/>
          </a:p>
          <a:p>
            <a:pPr lvl="1"/>
            <a:r>
              <a:rPr lang="zh-CN" altLang="en-US" dirty="0"/>
              <a:t>多空等权重策略 </a:t>
            </a:r>
            <a:r>
              <a:rPr lang="en-US" dirty="0"/>
              <a:t>Long/short equal weighted strategy</a:t>
            </a:r>
          </a:p>
          <a:p>
            <a:pPr lvl="1"/>
            <a:r>
              <a:rPr lang="zh-CN" altLang="en-US" dirty="0">
                <a:solidFill>
                  <a:schemeClr val="bg1">
                    <a:lumMod val="50000"/>
                  </a:schemeClr>
                </a:solidFill>
              </a:rPr>
              <a:t>动量与</a:t>
            </a:r>
            <a:r>
              <a:rPr lang="zh-CN" altLang="en-US" dirty="0"/>
              <a:t>均值回归结合 </a:t>
            </a:r>
            <a:r>
              <a:rPr lang="en-US" altLang="zh-CN" dirty="0"/>
              <a:t>combination of momentum and mean-reversion</a:t>
            </a:r>
            <a:endParaRPr lang="en-US" dirty="0"/>
          </a:p>
          <a:p>
            <a:r>
              <a:rPr lang="zh-CN" altLang="en-US" dirty="0"/>
              <a:t>强交易信号选择</a:t>
            </a:r>
            <a:endParaRPr lang="en-US" altLang="zh-CN" dirty="0"/>
          </a:p>
          <a:p>
            <a:pPr lvl="1"/>
            <a:r>
              <a:rPr lang="zh-CN" altLang="en-US" dirty="0"/>
              <a:t>只有拥有最强信号的</a:t>
            </a:r>
            <a:r>
              <a:rPr lang="en-US" altLang="zh-CN" dirty="0"/>
              <a:t>N</a:t>
            </a:r>
            <a:r>
              <a:rPr lang="zh-CN" altLang="en-US" dirty="0"/>
              <a:t>只股票才会交易</a:t>
            </a:r>
            <a:endParaRPr lang="en-US" dirty="0"/>
          </a:p>
          <a:p>
            <a:r>
              <a:rPr lang="zh-CN" altLang="en-US" dirty="0"/>
              <a:t>不过夜持股</a:t>
            </a:r>
            <a:r>
              <a:rPr lang="en-US" dirty="0"/>
              <a:t>: </a:t>
            </a:r>
            <a:r>
              <a:rPr lang="zh-CN" altLang="en-US" dirty="0"/>
              <a:t>每笔交易最多持股一天</a:t>
            </a:r>
            <a:endParaRPr lang="en-US" u="sng" dirty="0"/>
          </a:p>
          <a:p>
            <a:pPr lvl="1"/>
            <a:r>
              <a:rPr lang="zh-CN" altLang="en-US" dirty="0"/>
              <a:t>无借股成本</a:t>
            </a:r>
            <a:r>
              <a:rPr lang="en-US" altLang="zh-CN" dirty="0"/>
              <a:t>/</a:t>
            </a:r>
            <a:r>
              <a:rPr lang="zh-CN" altLang="en-US" dirty="0"/>
              <a:t>无过夜成本</a:t>
            </a:r>
            <a:r>
              <a:rPr lang="en-US" dirty="0"/>
              <a:t>No borrowing cost / overnight charges</a:t>
            </a:r>
          </a:p>
          <a:p>
            <a:pPr lvl="1"/>
            <a:r>
              <a:rPr lang="zh-CN" altLang="en-US" dirty="0"/>
              <a:t>避免公司行为</a:t>
            </a:r>
            <a:r>
              <a:rPr lang="en-US" altLang="zh-CN" dirty="0"/>
              <a:t>/</a:t>
            </a:r>
            <a:r>
              <a:rPr lang="zh-CN" altLang="en-US" dirty="0"/>
              <a:t>经济数据事件</a:t>
            </a:r>
            <a:r>
              <a:rPr lang="en-US" dirty="0"/>
              <a:t>Avoid corporate actions / economic events</a:t>
            </a:r>
          </a:p>
          <a:p>
            <a:r>
              <a:rPr lang="zh-CN" altLang="en-US" dirty="0"/>
              <a:t>保守风险的策略</a:t>
            </a:r>
            <a:r>
              <a:rPr lang="en-US" dirty="0"/>
              <a:t>Risk adverse strategy</a:t>
            </a:r>
          </a:p>
          <a:p>
            <a:pPr lvl="1"/>
            <a:r>
              <a:rPr lang="zh-CN" altLang="en-US" dirty="0"/>
              <a:t>市场环境评估，不是每日都有交易，只会在合适的市场环境进行交易</a:t>
            </a:r>
            <a:endParaRPr lang="en-US" dirty="0"/>
          </a:p>
          <a:p>
            <a:pPr lvl="1"/>
            <a:r>
              <a:rPr lang="zh-CN" altLang="en-US" dirty="0"/>
              <a:t>低交易费用</a:t>
            </a:r>
            <a:r>
              <a:rPr lang="en-US" altLang="zh-CN" dirty="0"/>
              <a:t>/</a:t>
            </a:r>
            <a:r>
              <a:rPr lang="zh-CN" altLang="en-US" dirty="0"/>
              <a:t>成交量</a:t>
            </a:r>
            <a:endParaRPr lang="en-US" dirty="0"/>
          </a:p>
        </p:txBody>
      </p:sp>
    </p:spTree>
    <p:extLst>
      <p:ext uri="{BB962C8B-B14F-4D97-AF65-F5344CB8AC3E}">
        <p14:creationId xmlns:p14="http://schemas.microsoft.com/office/powerpoint/2010/main" val="307247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0000"/>
          </a:xfrm>
        </p:spPr>
        <p:txBody>
          <a:bodyPr anchor="ctr"/>
          <a:lstStyle/>
          <a:p>
            <a:pPr algn="l"/>
            <a:r>
              <a:rPr lang="zh-CN" altLang="en-US" sz="4000" dirty="0"/>
              <a:t>系统特点</a:t>
            </a:r>
            <a:endParaRPr lang="en-US" sz="4000" dirty="0"/>
          </a:p>
        </p:txBody>
      </p:sp>
      <p:sp>
        <p:nvSpPr>
          <p:cNvPr id="3" name="Content Placeholder 2"/>
          <p:cNvSpPr>
            <a:spLocks noGrp="1"/>
          </p:cNvSpPr>
          <p:nvPr>
            <p:ph idx="1"/>
          </p:nvPr>
        </p:nvSpPr>
        <p:spPr/>
        <p:txBody>
          <a:bodyPr>
            <a:normAutofit fontScale="92500" lnSpcReduction="10000"/>
          </a:bodyPr>
          <a:lstStyle/>
          <a:p>
            <a:r>
              <a:rPr lang="zh-CN" altLang="en-US" dirty="0"/>
              <a:t>全自动化分析与交易</a:t>
            </a:r>
            <a:endParaRPr lang="en-US" altLang="zh-CN" dirty="0"/>
          </a:p>
          <a:p>
            <a:pPr lvl="1"/>
            <a:r>
              <a:rPr lang="zh-CN" altLang="en-US" dirty="0"/>
              <a:t>交易全过程无人操作，自动识别交易环境与选</a:t>
            </a:r>
            <a:r>
              <a:rPr lang="zh-CN" altLang="en-US" dirty="0" smtClean="0"/>
              <a:t>股</a:t>
            </a:r>
            <a:endParaRPr lang="en-US" altLang="zh-CN" dirty="0" smtClean="0"/>
          </a:p>
          <a:p>
            <a:pPr lvl="1"/>
            <a:r>
              <a:rPr lang="zh-CN" altLang="en-US" dirty="0"/>
              <a:t>收</a:t>
            </a:r>
            <a:r>
              <a:rPr lang="zh-CN" altLang="en-US" dirty="0" smtClean="0"/>
              <a:t>集毫秒环境下交易数据以供未来研究系统分析</a:t>
            </a:r>
            <a:endParaRPr lang="en-US" altLang="zh-CN" dirty="0"/>
          </a:p>
          <a:p>
            <a:pPr marL="457200" lvl="1" indent="0">
              <a:buNone/>
            </a:pPr>
            <a:endParaRPr lang="en-US" altLang="zh-CN" dirty="0"/>
          </a:p>
          <a:p>
            <a:r>
              <a:rPr lang="zh-CN" altLang="en-US" dirty="0" smtClean="0"/>
              <a:t>系统安全第一</a:t>
            </a:r>
            <a:endParaRPr lang="en-US" altLang="zh-CN" dirty="0" smtClean="0"/>
          </a:p>
          <a:p>
            <a:pPr lvl="1"/>
            <a:r>
              <a:rPr lang="zh-CN" altLang="en-US" dirty="0"/>
              <a:t>拥</a:t>
            </a:r>
            <a:r>
              <a:rPr lang="zh-CN" altLang="en-US" dirty="0" smtClean="0"/>
              <a:t>有自我监测及关闭系统 </a:t>
            </a:r>
            <a:r>
              <a:rPr lang="en-US" altLang="zh-CN" dirty="0" smtClean="0"/>
              <a:t>circuit breaker – </a:t>
            </a:r>
            <a:r>
              <a:rPr lang="zh-CN" altLang="en-US" dirty="0" smtClean="0"/>
              <a:t>确保在系统发现异常情况或资产金额出现异常变动时，关闭系统以起到自我保护</a:t>
            </a:r>
            <a:endParaRPr lang="en-US" altLang="zh-CN" dirty="0" smtClean="0"/>
          </a:p>
          <a:p>
            <a:pPr lvl="1"/>
            <a:r>
              <a:rPr lang="zh-CN" altLang="en-US" dirty="0"/>
              <a:t>采</a:t>
            </a:r>
            <a:r>
              <a:rPr lang="zh-CN" altLang="en-US" dirty="0" smtClean="0"/>
              <a:t>用目前世界领先的防火墙和加密系统，以确保交易系统的安全性和稳定性同时保护研究系统数据和资料不受网络攻击</a:t>
            </a:r>
            <a:endParaRPr lang="en-US" altLang="zh-CN" dirty="0" smtClean="0"/>
          </a:p>
          <a:p>
            <a:endParaRPr lang="en-US" altLang="zh-CN" dirty="0"/>
          </a:p>
          <a:p>
            <a:r>
              <a:rPr lang="zh-CN" altLang="en-US" dirty="0" smtClean="0"/>
              <a:t>超</a:t>
            </a:r>
            <a:r>
              <a:rPr lang="zh-CN" altLang="en-US" dirty="0"/>
              <a:t>低系统延迟</a:t>
            </a:r>
            <a:r>
              <a:rPr lang="en-US" dirty="0"/>
              <a:t>Low latency</a:t>
            </a:r>
          </a:p>
          <a:p>
            <a:pPr lvl="1"/>
            <a:r>
              <a:rPr lang="zh-CN" altLang="en-US" dirty="0"/>
              <a:t>每笔交易从选股、评估信号、下单和回单确认在</a:t>
            </a:r>
            <a:r>
              <a:rPr lang="en-US" altLang="zh-CN" dirty="0"/>
              <a:t>1</a:t>
            </a:r>
            <a:r>
              <a:rPr lang="zh-CN" altLang="en-US" dirty="0"/>
              <a:t>秒内完</a:t>
            </a:r>
            <a:r>
              <a:rPr lang="zh-CN" altLang="en-US" dirty="0" smtClean="0"/>
              <a:t>成</a:t>
            </a:r>
            <a:endParaRPr lang="en-US" altLang="zh-CN" dirty="0" smtClean="0"/>
          </a:p>
          <a:p>
            <a:pPr lvl="1"/>
            <a:r>
              <a:rPr lang="zh-CN" altLang="en-US" dirty="0" smtClean="0"/>
              <a:t>专属美国服务器确保交易信号在经可能短的时间内到达证券交易所</a:t>
            </a:r>
            <a:endParaRPr lang="en-US" dirty="0"/>
          </a:p>
          <a:p>
            <a:endParaRPr lang="en-US" sz="1000" dirty="0"/>
          </a:p>
          <a:p>
            <a:r>
              <a:rPr lang="zh-CN" altLang="en-US" dirty="0"/>
              <a:t>插电式架构</a:t>
            </a:r>
            <a:endParaRPr lang="en-US" dirty="0"/>
          </a:p>
          <a:p>
            <a:pPr lvl="1"/>
            <a:r>
              <a:rPr lang="zh-CN" altLang="en-US" dirty="0"/>
              <a:t>可同时管理多个投资账户</a:t>
            </a:r>
            <a:endParaRPr lang="en-US" dirty="0"/>
          </a:p>
        </p:txBody>
      </p:sp>
    </p:spTree>
    <p:extLst>
      <p:ext uri="{BB962C8B-B14F-4D97-AF65-F5344CB8AC3E}">
        <p14:creationId xmlns:p14="http://schemas.microsoft.com/office/powerpoint/2010/main" val="92404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83353" y="1097276"/>
            <a:ext cx="8604640" cy="5299752"/>
            <a:chOff x="483353" y="1110066"/>
            <a:chExt cx="8604640" cy="5299752"/>
          </a:xfrm>
        </p:grpSpPr>
        <p:sp>
          <p:nvSpPr>
            <p:cNvPr id="8" name="Rounded Rectangle 7"/>
            <p:cNvSpPr/>
            <p:nvPr/>
          </p:nvSpPr>
          <p:spPr>
            <a:xfrm>
              <a:off x="1578196" y="1331010"/>
              <a:ext cx="6177170" cy="517818"/>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rgbClr val="000000"/>
                  </a:solidFill>
                </a:rPr>
                <a:t>所有可交易股票</a:t>
              </a:r>
              <a:endParaRPr lang="en-US" dirty="0">
                <a:solidFill>
                  <a:srgbClr val="000000"/>
                </a:solidFill>
              </a:endParaRPr>
            </a:p>
          </p:txBody>
        </p:sp>
        <p:pic>
          <p:nvPicPr>
            <p:cNvPr id="56" name="Picture 55"/>
            <p:cNvPicPr/>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2575202" y="1110066"/>
              <a:ext cx="3990397" cy="926554"/>
            </a:xfrm>
            <a:prstGeom prst="rect">
              <a:avLst/>
            </a:prstGeom>
            <a:noFill/>
            <a:ln>
              <a:noFill/>
            </a:ln>
          </p:spPr>
        </p:pic>
        <p:grpSp>
          <p:nvGrpSpPr>
            <p:cNvPr id="7" name="Group 6"/>
            <p:cNvGrpSpPr/>
            <p:nvPr/>
          </p:nvGrpSpPr>
          <p:grpSpPr>
            <a:xfrm>
              <a:off x="3957832" y="2193300"/>
              <a:ext cx="1393254" cy="900018"/>
              <a:chOff x="2934463" y="1800031"/>
              <a:chExt cx="1393254" cy="900018"/>
            </a:xfrm>
            <a:solidFill>
              <a:schemeClr val="bg2">
                <a:lumMod val="75000"/>
              </a:schemeClr>
            </a:solidFill>
          </p:grpSpPr>
          <p:sp>
            <p:nvSpPr>
              <p:cNvPr id="5" name="Isosceles Triangle 4"/>
              <p:cNvSpPr/>
              <p:nvPr/>
            </p:nvSpPr>
            <p:spPr>
              <a:xfrm rot="10800000">
                <a:off x="2934463" y="1800031"/>
                <a:ext cx="1393254" cy="690423"/>
              </a:xfrm>
              <a:prstGeom prst="triangl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353673" y="2219218"/>
                <a:ext cx="542506" cy="480831"/>
              </a:xfrm>
              <a:prstGeom prst="rect">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Rounded Rectangle 8"/>
            <p:cNvSpPr/>
            <p:nvPr/>
          </p:nvSpPr>
          <p:spPr>
            <a:xfrm>
              <a:off x="2923139" y="3640245"/>
              <a:ext cx="3451305" cy="517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可交易选股池</a:t>
              </a:r>
              <a:endParaRPr lang="en-US" dirty="0"/>
            </a:p>
          </p:txBody>
        </p:sp>
        <p:sp>
          <p:nvSpPr>
            <p:cNvPr id="10" name="Down Arrow 9"/>
            <p:cNvSpPr/>
            <p:nvPr/>
          </p:nvSpPr>
          <p:spPr>
            <a:xfrm>
              <a:off x="4463352" y="3191950"/>
              <a:ext cx="419204" cy="369869"/>
            </a:xfrm>
            <a:prstGeom prst="downArrow">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3957832" y="4330668"/>
              <a:ext cx="1393254" cy="900018"/>
              <a:chOff x="2934463" y="1800031"/>
              <a:chExt cx="1393254" cy="900018"/>
            </a:xfrm>
            <a:solidFill>
              <a:schemeClr val="bg2">
                <a:lumMod val="75000"/>
              </a:schemeClr>
            </a:solidFill>
          </p:grpSpPr>
          <p:sp>
            <p:nvSpPr>
              <p:cNvPr id="12" name="Isosceles Triangle 11"/>
              <p:cNvSpPr/>
              <p:nvPr/>
            </p:nvSpPr>
            <p:spPr>
              <a:xfrm rot="10800000">
                <a:off x="2934463" y="1800031"/>
                <a:ext cx="1393254" cy="690423"/>
              </a:xfrm>
              <a:prstGeom prst="triangl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53673" y="2219218"/>
                <a:ext cx="542506" cy="480831"/>
              </a:xfrm>
              <a:prstGeom prst="rect">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Down Arrow 13"/>
            <p:cNvSpPr/>
            <p:nvPr/>
          </p:nvSpPr>
          <p:spPr>
            <a:xfrm>
              <a:off x="4463352" y="5341647"/>
              <a:ext cx="419204" cy="369869"/>
            </a:xfrm>
            <a:prstGeom prst="downArrow">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168731" y="5802270"/>
              <a:ext cx="2983780" cy="5178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等权重投资组合</a:t>
              </a:r>
              <a:endParaRPr lang="en-US" dirty="0"/>
            </a:p>
          </p:txBody>
        </p:sp>
        <p:grpSp>
          <p:nvGrpSpPr>
            <p:cNvPr id="31" name="Group 30"/>
            <p:cNvGrpSpPr/>
            <p:nvPr/>
          </p:nvGrpSpPr>
          <p:grpSpPr>
            <a:xfrm>
              <a:off x="1158997" y="2205629"/>
              <a:ext cx="3045426" cy="323165"/>
              <a:chOff x="1158997" y="1380845"/>
              <a:chExt cx="3045426" cy="323165"/>
            </a:xfrm>
          </p:grpSpPr>
          <p:sp>
            <p:nvSpPr>
              <p:cNvPr id="16" name="TextBox 15"/>
              <p:cNvSpPr txBox="1"/>
              <p:nvPr/>
            </p:nvSpPr>
            <p:spPr>
              <a:xfrm>
                <a:off x="1158997" y="1380845"/>
                <a:ext cx="2354970" cy="323165"/>
              </a:xfrm>
              <a:prstGeom prst="rect">
                <a:avLst/>
              </a:prstGeom>
              <a:noFill/>
            </p:spPr>
            <p:txBody>
              <a:bodyPr wrap="square" rtlCol="0">
                <a:spAutoFit/>
              </a:bodyPr>
              <a:lstStyle/>
              <a:p>
                <a:r>
                  <a:rPr lang="zh-CN" altLang="en-US" sz="1500" dirty="0">
                    <a:solidFill>
                      <a:schemeClr val="bg2">
                        <a:lumMod val="50000"/>
                      </a:schemeClr>
                    </a:solidFill>
                  </a:rPr>
                  <a:t>市值</a:t>
                </a:r>
                <a:endParaRPr lang="en-US" sz="1500" dirty="0">
                  <a:solidFill>
                    <a:schemeClr val="bg2">
                      <a:lumMod val="50000"/>
                    </a:schemeClr>
                  </a:solidFill>
                </a:endParaRPr>
              </a:p>
            </p:txBody>
          </p:sp>
          <p:cxnSp>
            <p:nvCxnSpPr>
              <p:cNvPr id="22" name="Straight Connector 21"/>
              <p:cNvCxnSpPr/>
              <p:nvPr/>
            </p:nvCxnSpPr>
            <p:spPr>
              <a:xfrm>
                <a:off x="1232977" y="1667023"/>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294627" y="2552146"/>
              <a:ext cx="3062196" cy="323165"/>
              <a:chOff x="1294627" y="1727362"/>
              <a:chExt cx="3062196" cy="323165"/>
            </a:xfrm>
          </p:grpSpPr>
          <p:sp>
            <p:nvSpPr>
              <p:cNvPr id="17" name="TextBox 16"/>
              <p:cNvSpPr txBox="1"/>
              <p:nvPr/>
            </p:nvSpPr>
            <p:spPr>
              <a:xfrm>
                <a:off x="1294627" y="1727362"/>
                <a:ext cx="2835827" cy="323165"/>
              </a:xfrm>
              <a:prstGeom prst="rect">
                <a:avLst/>
              </a:prstGeom>
              <a:noFill/>
            </p:spPr>
            <p:txBody>
              <a:bodyPr wrap="square" rtlCol="0">
                <a:spAutoFit/>
              </a:bodyPr>
              <a:lstStyle/>
              <a:p>
                <a:r>
                  <a:rPr lang="zh-CN" altLang="en-US" sz="1500" dirty="0">
                    <a:solidFill>
                      <a:srgbClr val="577293"/>
                    </a:solidFill>
                  </a:rPr>
                  <a:t>流通性</a:t>
                </a:r>
                <a:r>
                  <a:rPr lang="en-US" altLang="zh-CN" sz="1500" dirty="0">
                    <a:solidFill>
                      <a:srgbClr val="577293"/>
                    </a:solidFill>
                  </a:rPr>
                  <a:t>/</a:t>
                </a:r>
                <a:r>
                  <a:rPr lang="zh-CN" altLang="en-US" sz="1500" dirty="0">
                    <a:solidFill>
                      <a:srgbClr val="577293"/>
                    </a:solidFill>
                  </a:rPr>
                  <a:t>交易量</a:t>
                </a:r>
                <a:endParaRPr lang="en-US" sz="1500" dirty="0">
                  <a:solidFill>
                    <a:srgbClr val="577293"/>
                  </a:solidFill>
                </a:endParaRPr>
              </a:p>
            </p:txBody>
          </p:sp>
          <p:cxnSp>
            <p:nvCxnSpPr>
              <p:cNvPr id="28" name="Straight Connector 27"/>
              <p:cNvCxnSpPr/>
              <p:nvPr/>
            </p:nvCxnSpPr>
            <p:spPr>
              <a:xfrm>
                <a:off x="1385377" y="2013540"/>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5244570" y="2108880"/>
              <a:ext cx="3843423" cy="323165"/>
              <a:chOff x="5244570" y="1284096"/>
              <a:chExt cx="3843423" cy="323165"/>
            </a:xfrm>
          </p:grpSpPr>
          <p:sp>
            <p:nvSpPr>
              <p:cNvPr id="19" name="TextBox 18"/>
              <p:cNvSpPr txBox="1"/>
              <p:nvPr/>
            </p:nvSpPr>
            <p:spPr>
              <a:xfrm>
                <a:off x="6733023" y="1284096"/>
                <a:ext cx="2354970" cy="323165"/>
              </a:xfrm>
              <a:prstGeom prst="rect">
                <a:avLst/>
              </a:prstGeom>
              <a:noFill/>
            </p:spPr>
            <p:txBody>
              <a:bodyPr wrap="square" rtlCol="0">
                <a:spAutoFit/>
              </a:bodyPr>
              <a:lstStyle/>
              <a:p>
                <a:r>
                  <a:rPr lang="zh-CN" altLang="en-US" sz="1500" dirty="0">
                    <a:solidFill>
                      <a:schemeClr val="bg2">
                        <a:lumMod val="50000"/>
                      </a:schemeClr>
                    </a:solidFill>
                  </a:rPr>
                  <a:t>股价</a:t>
                </a:r>
                <a:endParaRPr lang="en-US" sz="1500" dirty="0">
                  <a:solidFill>
                    <a:schemeClr val="bg2">
                      <a:lumMod val="50000"/>
                    </a:schemeClr>
                  </a:solidFill>
                </a:endParaRPr>
              </a:p>
            </p:txBody>
          </p:sp>
          <p:cxnSp>
            <p:nvCxnSpPr>
              <p:cNvPr id="29" name="Straight Connector 28"/>
              <p:cNvCxnSpPr/>
              <p:nvPr/>
            </p:nvCxnSpPr>
            <p:spPr>
              <a:xfrm>
                <a:off x="5244570" y="1570274"/>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4957555" y="2437269"/>
              <a:ext cx="3674228" cy="323165"/>
              <a:chOff x="4957555" y="1612485"/>
              <a:chExt cx="3674228" cy="323165"/>
            </a:xfrm>
          </p:grpSpPr>
          <p:sp>
            <p:nvSpPr>
              <p:cNvPr id="18" name="TextBox 17"/>
              <p:cNvSpPr txBox="1"/>
              <p:nvPr/>
            </p:nvSpPr>
            <p:spPr>
              <a:xfrm>
                <a:off x="6276813" y="1612485"/>
                <a:ext cx="2354970" cy="323165"/>
              </a:xfrm>
              <a:prstGeom prst="rect">
                <a:avLst/>
              </a:prstGeom>
              <a:noFill/>
            </p:spPr>
            <p:txBody>
              <a:bodyPr wrap="square" rtlCol="0">
                <a:spAutoFit/>
              </a:bodyPr>
              <a:lstStyle/>
              <a:p>
                <a:r>
                  <a:rPr lang="zh-CN" altLang="en-US" sz="1500" dirty="0">
                    <a:solidFill>
                      <a:srgbClr val="577293"/>
                    </a:solidFill>
                  </a:rPr>
                  <a:t>企业并购信息</a:t>
                </a:r>
                <a:endParaRPr lang="en-US" sz="1500" dirty="0">
                  <a:solidFill>
                    <a:srgbClr val="577293"/>
                  </a:solidFill>
                </a:endParaRPr>
              </a:p>
            </p:txBody>
          </p:sp>
          <p:cxnSp>
            <p:nvCxnSpPr>
              <p:cNvPr id="30" name="Straight Connector 29"/>
              <p:cNvCxnSpPr/>
              <p:nvPr/>
            </p:nvCxnSpPr>
            <p:spPr>
              <a:xfrm>
                <a:off x="4957555" y="1886334"/>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1015499" y="4193744"/>
              <a:ext cx="3045426" cy="323165"/>
              <a:chOff x="1158997" y="1380845"/>
              <a:chExt cx="3045426" cy="323165"/>
            </a:xfrm>
          </p:grpSpPr>
          <p:sp>
            <p:nvSpPr>
              <p:cNvPr id="36" name="TextBox 35"/>
              <p:cNvSpPr txBox="1"/>
              <p:nvPr/>
            </p:nvSpPr>
            <p:spPr>
              <a:xfrm>
                <a:off x="1158997" y="1380845"/>
                <a:ext cx="2354970" cy="323165"/>
              </a:xfrm>
              <a:prstGeom prst="rect">
                <a:avLst/>
              </a:prstGeom>
              <a:noFill/>
            </p:spPr>
            <p:txBody>
              <a:bodyPr wrap="square" rtlCol="0">
                <a:spAutoFit/>
              </a:bodyPr>
              <a:lstStyle/>
              <a:p>
                <a:r>
                  <a:rPr lang="zh-CN" altLang="en-US" sz="1500" dirty="0">
                    <a:solidFill>
                      <a:schemeClr val="bg2">
                        <a:lumMod val="50000"/>
                      </a:schemeClr>
                    </a:solidFill>
                  </a:rPr>
                  <a:t>波动率</a:t>
                </a:r>
                <a:endParaRPr lang="en-US" sz="1500" dirty="0">
                  <a:solidFill>
                    <a:schemeClr val="bg2">
                      <a:lumMod val="50000"/>
                    </a:schemeClr>
                  </a:solidFill>
                </a:endParaRPr>
              </a:p>
            </p:txBody>
          </p:sp>
          <p:cxnSp>
            <p:nvCxnSpPr>
              <p:cNvPr id="37" name="Straight Connector 36"/>
              <p:cNvCxnSpPr/>
              <p:nvPr/>
            </p:nvCxnSpPr>
            <p:spPr>
              <a:xfrm>
                <a:off x="1232977" y="1667023"/>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295642" y="4477311"/>
              <a:ext cx="3045426" cy="323165"/>
              <a:chOff x="1158997" y="1380845"/>
              <a:chExt cx="3045426" cy="323165"/>
            </a:xfrm>
          </p:grpSpPr>
          <p:sp>
            <p:nvSpPr>
              <p:cNvPr id="39" name="TextBox 38"/>
              <p:cNvSpPr txBox="1"/>
              <p:nvPr/>
            </p:nvSpPr>
            <p:spPr>
              <a:xfrm>
                <a:off x="1158997" y="1380845"/>
                <a:ext cx="2354970" cy="323165"/>
              </a:xfrm>
              <a:prstGeom prst="rect">
                <a:avLst/>
              </a:prstGeom>
              <a:noFill/>
            </p:spPr>
            <p:txBody>
              <a:bodyPr wrap="square" rtlCol="0">
                <a:spAutoFit/>
              </a:bodyPr>
              <a:lstStyle/>
              <a:p>
                <a:r>
                  <a:rPr lang="zh-CN" altLang="en-US" sz="1500" dirty="0">
                    <a:solidFill>
                      <a:schemeClr val="bg2">
                        <a:lumMod val="50000"/>
                      </a:schemeClr>
                    </a:solidFill>
                  </a:rPr>
                  <a:t>趋势因素</a:t>
                </a:r>
                <a:endParaRPr lang="en-US" sz="1500" dirty="0">
                  <a:solidFill>
                    <a:schemeClr val="bg2">
                      <a:lumMod val="50000"/>
                    </a:schemeClr>
                  </a:solidFill>
                </a:endParaRPr>
              </a:p>
            </p:txBody>
          </p:sp>
          <p:cxnSp>
            <p:nvCxnSpPr>
              <p:cNvPr id="40" name="Straight Connector 39"/>
              <p:cNvCxnSpPr/>
              <p:nvPr/>
            </p:nvCxnSpPr>
            <p:spPr>
              <a:xfrm>
                <a:off x="1232977" y="1667023"/>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41" name="Group 40"/>
            <p:cNvGrpSpPr/>
            <p:nvPr/>
          </p:nvGrpSpPr>
          <p:grpSpPr>
            <a:xfrm>
              <a:off x="1274850" y="4794553"/>
              <a:ext cx="3078545" cy="323165"/>
              <a:chOff x="1125878" y="1402191"/>
              <a:chExt cx="3078545" cy="323165"/>
            </a:xfrm>
          </p:grpSpPr>
          <p:sp>
            <p:nvSpPr>
              <p:cNvPr id="42" name="TextBox 41"/>
              <p:cNvSpPr txBox="1"/>
              <p:nvPr/>
            </p:nvSpPr>
            <p:spPr>
              <a:xfrm>
                <a:off x="1125878" y="1402191"/>
                <a:ext cx="2354970" cy="323165"/>
              </a:xfrm>
              <a:prstGeom prst="rect">
                <a:avLst/>
              </a:prstGeom>
              <a:noFill/>
            </p:spPr>
            <p:txBody>
              <a:bodyPr wrap="square" rtlCol="0">
                <a:spAutoFit/>
              </a:bodyPr>
              <a:lstStyle/>
              <a:p>
                <a:r>
                  <a:rPr lang="zh-CN" altLang="en-US" sz="1500" dirty="0">
                    <a:solidFill>
                      <a:schemeClr val="bg2">
                        <a:lumMod val="50000"/>
                      </a:schemeClr>
                    </a:solidFill>
                  </a:rPr>
                  <a:t>移动平均</a:t>
                </a:r>
                <a:endParaRPr lang="en-US" sz="1500" dirty="0">
                  <a:solidFill>
                    <a:schemeClr val="bg2">
                      <a:lumMod val="50000"/>
                    </a:schemeClr>
                  </a:solidFill>
                </a:endParaRPr>
              </a:p>
            </p:txBody>
          </p:sp>
          <p:cxnSp>
            <p:nvCxnSpPr>
              <p:cNvPr id="43" name="Straight Connector 42"/>
              <p:cNvCxnSpPr/>
              <p:nvPr/>
            </p:nvCxnSpPr>
            <p:spPr>
              <a:xfrm>
                <a:off x="1232977" y="1667023"/>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4957555" y="4666162"/>
              <a:ext cx="3674227" cy="323165"/>
              <a:chOff x="4957555" y="1612485"/>
              <a:chExt cx="3674227" cy="323165"/>
            </a:xfrm>
          </p:grpSpPr>
          <p:sp>
            <p:nvSpPr>
              <p:cNvPr id="51" name="TextBox 50"/>
              <p:cNvSpPr txBox="1"/>
              <p:nvPr/>
            </p:nvSpPr>
            <p:spPr>
              <a:xfrm>
                <a:off x="5770291" y="1612485"/>
                <a:ext cx="2861491" cy="323165"/>
              </a:xfrm>
              <a:prstGeom prst="rect">
                <a:avLst/>
              </a:prstGeom>
              <a:noFill/>
            </p:spPr>
            <p:txBody>
              <a:bodyPr wrap="square" rtlCol="0">
                <a:spAutoFit/>
              </a:bodyPr>
              <a:lstStyle/>
              <a:p>
                <a:r>
                  <a:rPr lang="zh-CN" altLang="en-US" sz="1500" dirty="0">
                    <a:solidFill>
                      <a:srgbClr val="577293"/>
                    </a:solidFill>
                  </a:rPr>
                  <a:t>过往</a:t>
                </a:r>
                <a:r>
                  <a:rPr lang="en-US" altLang="zh-CN" sz="1500" dirty="0">
                    <a:solidFill>
                      <a:srgbClr val="577293"/>
                    </a:solidFill>
                  </a:rPr>
                  <a:t>Alpha</a:t>
                </a:r>
                <a:r>
                  <a:rPr lang="en-US" sz="1500" dirty="0">
                    <a:solidFill>
                      <a:srgbClr val="577293"/>
                    </a:solidFill>
                  </a:rPr>
                  <a:t>(</a:t>
                </a:r>
                <a:r>
                  <a:rPr lang="zh-CN" altLang="en-US" sz="1500" dirty="0">
                    <a:solidFill>
                      <a:srgbClr val="577293"/>
                    </a:solidFill>
                  </a:rPr>
                  <a:t>长期</a:t>
                </a:r>
                <a:r>
                  <a:rPr lang="en-US" sz="1500" dirty="0">
                    <a:solidFill>
                      <a:srgbClr val="577293"/>
                    </a:solidFill>
                  </a:rPr>
                  <a:t>/</a:t>
                </a:r>
                <a:r>
                  <a:rPr lang="zh-CN" altLang="en-US" sz="1500" dirty="0">
                    <a:solidFill>
                      <a:srgbClr val="577293"/>
                    </a:solidFill>
                  </a:rPr>
                  <a:t>短期</a:t>
                </a:r>
                <a:r>
                  <a:rPr lang="en-US" sz="1500" dirty="0">
                    <a:solidFill>
                      <a:srgbClr val="577293"/>
                    </a:solidFill>
                  </a:rPr>
                  <a:t>)</a:t>
                </a:r>
              </a:p>
            </p:txBody>
          </p:sp>
          <p:cxnSp>
            <p:nvCxnSpPr>
              <p:cNvPr id="52" name="Straight Connector 51"/>
              <p:cNvCxnSpPr/>
              <p:nvPr/>
            </p:nvCxnSpPr>
            <p:spPr>
              <a:xfrm>
                <a:off x="4957555" y="1886334"/>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5141485" y="4355326"/>
              <a:ext cx="3674228" cy="323165"/>
              <a:chOff x="4957555" y="1612485"/>
              <a:chExt cx="3674228" cy="323165"/>
            </a:xfrm>
          </p:grpSpPr>
          <p:sp>
            <p:nvSpPr>
              <p:cNvPr id="54" name="TextBox 53"/>
              <p:cNvSpPr txBox="1"/>
              <p:nvPr/>
            </p:nvSpPr>
            <p:spPr>
              <a:xfrm>
                <a:off x="5697328" y="1612485"/>
                <a:ext cx="2934455" cy="323165"/>
              </a:xfrm>
              <a:prstGeom prst="rect">
                <a:avLst/>
              </a:prstGeom>
              <a:noFill/>
            </p:spPr>
            <p:txBody>
              <a:bodyPr wrap="square" rtlCol="0">
                <a:spAutoFit/>
              </a:bodyPr>
              <a:lstStyle/>
              <a:p>
                <a:r>
                  <a:rPr lang="zh-CN" altLang="en-US" sz="1500" dirty="0">
                    <a:solidFill>
                      <a:srgbClr val="577293"/>
                    </a:solidFill>
                  </a:rPr>
                  <a:t>相对强弱</a:t>
                </a:r>
                <a:r>
                  <a:rPr lang="en-US" sz="1500" dirty="0">
                    <a:solidFill>
                      <a:srgbClr val="577293"/>
                    </a:solidFill>
                  </a:rPr>
                  <a:t>(</a:t>
                </a:r>
                <a:r>
                  <a:rPr lang="zh-CN" altLang="en-US" sz="1500" dirty="0">
                    <a:solidFill>
                      <a:srgbClr val="577293"/>
                    </a:solidFill>
                  </a:rPr>
                  <a:t>长期</a:t>
                </a:r>
                <a:r>
                  <a:rPr lang="en-US" sz="1500" dirty="0">
                    <a:solidFill>
                      <a:srgbClr val="577293"/>
                    </a:solidFill>
                  </a:rPr>
                  <a:t>/</a:t>
                </a:r>
                <a:r>
                  <a:rPr lang="zh-CN" altLang="en-US" sz="1500" dirty="0">
                    <a:solidFill>
                      <a:srgbClr val="577293"/>
                    </a:solidFill>
                  </a:rPr>
                  <a:t>短期</a:t>
                </a:r>
                <a:r>
                  <a:rPr lang="en-US" sz="1500" dirty="0">
                    <a:solidFill>
                      <a:srgbClr val="577293"/>
                    </a:solidFill>
                  </a:rPr>
                  <a:t>)</a:t>
                </a:r>
              </a:p>
            </p:txBody>
          </p:sp>
          <p:cxnSp>
            <p:nvCxnSpPr>
              <p:cNvPr id="55" name="Straight Connector 54"/>
              <p:cNvCxnSpPr/>
              <p:nvPr/>
            </p:nvCxnSpPr>
            <p:spPr>
              <a:xfrm>
                <a:off x="4957555" y="1886334"/>
                <a:ext cx="2971446" cy="0"/>
              </a:xfrm>
              <a:prstGeom prst="line">
                <a:avLst/>
              </a:prstGeom>
              <a:ln w="19050" cmpd="sng">
                <a:solidFill>
                  <a:schemeClr val="bg2">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3" name="TextBox 2"/>
            <p:cNvSpPr txBox="1"/>
            <p:nvPr/>
          </p:nvSpPr>
          <p:spPr>
            <a:xfrm rot="16200000">
              <a:off x="-645019" y="2396998"/>
              <a:ext cx="2626076" cy="369332"/>
            </a:xfrm>
            <a:prstGeom prst="rect">
              <a:avLst/>
            </a:prstGeom>
            <a:noFill/>
            <a:ln>
              <a:solidFill>
                <a:schemeClr val="tx1">
                  <a:lumMod val="50000"/>
                  <a:lumOff val="50000"/>
                </a:schemeClr>
              </a:solidFill>
              <a:prstDash val="sysDash"/>
            </a:ln>
          </p:spPr>
          <p:txBody>
            <a:bodyPr wrap="square" rtlCol="0">
              <a:spAutoFit/>
            </a:bodyPr>
            <a:lstStyle/>
            <a:p>
              <a:pPr algn="ctr"/>
              <a:r>
                <a:rPr lang="zh-CN" altLang="en-US" dirty="0"/>
                <a:t>季度更新</a:t>
              </a:r>
              <a:endParaRPr lang="en-US" dirty="0"/>
            </a:p>
          </p:txBody>
        </p:sp>
        <p:sp>
          <p:nvSpPr>
            <p:cNvPr id="44" name="TextBox 43"/>
            <p:cNvSpPr txBox="1"/>
            <p:nvPr/>
          </p:nvSpPr>
          <p:spPr>
            <a:xfrm rot="16200000">
              <a:off x="-589537" y="4967595"/>
              <a:ext cx="2515115" cy="369332"/>
            </a:xfrm>
            <a:prstGeom prst="rect">
              <a:avLst/>
            </a:prstGeom>
            <a:noFill/>
            <a:ln>
              <a:solidFill>
                <a:schemeClr val="tx1">
                  <a:lumMod val="50000"/>
                  <a:lumOff val="50000"/>
                </a:schemeClr>
              </a:solidFill>
              <a:prstDash val="sysDash"/>
            </a:ln>
          </p:spPr>
          <p:txBody>
            <a:bodyPr wrap="square" rtlCol="0">
              <a:spAutoFit/>
            </a:bodyPr>
            <a:lstStyle/>
            <a:p>
              <a:pPr algn="ctr"/>
              <a:r>
                <a:rPr lang="zh-CN" altLang="en-US" dirty="0"/>
                <a:t>每</a:t>
              </a:r>
              <a:r>
                <a:rPr lang="en-US" altLang="zh-CN" dirty="0"/>
                <a:t>2</a:t>
              </a:r>
              <a:r>
                <a:rPr lang="zh-CN" altLang="en-US" dirty="0"/>
                <a:t>星期自动更新</a:t>
              </a:r>
              <a:endParaRPr lang="en-US" dirty="0"/>
            </a:p>
          </p:txBody>
        </p:sp>
      </p:grpSp>
      <p:sp>
        <p:nvSpPr>
          <p:cNvPr id="46" name="Title 1"/>
          <p:cNvSpPr txBox="1">
            <a:spLocks/>
          </p:cNvSpPr>
          <p:nvPr/>
        </p:nvSpPr>
        <p:spPr>
          <a:xfrm>
            <a:off x="457200" y="0"/>
            <a:ext cx="8229600" cy="1260000"/>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4000" dirty="0"/>
              <a:t>系统架构</a:t>
            </a:r>
            <a:endParaRPr lang="en-US" sz="4000" dirty="0"/>
          </a:p>
        </p:txBody>
      </p:sp>
    </p:spTree>
    <p:extLst>
      <p:ext uri="{BB962C8B-B14F-4D97-AF65-F5344CB8AC3E}">
        <p14:creationId xmlns:p14="http://schemas.microsoft.com/office/powerpoint/2010/main" val="130442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0000"/>
          </a:xfrm>
        </p:spPr>
        <p:txBody>
          <a:bodyPr anchor="ctr"/>
          <a:lstStyle/>
          <a:p>
            <a:pPr algn="l"/>
            <a:r>
              <a:rPr lang="zh-CN" altLang="en-US" sz="4000" dirty="0"/>
              <a:t>策略表现</a:t>
            </a:r>
            <a:endParaRPr lang="en-GB" sz="4000" dirty="0"/>
          </a:p>
        </p:txBody>
      </p:sp>
      <p:sp>
        <p:nvSpPr>
          <p:cNvPr id="5" name="Content Placeholder 2"/>
          <p:cNvSpPr txBox="1">
            <a:spLocks/>
          </p:cNvSpPr>
          <p:nvPr/>
        </p:nvSpPr>
        <p:spPr>
          <a:xfrm>
            <a:off x="609600" y="1299900"/>
            <a:ext cx="8229600" cy="11018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GB" dirty="0"/>
              <a:t>Sigma002 vs </a:t>
            </a:r>
            <a:r>
              <a:rPr lang="zh-CN" altLang="en-US" dirty="0"/>
              <a:t>标普</a:t>
            </a:r>
            <a:r>
              <a:rPr lang="en-US" altLang="zh-CN" dirty="0"/>
              <a:t>500</a:t>
            </a:r>
            <a:r>
              <a:rPr lang="en-GB" dirty="0"/>
              <a:t> </a:t>
            </a:r>
            <a:r>
              <a:rPr lang="zh-CN" altLang="en-US" dirty="0"/>
              <a:t>表现对比（</a:t>
            </a:r>
            <a:r>
              <a:rPr lang="en-GB" dirty="0"/>
              <a:t>2007</a:t>
            </a:r>
            <a:r>
              <a:rPr lang="zh-CN" altLang="en-US" dirty="0"/>
              <a:t>年</a:t>
            </a:r>
            <a:r>
              <a:rPr lang="en-GB" dirty="0"/>
              <a:t> – </a:t>
            </a:r>
            <a:r>
              <a:rPr lang="zh-CN" altLang="en-US" dirty="0"/>
              <a:t>目前）</a:t>
            </a:r>
            <a:endParaRPr lang="en-GB" dirty="0"/>
          </a:p>
          <a:p>
            <a:endParaRPr lang="en-GB" dirty="0"/>
          </a:p>
        </p:txBody>
      </p:sp>
      <p:pic>
        <p:nvPicPr>
          <p:cNvPr id="14" name="Content Placeholder 13"/>
          <p:cNvPicPr>
            <a:picLocks noGrp="1" noChangeAspect="1"/>
          </p:cNvPicPr>
          <p:nvPr>
            <p:ph idx="1"/>
          </p:nvPr>
        </p:nvPicPr>
        <p:blipFill>
          <a:blip r:embed="rId2"/>
          <a:stretch>
            <a:fillRect/>
          </a:stretch>
        </p:blipFill>
        <p:spPr>
          <a:xfrm>
            <a:off x="603160" y="1896673"/>
            <a:ext cx="7937680" cy="4407790"/>
          </a:xfrm>
          <a:prstGeom prst="rect">
            <a:avLst/>
          </a:prstGeom>
        </p:spPr>
      </p:pic>
    </p:spTree>
    <p:extLst>
      <p:ext uri="{BB962C8B-B14F-4D97-AF65-F5344CB8AC3E}">
        <p14:creationId xmlns:p14="http://schemas.microsoft.com/office/powerpoint/2010/main" val="236567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621016098"/>
              </p:ext>
            </p:extLst>
          </p:nvPr>
        </p:nvGraphicFramePr>
        <p:xfrm>
          <a:off x="457199" y="2401787"/>
          <a:ext cx="5163107" cy="3531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32459040"/>
              </p:ext>
            </p:extLst>
          </p:nvPr>
        </p:nvGraphicFramePr>
        <p:xfrm>
          <a:off x="5733467" y="2401788"/>
          <a:ext cx="2953333" cy="3801486"/>
        </p:xfrm>
        <a:graphic>
          <a:graphicData uri="http://schemas.openxmlformats.org/drawingml/2006/table">
            <a:tbl>
              <a:tblPr>
                <a:tableStyleId>{5C22544A-7EE6-4342-B048-85BDC9FD1C3A}</a:tableStyleId>
              </a:tblPr>
              <a:tblGrid>
                <a:gridCol w="1266954">
                  <a:extLst>
                    <a:ext uri="{9D8B030D-6E8A-4147-A177-3AD203B41FA5}">
                      <a16:colId xmlns:a16="http://schemas.microsoft.com/office/drawing/2014/main" xmlns="" val="20000"/>
                    </a:ext>
                  </a:extLst>
                </a:gridCol>
                <a:gridCol w="952173">
                  <a:extLst>
                    <a:ext uri="{9D8B030D-6E8A-4147-A177-3AD203B41FA5}">
                      <a16:colId xmlns:a16="http://schemas.microsoft.com/office/drawing/2014/main" xmlns="" val="20001"/>
                    </a:ext>
                  </a:extLst>
                </a:gridCol>
                <a:gridCol w="734206">
                  <a:extLst>
                    <a:ext uri="{9D8B030D-6E8A-4147-A177-3AD203B41FA5}">
                      <a16:colId xmlns:a16="http://schemas.microsoft.com/office/drawing/2014/main" xmlns="" val="20002"/>
                    </a:ext>
                  </a:extLst>
                </a:gridCol>
              </a:tblGrid>
              <a:tr h="552698">
                <a:tc>
                  <a:txBody>
                    <a:bodyPr/>
                    <a:lstStyle/>
                    <a:p>
                      <a:pPr algn="ctr" fontAlgn="ctr"/>
                      <a:r>
                        <a:rPr lang="zh-CN" altLang="en-US" sz="1100" b="1" i="0" u="none" strike="noStrike" dirty="0">
                          <a:solidFill>
                            <a:srgbClr val="000000"/>
                          </a:solidFill>
                          <a:effectLst/>
                          <a:latin typeface="Calibri" panose="020F0502020204030204" pitchFamily="34" charset="0"/>
                        </a:rPr>
                        <a:t>年化回报率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en-GB" sz="1100" b="1" u="none" strike="noStrike" dirty="0">
                          <a:effectLst/>
                        </a:rPr>
                        <a:t>Sigma002</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u="none" strike="noStrike" dirty="0">
                          <a:effectLst/>
                        </a:rPr>
                        <a:t>标普</a:t>
                      </a:r>
                      <a:r>
                        <a:rPr lang="en-GB" sz="1100" b="1" u="none" strike="noStrike" dirty="0">
                          <a:effectLst/>
                        </a:rPr>
                        <a:t>500</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0"/>
                  </a:ext>
                </a:extLst>
              </a:tr>
              <a:tr h="269609">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b="1" u="none" strike="noStrike" dirty="0">
                          <a:effectLst/>
                        </a:rPr>
                        <a:t>21.3%</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b="1" u="none" strike="noStrike" dirty="0">
                          <a:effectLst/>
                        </a:rPr>
                        <a:t>4.9%</a:t>
                      </a:r>
                      <a:endParaRPr lang="en-GB"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269609">
                <a:tc>
                  <a:txBody>
                    <a:bodyPr/>
                    <a:lstStyle/>
                    <a:p>
                      <a:pPr algn="ctr" fontAlgn="ctr"/>
                      <a:r>
                        <a:rPr lang="en-GB" sz="1100" b="1" i="0" u="none" strike="noStrike" dirty="0" smtClean="0">
                          <a:solidFill>
                            <a:srgbClr val="000000"/>
                          </a:solidFill>
                          <a:effectLst/>
                          <a:latin typeface="Calibri" panose="020F0502020204030204" pitchFamily="34" charset="0"/>
                        </a:rPr>
                        <a:t>2017 5</a:t>
                      </a:r>
                      <a:r>
                        <a:rPr lang="zh-CN" altLang="en-US" sz="1100" b="1" i="0" u="none" strike="noStrike" dirty="0" smtClean="0">
                          <a:solidFill>
                            <a:srgbClr val="000000"/>
                          </a:solidFill>
                          <a:effectLst/>
                          <a:latin typeface="Calibri" panose="020F0502020204030204" pitchFamily="34" charset="0"/>
                        </a:rPr>
                        <a:t>月</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US" altLang="zh-CN" sz="1100" b="0" i="0" u="none" strike="noStrike" dirty="0" smtClean="0">
                          <a:solidFill>
                            <a:srgbClr val="000000"/>
                          </a:solidFill>
                          <a:effectLst/>
                          <a:latin typeface="Calibri" panose="020F0502020204030204" pitchFamily="34" charset="0"/>
                        </a:rPr>
                        <a:t>2.4%</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US" altLang="zh-CN" sz="1100" b="0" i="0" u="none" strike="noStrike" dirty="0" smtClean="0">
                          <a:solidFill>
                            <a:srgbClr val="000000"/>
                          </a:solidFill>
                          <a:effectLst/>
                          <a:latin typeface="Calibri" panose="020F0502020204030204" pitchFamily="34" charset="0"/>
                        </a:rPr>
                        <a:t>7.2%</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269609">
                <a:tc>
                  <a:txBody>
                    <a:bodyPr/>
                    <a:lstStyle/>
                    <a:p>
                      <a:pPr algn="ctr" fontAlgn="ctr"/>
                      <a:r>
                        <a:rPr lang="en-GB" sz="1100" u="none" strike="noStrike" dirty="0">
                          <a:effectLst/>
                        </a:rPr>
                        <a:t>Y2016</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14.4%</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5.4%</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2"/>
                  </a:ext>
                </a:extLst>
              </a:tr>
              <a:tr h="269609">
                <a:tc>
                  <a:txBody>
                    <a:bodyPr/>
                    <a:lstStyle/>
                    <a:p>
                      <a:pPr algn="ctr" fontAlgn="ctr"/>
                      <a:r>
                        <a:rPr lang="en-GB" sz="1100" u="none" strike="noStrike" dirty="0">
                          <a:effectLst/>
                        </a:rPr>
                        <a:t>Y2015</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11.3%</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-2.2%</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r h="269609">
                <a:tc>
                  <a:txBody>
                    <a:bodyPr/>
                    <a:lstStyle/>
                    <a:p>
                      <a:pPr algn="ctr" fontAlgn="ctr"/>
                      <a:r>
                        <a:rPr lang="en-GB" sz="1100" u="none" strike="noStrike" dirty="0">
                          <a:effectLst/>
                        </a:rPr>
                        <a:t>Y2014</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18.8%</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12.3%</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4"/>
                  </a:ext>
                </a:extLst>
              </a:tr>
              <a:tr h="269609">
                <a:tc>
                  <a:txBody>
                    <a:bodyPr/>
                    <a:lstStyle/>
                    <a:p>
                      <a:pPr algn="ctr" fontAlgn="ctr"/>
                      <a:r>
                        <a:rPr lang="en-GB" sz="1100" u="none" strike="noStrike">
                          <a:effectLst/>
                        </a:rPr>
                        <a:t>Y2013</a:t>
                      </a:r>
                      <a:endParaRPr lang="en-GB"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14.7%</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25.2%</a:t>
                      </a:r>
                      <a:endParaRPr lang="en-GB"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5"/>
                  </a:ext>
                </a:extLst>
              </a:tr>
              <a:tr h="269609">
                <a:tc>
                  <a:txBody>
                    <a:bodyPr/>
                    <a:lstStyle/>
                    <a:p>
                      <a:pPr algn="ctr" fontAlgn="ctr"/>
                      <a:r>
                        <a:rPr lang="en-GB" sz="1100" u="none" strike="noStrike" dirty="0">
                          <a:effectLst/>
                        </a:rPr>
                        <a:t>Y2012</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10.2%</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14.6%</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6"/>
                  </a:ext>
                </a:extLst>
              </a:tr>
              <a:tr h="269609">
                <a:tc>
                  <a:txBody>
                    <a:bodyPr/>
                    <a:lstStyle/>
                    <a:p>
                      <a:pPr algn="ctr" fontAlgn="ctr"/>
                      <a:r>
                        <a:rPr lang="en-GB" sz="1100" u="none" strike="noStrike">
                          <a:effectLst/>
                        </a:rPr>
                        <a:t>Y2011</a:t>
                      </a:r>
                      <a:endParaRPr lang="en-GB"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13.3%</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0.4%</a:t>
                      </a:r>
                      <a:endParaRPr lang="en-GB"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7"/>
                  </a:ext>
                </a:extLst>
              </a:tr>
              <a:tr h="269609">
                <a:tc>
                  <a:txBody>
                    <a:bodyPr/>
                    <a:lstStyle/>
                    <a:p>
                      <a:pPr algn="ctr" fontAlgn="ctr"/>
                      <a:r>
                        <a:rPr lang="en-GB" sz="1100" u="none" strike="noStrike" dirty="0">
                          <a:effectLst/>
                        </a:rPr>
                        <a:t>Y2010</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16.0%</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12.2%</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8"/>
                  </a:ext>
                </a:extLst>
              </a:tr>
              <a:tr h="269609">
                <a:tc>
                  <a:txBody>
                    <a:bodyPr/>
                    <a:lstStyle/>
                    <a:p>
                      <a:pPr algn="ctr" fontAlgn="ctr"/>
                      <a:r>
                        <a:rPr lang="en-GB" sz="1100" u="none" strike="noStrike">
                          <a:effectLst/>
                        </a:rPr>
                        <a:t>Y2009</a:t>
                      </a:r>
                      <a:endParaRPr lang="en-GB"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17.0%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21.5%</a:t>
                      </a:r>
                      <a:endParaRPr lang="en-GB"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9"/>
                  </a:ext>
                </a:extLst>
              </a:tr>
              <a:tr h="269609">
                <a:tc>
                  <a:txBody>
                    <a:bodyPr/>
                    <a:lstStyle/>
                    <a:p>
                      <a:pPr algn="ctr" fontAlgn="ctr"/>
                      <a:r>
                        <a:rPr lang="en-GB" sz="1100" u="none" strike="noStrike" dirty="0">
                          <a:effectLst/>
                        </a:rPr>
                        <a:t>Y2008</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66.3%</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-35.6%</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10"/>
                  </a:ext>
                </a:extLst>
              </a:tr>
              <a:tr h="283089">
                <a:tc>
                  <a:txBody>
                    <a:bodyPr/>
                    <a:lstStyle/>
                    <a:p>
                      <a:pPr algn="ctr" fontAlgn="ctr"/>
                      <a:r>
                        <a:rPr lang="en-GB" sz="1100" u="none" strike="noStrike">
                          <a:effectLst/>
                        </a:rPr>
                        <a:t>Y2007</a:t>
                      </a:r>
                      <a:endParaRPr lang="en-GB"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36.6%</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2.1%</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11"/>
                  </a:ext>
                </a:extLst>
              </a:tr>
            </a:tbl>
          </a:graphicData>
        </a:graphic>
      </p:graphicFrame>
      <p:sp>
        <p:nvSpPr>
          <p:cNvPr id="8" name="Title 1"/>
          <p:cNvSpPr>
            <a:spLocks noGrp="1"/>
          </p:cNvSpPr>
          <p:nvPr>
            <p:ph type="title"/>
          </p:nvPr>
        </p:nvSpPr>
        <p:spPr>
          <a:xfrm>
            <a:off x="457200" y="0"/>
            <a:ext cx="8229600" cy="1260000"/>
          </a:xfrm>
        </p:spPr>
        <p:txBody>
          <a:bodyPr anchor="ctr"/>
          <a:lstStyle/>
          <a:p>
            <a:pPr algn="l"/>
            <a:r>
              <a:rPr lang="zh-CN" altLang="en-US" sz="4000" dirty="0"/>
              <a:t>策略表现（无杠杆）</a:t>
            </a:r>
            <a:endParaRPr lang="en-GB" sz="4000" dirty="0"/>
          </a:p>
        </p:txBody>
      </p:sp>
      <p:sp>
        <p:nvSpPr>
          <p:cNvPr id="9" name="Content Placeholder 2"/>
          <p:cNvSpPr txBox="1">
            <a:spLocks/>
          </p:cNvSpPr>
          <p:nvPr/>
        </p:nvSpPr>
        <p:spPr>
          <a:xfrm>
            <a:off x="609600" y="1415350"/>
            <a:ext cx="8229600" cy="11018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a:t>过去十年</a:t>
            </a:r>
            <a:r>
              <a:rPr lang="en-GB" dirty="0"/>
              <a:t>Sigma00</a:t>
            </a:r>
            <a:r>
              <a:rPr lang="en-US" altLang="zh-CN" dirty="0"/>
              <a:t>2</a:t>
            </a:r>
            <a:r>
              <a:rPr lang="zh-CN" altLang="en-US" dirty="0"/>
              <a:t>拥有稳定回报率，其无杠杆表现大大优于标普</a:t>
            </a:r>
            <a:r>
              <a:rPr lang="en-US" altLang="zh-CN" dirty="0"/>
              <a:t>500</a:t>
            </a:r>
            <a:r>
              <a:rPr lang="zh-CN" altLang="en-US" dirty="0"/>
              <a:t>指数</a:t>
            </a:r>
            <a:endParaRPr lang="en-GB" dirty="0"/>
          </a:p>
          <a:p>
            <a:endParaRPr lang="en-GB" dirty="0"/>
          </a:p>
        </p:txBody>
      </p:sp>
      <p:sp>
        <p:nvSpPr>
          <p:cNvPr id="2" name="Rectangle 1"/>
          <p:cNvSpPr/>
          <p:nvPr/>
        </p:nvSpPr>
        <p:spPr>
          <a:xfrm rot="18692509">
            <a:off x="4397539" y="5070387"/>
            <a:ext cx="860559" cy="298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900" dirty="0">
                <a:solidFill>
                  <a:schemeClr val="tx1"/>
                </a:solidFill>
              </a:rPr>
              <a:t>自</a:t>
            </a:r>
            <a:r>
              <a:rPr lang="en-US" altLang="zh-CN" sz="900" dirty="0">
                <a:solidFill>
                  <a:schemeClr val="tx1"/>
                </a:solidFill>
              </a:rPr>
              <a:t>2007</a:t>
            </a:r>
            <a:r>
              <a:rPr lang="zh-CN" altLang="en-US" sz="900" dirty="0">
                <a:solidFill>
                  <a:schemeClr val="tx1"/>
                </a:solidFill>
              </a:rPr>
              <a:t>年</a:t>
            </a:r>
            <a:endParaRPr lang="en-GB" sz="900" dirty="0">
              <a:solidFill>
                <a:schemeClr val="tx1"/>
              </a:solidFill>
            </a:endParaRPr>
          </a:p>
        </p:txBody>
      </p:sp>
    </p:spTree>
    <p:extLst>
      <p:ext uri="{BB962C8B-B14F-4D97-AF65-F5344CB8AC3E}">
        <p14:creationId xmlns:p14="http://schemas.microsoft.com/office/powerpoint/2010/main" val="123994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3258066"/>
              </p:ext>
            </p:extLst>
          </p:nvPr>
        </p:nvGraphicFramePr>
        <p:xfrm>
          <a:off x="609600" y="2863272"/>
          <a:ext cx="3904722" cy="3529027"/>
        </p:xfrm>
        <a:graphic>
          <a:graphicData uri="http://schemas.openxmlformats.org/drawingml/2006/table">
            <a:tbl>
              <a:tblPr>
                <a:tableStyleId>{5C22544A-7EE6-4342-B048-85BDC9FD1C3A}</a:tableStyleId>
              </a:tblPr>
              <a:tblGrid>
                <a:gridCol w="1399595">
                  <a:extLst>
                    <a:ext uri="{9D8B030D-6E8A-4147-A177-3AD203B41FA5}">
                      <a16:colId xmlns:a16="http://schemas.microsoft.com/office/drawing/2014/main" xmlns="" val="20000"/>
                    </a:ext>
                  </a:extLst>
                </a:gridCol>
                <a:gridCol w="926859">
                  <a:extLst>
                    <a:ext uri="{9D8B030D-6E8A-4147-A177-3AD203B41FA5}">
                      <a16:colId xmlns:a16="http://schemas.microsoft.com/office/drawing/2014/main" xmlns="" val="20001"/>
                    </a:ext>
                  </a:extLst>
                </a:gridCol>
                <a:gridCol w="714687">
                  <a:extLst>
                    <a:ext uri="{9D8B030D-6E8A-4147-A177-3AD203B41FA5}">
                      <a16:colId xmlns:a16="http://schemas.microsoft.com/office/drawing/2014/main" xmlns="" val="20002"/>
                    </a:ext>
                  </a:extLst>
                </a:gridCol>
                <a:gridCol w="863581">
                  <a:extLst>
                    <a:ext uri="{9D8B030D-6E8A-4147-A177-3AD203B41FA5}">
                      <a16:colId xmlns:a16="http://schemas.microsoft.com/office/drawing/2014/main" xmlns="" val="20003"/>
                    </a:ext>
                  </a:extLst>
                </a:gridCol>
              </a:tblGrid>
              <a:tr h="347743">
                <a:tc>
                  <a:txBody>
                    <a:bodyPr/>
                    <a:lstStyle/>
                    <a:p>
                      <a:pPr algn="ctr" fontAlgn="ctr"/>
                      <a:r>
                        <a:rPr lang="zh-CN" altLang="en-US" sz="1100" i="1" dirty="0"/>
                        <a:t>夏普比率</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en-GB" sz="1100" b="1" u="none" strike="noStrike" dirty="0">
                          <a:effectLst/>
                        </a:rPr>
                        <a:t>Sigma002</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u="none" strike="noStrike" dirty="0">
                          <a:effectLst/>
                        </a:rPr>
                        <a:t>标普</a:t>
                      </a:r>
                      <a:r>
                        <a:rPr lang="en-GB" sz="1100" b="1" u="none" strike="noStrike" dirty="0">
                          <a:effectLst/>
                        </a:rPr>
                        <a:t>500</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对比</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0"/>
                  </a:ext>
                </a:extLst>
              </a:tr>
              <a:tr h="287899">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1.9</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0.3</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1.6</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287899">
                <a:tc>
                  <a:txBody>
                    <a:bodyPr/>
                    <a:lstStyle/>
                    <a:p>
                      <a:pPr algn="ctr" fontAlgn="ctr"/>
                      <a:r>
                        <a:rPr lang="en-GB" sz="1100" b="1" u="none" strike="noStrike" dirty="0">
                          <a:effectLst/>
                        </a:rPr>
                        <a:t>Y2016</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1.4</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1.1</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smtClean="0">
                          <a:effectLst/>
                        </a:rPr>
                        <a:t>0.3</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02"/>
                  </a:ext>
                </a:extLst>
              </a:tr>
              <a:tr h="287899">
                <a:tc>
                  <a:txBody>
                    <a:bodyPr/>
                    <a:lstStyle/>
                    <a:p>
                      <a:pPr algn="ctr" fontAlgn="ctr"/>
                      <a:r>
                        <a:rPr lang="en-GB" sz="1100" b="1" u="none" strike="noStrike" dirty="0">
                          <a:effectLst/>
                        </a:rPr>
                        <a:t>Y2015</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1.2</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-0.1</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1.3</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r h="287899">
                <a:tc>
                  <a:txBody>
                    <a:bodyPr/>
                    <a:lstStyle/>
                    <a:p>
                      <a:pPr algn="ctr" fontAlgn="ctr"/>
                      <a:r>
                        <a:rPr lang="en-GB" sz="1100" b="1" u="none" strike="noStrike" dirty="0">
                          <a:effectLst/>
                        </a:rPr>
                        <a:t>Y2014</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3.2</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1.1</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2.2</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4"/>
                  </a:ext>
                </a:extLst>
              </a:tr>
              <a:tr h="287899">
                <a:tc>
                  <a:txBody>
                    <a:bodyPr/>
                    <a:lstStyle/>
                    <a:p>
                      <a:pPr algn="ctr" fontAlgn="ctr"/>
                      <a:r>
                        <a:rPr lang="en-GB" sz="1100" b="1" u="none" strike="noStrike" dirty="0">
                          <a:effectLst/>
                        </a:rPr>
                        <a:t>Y2013</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2.8</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2.1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0.7</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5"/>
                  </a:ext>
                </a:extLst>
              </a:tr>
              <a:tr h="287899">
                <a:tc>
                  <a:txBody>
                    <a:bodyPr/>
                    <a:lstStyle/>
                    <a:p>
                      <a:pPr algn="ctr" fontAlgn="ctr"/>
                      <a:r>
                        <a:rPr lang="en-GB" sz="1100" b="1" u="none" strike="noStrike" dirty="0">
                          <a:effectLst/>
                        </a:rPr>
                        <a:t>Y2012</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1.6</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1.1</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0.5</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6"/>
                  </a:ext>
                </a:extLst>
              </a:tr>
              <a:tr h="287899">
                <a:tc>
                  <a:txBody>
                    <a:bodyPr/>
                    <a:lstStyle/>
                    <a:p>
                      <a:pPr algn="ctr" fontAlgn="ctr"/>
                      <a:r>
                        <a:rPr lang="en-GB" sz="1100" b="1" u="none" strike="noStrike" dirty="0">
                          <a:effectLst/>
                        </a:rPr>
                        <a:t>Y2011</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1.3</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0.1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1.2</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7"/>
                  </a:ext>
                </a:extLst>
              </a:tr>
              <a:tr h="287899">
                <a:tc>
                  <a:txBody>
                    <a:bodyPr/>
                    <a:lstStyle/>
                    <a:p>
                      <a:pPr algn="ctr" fontAlgn="ctr"/>
                      <a:r>
                        <a:rPr lang="en-GB" sz="1100" b="1" u="none" strike="noStrike" dirty="0">
                          <a:effectLst/>
                        </a:rPr>
                        <a:t>Y2010</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2.3</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0.7</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1.6</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8"/>
                  </a:ext>
                </a:extLst>
              </a:tr>
              <a:tr h="287899">
                <a:tc>
                  <a:txBody>
                    <a:bodyPr/>
                    <a:lstStyle/>
                    <a:p>
                      <a:pPr algn="ctr" fontAlgn="ctr"/>
                      <a:r>
                        <a:rPr lang="en-GB" sz="1100" b="1" u="none" strike="noStrike" dirty="0">
                          <a:effectLst/>
                        </a:rPr>
                        <a:t>Y2009</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1.2</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0.9</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0.4</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9"/>
                  </a:ext>
                </a:extLst>
              </a:tr>
              <a:tr h="287899">
                <a:tc>
                  <a:txBody>
                    <a:bodyPr/>
                    <a:lstStyle/>
                    <a:p>
                      <a:pPr algn="ctr" fontAlgn="ctr"/>
                      <a:r>
                        <a:rPr lang="en-GB" sz="1100" b="1" u="none" strike="noStrike" dirty="0">
                          <a:effectLst/>
                        </a:rPr>
                        <a:t>Y2008</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2.5</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-0.9</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3.4</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10"/>
                  </a:ext>
                </a:extLst>
              </a:tr>
              <a:tr h="302294">
                <a:tc>
                  <a:txBody>
                    <a:bodyPr/>
                    <a:lstStyle/>
                    <a:p>
                      <a:pPr algn="ctr" fontAlgn="ctr"/>
                      <a:r>
                        <a:rPr lang="en-GB" sz="1100" b="1" u="none" strike="noStrike" dirty="0">
                          <a:effectLst/>
                        </a:rPr>
                        <a:t>Y2007</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3.9</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0.2</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3.7</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1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8220792"/>
              </p:ext>
            </p:extLst>
          </p:nvPr>
        </p:nvGraphicFramePr>
        <p:xfrm>
          <a:off x="4710545" y="2863276"/>
          <a:ext cx="3776870" cy="3529023"/>
        </p:xfrm>
        <a:graphic>
          <a:graphicData uri="http://schemas.openxmlformats.org/drawingml/2006/table">
            <a:tbl>
              <a:tblPr>
                <a:tableStyleId>{5C22544A-7EE6-4342-B048-85BDC9FD1C3A}</a:tableStyleId>
              </a:tblPr>
              <a:tblGrid>
                <a:gridCol w="1353769">
                  <a:extLst>
                    <a:ext uri="{9D8B030D-6E8A-4147-A177-3AD203B41FA5}">
                      <a16:colId xmlns:a16="http://schemas.microsoft.com/office/drawing/2014/main" xmlns="" val="20000"/>
                    </a:ext>
                  </a:extLst>
                </a:gridCol>
                <a:gridCol w="896511">
                  <a:extLst>
                    <a:ext uri="{9D8B030D-6E8A-4147-A177-3AD203B41FA5}">
                      <a16:colId xmlns:a16="http://schemas.microsoft.com/office/drawing/2014/main" xmlns="" val="20001"/>
                    </a:ext>
                  </a:extLst>
                </a:gridCol>
                <a:gridCol w="691286">
                  <a:extLst>
                    <a:ext uri="{9D8B030D-6E8A-4147-A177-3AD203B41FA5}">
                      <a16:colId xmlns:a16="http://schemas.microsoft.com/office/drawing/2014/main" xmlns="" val="20002"/>
                    </a:ext>
                  </a:extLst>
                </a:gridCol>
                <a:gridCol w="835304">
                  <a:extLst>
                    <a:ext uri="{9D8B030D-6E8A-4147-A177-3AD203B41FA5}">
                      <a16:colId xmlns:a16="http://schemas.microsoft.com/office/drawing/2014/main" xmlns="" val="20003"/>
                    </a:ext>
                  </a:extLst>
                </a:gridCol>
              </a:tblGrid>
              <a:tr h="339219">
                <a:tc>
                  <a:txBody>
                    <a:bodyPr/>
                    <a:lstStyle/>
                    <a:p>
                      <a:pPr algn="ctr" fontAlgn="ctr"/>
                      <a:r>
                        <a:rPr lang="zh-CN" altLang="en-US" sz="1100" i="1" dirty="0"/>
                        <a:t>最大亏损</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r>
                        <a:rPr lang="en-GB" sz="1100" b="1" u="none" strike="noStrike" dirty="0">
                          <a:effectLst/>
                        </a:rPr>
                        <a:t>Sigma002</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r>
                        <a:rPr lang="zh-CN" altLang="en-US" sz="1100" b="1" u="none" strike="noStrike" dirty="0">
                          <a:effectLst/>
                        </a:rPr>
                        <a:t>标普</a:t>
                      </a:r>
                      <a:r>
                        <a:rPr lang="en-GB" sz="1100" b="1" u="none" strike="noStrike" dirty="0">
                          <a:effectLst/>
                        </a:rPr>
                        <a:t>500</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r>
                        <a:rPr lang="zh-CN" altLang="en-US" sz="1100" b="1" i="0" u="none" strike="noStrike" dirty="0">
                          <a:solidFill>
                            <a:srgbClr val="000000"/>
                          </a:solidFill>
                          <a:effectLst/>
                          <a:latin typeface="Calibri" panose="020F0502020204030204" pitchFamily="34" charset="0"/>
                        </a:rPr>
                        <a:t>对比</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0"/>
                  </a:ext>
                </a:extLst>
              </a:tr>
              <a:tr h="288670">
                <a:tc>
                  <a:txBody>
                    <a:bodyPr/>
                    <a:lstStyle/>
                    <a:p>
                      <a:pPr algn="ctr" fontAlgn="ctr"/>
                      <a:r>
                        <a:rPr lang="zh-CN" altLang="en-US" sz="1100" b="1" i="0" u="none" strike="noStrike" dirty="0">
                          <a:solidFill>
                            <a:srgbClr val="000000"/>
                          </a:solidFill>
                          <a:effectLst/>
                          <a:latin typeface="Calibri" panose="020F0502020204030204" pitchFamily="34" charset="0"/>
                        </a:rPr>
                        <a:t>自</a:t>
                      </a:r>
                      <a:r>
                        <a:rPr lang="en-US" altLang="zh-CN" sz="1100" b="1" i="0" u="none" strike="noStrike" dirty="0">
                          <a:solidFill>
                            <a:srgbClr val="000000"/>
                          </a:solidFill>
                          <a:effectLst/>
                          <a:latin typeface="Calibri" panose="020F0502020204030204" pitchFamily="34" charset="0"/>
                        </a:rPr>
                        <a:t>2007</a:t>
                      </a:r>
                      <a:r>
                        <a:rPr lang="zh-CN" altLang="en-US" sz="1100" b="1" i="0" u="none" strike="noStrike" dirty="0">
                          <a:solidFill>
                            <a:srgbClr val="000000"/>
                          </a:solidFill>
                          <a:effectLst/>
                          <a:latin typeface="Calibri" panose="020F0502020204030204" pitchFamily="34" charset="0"/>
                        </a:rPr>
                        <a:t>年</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9.1%</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56.8%</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-48%</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288670">
                <a:tc>
                  <a:txBody>
                    <a:bodyPr/>
                    <a:lstStyle/>
                    <a:p>
                      <a:pPr algn="ctr" fontAlgn="ctr"/>
                      <a:r>
                        <a:rPr lang="en-GB" sz="1100" b="1" u="none" strike="noStrike" dirty="0">
                          <a:effectLst/>
                        </a:rPr>
                        <a:t>Y2016</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smtClean="0">
                          <a:effectLst/>
                        </a:rPr>
                        <a:t>8.2%</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9.3%</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smtClean="0">
                          <a:effectLst/>
                        </a:rPr>
                        <a:t>-1.1%</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2"/>
                  </a:ext>
                </a:extLst>
              </a:tr>
              <a:tr h="288670">
                <a:tc>
                  <a:txBody>
                    <a:bodyPr/>
                    <a:lstStyle/>
                    <a:p>
                      <a:pPr algn="ctr" fontAlgn="ctr"/>
                      <a:r>
                        <a:rPr lang="en-GB" sz="1100" b="1" u="none" strike="noStrike" dirty="0">
                          <a:effectLst/>
                        </a:rPr>
                        <a:t>Y2015</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6.7%</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12.4%</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-6%</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r h="288670">
                <a:tc>
                  <a:txBody>
                    <a:bodyPr/>
                    <a:lstStyle/>
                    <a:p>
                      <a:pPr algn="ctr" fontAlgn="ctr"/>
                      <a:r>
                        <a:rPr lang="en-GB" sz="1100" b="1" u="none" strike="noStrike" dirty="0">
                          <a:effectLst/>
                        </a:rPr>
                        <a:t>Y2014</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1.5%</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7.4%</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-6%</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4"/>
                  </a:ext>
                </a:extLst>
              </a:tr>
              <a:tr h="288670">
                <a:tc>
                  <a:txBody>
                    <a:bodyPr/>
                    <a:lstStyle/>
                    <a:p>
                      <a:pPr algn="ctr" fontAlgn="ctr"/>
                      <a:r>
                        <a:rPr lang="en-GB" sz="1100" b="1" u="none" strike="noStrike" dirty="0">
                          <a:effectLst/>
                        </a:rPr>
                        <a:t>Y2013</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2.2%</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5.8%</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-4%</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5"/>
                  </a:ext>
                </a:extLst>
              </a:tr>
              <a:tr h="288670">
                <a:tc>
                  <a:txBody>
                    <a:bodyPr/>
                    <a:lstStyle/>
                    <a:p>
                      <a:pPr algn="ctr" fontAlgn="ctr"/>
                      <a:r>
                        <a:rPr lang="en-GB" sz="1100" b="1" u="none" strike="noStrike" dirty="0">
                          <a:effectLst/>
                        </a:rPr>
                        <a:t>Y2012</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3.7%</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9.9%</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-6%</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6"/>
                  </a:ext>
                </a:extLst>
              </a:tr>
              <a:tr h="288670">
                <a:tc>
                  <a:txBody>
                    <a:bodyPr/>
                    <a:lstStyle/>
                    <a:p>
                      <a:pPr algn="ctr" fontAlgn="ctr"/>
                      <a:r>
                        <a:rPr lang="en-GB" sz="1100" b="1" u="none" strike="noStrike" dirty="0">
                          <a:effectLst/>
                        </a:rPr>
                        <a:t>Y2011</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2.8%</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19.4%</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-17%</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7"/>
                  </a:ext>
                </a:extLst>
              </a:tr>
              <a:tr h="288670">
                <a:tc>
                  <a:txBody>
                    <a:bodyPr/>
                    <a:lstStyle/>
                    <a:p>
                      <a:pPr algn="ctr" fontAlgn="ctr"/>
                      <a:r>
                        <a:rPr lang="en-GB" sz="1100" b="1" u="none" strike="noStrike" dirty="0">
                          <a:effectLst/>
                        </a:rPr>
                        <a:t>Y2010</a:t>
                      </a:r>
                      <a:endParaRPr lang="en-GB" sz="1100" b="1"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a:effectLst/>
                        </a:rPr>
                        <a:t>2.7%</a:t>
                      </a:r>
                      <a:endParaRPr lang="en-GB" sz="1100" b="0" i="0" u="none" strike="noStrike">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16.0%</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tc>
                  <a:txBody>
                    <a:bodyPr/>
                    <a:lstStyle/>
                    <a:p>
                      <a:pPr algn="ctr" fontAlgn="ctr"/>
                      <a:r>
                        <a:rPr lang="en-GB" sz="1100" u="none" strike="noStrike" dirty="0">
                          <a:effectLst/>
                        </a:rPr>
                        <a:t>-13%</a:t>
                      </a:r>
                      <a:endParaRPr lang="en-GB" sz="1100" b="0" i="0" u="none" strike="noStrike" dirty="0">
                        <a:solidFill>
                          <a:srgbClr val="000000"/>
                        </a:solidFill>
                        <a:effectLst/>
                        <a:latin typeface="Calibri" panose="020F0502020204030204" pitchFamily="34" charset="0"/>
                      </a:endParaRPr>
                    </a:p>
                  </a:txBody>
                  <a:tcPr marL="9525" marR="9525" marT="9525" marB="0" anchor="ctr">
                    <a:solidFill>
                      <a:srgbClr val="F2F2F2"/>
                    </a:solidFill>
                  </a:tcPr>
                </a:tc>
                <a:extLst>
                  <a:ext uri="{0D108BD9-81ED-4DB2-BD59-A6C34878D82A}">
                    <a16:rowId xmlns:a16="http://schemas.microsoft.com/office/drawing/2014/main" xmlns="" val="10008"/>
                  </a:ext>
                </a:extLst>
              </a:tr>
              <a:tr h="288670">
                <a:tc>
                  <a:txBody>
                    <a:bodyPr/>
                    <a:lstStyle/>
                    <a:p>
                      <a:pPr algn="ctr" fontAlgn="ctr"/>
                      <a:r>
                        <a:rPr lang="en-GB" sz="1100" b="1" u="none" strike="noStrike" dirty="0">
                          <a:effectLst/>
                        </a:rPr>
                        <a:t>Y2009</a:t>
                      </a:r>
                      <a:endParaRPr lang="en-GB"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5.8%</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27.6%</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-22%</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9"/>
                  </a:ext>
                </a:extLst>
              </a:tr>
              <a:tr h="288670">
                <a:tc>
                  <a:txBody>
                    <a:bodyPr/>
                    <a:lstStyle/>
                    <a:p>
                      <a:pPr algn="ctr" fontAlgn="ctr"/>
                      <a:r>
                        <a:rPr lang="en-GB" sz="1100" b="1" u="none" strike="noStrike" dirty="0">
                          <a:effectLst/>
                        </a:rPr>
                        <a:t>Y2008</a:t>
                      </a:r>
                      <a:endParaRPr lang="en-GB" sz="11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9.1%</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47.2%</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GB" sz="1100" u="none" strike="noStrike" dirty="0">
                          <a:effectLst/>
                        </a:rPr>
                        <a:t>-38%</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extLst>
                  <a:ext uri="{0D108BD9-81ED-4DB2-BD59-A6C34878D82A}">
                    <a16:rowId xmlns:a16="http://schemas.microsoft.com/office/drawing/2014/main" xmlns="" val="10010"/>
                  </a:ext>
                </a:extLst>
              </a:tr>
              <a:tr h="303104">
                <a:tc>
                  <a:txBody>
                    <a:bodyPr/>
                    <a:lstStyle/>
                    <a:p>
                      <a:pPr marL="0" algn="ctr" defTabSz="914400" rtl="0" eaLnBrk="1" fontAlgn="ctr" latinLnBrk="0" hangingPunct="1"/>
                      <a:r>
                        <a:rPr lang="en-GB" sz="1100" b="1" u="none" strike="noStrike" kern="1200" dirty="0">
                          <a:solidFill>
                            <a:schemeClr val="dk1"/>
                          </a:solidFill>
                          <a:effectLst/>
                          <a:latin typeface="+mn-lt"/>
                          <a:ea typeface="+mn-ea"/>
                          <a:cs typeface="+mn-cs"/>
                        </a:rPr>
                        <a:t>Y2007</a:t>
                      </a:r>
                    </a:p>
                  </a:txBody>
                  <a:tcPr marL="9525" marR="9525" marT="9525" marB="0" anchor="ctr">
                    <a:solidFill>
                      <a:schemeClr val="bg2"/>
                    </a:solidFill>
                  </a:tcPr>
                </a:tc>
                <a:tc>
                  <a:txBody>
                    <a:bodyPr/>
                    <a:lstStyle/>
                    <a:p>
                      <a:pPr marL="0" algn="ctr" defTabSz="914400" rtl="0" eaLnBrk="1" fontAlgn="ctr" latinLnBrk="0" hangingPunct="1"/>
                      <a:r>
                        <a:rPr lang="en-GB" sz="1100" u="none" strike="noStrike" kern="1200" dirty="0">
                          <a:solidFill>
                            <a:schemeClr val="dk1"/>
                          </a:solidFill>
                          <a:effectLst/>
                          <a:latin typeface="+mn-lt"/>
                          <a:ea typeface="+mn-ea"/>
                          <a:cs typeface="+mn-cs"/>
                        </a:rPr>
                        <a:t>3.0%</a:t>
                      </a:r>
                    </a:p>
                  </a:txBody>
                  <a:tcPr marL="9525" marR="9525" marT="9525" marB="0" anchor="ctr">
                    <a:solidFill>
                      <a:schemeClr val="bg2"/>
                    </a:solidFill>
                  </a:tcPr>
                </a:tc>
                <a:tc>
                  <a:txBody>
                    <a:bodyPr/>
                    <a:lstStyle/>
                    <a:p>
                      <a:pPr marL="0" algn="ctr" defTabSz="914400" rtl="0" eaLnBrk="1" fontAlgn="ctr" latinLnBrk="0" hangingPunct="1"/>
                      <a:r>
                        <a:rPr lang="en-GB" sz="1100" u="none" strike="noStrike" kern="1200" dirty="0">
                          <a:solidFill>
                            <a:schemeClr val="dk1"/>
                          </a:solidFill>
                          <a:effectLst/>
                          <a:latin typeface="+mn-lt"/>
                          <a:ea typeface="+mn-ea"/>
                          <a:cs typeface="+mn-cs"/>
                        </a:rPr>
                        <a:t>10.1%</a:t>
                      </a:r>
                    </a:p>
                  </a:txBody>
                  <a:tcPr marL="9525" marR="9525" marT="9525" marB="0" anchor="ctr">
                    <a:solidFill>
                      <a:schemeClr val="bg2"/>
                    </a:solidFill>
                  </a:tcPr>
                </a:tc>
                <a:tc>
                  <a:txBody>
                    <a:bodyPr/>
                    <a:lstStyle/>
                    <a:p>
                      <a:pPr marL="0" algn="ctr" defTabSz="914400" rtl="0" eaLnBrk="1" fontAlgn="ctr" latinLnBrk="0" hangingPunct="1"/>
                      <a:r>
                        <a:rPr lang="en-GB" sz="1100" u="none" strike="noStrike" kern="1200" dirty="0">
                          <a:solidFill>
                            <a:schemeClr val="dk1"/>
                          </a:solidFill>
                          <a:effectLst/>
                          <a:latin typeface="+mn-lt"/>
                          <a:ea typeface="+mn-ea"/>
                          <a:cs typeface="+mn-cs"/>
                        </a:rPr>
                        <a:t>-7%</a:t>
                      </a:r>
                    </a:p>
                  </a:txBody>
                  <a:tcPr marL="9525" marR="9525" marT="9525" marB="0" anchor="ctr">
                    <a:solidFill>
                      <a:schemeClr val="bg2"/>
                    </a:solidFill>
                  </a:tcPr>
                </a:tc>
                <a:extLst>
                  <a:ext uri="{0D108BD9-81ED-4DB2-BD59-A6C34878D82A}">
                    <a16:rowId xmlns:a16="http://schemas.microsoft.com/office/drawing/2014/main" xmlns="" val="10011"/>
                  </a:ext>
                </a:extLst>
              </a:tr>
            </a:tbl>
          </a:graphicData>
        </a:graphic>
      </p:graphicFrame>
      <p:sp>
        <p:nvSpPr>
          <p:cNvPr id="7" name="Title 1"/>
          <p:cNvSpPr>
            <a:spLocks noGrp="1"/>
          </p:cNvSpPr>
          <p:nvPr>
            <p:ph type="title"/>
          </p:nvPr>
        </p:nvSpPr>
        <p:spPr>
          <a:xfrm>
            <a:off x="457200" y="0"/>
            <a:ext cx="8229600" cy="1260000"/>
          </a:xfrm>
        </p:spPr>
        <p:txBody>
          <a:bodyPr anchor="ctr"/>
          <a:lstStyle/>
          <a:p>
            <a:pPr algn="l"/>
            <a:r>
              <a:rPr lang="zh-CN" altLang="en-US" sz="4000" dirty="0"/>
              <a:t>策略表现</a:t>
            </a:r>
            <a:endParaRPr lang="en-GB" sz="4000" dirty="0"/>
          </a:p>
        </p:txBody>
      </p:sp>
      <p:sp>
        <p:nvSpPr>
          <p:cNvPr id="10" name="Content Placeholder 2"/>
          <p:cNvSpPr txBox="1">
            <a:spLocks/>
          </p:cNvSpPr>
          <p:nvPr/>
        </p:nvSpPr>
        <p:spPr>
          <a:xfrm>
            <a:off x="609599" y="1415350"/>
            <a:ext cx="8323385" cy="17596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a:t>相比标普</a:t>
            </a:r>
            <a:r>
              <a:rPr lang="en-US" altLang="zh-CN" dirty="0"/>
              <a:t>500</a:t>
            </a:r>
            <a:r>
              <a:rPr lang="zh-CN" altLang="en-US" dirty="0"/>
              <a:t>，</a:t>
            </a:r>
            <a:r>
              <a:rPr lang="en-GB" dirty="0"/>
              <a:t>Sigma002 </a:t>
            </a:r>
            <a:r>
              <a:rPr lang="zh-CN" altLang="en-US" dirty="0"/>
              <a:t>分别有很高夏普比率及很低的最大亏损</a:t>
            </a:r>
            <a:endParaRPr lang="en-US" altLang="zh-CN" sz="1600" dirty="0"/>
          </a:p>
          <a:p>
            <a:pPr marL="0" indent="0">
              <a:buNone/>
            </a:pPr>
            <a:r>
              <a:rPr lang="zh-CN" altLang="en-US" sz="1600" dirty="0"/>
              <a:t>夏普比率</a:t>
            </a:r>
            <a:r>
              <a:rPr lang="en-GB" sz="1600" dirty="0"/>
              <a:t>: </a:t>
            </a:r>
            <a:r>
              <a:rPr lang="zh-CN" altLang="en-US" sz="1600" dirty="0"/>
              <a:t>风险调整后收益率</a:t>
            </a:r>
            <a:r>
              <a:rPr lang="en-US" altLang="zh-CN" sz="1600" dirty="0"/>
              <a:t>,</a:t>
            </a:r>
            <a:r>
              <a:rPr lang="zh-CN" altLang="en-US" sz="1600" dirty="0"/>
              <a:t> 越高越好</a:t>
            </a:r>
            <a:endParaRPr lang="en-GB" sz="1600" dirty="0"/>
          </a:p>
          <a:p>
            <a:pPr marL="0" indent="0">
              <a:buNone/>
            </a:pPr>
            <a:r>
              <a:rPr lang="zh-CN" altLang="en-US" sz="1600" dirty="0"/>
              <a:t>最大亏损</a:t>
            </a:r>
            <a:r>
              <a:rPr lang="en-GB" sz="1600" dirty="0"/>
              <a:t>: </a:t>
            </a:r>
            <a:r>
              <a:rPr lang="zh-CN" altLang="en-US" sz="1600" dirty="0"/>
              <a:t>在任何点投资的最大跌幅</a:t>
            </a:r>
            <a:endParaRPr lang="en-GB" sz="1600" dirty="0"/>
          </a:p>
        </p:txBody>
      </p:sp>
    </p:spTree>
    <p:extLst>
      <p:ext uri="{BB962C8B-B14F-4D97-AF65-F5344CB8AC3E}">
        <p14:creationId xmlns:p14="http://schemas.microsoft.com/office/powerpoint/2010/main" val="316870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4800"/>
            <a:ext cx="8229600" cy="4525963"/>
          </a:xfrm>
        </p:spPr>
        <p:txBody>
          <a:bodyPr/>
          <a:lstStyle/>
          <a:p>
            <a:r>
              <a:rPr lang="zh-CN" altLang="en-US" dirty="0"/>
              <a:t>上述策略回撤表现不单纯是理论上的统计数据模拟结果</a:t>
            </a:r>
            <a:endParaRPr lang="en-US" altLang="zh-CN" dirty="0"/>
          </a:p>
          <a:p>
            <a:endParaRPr lang="en-GB" dirty="0"/>
          </a:p>
          <a:p>
            <a:r>
              <a:rPr lang="zh-CN" altLang="en-US" dirty="0"/>
              <a:t>微观市场环境已被考虑在内</a:t>
            </a:r>
            <a:endParaRPr lang="en-US" altLang="zh-CN" dirty="0"/>
          </a:p>
          <a:p>
            <a:pPr marL="0" indent="0">
              <a:buNone/>
            </a:pPr>
            <a:r>
              <a:rPr lang="en-US" dirty="0"/>
              <a:t>    </a:t>
            </a:r>
            <a:r>
              <a:rPr lang="zh-CN" altLang="en-US" dirty="0"/>
              <a:t>主要有三大因素</a:t>
            </a:r>
            <a:r>
              <a:rPr lang="en-US" dirty="0"/>
              <a:t>:</a:t>
            </a:r>
            <a:endParaRPr lang="en-GB" dirty="0"/>
          </a:p>
          <a:p>
            <a:pPr lvl="1"/>
            <a:r>
              <a:rPr lang="zh-CN" altLang="en-US" b="1" dirty="0"/>
              <a:t>股价滑动因素（</a:t>
            </a:r>
            <a:r>
              <a:rPr lang="en-GB" b="1" dirty="0"/>
              <a:t>Price slippage</a:t>
            </a:r>
            <a:r>
              <a:rPr lang="zh-CN" altLang="en-US" b="1" dirty="0"/>
              <a:t>）</a:t>
            </a:r>
            <a:r>
              <a:rPr lang="en-GB" b="1" dirty="0"/>
              <a:t>:</a:t>
            </a:r>
            <a:r>
              <a:rPr lang="en-GB" dirty="0"/>
              <a:t> </a:t>
            </a:r>
            <a:r>
              <a:rPr lang="zh-CN" altLang="en-US" dirty="0"/>
              <a:t>真实的交易价格往往和历史数据记录的价格不完全一致。</a:t>
            </a:r>
            <a:endParaRPr lang="en-GB" dirty="0"/>
          </a:p>
          <a:p>
            <a:pPr lvl="1"/>
            <a:r>
              <a:rPr lang="zh-CN" altLang="en-US" b="1" dirty="0"/>
              <a:t>机会成本（</a:t>
            </a:r>
            <a:r>
              <a:rPr lang="en-GB" b="1" dirty="0"/>
              <a:t>Opportunity costs</a:t>
            </a:r>
            <a:r>
              <a:rPr lang="zh-CN" altLang="en-US" b="1" dirty="0"/>
              <a:t>）</a:t>
            </a:r>
            <a:r>
              <a:rPr lang="en-GB" b="1" dirty="0"/>
              <a:t>:</a:t>
            </a:r>
            <a:r>
              <a:rPr lang="en-GB" dirty="0"/>
              <a:t>  </a:t>
            </a:r>
            <a:r>
              <a:rPr lang="zh-CN" altLang="en-US" dirty="0"/>
              <a:t>回撤模拟假设所有交易都会全数完成，然而在真实交易中这并不一定实现，主要取决于当时市场的波动性。</a:t>
            </a:r>
            <a:endParaRPr lang="en-GB" dirty="0"/>
          </a:p>
          <a:p>
            <a:pPr lvl="1"/>
            <a:r>
              <a:rPr lang="zh-CN" altLang="en-US" b="1" dirty="0"/>
              <a:t>信号排列（</a:t>
            </a:r>
            <a:r>
              <a:rPr lang="en-GB" b="1" dirty="0"/>
              <a:t>Ranked selection</a:t>
            </a:r>
            <a:r>
              <a:rPr lang="zh-CN" altLang="en-US" b="1" dirty="0"/>
              <a:t>）</a:t>
            </a:r>
            <a:r>
              <a:rPr lang="en-GB" b="1" dirty="0"/>
              <a:t>: </a:t>
            </a:r>
            <a:r>
              <a:rPr lang="zh-CN" altLang="en-US" dirty="0"/>
              <a:t>在</a:t>
            </a:r>
            <a:r>
              <a:rPr lang="en-GB" dirty="0"/>
              <a:t> Sigma002, </a:t>
            </a:r>
            <a:r>
              <a:rPr lang="zh-CN" altLang="en-US" dirty="0"/>
              <a:t>开盘价是我们交易规则的一个因素，我们会根据交易规则只交易那些拥有最强信号的股票；然而交易信号不是同时发生的，因为个股的开盘时间并不一样。</a:t>
            </a:r>
            <a:r>
              <a:rPr lang="en-GB" dirty="0">
                <a:solidFill>
                  <a:schemeClr val="bg1">
                    <a:lumMod val="50000"/>
                  </a:schemeClr>
                </a:solidFill>
              </a:rPr>
              <a:t>  </a:t>
            </a:r>
          </a:p>
        </p:txBody>
      </p:sp>
      <p:sp>
        <p:nvSpPr>
          <p:cNvPr id="7" name="Title 1"/>
          <p:cNvSpPr>
            <a:spLocks noGrp="1"/>
          </p:cNvSpPr>
          <p:nvPr>
            <p:ph type="title"/>
          </p:nvPr>
        </p:nvSpPr>
        <p:spPr>
          <a:xfrm>
            <a:off x="457200" y="0"/>
            <a:ext cx="8229600" cy="1260000"/>
          </a:xfrm>
        </p:spPr>
        <p:txBody>
          <a:bodyPr anchor="ctr"/>
          <a:lstStyle/>
          <a:p>
            <a:pPr algn="l"/>
            <a:r>
              <a:rPr lang="zh-CN" altLang="en-US" sz="4000" dirty="0"/>
              <a:t>回撤结果的可靠性</a:t>
            </a:r>
            <a:endParaRPr lang="en-GB" sz="4000" dirty="0"/>
          </a:p>
        </p:txBody>
      </p:sp>
    </p:spTree>
    <p:extLst>
      <p:ext uri="{BB962C8B-B14F-4D97-AF65-F5344CB8AC3E}">
        <p14:creationId xmlns:p14="http://schemas.microsoft.com/office/powerpoint/2010/main" val="3775929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Executive.thmx</Template>
  <TotalTime>12327</TotalTime>
  <Words>2093</Words>
  <Application>Microsoft Office PowerPoint</Application>
  <PresentationFormat>On-screen Show (4:3)</PresentationFormat>
  <Paragraphs>460</Paragraphs>
  <Slides>19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等线</vt:lpstr>
      <vt:lpstr>HGS明朝E</vt:lpstr>
      <vt:lpstr>微软雅黑</vt:lpstr>
      <vt:lpstr>宋体</vt:lpstr>
      <vt:lpstr>Arial</vt:lpstr>
      <vt:lpstr>Calibri</vt:lpstr>
      <vt:lpstr>Century Gothic</vt:lpstr>
      <vt:lpstr>Courier New</vt:lpstr>
      <vt:lpstr>Palatino Linotype</vt:lpstr>
      <vt:lpstr>Executive</vt:lpstr>
      <vt:lpstr>Sigma002</vt:lpstr>
      <vt:lpstr>目录</vt:lpstr>
      <vt:lpstr>策略特点</vt:lpstr>
      <vt:lpstr>系统特点</vt:lpstr>
      <vt:lpstr>PowerPoint Presentation</vt:lpstr>
      <vt:lpstr>策略表现</vt:lpstr>
      <vt:lpstr>策略表现（无杠杆）</vt:lpstr>
      <vt:lpstr>策略表现</vt:lpstr>
      <vt:lpstr>回撤结果的可靠性</vt:lpstr>
      <vt:lpstr>回撤结果的可靠性</vt:lpstr>
      <vt:lpstr>回撤结果的可靠性</vt:lpstr>
      <vt:lpstr>Sigma002 vs 猴子策略</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Sigmaa002</dc:title>
  <dc:creator>GU Langyu</dc:creator>
  <cp:lastModifiedBy>langyu gu</cp:lastModifiedBy>
  <cp:revision>107</cp:revision>
  <cp:lastPrinted>2016-07-11T21:48:00Z</cp:lastPrinted>
  <dcterms:created xsi:type="dcterms:W3CDTF">2016-05-08T07:35:36Z</dcterms:created>
  <dcterms:modified xsi:type="dcterms:W3CDTF">2017-06-12T19:38:15Z</dcterms:modified>
</cp:coreProperties>
</file>