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9" r:id="rId14"/>
    <p:sldId id="268" r:id="rId15"/>
    <p:sldId id="277" r:id="rId16"/>
    <p:sldId id="278" r:id="rId17"/>
    <p:sldId id="271" r:id="rId18"/>
    <p:sldId id="272" r:id="rId19"/>
    <p:sldId id="279" r:id="rId20"/>
  </p:sldIdLst>
  <p:sldSz cx="9144000" cy="6858000" type="screen4x3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92" autoAdjust="0"/>
  </p:normalViewPr>
  <p:slideViewPr>
    <p:cSldViewPr snapToGrid="0" snapToObjects="1">
      <p:cViewPr varScale="1">
        <p:scale>
          <a:sx n="112" d="100"/>
          <a:sy n="112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无杠杆年化回报率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001"/>
          <c:w val="0.80691119860017502"/>
          <c:h val="0.8194444444444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0.21263684325600399</c:v>
                </c:pt>
                <c:pt idx="1">
                  <c:v>0.10289273888640001</c:v>
                </c:pt>
                <c:pt idx="2">
                  <c:v>0.113061482573454</c:v>
                </c:pt>
                <c:pt idx="3">
                  <c:v>0.18781391218284799</c:v>
                </c:pt>
                <c:pt idx="4">
                  <c:v>0.147438087561992</c:v>
                </c:pt>
                <c:pt idx="5">
                  <c:v>0.10229409554584699</c:v>
                </c:pt>
                <c:pt idx="6">
                  <c:v>0.13338433129973401</c:v>
                </c:pt>
                <c:pt idx="7">
                  <c:v>0.16036857695128101</c:v>
                </c:pt>
                <c:pt idx="8">
                  <c:v>0.170262974985605</c:v>
                </c:pt>
                <c:pt idx="9">
                  <c:v>0.66337270982743302</c:v>
                </c:pt>
                <c:pt idx="10">
                  <c:v>0.36643573878823599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5-4D48-BCA5-4E3A5109D54F}"/>
            </c:ext>
          </c:extLst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4.88040607365079E-2</c:v>
                </c:pt>
                <c:pt idx="1">
                  <c:v>5.4297426720569801E-2</c:v>
                </c:pt>
                <c:pt idx="2">
                  <c:v>-2.2240243845976299E-2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4.1605134372770802E-3</c:v>
                </c:pt>
                <c:pt idx="7">
                  <c:v>0.12209571869142399</c:v>
                </c:pt>
                <c:pt idx="8">
                  <c:v>0.21485573043723399</c:v>
                </c:pt>
                <c:pt idx="9">
                  <c:v>-0.35628454487234401</c:v>
                </c:pt>
                <c:pt idx="10">
                  <c:v>2.0990957170067302E-2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5-4D48-BCA5-4E3A5109D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8051160"/>
        <c:axId val="238053120"/>
      </c:barChart>
      <c:catAx>
        <c:axId val="23805116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53120"/>
        <c:crosses val="autoZero"/>
        <c:auto val="1"/>
        <c:lblAlgn val="ctr"/>
        <c:lblOffset val="100"/>
        <c:noMultiLvlLbl val="0"/>
      </c:catAx>
      <c:valAx>
        <c:axId val="238053120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0511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2008-2009 </a:t>
            </a:r>
            <a:r>
              <a:rPr lang="zh-CN" altLang="en-US" dirty="0"/>
              <a:t>金融危机</a:t>
            </a:r>
            <a:endParaRPr lang="en-GB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695"/>
          <c:h val="0.73295749628254703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</c:v>
                </c:pt>
                <c:pt idx="1">
                  <c:v>99.880138193612041</c:v>
                </c:pt>
                <c:pt idx="2">
                  <c:v>100.0028202777974</c:v>
                </c:pt>
                <c:pt idx="3">
                  <c:v>99.394345343016298</c:v>
                </c:pt>
                <c:pt idx="4">
                  <c:v>99.615032080659887</c:v>
                </c:pt>
                <c:pt idx="5">
                  <c:v>99.563562010858078</c:v>
                </c:pt>
                <c:pt idx="6">
                  <c:v>99.756751039977473</c:v>
                </c:pt>
                <c:pt idx="7">
                  <c:v>100.3891983360361</c:v>
                </c:pt>
                <c:pt idx="8">
                  <c:v>100.87640132553059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100.56899104561801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100.74173306070649</c:v>
                </c:pt>
                <c:pt idx="20">
                  <c:v>101.40590848198551</c:v>
                </c:pt>
                <c:pt idx="21">
                  <c:v>101.94881195797799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102.68490446308959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98.642036240569595</c:v>
                </c:pt>
                <c:pt idx="39">
                  <c:v>99.190580272156737</c:v>
                </c:pt>
                <c:pt idx="40">
                  <c:v>98.933229923147493</c:v>
                </c:pt>
                <c:pt idx="41">
                  <c:v>97.805118804202181</c:v>
                </c:pt>
                <c:pt idx="42">
                  <c:v>96.885003172812461</c:v>
                </c:pt>
                <c:pt idx="43">
                  <c:v>98.386096030458887</c:v>
                </c:pt>
                <c:pt idx="44">
                  <c:v>98.143552139885713</c:v>
                </c:pt>
                <c:pt idx="45">
                  <c:v>98.842981033631716</c:v>
                </c:pt>
                <c:pt idx="46">
                  <c:v>98.910667700768514</c:v>
                </c:pt>
                <c:pt idx="47">
                  <c:v>99.175068744271258</c:v>
                </c:pt>
                <c:pt idx="48">
                  <c:v>97.155044771910013</c:v>
                </c:pt>
                <c:pt idx="49">
                  <c:v>97.805118804202181</c:v>
                </c:pt>
                <c:pt idx="50">
                  <c:v>98.165409292815312</c:v>
                </c:pt>
                <c:pt idx="51">
                  <c:v>97.789607276316687</c:v>
                </c:pt>
                <c:pt idx="52">
                  <c:v>98.854967214270573</c:v>
                </c:pt>
                <c:pt idx="53">
                  <c:v>99.481068885285154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99.924557568920463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101.79510681802149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105.35500246774291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104.79447225551699</c:v>
                </c:pt>
                <c:pt idx="83">
                  <c:v>105.47274906578281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106.30473101600489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106.17288302897821</c:v>
                </c:pt>
                <c:pt idx="91">
                  <c:v>105.98251427765631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107.89184234647099</c:v>
                </c:pt>
                <c:pt idx="103">
                  <c:v>107.9193400549954</c:v>
                </c:pt>
                <c:pt idx="104">
                  <c:v>108.32263978001831</c:v>
                </c:pt>
                <c:pt idx="105">
                  <c:v>108.522879503631</c:v>
                </c:pt>
                <c:pt idx="106">
                  <c:v>107.94260734682361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106.40344073891271</c:v>
                </c:pt>
                <c:pt idx="111">
                  <c:v>105.2668687865754</c:v>
                </c:pt>
                <c:pt idx="112">
                  <c:v>106.86526122823101</c:v>
                </c:pt>
                <c:pt idx="113">
                  <c:v>107.37996192624971</c:v>
                </c:pt>
                <c:pt idx="114">
                  <c:v>108.0808009588944</c:v>
                </c:pt>
                <c:pt idx="115">
                  <c:v>107.94965804131699</c:v>
                </c:pt>
                <c:pt idx="116">
                  <c:v>108.1365014453923</c:v>
                </c:pt>
                <c:pt idx="117">
                  <c:v>106.66572657406751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106.16301205668751</c:v>
                </c:pt>
                <c:pt idx="124">
                  <c:v>105.99661566664309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107.90664880490721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109.12359867446931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109.24134527250919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107.03588803497129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103.48092787139529</c:v>
                </c:pt>
                <c:pt idx="150">
                  <c:v>104.11831065359929</c:v>
                </c:pt>
                <c:pt idx="151">
                  <c:v>105.58344496932941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100.58097722625671</c:v>
                </c:pt>
                <c:pt idx="156">
                  <c:v>99.182119438764573</c:v>
                </c:pt>
                <c:pt idx="157">
                  <c:v>99.504336177113288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103.41888175985321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103.92653176337861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104.62878093492191</c:v>
                </c:pt>
                <c:pt idx="177">
                  <c:v>104.64993301840219</c:v>
                </c:pt>
                <c:pt idx="178">
                  <c:v>104.11408023690321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107.55270394133809</c:v>
                </c:pt>
                <c:pt idx="186">
                  <c:v>107.9729253331452</c:v>
                </c:pt>
                <c:pt idx="187">
                  <c:v>107.64647817810039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109.82091235986729</c:v>
                </c:pt>
                <c:pt idx="193">
                  <c:v>109.46767256574761</c:v>
                </c:pt>
                <c:pt idx="194">
                  <c:v>110.3539448635689</c:v>
                </c:pt>
                <c:pt idx="195">
                  <c:v>110.16498625114561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105.80483677642241</c:v>
                </c:pt>
                <c:pt idx="203">
                  <c:v>106.2067263625466</c:v>
                </c:pt>
                <c:pt idx="204">
                  <c:v>107.14164845237249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108.24790241838809</c:v>
                </c:pt>
                <c:pt idx="208">
                  <c:v>108.64979200451231</c:v>
                </c:pt>
                <c:pt idx="209">
                  <c:v>107.94754283296891</c:v>
                </c:pt>
                <c:pt idx="210">
                  <c:v>109.2420503419586</c:v>
                </c:pt>
                <c:pt idx="211">
                  <c:v>106.35549601635751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107.18959317492759</c:v>
                </c:pt>
                <c:pt idx="215">
                  <c:v>104.04145808362109</c:v>
                </c:pt>
                <c:pt idx="216">
                  <c:v>103.98152718042719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104.42431079461311</c:v>
                </c:pt>
                <c:pt idx="220">
                  <c:v>103.68610308115331</c:v>
                </c:pt>
                <c:pt idx="221">
                  <c:v>102.3161531410842</c:v>
                </c:pt>
                <c:pt idx="222">
                  <c:v>102.85130085313391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99.892124374250713</c:v>
                </c:pt>
                <c:pt idx="226">
                  <c:v>101.57935556652311</c:v>
                </c:pt>
                <c:pt idx="227">
                  <c:v>99.218783050130284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103.62546710850999</c:v>
                </c:pt>
                <c:pt idx="231">
                  <c:v>104.4306564196572</c:v>
                </c:pt>
                <c:pt idx="232">
                  <c:v>103.81583585983201</c:v>
                </c:pt>
                <c:pt idx="233">
                  <c:v>103.136853980117</c:v>
                </c:pt>
                <c:pt idx="234">
                  <c:v>104.70351829655201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104.94324190932799</c:v>
                </c:pt>
                <c:pt idx="241">
                  <c:v>103.50066981597671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104.66473947683831</c:v>
                </c:pt>
                <c:pt idx="247">
                  <c:v>105.5101177465979</c:v>
                </c:pt>
                <c:pt idx="248">
                  <c:v>105.59543114996811</c:v>
                </c:pt>
                <c:pt idx="249">
                  <c:v>104.09433829232159</c:v>
                </c:pt>
                <c:pt idx="250">
                  <c:v>104.24381301558179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99.529718677289495</c:v>
                </c:pt>
                <c:pt idx="254">
                  <c:v>99.85052527673956</c:v>
                </c:pt>
                <c:pt idx="255">
                  <c:v>98.018049777902974</c:v>
                </c:pt>
                <c:pt idx="256">
                  <c:v>99.353451314954299</c:v>
                </c:pt>
                <c:pt idx="257">
                  <c:v>100.14312909821599</c:v>
                </c:pt>
                <c:pt idx="258">
                  <c:v>98.781639991539024</c:v>
                </c:pt>
                <c:pt idx="259">
                  <c:v>99.855460762884903</c:v>
                </c:pt>
                <c:pt idx="260">
                  <c:v>97.366565606712101</c:v>
                </c:pt>
                <c:pt idx="261">
                  <c:v>96.820136783472989</c:v>
                </c:pt>
                <c:pt idx="262">
                  <c:v>94.003384333356621</c:v>
                </c:pt>
                <c:pt idx="263">
                  <c:v>93.435098357187968</c:v>
                </c:pt>
                <c:pt idx="264">
                  <c:v>92.399351336106392</c:v>
                </c:pt>
                <c:pt idx="265">
                  <c:v>94.38059648875398</c:v>
                </c:pt>
                <c:pt idx="266">
                  <c:v>95.330325037015982</c:v>
                </c:pt>
                <c:pt idx="267">
                  <c:v>93.816540929281402</c:v>
                </c:pt>
                <c:pt idx="268">
                  <c:v>95.464288232390729</c:v>
                </c:pt>
                <c:pt idx="269">
                  <c:v>96.051611083691569</c:v>
                </c:pt>
                <c:pt idx="270">
                  <c:v>95.594021011069415</c:v>
                </c:pt>
                <c:pt idx="271">
                  <c:v>97.197348938870277</c:v>
                </c:pt>
                <c:pt idx="272">
                  <c:v>98.386801099908183</c:v>
                </c:pt>
                <c:pt idx="273">
                  <c:v>97.357399703870669</c:v>
                </c:pt>
                <c:pt idx="274">
                  <c:v>94.242402876683116</c:v>
                </c:pt>
                <c:pt idx="275">
                  <c:v>93.523937107804883</c:v>
                </c:pt>
                <c:pt idx="276">
                  <c:v>94.261439751815445</c:v>
                </c:pt>
                <c:pt idx="277">
                  <c:v>93.865190721285899</c:v>
                </c:pt>
                <c:pt idx="278">
                  <c:v>94.417965169569101</c:v>
                </c:pt>
                <c:pt idx="279">
                  <c:v>95.103997743777612</c:v>
                </c:pt>
                <c:pt idx="280">
                  <c:v>96.397800183317926</c:v>
                </c:pt>
                <c:pt idx="281">
                  <c:v>95.103997743777612</c:v>
                </c:pt>
                <c:pt idx="282">
                  <c:v>95.183670591553067</c:v>
                </c:pt>
                <c:pt idx="283">
                  <c:v>95.09835718818286</c:v>
                </c:pt>
                <c:pt idx="284">
                  <c:v>95.891560318691248</c:v>
                </c:pt>
                <c:pt idx="285">
                  <c:v>94.657688782344906</c:v>
                </c:pt>
                <c:pt idx="286">
                  <c:v>95.403652259747474</c:v>
                </c:pt>
                <c:pt idx="287">
                  <c:v>96.721427060565333</c:v>
                </c:pt>
                <c:pt idx="288">
                  <c:v>97.390537967989658</c:v>
                </c:pt>
                <c:pt idx="289">
                  <c:v>97.30099414792339</c:v>
                </c:pt>
                <c:pt idx="290">
                  <c:v>96.430938447436887</c:v>
                </c:pt>
                <c:pt idx="291">
                  <c:v>93.818656137629361</c:v>
                </c:pt>
                <c:pt idx="292">
                  <c:v>93.868716068532578</c:v>
                </c:pt>
                <c:pt idx="293">
                  <c:v>93.5450891912852</c:v>
                </c:pt>
                <c:pt idx="294">
                  <c:v>94.035112458577032</c:v>
                </c:pt>
                <c:pt idx="295">
                  <c:v>91.9650285553126</c:v>
                </c:pt>
                <c:pt idx="296">
                  <c:v>91.191567369385766</c:v>
                </c:pt>
                <c:pt idx="297">
                  <c:v>89.781428470704228</c:v>
                </c:pt>
                <c:pt idx="298">
                  <c:v>93.114996827187312</c:v>
                </c:pt>
                <c:pt idx="299">
                  <c:v>92.277374321370502</c:v>
                </c:pt>
                <c:pt idx="300">
                  <c:v>92.750475921878163</c:v>
                </c:pt>
                <c:pt idx="301">
                  <c:v>90.822816047380499</c:v>
                </c:pt>
                <c:pt idx="302">
                  <c:v>90.009165902841332</c:v>
                </c:pt>
                <c:pt idx="303">
                  <c:v>93.826411901572172</c:v>
                </c:pt>
                <c:pt idx="304">
                  <c:v>91.547627441302893</c:v>
                </c:pt>
                <c:pt idx="305">
                  <c:v>93.739688359303273</c:v>
                </c:pt>
                <c:pt idx="306">
                  <c:v>95.175914827610342</c:v>
                </c:pt>
                <c:pt idx="307">
                  <c:v>95.395191426355353</c:v>
                </c:pt>
                <c:pt idx="308">
                  <c:v>94.558979059437206</c:v>
                </c:pt>
                <c:pt idx="309">
                  <c:v>93.475287315800429</c:v>
                </c:pt>
                <c:pt idx="310">
                  <c:v>92.732144116195258</c:v>
                </c:pt>
                <c:pt idx="311">
                  <c:v>93.259536064302196</c:v>
                </c:pt>
                <c:pt idx="312">
                  <c:v>96.607205809772125</c:v>
                </c:pt>
                <c:pt idx="313">
                  <c:v>96.420362405696807</c:v>
                </c:pt>
                <c:pt idx="314">
                  <c:v>96.545864767679475</c:v>
                </c:pt>
                <c:pt idx="315">
                  <c:v>96.622717337657519</c:v>
                </c:pt>
                <c:pt idx="316">
                  <c:v>96.773602199816509</c:v>
                </c:pt>
                <c:pt idx="317">
                  <c:v>96.280053585278083</c:v>
                </c:pt>
                <c:pt idx="318">
                  <c:v>95.500951843756425</c:v>
                </c:pt>
                <c:pt idx="319">
                  <c:v>95.928223930056973</c:v>
                </c:pt>
                <c:pt idx="320">
                  <c:v>93.97377141648424</c:v>
                </c:pt>
                <c:pt idx="321">
                  <c:v>93.6557850948316</c:v>
                </c:pt>
                <c:pt idx="322">
                  <c:v>94.086582528378898</c:v>
                </c:pt>
                <c:pt idx="323">
                  <c:v>96.221532820982659</c:v>
                </c:pt>
                <c:pt idx="324">
                  <c:v>96.281463724176703</c:v>
                </c:pt>
                <c:pt idx="325">
                  <c:v>98.027920750193715</c:v>
                </c:pt>
                <c:pt idx="326">
                  <c:v>97.875625749136105</c:v>
                </c:pt>
                <c:pt idx="327">
                  <c:v>97.013325812592328</c:v>
                </c:pt>
                <c:pt idx="328">
                  <c:v>97.294648522879328</c:v>
                </c:pt>
                <c:pt idx="329">
                  <c:v>97.921455263343304</c:v>
                </c:pt>
                <c:pt idx="330">
                  <c:v>98.557427906648613</c:v>
                </c:pt>
                <c:pt idx="331">
                  <c:v>98.453782697595514</c:v>
                </c:pt>
                <c:pt idx="332">
                  <c:v>98.070929986603517</c:v>
                </c:pt>
                <c:pt idx="333">
                  <c:v>97.693717831206158</c:v>
                </c:pt>
                <c:pt idx="334">
                  <c:v>99.368257773390482</c:v>
                </c:pt>
                <c:pt idx="335">
                  <c:v>99.689769442289858</c:v>
                </c:pt>
                <c:pt idx="336">
                  <c:v>99.2378199252625</c:v>
                </c:pt>
                <c:pt idx="337">
                  <c:v>99.997179722202503</c:v>
                </c:pt>
                <c:pt idx="338">
                  <c:v>98.185856306845992</c:v>
                </c:pt>
                <c:pt idx="339">
                  <c:v>98.54614679545918</c:v>
                </c:pt>
                <c:pt idx="340">
                  <c:v>97.883381513078803</c:v>
                </c:pt>
                <c:pt idx="341">
                  <c:v>98.962137770570209</c:v>
                </c:pt>
                <c:pt idx="342">
                  <c:v>98.924064020305806</c:v>
                </c:pt>
                <c:pt idx="343">
                  <c:v>99.32031305083531</c:v>
                </c:pt>
                <c:pt idx="344">
                  <c:v>100.37157159980239</c:v>
                </c:pt>
                <c:pt idx="345">
                  <c:v>100.49707396178511</c:v>
                </c:pt>
                <c:pt idx="346">
                  <c:v>100.5873228513007</c:v>
                </c:pt>
                <c:pt idx="347">
                  <c:v>99.654515969822853</c:v>
                </c:pt>
                <c:pt idx="348">
                  <c:v>98.054713389268699</c:v>
                </c:pt>
                <c:pt idx="349">
                  <c:v>98.311358668828717</c:v>
                </c:pt>
                <c:pt idx="350">
                  <c:v>97.012620743143074</c:v>
                </c:pt>
                <c:pt idx="351">
                  <c:v>97.67679616442193</c:v>
                </c:pt>
                <c:pt idx="352">
                  <c:v>98.063879292110073</c:v>
                </c:pt>
                <c:pt idx="353">
                  <c:v>98.587040823520866</c:v>
                </c:pt>
                <c:pt idx="354">
                  <c:v>98.736515546781149</c:v>
                </c:pt>
                <c:pt idx="355">
                  <c:v>97.699358386800867</c:v>
                </c:pt>
                <c:pt idx="356">
                  <c:v>97.133892688429597</c:v>
                </c:pt>
                <c:pt idx="357">
                  <c:v>97.1021645632093</c:v>
                </c:pt>
                <c:pt idx="358">
                  <c:v>98.995276034689198</c:v>
                </c:pt>
                <c:pt idx="359">
                  <c:v>95.937389832898347</c:v>
                </c:pt>
                <c:pt idx="360">
                  <c:v>96.013537333427138</c:v>
                </c:pt>
                <c:pt idx="361">
                  <c:v>95.779454276246057</c:v>
                </c:pt>
                <c:pt idx="362">
                  <c:v>94.161319890009011</c:v>
                </c:pt>
                <c:pt idx="363">
                  <c:v>94.470140308820248</c:v>
                </c:pt>
                <c:pt idx="364">
                  <c:v>95.891560318691205</c:v>
                </c:pt>
                <c:pt idx="365">
                  <c:v>95.899316082633945</c:v>
                </c:pt>
                <c:pt idx="366">
                  <c:v>95.249947119791102</c:v>
                </c:pt>
                <c:pt idx="367">
                  <c:v>94.324896002256025</c:v>
                </c:pt>
                <c:pt idx="368">
                  <c:v>94.678840865825052</c:v>
                </c:pt>
                <c:pt idx="369">
                  <c:v>92.923217936966651</c:v>
                </c:pt>
                <c:pt idx="370">
                  <c:v>92.928153423112065</c:v>
                </c:pt>
                <c:pt idx="371">
                  <c:v>92.666572657406533</c:v>
                </c:pt>
                <c:pt idx="372">
                  <c:v>93.208065994500316</c:v>
                </c:pt>
                <c:pt idx="373">
                  <c:v>90.470986392159432</c:v>
                </c:pt>
                <c:pt idx="374">
                  <c:v>90.134668264823944</c:v>
                </c:pt>
                <c:pt idx="375">
                  <c:v>90.248889515617137</c:v>
                </c:pt>
                <c:pt idx="376">
                  <c:v>90.595078615243452</c:v>
                </c:pt>
                <c:pt idx="377">
                  <c:v>88.945921173235433</c:v>
                </c:pt>
                <c:pt idx="378">
                  <c:v>89.043220757244498</c:v>
                </c:pt>
                <c:pt idx="379">
                  <c:v>88.296552210392605</c:v>
                </c:pt>
                <c:pt idx="380">
                  <c:v>89.804695762532504</c:v>
                </c:pt>
                <c:pt idx="381">
                  <c:v>87.759289289994953</c:v>
                </c:pt>
                <c:pt idx="382">
                  <c:v>88.372699710921339</c:v>
                </c:pt>
                <c:pt idx="383">
                  <c:v>87.392653176337731</c:v>
                </c:pt>
                <c:pt idx="384">
                  <c:v>86.603680462525389</c:v>
                </c:pt>
                <c:pt idx="385">
                  <c:v>85.65959246985814</c:v>
                </c:pt>
                <c:pt idx="386">
                  <c:v>87.806528943100773</c:v>
                </c:pt>
                <c:pt idx="387">
                  <c:v>88.861312839314508</c:v>
                </c:pt>
                <c:pt idx="388">
                  <c:v>88.886695339490757</c:v>
                </c:pt>
                <c:pt idx="389">
                  <c:v>88.83875061693557</c:v>
                </c:pt>
                <c:pt idx="390">
                  <c:v>90.037368680814893</c:v>
                </c:pt>
                <c:pt idx="391">
                  <c:v>90.403299725022805</c:v>
                </c:pt>
                <c:pt idx="392">
                  <c:v>88.312768807727352</c:v>
                </c:pt>
                <c:pt idx="393">
                  <c:v>88.68081506028328</c:v>
                </c:pt>
                <c:pt idx="394">
                  <c:v>87.031657618275275</c:v>
                </c:pt>
                <c:pt idx="395">
                  <c:v>89.064372840724559</c:v>
                </c:pt>
                <c:pt idx="396">
                  <c:v>90.549249101036295</c:v>
                </c:pt>
                <c:pt idx="397">
                  <c:v>89.359091870549037</c:v>
                </c:pt>
                <c:pt idx="398">
                  <c:v>88.860607769865197</c:v>
                </c:pt>
                <c:pt idx="399">
                  <c:v>88.063879292110116</c:v>
                </c:pt>
                <c:pt idx="400">
                  <c:v>90.592963406895436</c:v>
                </c:pt>
                <c:pt idx="401">
                  <c:v>90.896848339561231</c:v>
                </c:pt>
                <c:pt idx="402">
                  <c:v>89.2667277726854</c:v>
                </c:pt>
                <c:pt idx="403">
                  <c:v>91.399562856941188</c:v>
                </c:pt>
                <c:pt idx="404">
                  <c:v>92.034125361348003</c:v>
                </c:pt>
                <c:pt idx="405">
                  <c:v>90.925051117534778</c:v>
                </c:pt>
                <c:pt idx="406">
                  <c:v>90.659945004582738</c:v>
                </c:pt>
                <c:pt idx="407">
                  <c:v>91.160544313614665</c:v>
                </c:pt>
                <c:pt idx="408">
                  <c:v>91.532115913417314</c:v>
                </c:pt>
                <c:pt idx="409">
                  <c:v>90.150179792709352</c:v>
                </c:pt>
                <c:pt idx="410">
                  <c:v>89.310442078544526</c:v>
                </c:pt>
                <c:pt idx="411">
                  <c:v>89.863921596277066</c:v>
                </c:pt>
                <c:pt idx="412">
                  <c:v>90.088133681167463</c:v>
                </c:pt>
                <c:pt idx="413">
                  <c:v>91.109074243812856</c:v>
                </c:pt>
                <c:pt idx="414">
                  <c:v>89.321018120284606</c:v>
                </c:pt>
                <c:pt idx="415">
                  <c:v>89.650285553126736</c:v>
                </c:pt>
                <c:pt idx="416">
                  <c:v>90.365931044207699</c:v>
                </c:pt>
                <c:pt idx="417">
                  <c:v>91.706973136853762</c:v>
                </c:pt>
                <c:pt idx="418">
                  <c:v>90.448424169780566</c:v>
                </c:pt>
                <c:pt idx="419">
                  <c:v>90.07826270887665</c:v>
                </c:pt>
                <c:pt idx="420">
                  <c:v>89.894944652048054</c:v>
                </c:pt>
                <c:pt idx="421">
                  <c:v>87.205104702813045</c:v>
                </c:pt>
                <c:pt idx="422">
                  <c:v>87.591482761051779</c:v>
                </c:pt>
                <c:pt idx="423">
                  <c:v>89.387999717972036</c:v>
                </c:pt>
                <c:pt idx="424">
                  <c:v>86.336459141225234</c:v>
                </c:pt>
                <c:pt idx="425">
                  <c:v>86.867376436578752</c:v>
                </c:pt>
                <c:pt idx="426">
                  <c:v>88.066699569907499</c:v>
                </c:pt>
                <c:pt idx="427">
                  <c:v>88.253542973982746</c:v>
                </c:pt>
                <c:pt idx="428">
                  <c:v>84.093633222872299</c:v>
                </c:pt>
                <c:pt idx="429">
                  <c:v>85.566523302545122</c:v>
                </c:pt>
                <c:pt idx="430">
                  <c:v>81.533526052316006</c:v>
                </c:pt>
                <c:pt idx="431">
                  <c:v>85.067334132411787</c:v>
                </c:pt>
                <c:pt idx="432">
                  <c:v>88.491151378410606</c:v>
                </c:pt>
                <c:pt idx="433">
                  <c:v>85.108228160473587</c:v>
                </c:pt>
                <c:pt idx="434">
                  <c:v>83.77776210956759</c:v>
                </c:pt>
                <c:pt idx="435">
                  <c:v>83.612070788972574</c:v>
                </c:pt>
                <c:pt idx="436">
                  <c:v>85.255587675385854</c:v>
                </c:pt>
                <c:pt idx="437">
                  <c:v>85.52562927448335</c:v>
                </c:pt>
                <c:pt idx="438">
                  <c:v>78.008178805612175</c:v>
                </c:pt>
                <c:pt idx="439">
                  <c:v>82.236480293308745</c:v>
                </c:pt>
                <c:pt idx="440">
                  <c:v>81.862793485158136</c:v>
                </c:pt>
                <c:pt idx="441">
                  <c:v>78.564478601142099</c:v>
                </c:pt>
                <c:pt idx="442">
                  <c:v>77.503349079884188</c:v>
                </c:pt>
                <c:pt idx="443">
                  <c:v>74.518085031375463</c:v>
                </c:pt>
                <c:pt idx="444">
                  <c:v>70.241133751674425</c:v>
                </c:pt>
                <c:pt idx="445">
                  <c:v>69.445110343368697</c:v>
                </c:pt>
                <c:pt idx="446">
                  <c:v>64.155679334414231</c:v>
                </c:pt>
                <c:pt idx="447">
                  <c:v>63.401255023619697</c:v>
                </c:pt>
                <c:pt idx="448">
                  <c:v>70.743143199605015</c:v>
                </c:pt>
                <c:pt idx="449">
                  <c:v>70.366636113656995</c:v>
                </c:pt>
                <c:pt idx="450">
                  <c:v>64.00902488895143</c:v>
                </c:pt>
                <c:pt idx="451">
                  <c:v>66.729887893957368</c:v>
                </c:pt>
                <c:pt idx="452">
                  <c:v>66.315307057745031</c:v>
                </c:pt>
                <c:pt idx="453">
                  <c:v>69.477543538038361</c:v>
                </c:pt>
                <c:pt idx="454">
                  <c:v>67.337657759289172</c:v>
                </c:pt>
                <c:pt idx="455">
                  <c:v>63.229218077980569</c:v>
                </c:pt>
                <c:pt idx="456">
                  <c:v>64.028061764083645</c:v>
                </c:pt>
                <c:pt idx="457">
                  <c:v>61.818374109849707</c:v>
                </c:pt>
                <c:pt idx="458">
                  <c:v>59.854755693435713</c:v>
                </c:pt>
                <c:pt idx="459">
                  <c:v>66.311781710498295</c:v>
                </c:pt>
                <c:pt idx="460">
                  <c:v>65.577804413734597</c:v>
                </c:pt>
                <c:pt idx="461">
                  <c:v>67.269971092152446</c:v>
                </c:pt>
                <c:pt idx="462">
                  <c:v>68.303602904886006</c:v>
                </c:pt>
                <c:pt idx="463">
                  <c:v>68.130860889797532</c:v>
                </c:pt>
                <c:pt idx="464">
                  <c:v>70.91235986744681</c:v>
                </c:pt>
                <c:pt idx="465">
                  <c:v>67.176901924839441</c:v>
                </c:pt>
                <c:pt idx="466">
                  <c:v>63.800324331946562</c:v>
                </c:pt>
                <c:pt idx="467">
                  <c:v>65.641260664175405</c:v>
                </c:pt>
                <c:pt idx="468">
                  <c:v>64.810688852851825</c:v>
                </c:pt>
                <c:pt idx="469">
                  <c:v>63.382218148487532</c:v>
                </c:pt>
                <c:pt idx="470">
                  <c:v>60.093069167312869</c:v>
                </c:pt>
                <c:pt idx="471">
                  <c:v>64.252273848974028</c:v>
                </c:pt>
                <c:pt idx="472">
                  <c:v>61.573009941479143</c:v>
                </c:pt>
                <c:pt idx="473">
                  <c:v>59.983783402665047</c:v>
                </c:pt>
                <c:pt idx="474">
                  <c:v>60.57392653176327</c:v>
                </c:pt>
                <c:pt idx="475">
                  <c:v>56.869491644926953</c:v>
                </c:pt>
                <c:pt idx="476">
                  <c:v>53.052245646196077</c:v>
                </c:pt>
                <c:pt idx="477">
                  <c:v>56.407671155608718</c:v>
                </c:pt>
                <c:pt idx="478">
                  <c:v>60.058520764295203</c:v>
                </c:pt>
                <c:pt idx="479">
                  <c:v>60.451949517027288</c:v>
                </c:pt>
                <c:pt idx="480">
                  <c:v>62.587604879080473</c:v>
                </c:pt>
                <c:pt idx="481">
                  <c:v>63.191144327716202</c:v>
                </c:pt>
                <c:pt idx="482">
                  <c:v>57.54847352464207</c:v>
                </c:pt>
                <c:pt idx="483">
                  <c:v>59.846999929492952</c:v>
                </c:pt>
                <c:pt idx="484">
                  <c:v>61.393217231897253</c:v>
                </c:pt>
                <c:pt idx="485">
                  <c:v>59.593879997179627</c:v>
                </c:pt>
                <c:pt idx="486">
                  <c:v>61.7690192483959</c:v>
                </c:pt>
                <c:pt idx="487">
                  <c:v>64.140167806528765</c:v>
                </c:pt>
                <c:pt idx="488">
                  <c:v>62.657406754565223</c:v>
                </c:pt>
                <c:pt idx="489">
                  <c:v>63.402665162518403</c:v>
                </c:pt>
                <c:pt idx="490">
                  <c:v>61.594162024959353</c:v>
                </c:pt>
                <c:pt idx="491">
                  <c:v>62.027074666854567</c:v>
                </c:pt>
                <c:pt idx="492">
                  <c:v>61.240217161390269</c:v>
                </c:pt>
                <c:pt idx="493">
                  <c:v>64.385531974899365</c:v>
                </c:pt>
                <c:pt idx="494">
                  <c:v>63.767891137276933</c:v>
                </c:pt>
                <c:pt idx="495">
                  <c:v>62.418388211238707</c:v>
                </c:pt>
                <c:pt idx="496">
                  <c:v>62.601706268067304</c:v>
                </c:pt>
                <c:pt idx="497">
                  <c:v>61.455968412888573</c:v>
                </c:pt>
                <c:pt idx="498">
                  <c:v>60.858774589296907</c:v>
                </c:pt>
                <c:pt idx="499">
                  <c:v>61.210604244518002</c:v>
                </c:pt>
                <c:pt idx="500">
                  <c:v>61.538461538461448</c:v>
                </c:pt>
                <c:pt idx="501">
                  <c:v>61.30014806458427</c:v>
                </c:pt>
                <c:pt idx="502">
                  <c:v>62.796305436085362</c:v>
                </c:pt>
                <c:pt idx="503">
                  <c:v>63.685398011704059</c:v>
                </c:pt>
                <c:pt idx="504">
                  <c:v>65.698371289571881</c:v>
                </c:pt>
                <c:pt idx="505">
                  <c:v>65.391666079108703</c:v>
                </c:pt>
                <c:pt idx="506">
                  <c:v>65.902841429880752</c:v>
                </c:pt>
                <c:pt idx="507">
                  <c:v>63.925121624479949</c:v>
                </c:pt>
                <c:pt idx="508">
                  <c:v>64.142283014876881</c:v>
                </c:pt>
                <c:pt idx="509">
                  <c:v>62.775858422054498</c:v>
                </c:pt>
                <c:pt idx="510">
                  <c:v>61.359373898328897</c:v>
                </c:pt>
                <c:pt idx="511">
                  <c:v>61.467249524078028</c:v>
                </c:pt>
                <c:pt idx="512">
                  <c:v>59.410561940351037</c:v>
                </c:pt>
                <c:pt idx="513">
                  <c:v>59.489529718677197</c:v>
                </c:pt>
                <c:pt idx="514">
                  <c:v>59.939364027356582</c:v>
                </c:pt>
                <c:pt idx="515">
                  <c:v>56.773602199816587</c:v>
                </c:pt>
                <c:pt idx="516">
                  <c:v>59.242755411407941</c:v>
                </c:pt>
                <c:pt idx="517">
                  <c:v>58.344496932947813</c:v>
                </c:pt>
                <c:pt idx="518">
                  <c:v>58.658252837904449</c:v>
                </c:pt>
                <c:pt idx="519">
                  <c:v>58.983994923499878</c:v>
                </c:pt>
                <c:pt idx="520">
                  <c:v>59.628428400197329</c:v>
                </c:pt>
                <c:pt idx="521">
                  <c:v>61.6294154974264</c:v>
                </c:pt>
                <c:pt idx="522">
                  <c:v>59.588239441584903</c:v>
                </c:pt>
                <c:pt idx="523">
                  <c:v>58.230275682154598</c:v>
                </c:pt>
                <c:pt idx="524">
                  <c:v>58.199252626383611</c:v>
                </c:pt>
                <c:pt idx="525">
                  <c:v>59.120778396672002</c:v>
                </c:pt>
                <c:pt idx="526">
                  <c:v>58.677994782486003</c:v>
                </c:pt>
                <c:pt idx="527">
                  <c:v>59.638299372488113</c:v>
                </c:pt>
                <c:pt idx="528">
                  <c:v>61.242332369738328</c:v>
                </c:pt>
                <c:pt idx="529">
                  <c:v>61.333286328703267</c:v>
                </c:pt>
                <c:pt idx="530">
                  <c:v>58.320524571670191</c:v>
                </c:pt>
                <c:pt idx="531">
                  <c:v>58.783755199887104</c:v>
                </c:pt>
                <c:pt idx="532">
                  <c:v>58.886695339490842</c:v>
                </c:pt>
                <c:pt idx="533">
                  <c:v>58.297962349291303</c:v>
                </c:pt>
                <c:pt idx="534">
                  <c:v>55.641965733624637</c:v>
                </c:pt>
                <c:pt idx="535">
                  <c:v>55.589085524924108</c:v>
                </c:pt>
                <c:pt idx="536">
                  <c:v>54.920679686949072</c:v>
                </c:pt>
                <c:pt idx="537">
                  <c:v>54.293872946485173</c:v>
                </c:pt>
                <c:pt idx="538">
                  <c:v>52.409927377846579</c:v>
                </c:pt>
                <c:pt idx="539">
                  <c:v>54.511739406331422</c:v>
                </c:pt>
                <c:pt idx="540">
                  <c:v>53.930762180074652</c:v>
                </c:pt>
                <c:pt idx="541">
                  <c:v>53.079743354720357</c:v>
                </c:pt>
                <c:pt idx="542">
                  <c:v>51.828950151589851</c:v>
                </c:pt>
                <c:pt idx="543">
                  <c:v>49.412677148699068</c:v>
                </c:pt>
                <c:pt idx="544">
                  <c:v>49.096100965945077</c:v>
                </c:pt>
                <c:pt idx="545">
                  <c:v>50.262285835154699</c:v>
                </c:pt>
                <c:pt idx="546">
                  <c:v>48.124515264753519</c:v>
                </c:pt>
                <c:pt idx="547">
                  <c:v>48.1830360290488</c:v>
                </c:pt>
                <c:pt idx="548">
                  <c:v>47.700063456250348</c:v>
                </c:pt>
                <c:pt idx="549">
                  <c:v>50.736797574561031</c:v>
                </c:pt>
                <c:pt idx="550">
                  <c:v>50.860889797644973</c:v>
                </c:pt>
                <c:pt idx="551">
                  <c:v>52.932383839808153</c:v>
                </c:pt>
                <c:pt idx="552">
                  <c:v>53.342029189875127</c:v>
                </c:pt>
                <c:pt idx="553">
                  <c:v>53.154480716350463</c:v>
                </c:pt>
                <c:pt idx="554">
                  <c:v>54.862863992103151</c:v>
                </c:pt>
                <c:pt idx="555">
                  <c:v>56.007191708383203</c:v>
                </c:pt>
                <c:pt idx="556">
                  <c:v>55.280265106112878</c:v>
                </c:pt>
                <c:pt idx="557">
                  <c:v>54.187407459634628</c:v>
                </c:pt>
                <c:pt idx="558">
                  <c:v>58.021575125149752</c:v>
                </c:pt>
                <c:pt idx="559">
                  <c:v>56.837058450257231</c:v>
                </c:pt>
                <c:pt idx="560">
                  <c:v>57.384192342945703</c:v>
                </c:pt>
                <c:pt idx="561">
                  <c:v>58.722414157794447</c:v>
                </c:pt>
                <c:pt idx="562">
                  <c:v>57.529436649509883</c:v>
                </c:pt>
                <c:pt idx="563">
                  <c:v>55.526334343932781</c:v>
                </c:pt>
                <c:pt idx="564">
                  <c:v>56.255376154551129</c:v>
                </c:pt>
                <c:pt idx="565">
                  <c:v>57.186772897130282</c:v>
                </c:pt>
                <c:pt idx="566">
                  <c:v>58.829584714094253</c:v>
                </c:pt>
                <c:pt idx="567">
                  <c:v>59.402101106958952</c:v>
                </c:pt>
                <c:pt idx="568">
                  <c:v>58.907142353521728</c:v>
                </c:pt>
                <c:pt idx="569">
                  <c:v>57.501938940985603</c:v>
                </c:pt>
                <c:pt idx="570">
                  <c:v>58.179510681802057</c:v>
                </c:pt>
                <c:pt idx="571">
                  <c:v>60.393428752732021</c:v>
                </c:pt>
                <c:pt idx="572">
                  <c:v>60.546428823238998</c:v>
                </c:pt>
                <c:pt idx="573">
                  <c:v>59.331594162024857</c:v>
                </c:pt>
                <c:pt idx="574">
                  <c:v>60.076147500528712</c:v>
                </c:pt>
                <c:pt idx="575">
                  <c:v>61.009659451455867</c:v>
                </c:pt>
                <c:pt idx="576">
                  <c:v>61.312839314672402</c:v>
                </c:pt>
                <c:pt idx="577">
                  <c:v>58.689275893675443</c:v>
                </c:pt>
                <c:pt idx="578">
                  <c:v>59.936543749559242</c:v>
                </c:pt>
                <c:pt idx="579">
                  <c:v>59.476133399139762</c:v>
                </c:pt>
                <c:pt idx="580">
                  <c:v>60.06627652823795</c:v>
                </c:pt>
                <c:pt idx="581">
                  <c:v>61.075230910244571</c:v>
                </c:pt>
                <c:pt idx="582">
                  <c:v>60.460410350419423</c:v>
                </c:pt>
                <c:pt idx="583">
                  <c:v>60.294719029824343</c:v>
                </c:pt>
                <c:pt idx="584">
                  <c:v>61.597687372206032</c:v>
                </c:pt>
                <c:pt idx="585">
                  <c:v>61.539166607910801</c:v>
                </c:pt>
                <c:pt idx="586">
                  <c:v>61.871254318550278</c:v>
                </c:pt>
                <c:pt idx="587">
                  <c:v>63.966720721991017</c:v>
                </c:pt>
                <c:pt idx="588">
                  <c:v>63.7241768314178</c:v>
                </c:pt>
                <c:pt idx="589">
                  <c:v>64.833251075230805</c:v>
                </c:pt>
                <c:pt idx="590">
                  <c:v>63.977296763731097</c:v>
                </c:pt>
                <c:pt idx="591">
                  <c:v>65.517168441091385</c:v>
                </c:pt>
                <c:pt idx="592">
                  <c:v>64.107734611859129</c:v>
                </c:pt>
                <c:pt idx="593">
                  <c:v>64.044983430867873</c:v>
                </c:pt>
                <c:pt idx="594">
                  <c:v>62.322498766128369</c:v>
                </c:pt>
                <c:pt idx="595">
                  <c:v>62.967637312275158</c:v>
                </c:pt>
                <c:pt idx="596">
                  <c:v>62.249171543396898</c:v>
                </c:pt>
                <c:pt idx="597">
                  <c:v>64.140872875978175</c:v>
                </c:pt>
                <c:pt idx="598">
                  <c:v>64.029471902982294</c:v>
                </c:pt>
                <c:pt idx="599">
                  <c:v>63.70090953958956</c:v>
                </c:pt>
                <c:pt idx="600">
                  <c:v>62.633434393287637</c:v>
                </c:pt>
                <c:pt idx="601">
                  <c:v>62.539660156525329</c:v>
                </c:pt>
                <c:pt idx="602">
                  <c:v>64.18458718183733</c:v>
                </c:pt>
                <c:pt idx="603">
                  <c:v>62.966932242825898</c:v>
                </c:pt>
                <c:pt idx="604">
                  <c:v>63.93781287456806</c:v>
                </c:pt>
                <c:pt idx="605">
                  <c:v>64.805753366706497</c:v>
                </c:pt>
                <c:pt idx="606">
                  <c:v>66.478883169992173</c:v>
                </c:pt>
                <c:pt idx="607">
                  <c:v>66.610731157018805</c:v>
                </c:pt>
                <c:pt idx="608">
                  <c:v>65.69555101177454</c:v>
                </c:pt>
                <c:pt idx="609">
                  <c:v>66.449975322569159</c:v>
                </c:pt>
                <c:pt idx="610">
                  <c:v>66.282873863075409</c:v>
                </c:pt>
                <c:pt idx="611">
                  <c:v>66.215892265388064</c:v>
                </c:pt>
                <c:pt idx="612">
                  <c:v>66.447860114221172</c:v>
                </c:pt>
                <c:pt idx="613">
                  <c:v>66.216597334837402</c:v>
                </c:pt>
                <c:pt idx="614">
                  <c:v>66.621307198758899</c:v>
                </c:pt>
                <c:pt idx="615">
                  <c:v>66.714376366071946</c:v>
                </c:pt>
                <c:pt idx="616">
                  <c:v>65.128675174504522</c:v>
                </c:pt>
                <c:pt idx="617">
                  <c:v>64.300218571529172</c:v>
                </c:pt>
                <c:pt idx="618">
                  <c:v>64.211379820912299</c:v>
                </c:pt>
                <c:pt idx="619">
                  <c:v>64.751463019107305</c:v>
                </c:pt>
                <c:pt idx="620">
                  <c:v>64.953112881618765</c:v>
                </c:pt>
                <c:pt idx="621">
                  <c:v>62.96552210392715</c:v>
                </c:pt>
                <c:pt idx="622">
                  <c:v>63.110766410491337</c:v>
                </c:pt>
                <c:pt idx="623">
                  <c:v>63.522526968906362</c:v>
                </c:pt>
                <c:pt idx="624">
                  <c:v>64.884721145032714</c:v>
                </c:pt>
                <c:pt idx="625">
                  <c:v>64.788831699922369</c:v>
                </c:pt>
                <c:pt idx="626">
                  <c:v>65.376154551223209</c:v>
                </c:pt>
                <c:pt idx="627">
                  <c:v>64.818444616794622</c:v>
                </c:pt>
                <c:pt idx="628">
                  <c:v>65.101177465980328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2D-0647-9B24-770B85D82378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</c:v>
                </c:pt>
                <c:pt idx="1">
                  <c:v>99.957999796782943</c:v>
                </c:pt>
                <c:pt idx="2">
                  <c:v>99.957999796782943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100.34092390104951</c:v>
                </c:pt>
                <c:pt idx="7">
                  <c:v>100.4045645115383</c:v>
                </c:pt>
                <c:pt idx="8">
                  <c:v>99.898260555234302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99.808793214127007</c:v>
                </c:pt>
                <c:pt idx="13">
                  <c:v>99.953506880891979</c:v>
                </c:pt>
                <c:pt idx="14">
                  <c:v>99.953506880891979</c:v>
                </c:pt>
                <c:pt idx="15">
                  <c:v>99.873047591870758</c:v>
                </c:pt>
                <c:pt idx="16">
                  <c:v>100.85461552309729</c:v>
                </c:pt>
                <c:pt idx="17">
                  <c:v>100.85461552309729</c:v>
                </c:pt>
                <c:pt idx="18">
                  <c:v>100.71154869919999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101.16837399368509</c:v>
                </c:pt>
                <c:pt idx="23">
                  <c:v>101.00088910597719</c:v>
                </c:pt>
                <c:pt idx="24">
                  <c:v>101.04035735848041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101.77139138290271</c:v>
                </c:pt>
                <c:pt idx="30">
                  <c:v>101.77139138290271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102.27674634917091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101.34251888353501</c:v>
                </c:pt>
                <c:pt idx="41">
                  <c:v>101.05963809335989</c:v>
                </c:pt>
                <c:pt idx="42">
                  <c:v>101.5247441937229</c:v>
                </c:pt>
                <c:pt idx="43">
                  <c:v>101.81398622165879</c:v>
                </c:pt>
                <c:pt idx="44">
                  <c:v>102.4198086277047</c:v>
                </c:pt>
                <c:pt idx="45">
                  <c:v>102.36304812177769</c:v>
                </c:pt>
                <c:pt idx="46">
                  <c:v>102.36304812177769</c:v>
                </c:pt>
                <c:pt idx="47">
                  <c:v>102.1962358883237</c:v>
                </c:pt>
                <c:pt idx="48">
                  <c:v>102.20037065258791</c:v>
                </c:pt>
                <c:pt idx="49">
                  <c:v>102.20037065258791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101.71043886499081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102.41111982038301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104.85999142914299</c:v>
                </c:pt>
                <c:pt idx="69">
                  <c:v>104.89144088917899</c:v>
                </c:pt>
                <c:pt idx="70">
                  <c:v>106.2317771889537</c:v>
                </c:pt>
                <c:pt idx="71">
                  <c:v>107.46047633377989</c:v>
                </c:pt>
                <c:pt idx="72">
                  <c:v>107.53335040619911</c:v>
                </c:pt>
                <c:pt idx="73">
                  <c:v>108.10197625863201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112.23470612490421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113.18766527680459</c:v>
                </c:pt>
                <c:pt idx="94">
                  <c:v>113.057674959813</c:v>
                </c:pt>
                <c:pt idx="95">
                  <c:v>113.46696173268511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113.99221493028359</c:v>
                </c:pt>
                <c:pt idx="100">
                  <c:v>113.88315943246489</c:v>
                </c:pt>
                <c:pt idx="101">
                  <c:v>113.67481229732159</c:v>
                </c:pt>
                <c:pt idx="102">
                  <c:v>113.67481229732159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115.24952576999731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115.90760825807401</c:v>
                </c:pt>
                <c:pt idx="118">
                  <c:v>115.90760825807401</c:v>
                </c:pt>
                <c:pt idx="119">
                  <c:v>116.50633740122809</c:v>
                </c:pt>
                <c:pt idx="120">
                  <c:v>116.50633740122809</c:v>
                </c:pt>
                <c:pt idx="121">
                  <c:v>116.50633740122809</c:v>
                </c:pt>
                <c:pt idx="122">
                  <c:v>116.50633740122809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117.05231697985521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117.26163985768019</c:v>
                </c:pt>
                <c:pt idx="129">
                  <c:v>117.0855811980618</c:v>
                </c:pt>
                <c:pt idx="130">
                  <c:v>116.96050422874541</c:v>
                </c:pt>
                <c:pt idx="131">
                  <c:v>116.7800422136926</c:v>
                </c:pt>
                <c:pt idx="132">
                  <c:v>117.78776471171641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118.30447481136829</c:v>
                </c:pt>
                <c:pt idx="136">
                  <c:v>118.27842644893779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119.76817739238329</c:v>
                </c:pt>
                <c:pt idx="145">
                  <c:v>122.02560512618579</c:v>
                </c:pt>
                <c:pt idx="146">
                  <c:v>122.117124677614</c:v>
                </c:pt>
                <c:pt idx="147">
                  <c:v>122.31680929648449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122.44602444437361</c:v>
                </c:pt>
                <c:pt idx="152">
                  <c:v>123.0743002565895</c:v>
                </c:pt>
                <c:pt idx="153">
                  <c:v>123.47881580436911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123.54435931654869</c:v>
                </c:pt>
                <c:pt idx="158">
                  <c:v>129.53778531541531</c:v>
                </c:pt>
                <c:pt idx="159">
                  <c:v>130.53463914375189</c:v>
                </c:pt>
                <c:pt idx="160">
                  <c:v>131.01305721343621</c:v>
                </c:pt>
                <c:pt idx="161">
                  <c:v>131.94603545436399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132.46522372883041</c:v>
                </c:pt>
                <c:pt idx="165">
                  <c:v>132.46522372883041</c:v>
                </c:pt>
                <c:pt idx="166">
                  <c:v>132.46522372883041</c:v>
                </c:pt>
                <c:pt idx="167">
                  <c:v>132.1492850885156</c:v>
                </c:pt>
                <c:pt idx="168">
                  <c:v>132.37285276365151</c:v>
                </c:pt>
                <c:pt idx="169">
                  <c:v>131.510691352028</c:v>
                </c:pt>
                <c:pt idx="170">
                  <c:v>131.87101948169101</c:v>
                </c:pt>
                <c:pt idx="171">
                  <c:v>132.394010919175</c:v>
                </c:pt>
                <c:pt idx="172">
                  <c:v>132.23192979949911</c:v>
                </c:pt>
                <c:pt idx="173">
                  <c:v>132.12313979119239</c:v>
                </c:pt>
                <c:pt idx="174">
                  <c:v>132.26595737968751</c:v>
                </c:pt>
                <c:pt idx="175">
                  <c:v>132.68909043448929</c:v>
                </c:pt>
                <c:pt idx="176">
                  <c:v>133.042249970283</c:v>
                </c:pt>
                <c:pt idx="177">
                  <c:v>133.25236969014159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131.56878769581289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131.30142429315981</c:v>
                </c:pt>
                <c:pt idx="185">
                  <c:v>131.80857176576069</c:v>
                </c:pt>
                <c:pt idx="186">
                  <c:v>131.70086919814511</c:v>
                </c:pt>
                <c:pt idx="187">
                  <c:v>131.52912149856579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131.69263253575721</c:v>
                </c:pt>
                <c:pt idx="191">
                  <c:v>131.60834401358159</c:v>
                </c:pt>
                <c:pt idx="192">
                  <c:v>131.60834401358159</c:v>
                </c:pt>
                <c:pt idx="193">
                  <c:v>131.67358175568631</c:v>
                </c:pt>
                <c:pt idx="194">
                  <c:v>131.60309954851479</c:v>
                </c:pt>
                <c:pt idx="195">
                  <c:v>131.38644509489711</c:v>
                </c:pt>
                <c:pt idx="196">
                  <c:v>130.89679206927241</c:v>
                </c:pt>
                <c:pt idx="197">
                  <c:v>130.77693527005971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131.80632088056319</c:v>
                </c:pt>
                <c:pt idx="201">
                  <c:v>131.80632088056319</c:v>
                </c:pt>
                <c:pt idx="202">
                  <c:v>131.03116362388249</c:v>
                </c:pt>
                <c:pt idx="203">
                  <c:v>131.09159009557081</c:v>
                </c:pt>
                <c:pt idx="204">
                  <c:v>130.67449390086659</c:v>
                </c:pt>
                <c:pt idx="205">
                  <c:v>129.77480948881939</c:v>
                </c:pt>
                <c:pt idx="206">
                  <c:v>129.55224554596651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129.24442683494351</c:v>
                </c:pt>
                <c:pt idx="210">
                  <c:v>129.55662569343221</c:v>
                </c:pt>
                <c:pt idx="211">
                  <c:v>129.55662569343221</c:v>
                </c:pt>
                <c:pt idx="212">
                  <c:v>129.55662569343221</c:v>
                </c:pt>
                <c:pt idx="213">
                  <c:v>130.05783066388361</c:v>
                </c:pt>
                <c:pt idx="214">
                  <c:v>130.05783066388361</c:v>
                </c:pt>
                <c:pt idx="215">
                  <c:v>130.05783066388361</c:v>
                </c:pt>
                <c:pt idx="216">
                  <c:v>130.12946285032959</c:v>
                </c:pt>
                <c:pt idx="217">
                  <c:v>130.03485648192779</c:v>
                </c:pt>
                <c:pt idx="218">
                  <c:v>129.8002398178547</c:v>
                </c:pt>
                <c:pt idx="219">
                  <c:v>129.59407843427971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132.47008681588721</c:v>
                </c:pt>
                <c:pt idx="223">
                  <c:v>133.55097242902261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131.92308892195251</c:v>
                </c:pt>
                <c:pt idx="228">
                  <c:v>131.32065183674729</c:v>
                </c:pt>
                <c:pt idx="229">
                  <c:v>132.48031522700771</c:v>
                </c:pt>
                <c:pt idx="230">
                  <c:v>135.5092844961415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136.67966381011931</c:v>
                </c:pt>
                <c:pt idx="234">
                  <c:v>136.25919527097949</c:v>
                </c:pt>
                <c:pt idx="235">
                  <c:v>136.43903842402321</c:v>
                </c:pt>
                <c:pt idx="236">
                  <c:v>136.45033996813069</c:v>
                </c:pt>
                <c:pt idx="237">
                  <c:v>136.45033996813069</c:v>
                </c:pt>
                <c:pt idx="238">
                  <c:v>136.07344954386309</c:v>
                </c:pt>
                <c:pt idx="239">
                  <c:v>136.07344954386309</c:v>
                </c:pt>
                <c:pt idx="240">
                  <c:v>136.07344954386309</c:v>
                </c:pt>
                <c:pt idx="241">
                  <c:v>136.33918227801641</c:v>
                </c:pt>
                <c:pt idx="242">
                  <c:v>136.86519366399509</c:v>
                </c:pt>
                <c:pt idx="243">
                  <c:v>136.79517733780679</c:v>
                </c:pt>
                <c:pt idx="244">
                  <c:v>136.79517733780679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136.68539473215421</c:v>
                </c:pt>
                <c:pt idx="248">
                  <c:v>136.68539473215421</c:v>
                </c:pt>
                <c:pt idx="249">
                  <c:v>136.68539473215421</c:v>
                </c:pt>
                <c:pt idx="250">
                  <c:v>136.68539473215421</c:v>
                </c:pt>
                <c:pt idx="251">
                  <c:v>136.68539473215421</c:v>
                </c:pt>
                <c:pt idx="252">
                  <c:v>136.53674365166361</c:v>
                </c:pt>
                <c:pt idx="253">
                  <c:v>136.53674365166361</c:v>
                </c:pt>
                <c:pt idx="254">
                  <c:v>136.53674365166361</c:v>
                </c:pt>
                <c:pt idx="255">
                  <c:v>136.97531099506719</c:v>
                </c:pt>
                <c:pt idx="256">
                  <c:v>137.61680056979989</c:v>
                </c:pt>
                <c:pt idx="257">
                  <c:v>137.71808037378611</c:v>
                </c:pt>
                <c:pt idx="258">
                  <c:v>137.0062150068878</c:v>
                </c:pt>
                <c:pt idx="259">
                  <c:v>137.38118202282121</c:v>
                </c:pt>
                <c:pt idx="260">
                  <c:v>137.62446594113439</c:v>
                </c:pt>
                <c:pt idx="261">
                  <c:v>137.62446594113439</c:v>
                </c:pt>
                <c:pt idx="262">
                  <c:v>137.78094064957551</c:v>
                </c:pt>
                <c:pt idx="263">
                  <c:v>138.28179908362731</c:v>
                </c:pt>
                <c:pt idx="264">
                  <c:v>139.86279194611649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137.68614850712311</c:v>
                </c:pt>
                <c:pt idx="268">
                  <c:v>143.8961161861844</c:v>
                </c:pt>
                <c:pt idx="269">
                  <c:v>144.98374862026819</c:v>
                </c:pt>
                <c:pt idx="270">
                  <c:v>144.59736579468151</c:v>
                </c:pt>
                <c:pt idx="271">
                  <c:v>143.0802899803686</c:v>
                </c:pt>
                <c:pt idx="272">
                  <c:v>141.91593835086661</c:v>
                </c:pt>
                <c:pt idx="273">
                  <c:v>139.86558342839561</c:v>
                </c:pt>
                <c:pt idx="274">
                  <c:v>140.54339095365441</c:v>
                </c:pt>
                <c:pt idx="275">
                  <c:v>138.54115726651739</c:v>
                </c:pt>
                <c:pt idx="276">
                  <c:v>139.13193812196349</c:v>
                </c:pt>
                <c:pt idx="277">
                  <c:v>139.13193812196349</c:v>
                </c:pt>
                <c:pt idx="278">
                  <c:v>139.20406690370649</c:v>
                </c:pt>
                <c:pt idx="279">
                  <c:v>139.14043757823751</c:v>
                </c:pt>
                <c:pt idx="280">
                  <c:v>138.58093014156941</c:v>
                </c:pt>
                <c:pt idx="281">
                  <c:v>137.03486928210009</c:v>
                </c:pt>
                <c:pt idx="282">
                  <c:v>138.36543172722349</c:v>
                </c:pt>
                <c:pt idx="283">
                  <c:v>138.97696429662361</c:v>
                </c:pt>
                <c:pt idx="284">
                  <c:v>140.04421804777641</c:v>
                </c:pt>
                <c:pt idx="285">
                  <c:v>140.42554997072321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140.74132105585551</c:v>
                </c:pt>
                <c:pt idx="290">
                  <c:v>141.0772692808832</c:v>
                </c:pt>
                <c:pt idx="291">
                  <c:v>140.37838289908481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142.45269516346741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142.66884935056831</c:v>
                </c:pt>
                <c:pt idx="301">
                  <c:v>142.66884935056831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141.70261490066321</c:v>
                </c:pt>
                <c:pt idx="306">
                  <c:v>143.28369585720239</c:v>
                </c:pt>
                <c:pt idx="307">
                  <c:v>143.28369585720239</c:v>
                </c:pt>
                <c:pt idx="308">
                  <c:v>143.24932365445099</c:v>
                </c:pt>
                <c:pt idx="309">
                  <c:v>143.72442992911451</c:v>
                </c:pt>
                <c:pt idx="310">
                  <c:v>143.94296561806939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141.88754731889341</c:v>
                </c:pt>
                <c:pt idx="314">
                  <c:v>142.27309643196381</c:v>
                </c:pt>
                <c:pt idx="315">
                  <c:v>142.41489546092191</c:v>
                </c:pt>
                <c:pt idx="316">
                  <c:v>142.87940082465309</c:v>
                </c:pt>
                <c:pt idx="317">
                  <c:v>142.87940082465309</c:v>
                </c:pt>
                <c:pt idx="318">
                  <c:v>142.87940082465309</c:v>
                </c:pt>
                <c:pt idx="319">
                  <c:v>142.50296322791311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142.03157205356339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141.79499274766371</c:v>
                </c:pt>
                <c:pt idx="328">
                  <c:v>141.79499274766371</c:v>
                </c:pt>
                <c:pt idx="329">
                  <c:v>141.7261882449238</c:v>
                </c:pt>
                <c:pt idx="330">
                  <c:v>142.57934007431791</c:v>
                </c:pt>
                <c:pt idx="331">
                  <c:v>142.53866675607961</c:v>
                </c:pt>
                <c:pt idx="332">
                  <c:v>142.46568632719951</c:v>
                </c:pt>
                <c:pt idx="333">
                  <c:v>143.41983817847159</c:v>
                </c:pt>
                <c:pt idx="334">
                  <c:v>143.39398583328199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143.01605799945281</c:v>
                </c:pt>
                <c:pt idx="338">
                  <c:v>142.46238662687841</c:v>
                </c:pt>
                <c:pt idx="339">
                  <c:v>142.18245878855461</c:v>
                </c:pt>
                <c:pt idx="340">
                  <c:v>142.18245878855461</c:v>
                </c:pt>
                <c:pt idx="341">
                  <c:v>142.36172308047381</c:v>
                </c:pt>
                <c:pt idx="342">
                  <c:v>142.36172308047381</c:v>
                </c:pt>
                <c:pt idx="343">
                  <c:v>142.36172308047381</c:v>
                </c:pt>
                <c:pt idx="344">
                  <c:v>142.36172308047381</c:v>
                </c:pt>
                <c:pt idx="345">
                  <c:v>142.3478761417652</c:v>
                </c:pt>
                <c:pt idx="346">
                  <c:v>142.57962604760201</c:v>
                </c:pt>
                <c:pt idx="347">
                  <c:v>142.57962604760201</c:v>
                </c:pt>
                <c:pt idx="348">
                  <c:v>142.57962604760201</c:v>
                </c:pt>
                <c:pt idx="349">
                  <c:v>142.57962604760201</c:v>
                </c:pt>
                <c:pt idx="350">
                  <c:v>142.57962604760201</c:v>
                </c:pt>
                <c:pt idx="351">
                  <c:v>142.57962604760201</c:v>
                </c:pt>
                <c:pt idx="352">
                  <c:v>142.57962604760201</c:v>
                </c:pt>
                <c:pt idx="353">
                  <c:v>142.49905367156029</c:v>
                </c:pt>
                <c:pt idx="354">
                  <c:v>142.49905367156029</c:v>
                </c:pt>
                <c:pt idx="355">
                  <c:v>142.77644871561159</c:v>
                </c:pt>
                <c:pt idx="356">
                  <c:v>143.05292125743071</c:v>
                </c:pt>
                <c:pt idx="357">
                  <c:v>143.05292125743071</c:v>
                </c:pt>
                <c:pt idx="358">
                  <c:v>143.05292125743071</c:v>
                </c:pt>
                <c:pt idx="359">
                  <c:v>142.58804452202261</c:v>
                </c:pt>
                <c:pt idx="360">
                  <c:v>142.03594718775611</c:v>
                </c:pt>
                <c:pt idx="361">
                  <c:v>142.03594718775611</c:v>
                </c:pt>
                <c:pt idx="362">
                  <c:v>142.03594718775611</c:v>
                </c:pt>
                <c:pt idx="363">
                  <c:v>142.03594718775611</c:v>
                </c:pt>
                <c:pt idx="364">
                  <c:v>142.03326397316741</c:v>
                </c:pt>
                <c:pt idx="365">
                  <c:v>142.03326397316741</c:v>
                </c:pt>
                <c:pt idx="366">
                  <c:v>142.69249693174851</c:v>
                </c:pt>
                <c:pt idx="367">
                  <c:v>142.45936746565701</c:v>
                </c:pt>
                <c:pt idx="368">
                  <c:v>142.99672607550181</c:v>
                </c:pt>
                <c:pt idx="369">
                  <c:v>143.42328015860869</c:v>
                </c:pt>
                <c:pt idx="370">
                  <c:v>142.09611824405039</c:v>
                </c:pt>
                <c:pt idx="371">
                  <c:v>142.09611824405039</c:v>
                </c:pt>
                <c:pt idx="372">
                  <c:v>141.93889726154001</c:v>
                </c:pt>
                <c:pt idx="373">
                  <c:v>141.4748700346212</c:v>
                </c:pt>
                <c:pt idx="374">
                  <c:v>141.53917249385049</c:v>
                </c:pt>
                <c:pt idx="375">
                  <c:v>141.53917249385049</c:v>
                </c:pt>
                <c:pt idx="376">
                  <c:v>142.01108581311121</c:v>
                </c:pt>
                <c:pt idx="377">
                  <c:v>141.51449367611079</c:v>
                </c:pt>
                <c:pt idx="378">
                  <c:v>143.71960504729319</c:v>
                </c:pt>
                <c:pt idx="379">
                  <c:v>144.31346682489209</c:v>
                </c:pt>
                <c:pt idx="380">
                  <c:v>143.94850283686139</c:v>
                </c:pt>
                <c:pt idx="381">
                  <c:v>143.49287015878039</c:v>
                </c:pt>
                <c:pt idx="382">
                  <c:v>143.49287015878039</c:v>
                </c:pt>
                <c:pt idx="383">
                  <c:v>143.49287015878039</c:v>
                </c:pt>
                <c:pt idx="384">
                  <c:v>143.49287015878039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143.42413599890119</c:v>
                </c:pt>
                <c:pt idx="388">
                  <c:v>133.8343739035451</c:v>
                </c:pt>
                <c:pt idx="389">
                  <c:v>138.33719150870749</c:v>
                </c:pt>
                <c:pt idx="390">
                  <c:v>139.75446166042931</c:v>
                </c:pt>
                <c:pt idx="391">
                  <c:v>140.70018341526401</c:v>
                </c:pt>
                <c:pt idx="392">
                  <c:v>139.03697188842739</c:v>
                </c:pt>
                <c:pt idx="393">
                  <c:v>139.95675959412549</c:v>
                </c:pt>
                <c:pt idx="394">
                  <c:v>140.54793184323839</c:v>
                </c:pt>
                <c:pt idx="395">
                  <c:v>140.38371753737451</c:v>
                </c:pt>
                <c:pt idx="396">
                  <c:v>140.37518986837549</c:v>
                </c:pt>
                <c:pt idx="397">
                  <c:v>140.12250994083681</c:v>
                </c:pt>
                <c:pt idx="398">
                  <c:v>139.95680113175379</c:v>
                </c:pt>
                <c:pt idx="399">
                  <c:v>140.07201982223211</c:v>
                </c:pt>
                <c:pt idx="400">
                  <c:v>140.07201982223211</c:v>
                </c:pt>
                <c:pt idx="401">
                  <c:v>140.07258446515581</c:v>
                </c:pt>
                <c:pt idx="402">
                  <c:v>140.43508346856439</c:v>
                </c:pt>
                <c:pt idx="403">
                  <c:v>139.78601000878109</c:v>
                </c:pt>
                <c:pt idx="404">
                  <c:v>140.70749969329501</c:v>
                </c:pt>
                <c:pt idx="405">
                  <c:v>140.4509180737146</c:v>
                </c:pt>
                <c:pt idx="406">
                  <c:v>142.01112430019359</c:v>
                </c:pt>
                <c:pt idx="407">
                  <c:v>142.26931972020921</c:v>
                </c:pt>
                <c:pt idx="408">
                  <c:v>142.26931972020921</c:v>
                </c:pt>
                <c:pt idx="409">
                  <c:v>142.42810795539609</c:v>
                </c:pt>
                <c:pt idx="410">
                  <c:v>142.31137219785279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142.71720899714239</c:v>
                </c:pt>
                <c:pt idx="416">
                  <c:v>142.71720899714239</c:v>
                </c:pt>
                <c:pt idx="417">
                  <c:v>143.26219827480011</c:v>
                </c:pt>
                <c:pt idx="418">
                  <c:v>143.26219827480011</c:v>
                </c:pt>
                <c:pt idx="419">
                  <c:v>143.26219827480011</c:v>
                </c:pt>
                <c:pt idx="420">
                  <c:v>141.99723463221841</c:v>
                </c:pt>
                <c:pt idx="421">
                  <c:v>141.99723463221841</c:v>
                </c:pt>
                <c:pt idx="422">
                  <c:v>141.99723463221841</c:v>
                </c:pt>
                <c:pt idx="423">
                  <c:v>141.475776222391</c:v>
                </c:pt>
                <c:pt idx="424">
                  <c:v>146.66999539765899</c:v>
                </c:pt>
                <c:pt idx="425">
                  <c:v>146.66999539765899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146.09301159945451</c:v>
                </c:pt>
                <c:pt idx="430">
                  <c:v>146.09301159945451</c:v>
                </c:pt>
                <c:pt idx="431">
                  <c:v>146.09301159945451</c:v>
                </c:pt>
                <c:pt idx="432">
                  <c:v>151.56357061528681</c:v>
                </c:pt>
                <c:pt idx="433">
                  <c:v>161.71453321393651</c:v>
                </c:pt>
                <c:pt idx="434">
                  <c:v>161.71453321393651</c:v>
                </c:pt>
                <c:pt idx="435">
                  <c:v>161.71453321393651</c:v>
                </c:pt>
                <c:pt idx="436">
                  <c:v>161.71453321393651</c:v>
                </c:pt>
                <c:pt idx="437">
                  <c:v>161.71453321393651</c:v>
                </c:pt>
                <c:pt idx="438">
                  <c:v>161.8090167444044</c:v>
                </c:pt>
                <c:pt idx="439">
                  <c:v>166.25467099306061</c:v>
                </c:pt>
                <c:pt idx="440">
                  <c:v>166.25467099306061</c:v>
                </c:pt>
                <c:pt idx="441">
                  <c:v>168.61078333274591</c:v>
                </c:pt>
                <c:pt idx="442">
                  <c:v>168.59370663756741</c:v>
                </c:pt>
                <c:pt idx="443">
                  <c:v>167.61143157902069</c:v>
                </c:pt>
                <c:pt idx="444">
                  <c:v>167.39285426932759</c:v>
                </c:pt>
                <c:pt idx="445">
                  <c:v>177.86834004306161</c:v>
                </c:pt>
                <c:pt idx="446">
                  <c:v>177.86834004306161</c:v>
                </c:pt>
                <c:pt idx="447">
                  <c:v>184.32997496141829</c:v>
                </c:pt>
                <c:pt idx="448">
                  <c:v>184.32997496141829</c:v>
                </c:pt>
                <c:pt idx="449">
                  <c:v>188.36410723721039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194.70952353460251</c:v>
                </c:pt>
                <c:pt idx="454">
                  <c:v>194.32867695888959</c:v>
                </c:pt>
                <c:pt idx="455">
                  <c:v>194.19406362281251</c:v>
                </c:pt>
                <c:pt idx="456">
                  <c:v>196.03610455976369</c:v>
                </c:pt>
                <c:pt idx="457">
                  <c:v>199.25644274716441</c:v>
                </c:pt>
                <c:pt idx="458">
                  <c:v>199.25644274716441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203.06694827426639</c:v>
                </c:pt>
                <c:pt idx="463">
                  <c:v>204.5731052931217</c:v>
                </c:pt>
                <c:pt idx="464">
                  <c:v>208.1510630190096</c:v>
                </c:pt>
                <c:pt idx="465">
                  <c:v>201.35373362505479</c:v>
                </c:pt>
                <c:pt idx="466">
                  <c:v>202.5167828561236</c:v>
                </c:pt>
                <c:pt idx="467">
                  <c:v>202.46670453449829</c:v>
                </c:pt>
                <c:pt idx="468">
                  <c:v>202.46670453449829</c:v>
                </c:pt>
                <c:pt idx="469">
                  <c:v>216.30313958679059</c:v>
                </c:pt>
                <c:pt idx="470">
                  <c:v>216.30313958679059</c:v>
                </c:pt>
                <c:pt idx="471">
                  <c:v>216.30313958679059</c:v>
                </c:pt>
                <c:pt idx="472">
                  <c:v>212.99716936565181</c:v>
                </c:pt>
                <c:pt idx="473">
                  <c:v>214.95087077647551</c:v>
                </c:pt>
                <c:pt idx="474">
                  <c:v>214.95087077647551</c:v>
                </c:pt>
                <c:pt idx="475">
                  <c:v>215.5399300164116</c:v>
                </c:pt>
                <c:pt idx="476">
                  <c:v>216.04065736942911</c:v>
                </c:pt>
                <c:pt idx="477">
                  <c:v>216.04065736942911</c:v>
                </c:pt>
                <c:pt idx="478">
                  <c:v>216.04065736942911</c:v>
                </c:pt>
                <c:pt idx="479">
                  <c:v>214.42499054067699</c:v>
                </c:pt>
                <c:pt idx="480">
                  <c:v>217.29061192413141</c:v>
                </c:pt>
                <c:pt idx="481">
                  <c:v>217.29061192413141</c:v>
                </c:pt>
                <c:pt idx="482">
                  <c:v>215.312960356221</c:v>
                </c:pt>
                <c:pt idx="483">
                  <c:v>217.86067859001781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217.23261246845999</c:v>
                </c:pt>
                <c:pt idx="487">
                  <c:v>204.81708797974451</c:v>
                </c:pt>
                <c:pt idx="488">
                  <c:v>202.9541191839225</c:v>
                </c:pt>
                <c:pt idx="489">
                  <c:v>203.11163576297929</c:v>
                </c:pt>
                <c:pt idx="490">
                  <c:v>203.11163576297929</c:v>
                </c:pt>
                <c:pt idx="491">
                  <c:v>203.11163576297929</c:v>
                </c:pt>
                <c:pt idx="492">
                  <c:v>218.23844898511069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225.20027264577959</c:v>
                </c:pt>
                <c:pt idx="496">
                  <c:v>225.20027264577959</c:v>
                </c:pt>
                <c:pt idx="497">
                  <c:v>227.28011288847131</c:v>
                </c:pt>
                <c:pt idx="498">
                  <c:v>227.28011288847131</c:v>
                </c:pt>
                <c:pt idx="499">
                  <c:v>227.28011288847131</c:v>
                </c:pt>
                <c:pt idx="500">
                  <c:v>227.28011288847131</c:v>
                </c:pt>
                <c:pt idx="501">
                  <c:v>227.28011288847131</c:v>
                </c:pt>
                <c:pt idx="502">
                  <c:v>227.28011288847131</c:v>
                </c:pt>
                <c:pt idx="503">
                  <c:v>227.28011288847131</c:v>
                </c:pt>
                <c:pt idx="504">
                  <c:v>227.28011288847131</c:v>
                </c:pt>
                <c:pt idx="505">
                  <c:v>227.28011288847131</c:v>
                </c:pt>
                <c:pt idx="506">
                  <c:v>227.28011288847131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226.47166028993789</c:v>
                </c:pt>
                <c:pt idx="513">
                  <c:v>226.47166028993789</c:v>
                </c:pt>
                <c:pt idx="514">
                  <c:v>225.09370707342859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223.92290471510299</c:v>
                </c:pt>
                <c:pt idx="523">
                  <c:v>223.92290471510299</c:v>
                </c:pt>
                <c:pt idx="524">
                  <c:v>223.92290471510299</c:v>
                </c:pt>
                <c:pt idx="525">
                  <c:v>223.92290471510299</c:v>
                </c:pt>
                <c:pt idx="526">
                  <c:v>223.92290471510299</c:v>
                </c:pt>
                <c:pt idx="527">
                  <c:v>223.92290471510299</c:v>
                </c:pt>
                <c:pt idx="528">
                  <c:v>225.05520058225929</c:v>
                </c:pt>
                <c:pt idx="529">
                  <c:v>221.6188650681934</c:v>
                </c:pt>
                <c:pt idx="530">
                  <c:v>225.09672828488411</c:v>
                </c:pt>
                <c:pt idx="531">
                  <c:v>225.09672828488411</c:v>
                </c:pt>
                <c:pt idx="532">
                  <c:v>223.94241081746671</c:v>
                </c:pt>
                <c:pt idx="533">
                  <c:v>223.94241081746671</c:v>
                </c:pt>
                <c:pt idx="534">
                  <c:v>223.94241081746671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231.12811304101021</c:v>
                </c:pt>
                <c:pt idx="538">
                  <c:v>231.12811304101021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246.03967212235639</c:v>
                </c:pt>
                <c:pt idx="548">
                  <c:v>246.29505649125329</c:v>
                </c:pt>
                <c:pt idx="549">
                  <c:v>246.29505649125329</c:v>
                </c:pt>
                <c:pt idx="550">
                  <c:v>236.06225130075009</c:v>
                </c:pt>
                <c:pt idx="551">
                  <c:v>241.88749201182949</c:v>
                </c:pt>
                <c:pt idx="552">
                  <c:v>241.88749201182949</c:v>
                </c:pt>
                <c:pt idx="553">
                  <c:v>243.30853105989581</c:v>
                </c:pt>
                <c:pt idx="554">
                  <c:v>235.34157166578379</c:v>
                </c:pt>
                <c:pt idx="555">
                  <c:v>235.34157166578379</c:v>
                </c:pt>
                <c:pt idx="556">
                  <c:v>235.34157166578379</c:v>
                </c:pt>
                <c:pt idx="557">
                  <c:v>238.42316856332121</c:v>
                </c:pt>
                <c:pt idx="558">
                  <c:v>238.42316856332121</c:v>
                </c:pt>
                <c:pt idx="559">
                  <c:v>239.67883011851401</c:v>
                </c:pt>
                <c:pt idx="560">
                  <c:v>238.51275399101161</c:v>
                </c:pt>
                <c:pt idx="561">
                  <c:v>238.51275399101161</c:v>
                </c:pt>
                <c:pt idx="562">
                  <c:v>236.08062656525371</c:v>
                </c:pt>
                <c:pt idx="563">
                  <c:v>236.08062656525371</c:v>
                </c:pt>
                <c:pt idx="564">
                  <c:v>234.51891835670901</c:v>
                </c:pt>
                <c:pt idx="565">
                  <c:v>234.51891835670901</c:v>
                </c:pt>
                <c:pt idx="566">
                  <c:v>236.24548073314469</c:v>
                </c:pt>
                <c:pt idx="567">
                  <c:v>233.9400365605436</c:v>
                </c:pt>
                <c:pt idx="568">
                  <c:v>231.95424113506371</c:v>
                </c:pt>
                <c:pt idx="569">
                  <c:v>232.49150792509721</c:v>
                </c:pt>
                <c:pt idx="570">
                  <c:v>234.79495958901799</c:v>
                </c:pt>
                <c:pt idx="571">
                  <c:v>235.64257186589981</c:v>
                </c:pt>
                <c:pt idx="572">
                  <c:v>236.3183252974793</c:v>
                </c:pt>
                <c:pt idx="573">
                  <c:v>237.60749468869241</c:v>
                </c:pt>
                <c:pt idx="574">
                  <c:v>237.60749468869241</c:v>
                </c:pt>
                <c:pt idx="575">
                  <c:v>237.60749468869241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237.32902630541841</c:v>
                </c:pt>
                <c:pt idx="579">
                  <c:v>259.3629803614071</c:v>
                </c:pt>
                <c:pt idx="580">
                  <c:v>259.32184778672649</c:v>
                </c:pt>
                <c:pt idx="581">
                  <c:v>260.21549089349202</c:v>
                </c:pt>
                <c:pt idx="582">
                  <c:v>258.35954085766861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258.35319638096058</c:v>
                </c:pt>
                <c:pt idx="587">
                  <c:v>258.94443309908121</c:v>
                </c:pt>
                <c:pt idx="588">
                  <c:v>261.3700154438896</c:v>
                </c:pt>
                <c:pt idx="589">
                  <c:v>261.3700154438896</c:v>
                </c:pt>
                <c:pt idx="590">
                  <c:v>258.10453593183672</c:v>
                </c:pt>
                <c:pt idx="591">
                  <c:v>258.10453593183672</c:v>
                </c:pt>
                <c:pt idx="592">
                  <c:v>258.10453593183672</c:v>
                </c:pt>
                <c:pt idx="593">
                  <c:v>258.10453593183672</c:v>
                </c:pt>
                <c:pt idx="594">
                  <c:v>258.32468214120848</c:v>
                </c:pt>
                <c:pt idx="595">
                  <c:v>257.16929139445898</c:v>
                </c:pt>
                <c:pt idx="596">
                  <c:v>257.16929139445898</c:v>
                </c:pt>
                <c:pt idx="597">
                  <c:v>257.16929139445898</c:v>
                </c:pt>
                <c:pt idx="598">
                  <c:v>257.16929139445898</c:v>
                </c:pt>
                <c:pt idx="599">
                  <c:v>257.16929139445898</c:v>
                </c:pt>
                <c:pt idx="600">
                  <c:v>257.16929139445898</c:v>
                </c:pt>
                <c:pt idx="601">
                  <c:v>257.26210553908942</c:v>
                </c:pt>
                <c:pt idx="602">
                  <c:v>257.26210553908942</c:v>
                </c:pt>
                <c:pt idx="603">
                  <c:v>257.26210553908942</c:v>
                </c:pt>
                <c:pt idx="604">
                  <c:v>257.26210553908942</c:v>
                </c:pt>
                <c:pt idx="605">
                  <c:v>257.26210553908942</c:v>
                </c:pt>
                <c:pt idx="606">
                  <c:v>257.26210553908942</c:v>
                </c:pt>
                <c:pt idx="607">
                  <c:v>257.26210553908942</c:v>
                </c:pt>
                <c:pt idx="608">
                  <c:v>257.26210553908942</c:v>
                </c:pt>
                <c:pt idx="609">
                  <c:v>257.26210553908942</c:v>
                </c:pt>
                <c:pt idx="610">
                  <c:v>257.26210553908942</c:v>
                </c:pt>
                <c:pt idx="611">
                  <c:v>257.26210553908942</c:v>
                </c:pt>
                <c:pt idx="612">
                  <c:v>257.22660588723153</c:v>
                </c:pt>
                <c:pt idx="613">
                  <c:v>257.22660588723153</c:v>
                </c:pt>
                <c:pt idx="614">
                  <c:v>257.98858434780698</c:v>
                </c:pt>
                <c:pt idx="615">
                  <c:v>257.98858434780698</c:v>
                </c:pt>
                <c:pt idx="616">
                  <c:v>257.98858434780698</c:v>
                </c:pt>
                <c:pt idx="617">
                  <c:v>257.57518226910781</c:v>
                </c:pt>
                <c:pt idx="618">
                  <c:v>256.72295838118521</c:v>
                </c:pt>
                <c:pt idx="619">
                  <c:v>256.72295838118521</c:v>
                </c:pt>
                <c:pt idx="620">
                  <c:v>256.72295838118521</c:v>
                </c:pt>
                <c:pt idx="621">
                  <c:v>256.72295838118521</c:v>
                </c:pt>
                <c:pt idx="622">
                  <c:v>256.72295838118521</c:v>
                </c:pt>
                <c:pt idx="623">
                  <c:v>256.72295838118521</c:v>
                </c:pt>
                <c:pt idx="624">
                  <c:v>256.72295838118521</c:v>
                </c:pt>
                <c:pt idx="625">
                  <c:v>256.72295838118521</c:v>
                </c:pt>
                <c:pt idx="626">
                  <c:v>256.72295838118521</c:v>
                </c:pt>
                <c:pt idx="627">
                  <c:v>256.72295838118521</c:v>
                </c:pt>
                <c:pt idx="628">
                  <c:v>256.72295838118521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2D-0647-9B24-770B85D8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932768"/>
        <c:axId val="378932376"/>
      </c:lineChart>
      <c:dateAx>
        <c:axId val="378932768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378932376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378932376"/>
        <c:scaling>
          <c:orientation val="minMax"/>
          <c:min val="5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8932768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13879277605198001"/>
          <c:y val="0.172468289372574"/>
          <c:w val="0.37774214576010401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2016</a:t>
            </a:r>
            <a:r>
              <a:rPr lang="zh-CN" altLang="en-US" dirty="0"/>
              <a:t>一月</a:t>
            </a:r>
            <a:r>
              <a:rPr lang="en-GB" dirty="0"/>
              <a:t> </a:t>
            </a:r>
            <a:r>
              <a:rPr lang="zh-CN" altLang="en-US" dirty="0"/>
              <a:t>下跌</a:t>
            </a:r>
            <a:endParaRPr lang="en-GB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01"/>
          <c:w val="0.82770203503626105"/>
          <c:h val="0.68014182959736402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98.562642160893645</c:v>
                </c:pt>
                <c:pt idx="2">
                  <c:v>100.5857149039918</c:v>
                </c:pt>
                <c:pt idx="3">
                  <c:v>99.882664666195424</c:v>
                </c:pt>
                <c:pt idx="4">
                  <c:v>99.234435035176574</c:v>
                </c:pt>
                <c:pt idx="5">
                  <c:v>98.466465657775203</c:v>
                </c:pt>
                <c:pt idx="6">
                  <c:v>98.688152497463292</c:v>
                </c:pt>
                <c:pt idx="7">
                  <c:v>96.771354790311193</c:v>
                </c:pt>
                <c:pt idx="8">
                  <c:v>97.231559357733332</c:v>
                </c:pt>
                <c:pt idx="9">
                  <c:v>98.264014118710676</c:v>
                </c:pt>
                <c:pt idx="10">
                  <c:v>99.690311659958383</c:v>
                </c:pt>
                <c:pt idx="11">
                  <c:v>98.190919976340595</c:v>
                </c:pt>
                <c:pt idx="12">
                  <c:v>96.443392914677005</c:v>
                </c:pt>
                <c:pt idx="13">
                  <c:v>97.193569639001524</c:v>
                </c:pt>
                <c:pt idx="14">
                  <c:v>98.050502281787544</c:v>
                </c:pt>
                <c:pt idx="15">
                  <c:v>99.268096811268038</c:v>
                </c:pt>
                <c:pt idx="16">
                  <c:v>99.109405581122502</c:v>
                </c:pt>
                <c:pt idx="17">
                  <c:v>98.893489331621339</c:v>
                </c:pt>
                <c:pt idx="18">
                  <c:v>99.944698510706857</c:v>
                </c:pt>
                <c:pt idx="19">
                  <c:v>99.22337473731794</c:v>
                </c:pt>
                <c:pt idx="20">
                  <c:v>98.289500892037069</c:v>
                </c:pt>
                <c:pt idx="21">
                  <c:v>96.785300383263348</c:v>
                </c:pt>
                <c:pt idx="22">
                  <c:v>96.980057802078349</c:v>
                </c:pt>
                <c:pt idx="23">
                  <c:v>95.708123548335905</c:v>
                </c:pt>
                <c:pt idx="24">
                  <c:v>93.43980072228554</c:v>
                </c:pt>
                <c:pt idx="25">
                  <c:v>92.427062144447476</c:v>
                </c:pt>
                <c:pt idx="26">
                  <c:v>92.505926877004626</c:v>
                </c:pt>
                <c:pt idx="27">
                  <c:v>93.227731532909132</c:v>
                </c:pt>
                <c:pt idx="28">
                  <c:v>90.900260157440911</c:v>
                </c:pt>
                <c:pt idx="29">
                  <c:v>92.41792537665124</c:v>
                </c:pt>
                <c:pt idx="30">
                  <c:v>90.421782054426231</c:v>
                </c:pt>
                <c:pt idx="31">
                  <c:v>90.469870305985552</c:v>
                </c:pt>
                <c:pt idx="32">
                  <c:v>89.411928771681787</c:v>
                </c:pt>
                <c:pt idx="33">
                  <c:v>89.87646128174427</c:v>
                </c:pt>
                <c:pt idx="34">
                  <c:v>91.699486898355843</c:v>
                </c:pt>
                <c:pt idx="35">
                  <c:v>90.265495236858655</c:v>
                </c:pt>
                <c:pt idx="36">
                  <c:v>91.542238315757061</c:v>
                </c:pt>
                <c:pt idx="37">
                  <c:v>90.547773273511581</c:v>
                </c:pt>
                <c:pt idx="38">
                  <c:v>91.048371972243459</c:v>
                </c:pt>
                <c:pt idx="39">
                  <c:v>93.302749205341669</c:v>
                </c:pt>
                <c:pt idx="40">
                  <c:v>93.261393309000724</c:v>
                </c:pt>
                <c:pt idx="41">
                  <c:v>91.513385364821502</c:v>
                </c:pt>
                <c:pt idx="42">
                  <c:v>91.970223754634532</c:v>
                </c:pt>
                <c:pt idx="43">
                  <c:v>92.110641449187597</c:v>
                </c:pt>
                <c:pt idx="44">
                  <c:v>90.408317343989651</c:v>
                </c:pt>
                <c:pt idx="45">
                  <c:v>89.128688969997768</c:v>
                </c:pt>
                <c:pt idx="46">
                  <c:v>89.06954042057987</c:v>
                </c:pt>
                <c:pt idx="47">
                  <c:v>89.052709532534053</c:v>
                </c:pt>
                <c:pt idx="48">
                  <c:v>87.957259162014154</c:v>
                </c:pt>
                <c:pt idx="49">
                  <c:v>89.674009742679743</c:v>
                </c:pt>
                <c:pt idx="50">
                  <c:v>91.155127890704989</c:v>
                </c:pt>
                <c:pt idx="51">
                  <c:v>92.657404869416368</c:v>
                </c:pt>
                <c:pt idx="52">
                  <c:v>92.225091487898609</c:v>
                </c:pt>
                <c:pt idx="53">
                  <c:v>92.22268707532065</c:v>
                </c:pt>
                <c:pt idx="54">
                  <c:v>93.555693408543405</c:v>
                </c:pt>
                <c:pt idx="55">
                  <c:v>92.390515073262506</c:v>
                </c:pt>
                <c:pt idx="56">
                  <c:v>92.800707859062939</c:v>
                </c:pt>
                <c:pt idx="57">
                  <c:v>93.853840568210813</c:v>
                </c:pt>
                <c:pt idx="58">
                  <c:v>93.678318450019432</c:v>
                </c:pt>
                <c:pt idx="59">
                  <c:v>92.917562310351983</c:v>
                </c:pt>
                <c:pt idx="60">
                  <c:v>95.135392472265082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9D-2145-82C8-06F785C1F274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99.992587621863422</c:v>
                </c:pt>
                <c:pt idx="2">
                  <c:v>99.992587621863422</c:v>
                </c:pt>
                <c:pt idx="3">
                  <c:v>99.992587621863422</c:v>
                </c:pt>
                <c:pt idx="4">
                  <c:v>99.992587621863422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99.997664358871603</c:v>
                </c:pt>
                <c:pt idx="11">
                  <c:v>99.997664358871603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101.26883556467141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100.88475168320321</c:v>
                </c:pt>
                <c:pt idx="29">
                  <c:v>103.7603687319485</c:v>
                </c:pt>
                <c:pt idx="30">
                  <c:v>103.57194164625299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110.48478284709731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111.11088749798969</c:v>
                </c:pt>
                <c:pt idx="47">
                  <c:v>110.74210331727809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109.60279430465199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109.61037362489159</c:v>
                </c:pt>
                <c:pt idx="57">
                  <c:v>110.8050313184861</c:v>
                </c:pt>
                <c:pt idx="58">
                  <c:v>110.94974209174551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9D-2145-82C8-06F785C1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934336"/>
        <c:axId val="378931984"/>
      </c:lineChart>
      <c:dateAx>
        <c:axId val="378934336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378931984"/>
        <c:crosses val="autoZero"/>
        <c:auto val="1"/>
        <c:lblOffset val="100"/>
        <c:baseTimeUnit val="days"/>
        <c:majorUnit val="10"/>
        <c:majorTimeUnit val="days"/>
        <c:minorUnit val="1"/>
        <c:minorTimeUnit val="months"/>
      </c:dateAx>
      <c:valAx>
        <c:axId val="378931984"/>
        <c:scaling>
          <c:orientation val="minMax"/>
          <c:min val="8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89343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001"/>
          <c:y val="0.15581265632864999"/>
          <c:w val="0.43392594854097399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0.54153</cdr:x>
      <cdr:y>0.89793</cdr:y>
    </cdr:from>
    <cdr:to>
      <cdr:x>0.67815</cdr:x>
      <cdr:y>0.98257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2795954" y="3171391"/>
          <a:ext cx="705406" cy="29893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zh-CN" altLang="en-US" sz="800" dirty="0">
              <a:solidFill>
                <a:schemeClr val="tx1"/>
              </a:solidFill>
            </a:rPr>
            <a:t>标普</a:t>
          </a:r>
          <a:r>
            <a:rPr lang="en-US" altLang="zh-CN" sz="800" dirty="0">
              <a:solidFill>
                <a:schemeClr val="tx1"/>
              </a:solidFill>
            </a:rPr>
            <a:t>500</a:t>
          </a:r>
          <a:endParaRPr lang="en-GB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0.23246</cdr:x>
      <cdr:y>0.15803</cdr:y>
    </cdr:from>
    <cdr:to>
      <cdr:x>0.35336</cdr:x>
      <cdr:y>0.21785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045442" y="569201"/>
          <a:ext cx="543739" cy="21544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zh-CN" altLang="en-US" sz="800" dirty="0"/>
            <a:t>标普</a:t>
          </a:r>
          <a:r>
            <a:rPr lang="en-GB" sz="800" dirty="0"/>
            <a:t>500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83DAFF3A-412D-4805-9455-9F9FE5A3EF39}" type="datetimeFigureOut">
              <a:rPr lang="en-GB" smtClean="0"/>
              <a:t>04/06/2017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5206C4-A225-4625-A9B9-246DE850CC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91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B109E1C-4405-1C43-933B-5FA63F13FAD2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887413"/>
            <a:ext cx="31940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E2B54E-1F5A-BB44-97D0-55742D0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</a:t>
            </a:r>
            <a:r>
              <a:rPr lang="zh-CN" altLang="en-US"/>
              <a:t> </a:t>
            </a:r>
            <a:r>
              <a:rPr lang="en-US" altLang="zh-CN"/>
              <a:t>timescale</a:t>
            </a:r>
            <a:endParaRPr lang="en-GB" altLang="zh-CN"/>
          </a:p>
          <a:p>
            <a:r>
              <a:rPr lang="en-US" altLang="zh-CN"/>
              <a:t>Replot</a:t>
            </a:r>
            <a:endParaRPr lang="en-GB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traded</a:t>
            </a:r>
            <a:r>
              <a:rPr lang="zh-CN" altLang="en-US"/>
              <a:t> </a:t>
            </a:r>
            <a:r>
              <a:rPr lang="en-US" altLang="zh-CN"/>
              <a:t>stock</a:t>
            </a:r>
            <a:endParaRPr lang="en-GB" altLang="zh-CN"/>
          </a:p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cost</a:t>
            </a:r>
            <a:endParaRPr lang="en-GB" altLang="zh-CN"/>
          </a:p>
          <a:p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concentrated</a:t>
            </a:r>
            <a:r>
              <a:rPr lang="zh-CN" altLang="en-US"/>
              <a:t> </a:t>
            </a:r>
            <a:r>
              <a:rPr lang="en-US" altLang="zh-CN"/>
              <a:t>alpha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6/4/2017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Sigma002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198"/>
            <a:ext cx="6400800" cy="2274002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因素中频交易策略</a:t>
            </a:r>
            <a:endParaRPr lang="en-US" dirty="0"/>
          </a:p>
          <a:p>
            <a:pPr algn="r"/>
            <a:r>
              <a:rPr lang="en-US" sz="1600" dirty="0"/>
              <a:t>Factor-based intraday trading </a:t>
            </a:r>
            <a:r>
              <a:rPr lang="en-US" sz="1600" dirty="0" smtClean="0"/>
              <a:t>strategy</a:t>
            </a:r>
          </a:p>
          <a:p>
            <a:pPr algn="r"/>
            <a:endParaRPr lang="en-US" sz="1600" dirty="0"/>
          </a:p>
          <a:p>
            <a:pPr algn="r"/>
            <a:r>
              <a:rPr lang="zh-CN" altLang="en-US" sz="1600" dirty="0" smtClean="0"/>
              <a:t>作者：顾</a:t>
            </a:r>
            <a:r>
              <a:rPr lang="zh-CN" altLang="en-US" sz="1600" dirty="0"/>
              <a:t>浪</a:t>
            </a:r>
            <a:r>
              <a:rPr lang="zh-CN" altLang="en-US" sz="1600" dirty="0" smtClean="0"/>
              <a:t>屿</a:t>
            </a:r>
            <a:endParaRPr lang="en-GB" altLang="zh-CN" sz="1600" dirty="0" smtClean="0"/>
          </a:p>
          <a:p>
            <a:pPr algn="r"/>
            <a:r>
              <a:rPr lang="en-US" altLang="zh-CN" sz="1600" dirty="0" smtClean="0"/>
              <a:t>04/06/2017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1952" y="1379232"/>
            <a:ext cx="8379921" cy="4925995"/>
            <a:chOff x="611952" y="1379232"/>
            <a:chExt cx="8379921" cy="49259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52" y="1379232"/>
              <a:ext cx="7937680" cy="492599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132509" y="1975788"/>
              <a:ext cx="6859364" cy="3850736"/>
              <a:chOff x="2132509" y="1975788"/>
              <a:chExt cx="6859364" cy="38507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39878" y="3865745"/>
                <a:ext cx="9342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solidFill>
                      <a:srgbClr val="002060"/>
                    </a:solidFill>
                  </a:rPr>
                  <a:t>完美排列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6830112" y="5001642"/>
                <a:ext cx="1152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100" dirty="0">
                    <a:solidFill>
                      <a:srgbClr val="002060"/>
                    </a:solidFill>
                  </a:rPr>
                  <a:t>无价格滑动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2807" y="4049224"/>
                <a:ext cx="9342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>
                    <a:solidFill>
                      <a:srgbClr val="FF0000"/>
                    </a:solidFill>
                  </a:rPr>
                  <a:t>Sigma002</a:t>
                </a:r>
              </a:p>
            </p:txBody>
          </p:sp>
          <p:cxnSp>
            <p:nvCxnSpPr>
              <p:cNvPr id="4" name="Straight Arrow Connector 3"/>
              <p:cNvCxnSpPr>
                <a:stCxn id="13" idx="2"/>
              </p:cNvCxnSpPr>
              <p:nvPr/>
            </p:nvCxnSpPr>
            <p:spPr>
              <a:xfrm>
                <a:off x="3699946" y="4341612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32509" y="4324025"/>
                <a:ext cx="93427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rgbClr val="0070C0"/>
                    </a:solidFill>
                  </a:rPr>
                  <a:t>标普</a:t>
                </a:r>
                <a:r>
                  <a:rPr lang="en-GB" sz="1300" b="1" dirty="0">
                    <a:solidFill>
                      <a:srgbClr val="0070C0"/>
                    </a:solidFill>
                  </a:rPr>
                  <a:t>500</a:t>
                </a:r>
              </a:p>
            </p:txBody>
          </p:sp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2599648" y="4616413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5526" y="4881262"/>
                <a:ext cx="9681" cy="346510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805207" y="2901462"/>
                <a:ext cx="0" cy="1823063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9"/>
              <p:cNvSpPr txBox="1"/>
              <p:nvPr/>
            </p:nvSpPr>
            <p:spPr>
              <a:xfrm>
                <a:off x="8089806" y="1975788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4592</a:t>
                </a:r>
              </a:p>
            </p:txBody>
          </p:sp>
          <p:sp>
            <p:nvSpPr>
              <p:cNvPr id="18" name="TextBox 9"/>
              <p:cNvSpPr txBox="1"/>
              <p:nvPr/>
            </p:nvSpPr>
            <p:spPr>
              <a:xfrm>
                <a:off x="8089805" y="4462904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1462</a:t>
                </a: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8089804" y="5096961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737</a:t>
                </a:r>
              </a:p>
            </p:txBody>
          </p:sp>
          <p:sp>
            <p:nvSpPr>
              <p:cNvPr id="20" name="TextBox 9"/>
              <p:cNvSpPr txBox="1"/>
              <p:nvPr/>
            </p:nvSpPr>
            <p:spPr>
              <a:xfrm>
                <a:off x="8089803" y="5564903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>
                    <a:solidFill>
                      <a:srgbClr val="002060"/>
                    </a:solidFill>
                  </a:rPr>
                  <a:t>159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zh-CN" altLang="en-US" dirty="0"/>
              <a:t>实践证据表明实际交易的夏普比率往往比模拟低</a:t>
            </a:r>
            <a:r>
              <a:rPr lang="en-US" altLang="zh-CN" dirty="0"/>
              <a:t>1.0</a:t>
            </a:r>
            <a:r>
              <a:rPr lang="zh-CN" altLang="en-US" dirty="0"/>
              <a:t>，</a:t>
            </a:r>
            <a:r>
              <a:rPr lang="en-GB" dirty="0"/>
              <a:t>Sigma002 </a:t>
            </a:r>
            <a:r>
              <a:rPr lang="zh-CN" altLang="en-US" dirty="0"/>
              <a:t>模拟结果证实了这一点。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63621"/>
              </p:ext>
            </p:extLst>
          </p:nvPr>
        </p:nvGraphicFramePr>
        <p:xfrm>
          <a:off x="1477065" y="3306807"/>
          <a:ext cx="6639390" cy="233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7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31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470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05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9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完美排列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无价格滑动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5290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5290" y="5132406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Sigma002 vs </a:t>
            </a:r>
            <a:r>
              <a:rPr lang="zh-CN" altLang="en-US" sz="4000" dirty="0"/>
              <a:t>猴子策略</a:t>
            </a:r>
            <a:endParaRPr lang="en-GB" sz="40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3" y="1837582"/>
            <a:ext cx="8305297" cy="502040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876" y="6370683"/>
            <a:ext cx="7128159" cy="341194"/>
            <a:chOff x="961292" y="6036587"/>
            <a:chExt cx="7128159" cy="341194"/>
          </a:xfrm>
        </p:grpSpPr>
        <p:grpSp>
          <p:nvGrpSpPr>
            <p:cNvPr id="23" name="Group 22"/>
            <p:cNvGrpSpPr/>
            <p:nvPr/>
          </p:nvGrpSpPr>
          <p:grpSpPr>
            <a:xfrm>
              <a:off x="961292" y="6036587"/>
              <a:ext cx="5931160" cy="159913"/>
              <a:chOff x="961292" y="6036587"/>
              <a:chExt cx="5931160" cy="1599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61292" y="6044100"/>
                <a:ext cx="536331" cy="146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2729" y="6044100"/>
                <a:ext cx="536331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2008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64166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2009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8677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33188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64412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6042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84491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2014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6121" y="6036587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2015</a:t>
                </a: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016789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2016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4954" y="6225381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3120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288881"/>
            <a:ext cx="8229600" cy="54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</a:t>
            </a:r>
            <a:r>
              <a:rPr lang="zh-CN" altLang="en-US" dirty="0"/>
              <a:t>的卓越表现不光光只是运气。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77" y="2010350"/>
            <a:ext cx="4467959" cy="2505850"/>
            <a:chOff x="712177" y="2010350"/>
            <a:chExt cx="4467959" cy="2505850"/>
          </a:xfrm>
        </p:grpSpPr>
        <p:sp>
          <p:nvSpPr>
            <p:cNvPr id="3" name="Rectangle 2"/>
            <p:cNvSpPr/>
            <p:nvPr/>
          </p:nvSpPr>
          <p:spPr>
            <a:xfrm>
              <a:off x="712177" y="3672139"/>
              <a:ext cx="175846" cy="844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2" y="2010350"/>
              <a:ext cx="1529364" cy="1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1838"/>
              </p:ext>
            </p:extLst>
          </p:nvPr>
        </p:nvGraphicFramePr>
        <p:xfrm>
          <a:off x="2097435" y="3003683"/>
          <a:ext cx="6019927" cy="305421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85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42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股票</a:t>
                      </a:r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看多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24/04/2017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TLT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看空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TROW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CNI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AKAM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BWLD</a:t>
                      </a:r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QQQ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AMZN</a:t>
                      </a:r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FLT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TM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WCC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AMSG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CHL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ABMD</a:t>
                      </a:r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CBS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SNI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VRX</a:t>
                      </a:r>
                      <a:endParaRPr lang="en-GB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10/05/2017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PCLN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YY</a:t>
                      </a:r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最近交易的股票</a:t>
            </a:r>
            <a:endParaRPr lang="en-GB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1"/>
            <a:ext cx="8229600" cy="15888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每日为数不多的股票意味</a:t>
            </a:r>
            <a:r>
              <a:rPr lang="en-GB" dirty="0"/>
              <a:t>:</a:t>
            </a:r>
          </a:p>
          <a:p>
            <a:r>
              <a:rPr lang="zh-CN" altLang="en-US" dirty="0"/>
              <a:t>更高质量的埃尔夫（</a:t>
            </a:r>
            <a:r>
              <a:rPr lang="en-GB" dirty="0"/>
              <a:t>alpha</a:t>
            </a:r>
            <a:r>
              <a:rPr lang="zh-CN" altLang="en-US" dirty="0"/>
              <a:t>）</a:t>
            </a:r>
            <a:endParaRPr lang="en-GB" dirty="0"/>
          </a:p>
          <a:p>
            <a:r>
              <a:rPr lang="zh-CN" altLang="en-US" dirty="0"/>
              <a:t>更低的交易成本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825917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124544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熊市环境下的</a:t>
            </a:r>
            <a:r>
              <a:rPr lang="en-GB" sz="4000" dirty="0"/>
              <a:t>Sigma002</a:t>
            </a:r>
            <a:endParaRPr lang="en-GB" sz="3000" dirty="0"/>
          </a:p>
        </p:txBody>
      </p:sp>
      <p:sp>
        <p:nvSpPr>
          <p:cNvPr id="2" name="Rectangle 1"/>
          <p:cNvSpPr/>
          <p:nvPr/>
        </p:nvSpPr>
        <p:spPr>
          <a:xfrm>
            <a:off x="968265" y="2413715"/>
            <a:ext cx="543739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800" dirty="0"/>
              <a:t>标普</a:t>
            </a:r>
            <a:r>
              <a:rPr lang="en-GB" sz="8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77993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14.4%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8.2%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80616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标普</a:t>
                      </a:r>
                      <a:r>
                        <a:rPr lang="en-GB" sz="1100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11.2%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回答</a:t>
            </a:r>
            <a:r>
              <a:rPr lang="en-GB" dirty="0"/>
              <a:t>: </a:t>
            </a:r>
            <a:r>
              <a:rPr lang="zh-CN" altLang="en-US" dirty="0"/>
              <a:t>取决于您的风险承受能力。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CN" altLang="en-US" b="1" dirty="0"/>
              <a:t>方案</a:t>
            </a:r>
            <a:r>
              <a:rPr lang="en-GB" b="1" dirty="0"/>
              <a:t> 1: </a:t>
            </a:r>
            <a:r>
              <a:rPr lang="zh-CN" altLang="en-US" b="1" dirty="0"/>
              <a:t>可以承受</a:t>
            </a:r>
            <a:r>
              <a:rPr lang="en-GB" dirty="0"/>
              <a:t>2008 </a:t>
            </a:r>
            <a:r>
              <a:rPr lang="zh-CN" altLang="en-US" dirty="0"/>
              <a:t>金融危机</a:t>
            </a:r>
            <a:endParaRPr lang="en-GB" dirty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6.3X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99477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90.7%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51.7%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问题</a:t>
            </a:r>
            <a:r>
              <a:rPr lang="en-GB" sz="4000" dirty="0"/>
              <a:t>: </a:t>
            </a:r>
          </a:p>
          <a:p>
            <a:pPr algn="l"/>
            <a:r>
              <a:rPr lang="en-GB" sz="3000" dirty="0"/>
              <a:t>Sigma002 </a:t>
            </a:r>
            <a:r>
              <a:rPr lang="zh-CN" altLang="en-US" sz="3000" dirty="0"/>
              <a:t>可以给我多少年回报</a:t>
            </a:r>
            <a:r>
              <a:rPr lang="en-GB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46376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14.4%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8.2%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CN" altLang="en-US" sz="2200" b="1" dirty="0"/>
              <a:t>方案</a:t>
            </a:r>
            <a:r>
              <a:rPr lang="en-GB" sz="2200" b="1" dirty="0"/>
              <a:t> 2: </a:t>
            </a:r>
            <a:r>
              <a:rPr lang="zh-CN" altLang="en-US" sz="2200" b="1" dirty="0"/>
              <a:t>我最多承受</a:t>
            </a:r>
            <a:r>
              <a:rPr lang="en-US" altLang="zh-CN" sz="2200" b="1" dirty="0"/>
              <a:t>25%</a:t>
            </a:r>
            <a:r>
              <a:rPr lang="zh-CN" altLang="en-US" sz="2200" b="1" dirty="0"/>
              <a:t>的损失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2.7X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75075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Y2016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3000" dirty="0"/>
              <a:t>Sigma002 </a:t>
            </a:r>
            <a:r>
              <a:rPr lang="zh-CN" altLang="en-US" sz="3000" dirty="0"/>
              <a:t>可以给我多少年回报</a:t>
            </a:r>
            <a:r>
              <a:rPr lang="en-GB" sz="3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8015" y="1074825"/>
            <a:ext cx="8001000" cy="5425227"/>
            <a:chOff x="0" y="0"/>
            <a:chExt cx="8001000" cy="61230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64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伦敦</a:t>
                </a:r>
                <a:endParaRPr lang="en-GB" sz="11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法兰克福</a:t>
                </a:r>
                <a:r>
                  <a:rPr lang="en-GB" sz="1100" dirty="0"/>
                  <a:t>, </a:t>
                </a:r>
                <a:r>
                  <a:rPr lang="zh-CN" altLang="en-US" sz="1100" dirty="0"/>
                  <a:t>巴黎</a:t>
                </a:r>
                <a:endParaRPr lang="en-GB" sz="1100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纽约</a:t>
                </a:r>
                <a:endParaRPr lang="en-GB" sz="11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悉尼</a:t>
                </a:r>
                <a:endParaRPr lang="en-GB" sz="11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东京</a:t>
                </a:r>
                <a:endParaRPr lang="en-GB" sz="11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100" dirty="0"/>
                  <a:t>香港</a:t>
                </a:r>
                <a:endParaRPr lang="en-GB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3200" i="1" dirty="0">
                    <a:solidFill>
                      <a:schemeClr val="tx1"/>
                    </a:solidFill>
                  </a:rPr>
                  <a:t>金钱永不睡眠（</a:t>
                </a:r>
                <a:r>
                  <a:rPr lang="en-GB" sz="3200" i="1" dirty="0">
                    <a:solidFill>
                      <a:schemeClr val="tx1"/>
                    </a:solidFill>
                  </a:rPr>
                  <a:t>Money Never Sleeps</a:t>
                </a:r>
                <a:r>
                  <a:rPr lang="zh-CN" altLang="en-US" sz="3200" i="1" dirty="0">
                    <a:solidFill>
                      <a:schemeClr val="tx1"/>
                    </a:solidFill>
                  </a:rPr>
                  <a:t>）</a:t>
                </a:r>
                <a:endParaRPr lang="en-GB" sz="3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 dirty="0"/>
                <a:t>约翰内斯堡</a:t>
              </a:r>
              <a:endParaRPr lang="en-GB" sz="1100" dirty="0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未来延展至全球市场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dirty="0"/>
              <a:t>我们的投资平台</a:t>
            </a:r>
            <a:endParaRPr lang="en-GB" sz="2800" dirty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zh-CN" altLang="en-US" dirty="0"/>
              <a:t>盈透是美国最大网上证券商</a:t>
            </a:r>
            <a:endParaRPr lang="en-GB" dirty="0"/>
          </a:p>
          <a:p>
            <a:pPr lvl="1"/>
            <a:r>
              <a:rPr lang="zh-CN" altLang="en-US" dirty="0"/>
              <a:t>可交易全球</a:t>
            </a:r>
            <a:r>
              <a:rPr lang="en-US" altLang="zh-CN" dirty="0"/>
              <a:t>24</a:t>
            </a:r>
            <a:r>
              <a:rPr lang="zh-CN" altLang="en-US" dirty="0"/>
              <a:t>个股票市场</a:t>
            </a:r>
            <a:endParaRPr lang="en-US" altLang="zh-CN" dirty="0"/>
          </a:p>
          <a:p>
            <a:pPr lvl="1"/>
            <a:r>
              <a:rPr lang="zh-CN" altLang="en-US" dirty="0"/>
              <a:t>目前券商中交易成本最低的</a:t>
            </a:r>
            <a:endParaRPr lang="en-GB" dirty="0"/>
          </a:p>
          <a:p>
            <a:pPr lvl="1"/>
            <a:r>
              <a:rPr lang="zh-CN" altLang="en-US" dirty="0"/>
              <a:t>支持自动化交易，稳定的交易平台</a:t>
            </a:r>
            <a:endParaRPr lang="en-US" altLang="zh-CN" dirty="0"/>
          </a:p>
          <a:p>
            <a:pPr lvl="1"/>
            <a:r>
              <a:rPr lang="zh-CN" altLang="en-US" dirty="0"/>
              <a:t>可拥有</a:t>
            </a:r>
            <a:r>
              <a:rPr lang="en-US" altLang="zh-CN" dirty="0"/>
              <a:t>10</a:t>
            </a:r>
            <a:r>
              <a:rPr lang="zh-CN" altLang="en-US" dirty="0"/>
              <a:t>倍以下的杠杆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20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54525"/>
              </p:ext>
            </p:extLst>
          </p:nvPr>
        </p:nvGraphicFramePr>
        <p:xfrm>
          <a:off x="987669" y="4577618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645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账户类型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Reg. T Margin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Portfolio Margin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最低开户金额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$ 10,000.00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允许杠杆倍数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无杠杆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最多</a:t>
                      </a:r>
                      <a:r>
                        <a:rPr lang="en-GB" sz="1200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r>
                        <a:rPr lang="en-GB" sz="1200" baseline="0" dirty="0"/>
                        <a:t> ~ </a:t>
                      </a:r>
                      <a:r>
                        <a:rPr lang="en-US" altLang="zh-CN" sz="1200" baseline="0" dirty="0"/>
                        <a:t>10</a:t>
                      </a:r>
                      <a:r>
                        <a:rPr lang="zh-CN" altLang="en-US" sz="1200" baseline="0" dirty="0"/>
                        <a:t>倍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投资平台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设立子账户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只有交易权限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告诉我们您的子帐号及您的风险承受能力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zh-CN" altLang="en-US" b="1" dirty="0"/>
              <a:t>简单的几个步骤就可以与</a:t>
            </a:r>
            <a:r>
              <a:rPr lang="en-US" altLang="zh-CN" b="1" dirty="0"/>
              <a:t>Sigma002</a:t>
            </a:r>
            <a:r>
              <a:rPr lang="zh-CN" altLang="en-US" b="1" dirty="0"/>
              <a:t>对接了</a:t>
            </a:r>
            <a:endParaRPr lang="en-GB" b="1" dirty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开个盈透账户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Sigma002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一切就绪</a:t>
            </a:r>
            <a:r>
              <a:rPr lang="en-GB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/>
              <a:t>如何与我们合作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5364"/>
          </a:xfrm>
        </p:spPr>
        <p:txBody>
          <a:bodyPr anchor="ctr"/>
          <a:lstStyle/>
          <a:p>
            <a:pPr algn="l"/>
            <a:r>
              <a:rPr lang="zh-CN" altLang="en-US" sz="4000" dirty="0"/>
              <a:t>目录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策略与系统特点</a:t>
            </a:r>
            <a:r>
              <a:rPr lang="en-US" dirty="0">
                <a:solidFill>
                  <a:schemeClr val="bg1"/>
                </a:solidFill>
              </a:rPr>
              <a:t>Strategy &amp; System features</a:t>
            </a:r>
          </a:p>
          <a:p>
            <a:endParaRPr lang="en-US" sz="1000" dirty="0"/>
          </a:p>
          <a:p>
            <a:r>
              <a:rPr lang="zh-CN" altLang="en-US" dirty="0"/>
              <a:t>策略表现</a:t>
            </a:r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endParaRPr lang="en-US" sz="1000" dirty="0"/>
          </a:p>
          <a:p>
            <a:r>
              <a:rPr lang="zh-CN" altLang="en-US" dirty="0"/>
              <a:t>回撤模拟与</a:t>
            </a:r>
            <a:r>
              <a:rPr lang="ja-JP" altLang="en-GB" dirty="0"/>
              <a:t>实盘</a:t>
            </a:r>
            <a:r>
              <a:rPr lang="zh-CN" altLang="en-US" dirty="0"/>
              <a:t>交易盈利状况对比</a:t>
            </a:r>
            <a:r>
              <a:rPr lang="en-US" sz="1000" dirty="0" err="1">
                <a:solidFill>
                  <a:schemeClr val="bg1"/>
                </a:solidFill>
              </a:rPr>
              <a:t>Backtest</a:t>
            </a:r>
            <a:r>
              <a:rPr lang="en-US" sz="1000" dirty="0">
                <a:solidFill>
                  <a:schemeClr val="bg1"/>
                </a:solidFill>
              </a:rPr>
              <a:t> vs Live trading P&amp;L comparison</a:t>
            </a:r>
          </a:p>
          <a:p>
            <a:endParaRPr lang="en-US" sz="1000" dirty="0"/>
          </a:p>
          <a:p>
            <a:r>
              <a:rPr lang="zh-CN" altLang="en-US" dirty="0"/>
              <a:t>风险与回报</a:t>
            </a:r>
            <a:r>
              <a:rPr lang="en-US" dirty="0">
                <a:solidFill>
                  <a:schemeClr val="bg1"/>
                </a:solidFill>
              </a:rPr>
              <a:t>Risk &amp; Rewards</a:t>
            </a:r>
          </a:p>
          <a:p>
            <a:endParaRPr lang="en-US" sz="1000" dirty="0"/>
          </a:p>
          <a:p>
            <a:r>
              <a:rPr lang="zh-CN" altLang="en-US" dirty="0"/>
              <a:t>未来展望</a:t>
            </a:r>
            <a:r>
              <a:rPr lang="en-US" dirty="0">
                <a:solidFill>
                  <a:schemeClr val="bg1"/>
                </a:solidFill>
              </a:rPr>
              <a:t>Further developments</a:t>
            </a:r>
          </a:p>
          <a:p>
            <a:endParaRPr lang="en-US" sz="1000" dirty="0"/>
          </a:p>
          <a:p>
            <a:r>
              <a:rPr lang="zh-CN" altLang="en-US" dirty="0"/>
              <a:t>如何与我们合作</a:t>
            </a:r>
            <a:r>
              <a:rPr lang="en-US" dirty="0">
                <a:solidFill>
                  <a:schemeClr val="bg1"/>
                </a:solidFill>
              </a:rPr>
              <a:t>How to get connected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策略特点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525963"/>
          </a:xfrm>
        </p:spPr>
        <p:txBody>
          <a:bodyPr/>
          <a:lstStyle/>
          <a:p>
            <a:r>
              <a:rPr lang="zh-CN" altLang="en-US" dirty="0"/>
              <a:t>多空因素策略（</a:t>
            </a:r>
            <a:r>
              <a:rPr lang="en-US" dirty="0"/>
              <a:t>Long/short factor strategy</a:t>
            </a:r>
            <a:r>
              <a:rPr lang="zh-CN" altLang="en-US" dirty="0"/>
              <a:t>）</a:t>
            </a:r>
            <a:endParaRPr lang="en-US" dirty="0"/>
          </a:p>
          <a:p>
            <a:pPr lvl="1"/>
            <a:r>
              <a:rPr lang="zh-CN" altLang="en-US" dirty="0"/>
              <a:t>多空等权重策略 </a:t>
            </a:r>
            <a:r>
              <a:rPr lang="en-US" dirty="0"/>
              <a:t>Long/short equal weighted strategy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动量与</a:t>
            </a:r>
            <a:r>
              <a:rPr lang="zh-CN" altLang="en-US" dirty="0"/>
              <a:t>均值回归结合 </a:t>
            </a:r>
            <a:r>
              <a:rPr lang="en-US" altLang="zh-CN" dirty="0"/>
              <a:t>combination of momentum and mean-reversion</a:t>
            </a:r>
            <a:endParaRPr lang="en-US" dirty="0"/>
          </a:p>
          <a:p>
            <a:r>
              <a:rPr lang="zh-CN" altLang="en-US" dirty="0"/>
              <a:t>强交易信号选择</a:t>
            </a:r>
            <a:endParaRPr lang="en-US" altLang="zh-CN" dirty="0"/>
          </a:p>
          <a:p>
            <a:pPr lvl="1"/>
            <a:r>
              <a:rPr lang="zh-CN" altLang="en-US" dirty="0"/>
              <a:t>只有拥有最强信号的</a:t>
            </a:r>
            <a:r>
              <a:rPr lang="en-US" altLang="zh-CN" dirty="0"/>
              <a:t>N</a:t>
            </a:r>
            <a:r>
              <a:rPr lang="zh-CN" altLang="en-US" dirty="0"/>
              <a:t>只股票才会交易</a:t>
            </a:r>
            <a:endParaRPr lang="en-US" dirty="0"/>
          </a:p>
          <a:p>
            <a:r>
              <a:rPr lang="zh-CN" altLang="en-US" dirty="0"/>
              <a:t>不过夜持股</a:t>
            </a:r>
            <a:r>
              <a:rPr lang="en-US" dirty="0"/>
              <a:t>: </a:t>
            </a:r>
            <a:r>
              <a:rPr lang="zh-CN" altLang="en-US" dirty="0"/>
              <a:t>每笔交易最多持股一天</a:t>
            </a:r>
            <a:endParaRPr lang="en-US" u="sng" dirty="0"/>
          </a:p>
          <a:p>
            <a:pPr lvl="1"/>
            <a:r>
              <a:rPr lang="zh-CN" altLang="en-US" dirty="0"/>
              <a:t>无借股成本</a:t>
            </a:r>
            <a:r>
              <a:rPr lang="en-US" altLang="zh-CN" dirty="0"/>
              <a:t>/</a:t>
            </a:r>
            <a:r>
              <a:rPr lang="zh-CN" altLang="en-US" dirty="0"/>
              <a:t>无过夜成本</a:t>
            </a:r>
            <a:r>
              <a:rPr lang="en-US" dirty="0"/>
              <a:t>No borrowing cost / overnight charges</a:t>
            </a:r>
          </a:p>
          <a:p>
            <a:pPr lvl="1"/>
            <a:r>
              <a:rPr lang="zh-CN" altLang="en-US" dirty="0"/>
              <a:t>避免公司行为</a:t>
            </a:r>
            <a:r>
              <a:rPr lang="en-US" altLang="zh-CN" dirty="0"/>
              <a:t>/</a:t>
            </a:r>
            <a:r>
              <a:rPr lang="zh-CN" altLang="en-US" dirty="0"/>
              <a:t>经济数据事件</a:t>
            </a:r>
            <a:r>
              <a:rPr lang="en-US" dirty="0"/>
              <a:t>Avoid corporate actions / economic events</a:t>
            </a:r>
          </a:p>
          <a:p>
            <a:r>
              <a:rPr lang="zh-CN" altLang="en-US" dirty="0"/>
              <a:t>保守风险的策略</a:t>
            </a:r>
            <a:r>
              <a:rPr lang="en-US" dirty="0"/>
              <a:t>Risk adverse strategy</a:t>
            </a:r>
          </a:p>
          <a:p>
            <a:pPr lvl="1"/>
            <a:r>
              <a:rPr lang="zh-CN" altLang="en-US" dirty="0"/>
              <a:t>市场环境评估，不是每日都有交易，只会在合适的市场环境进行交易</a:t>
            </a:r>
            <a:endParaRPr lang="en-US" dirty="0"/>
          </a:p>
          <a:p>
            <a:pPr lvl="1"/>
            <a:r>
              <a:rPr lang="zh-CN" altLang="en-US" dirty="0"/>
              <a:t>低交易费用</a:t>
            </a:r>
            <a:r>
              <a:rPr lang="en-US" altLang="zh-CN" dirty="0"/>
              <a:t>/</a:t>
            </a:r>
            <a:r>
              <a:rPr lang="zh-CN" altLang="en-US" dirty="0"/>
              <a:t>成交量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系统特点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全自动化分析与交易</a:t>
            </a:r>
            <a:endParaRPr lang="en-US" altLang="zh-CN" dirty="0"/>
          </a:p>
          <a:p>
            <a:pPr lvl="1"/>
            <a:r>
              <a:rPr lang="zh-CN" altLang="en-US" dirty="0"/>
              <a:t>交易全过程无人操作，自动识别交易环境与选股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超低系统延迟</a:t>
            </a:r>
            <a:r>
              <a:rPr lang="en-US" dirty="0"/>
              <a:t>Low latency</a:t>
            </a:r>
          </a:p>
          <a:p>
            <a:pPr lvl="1"/>
            <a:r>
              <a:rPr lang="zh-CN" altLang="en-US" dirty="0"/>
              <a:t>每笔交易从选股、评估信号、下单和回单确认在</a:t>
            </a:r>
            <a:r>
              <a:rPr lang="en-US" altLang="zh-CN" dirty="0"/>
              <a:t>1</a:t>
            </a:r>
            <a:r>
              <a:rPr lang="zh-CN" altLang="en-US" dirty="0"/>
              <a:t>秒内完成</a:t>
            </a:r>
            <a:endParaRPr lang="en-US" dirty="0"/>
          </a:p>
          <a:p>
            <a:endParaRPr lang="en-US" sz="1000" dirty="0"/>
          </a:p>
          <a:p>
            <a:r>
              <a:rPr lang="zh-CN" altLang="en-US" dirty="0"/>
              <a:t>插电式架构</a:t>
            </a:r>
            <a:endParaRPr lang="en-US" dirty="0"/>
          </a:p>
          <a:p>
            <a:pPr lvl="1"/>
            <a:r>
              <a:rPr lang="zh-CN" altLang="en-US" dirty="0"/>
              <a:t>可同时管理多个投资账户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3353" y="1097276"/>
            <a:ext cx="8604640" cy="5299752"/>
            <a:chOff x="483353" y="1110066"/>
            <a:chExt cx="8604640" cy="5299752"/>
          </a:xfrm>
        </p:grpSpPr>
        <p:sp>
          <p:nvSpPr>
            <p:cNvPr id="8" name="Rounded Rectangle 7"/>
            <p:cNvSpPr/>
            <p:nvPr/>
          </p:nvSpPr>
          <p:spPr>
            <a:xfrm>
              <a:off x="1578196" y="1331010"/>
              <a:ext cx="6177170" cy="51781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</a:rPr>
                <a:t>所有可交易股票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56" name="Picture 55"/>
            <p:cNvPicPr/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202" y="1110066"/>
              <a:ext cx="3990397" cy="926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3957832" y="2193300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2923139" y="3640245"/>
              <a:ext cx="3451305" cy="5178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可交易选股池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63352" y="3191950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57832" y="4330668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463352" y="5341647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8731" y="5802270"/>
              <a:ext cx="2983780" cy="517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等权重投资组合</a:t>
              </a:r>
              <a:endParaRPr lang="en-US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58997" y="2205629"/>
              <a:ext cx="3045426" cy="323165"/>
              <a:chOff x="1158997" y="1380845"/>
              <a:chExt cx="3045426" cy="3231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市值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294627" y="2552146"/>
              <a:ext cx="3062196" cy="323165"/>
              <a:chOff x="1294627" y="1727362"/>
              <a:chExt cx="3062196" cy="3231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94627" y="1727362"/>
                <a:ext cx="28358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流通性</a:t>
                </a:r>
                <a:r>
                  <a:rPr lang="en-US" altLang="zh-CN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交易量</a:t>
                </a:r>
                <a:endParaRPr lang="en-US" sz="1500" dirty="0">
                  <a:solidFill>
                    <a:srgbClr val="577293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85377" y="2013540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44570" y="2108880"/>
              <a:ext cx="3843423" cy="323165"/>
              <a:chOff x="5244570" y="1284096"/>
              <a:chExt cx="3843423" cy="3231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33023" y="1284096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股价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44570" y="157027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957555" y="2437269"/>
              <a:ext cx="3674228" cy="323165"/>
              <a:chOff x="4957555" y="1612485"/>
              <a:chExt cx="3674228" cy="3231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276813" y="161248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企业并购信息</a:t>
                </a:r>
                <a:endParaRPr lang="en-US" sz="1500" dirty="0">
                  <a:solidFill>
                    <a:srgbClr val="577293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015499" y="4193744"/>
              <a:ext cx="3045426" cy="323165"/>
              <a:chOff x="1158997" y="1380845"/>
              <a:chExt cx="3045426" cy="3231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波动率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295642" y="4477311"/>
              <a:ext cx="3045426" cy="323165"/>
              <a:chOff x="1158997" y="1380845"/>
              <a:chExt cx="3045426" cy="3231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趋势因素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274850" y="4794553"/>
              <a:ext cx="3078545" cy="323165"/>
              <a:chOff x="1125878" y="1402191"/>
              <a:chExt cx="3078545" cy="32316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25878" y="1402191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移动平均</a:t>
                </a:r>
                <a:endParaRPr lang="en-US" sz="15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957555" y="4666162"/>
              <a:ext cx="3674227" cy="323165"/>
              <a:chOff x="4957555" y="1612485"/>
              <a:chExt cx="3674227" cy="3231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70291" y="1612485"/>
                <a:ext cx="28614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过往</a:t>
                </a:r>
                <a:r>
                  <a:rPr lang="en-US" altLang="zh-CN" sz="1500" dirty="0">
                    <a:solidFill>
                      <a:srgbClr val="577293"/>
                    </a:solidFill>
                  </a:rPr>
                  <a:t>Alpha</a:t>
                </a:r>
                <a:r>
                  <a:rPr lang="en-US" sz="1500" dirty="0">
                    <a:solidFill>
                      <a:srgbClr val="577293"/>
                    </a:solidFill>
                  </a:rPr>
                  <a:t>(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长期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短期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)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41485" y="4355326"/>
              <a:ext cx="3674228" cy="323165"/>
              <a:chOff x="4957555" y="1612485"/>
              <a:chExt cx="3674228" cy="32316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97328" y="1612485"/>
                <a:ext cx="29344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>
                    <a:solidFill>
                      <a:srgbClr val="577293"/>
                    </a:solidFill>
                  </a:rPr>
                  <a:t>相对强弱</a:t>
                </a:r>
                <a:r>
                  <a:rPr lang="en-US" sz="1500" dirty="0">
                    <a:solidFill>
                      <a:srgbClr val="577293"/>
                    </a:solidFill>
                  </a:rPr>
                  <a:t>(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长期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/</a:t>
                </a:r>
                <a:r>
                  <a:rPr lang="zh-CN" altLang="en-US" sz="1500" dirty="0">
                    <a:solidFill>
                      <a:srgbClr val="577293"/>
                    </a:solidFill>
                  </a:rPr>
                  <a:t>短期</a:t>
                </a:r>
                <a:r>
                  <a:rPr lang="en-US" sz="1500" dirty="0">
                    <a:solidFill>
                      <a:srgbClr val="577293"/>
                    </a:solidFill>
                  </a:rPr>
                  <a:t>)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 rot="16200000">
              <a:off x="-645019" y="2396998"/>
              <a:ext cx="262607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季度更新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589537" y="4967595"/>
              <a:ext cx="251511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每</a:t>
              </a:r>
              <a:r>
                <a:rPr lang="en-US" altLang="zh-CN" dirty="0"/>
                <a:t>2</a:t>
              </a:r>
              <a:r>
                <a:rPr lang="zh-CN" altLang="en-US" dirty="0"/>
                <a:t>星期自动更新</a:t>
              </a:r>
              <a:endParaRPr lang="en-US" dirty="0"/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/>
              <a:t>系统架构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</a:t>
            </a:r>
            <a:endParaRPr lang="en-GB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990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vs </a:t>
            </a:r>
            <a:r>
              <a:rPr lang="zh-CN" altLang="en-US" dirty="0"/>
              <a:t>标普</a:t>
            </a:r>
            <a:r>
              <a:rPr lang="en-US" altLang="zh-CN" dirty="0"/>
              <a:t>500</a:t>
            </a:r>
            <a:r>
              <a:rPr lang="en-GB" dirty="0"/>
              <a:t> </a:t>
            </a:r>
            <a:r>
              <a:rPr lang="zh-CN" altLang="en-US" dirty="0"/>
              <a:t>表现对比（</a:t>
            </a:r>
            <a:r>
              <a:rPr lang="en-GB" dirty="0"/>
              <a:t>2007</a:t>
            </a:r>
            <a:r>
              <a:rPr lang="zh-CN" altLang="en-US" dirty="0"/>
              <a:t>年</a:t>
            </a:r>
            <a:r>
              <a:rPr lang="en-GB" dirty="0"/>
              <a:t> – </a:t>
            </a:r>
            <a:r>
              <a:rPr lang="zh-CN" altLang="en-US" dirty="0"/>
              <a:t>目前）</a:t>
            </a:r>
            <a:endParaRPr lang="en-GB" dirty="0"/>
          </a:p>
          <a:p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0" y="1896673"/>
            <a:ext cx="7937680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016098"/>
              </p:ext>
            </p:extLst>
          </p:nvPr>
        </p:nvGraphicFramePr>
        <p:xfrm>
          <a:off x="457199" y="2401787"/>
          <a:ext cx="5163107" cy="35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59040"/>
              </p:ext>
            </p:extLst>
          </p:nvPr>
        </p:nvGraphicFramePr>
        <p:xfrm>
          <a:off x="5733467" y="2401788"/>
          <a:ext cx="2953333" cy="3801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21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420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年化回报率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2017 5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14.4%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策略表现（无杠杆）</a:t>
            </a:r>
            <a:endParaRPr lang="en-GB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1535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过去十年</a:t>
            </a:r>
            <a:r>
              <a:rPr lang="en-GB" dirty="0"/>
              <a:t>Sigma00</a:t>
            </a:r>
            <a:r>
              <a:rPr lang="en-US" altLang="zh-CN" dirty="0"/>
              <a:t>2</a:t>
            </a:r>
            <a:r>
              <a:rPr lang="zh-CN" altLang="en-US" dirty="0"/>
              <a:t>拥有稳定回报率，其无杠杆表现大大优于标普</a:t>
            </a:r>
            <a:r>
              <a:rPr lang="en-US" altLang="zh-CN" dirty="0"/>
              <a:t>500</a:t>
            </a:r>
            <a:r>
              <a:rPr lang="zh-CN" altLang="en-US" dirty="0"/>
              <a:t>指数</a:t>
            </a:r>
            <a:endParaRPr lang="en-GB" dirty="0"/>
          </a:p>
          <a:p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 rot="18692509">
            <a:off x="4397539" y="5070387"/>
            <a:ext cx="860559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>
                <a:solidFill>
                  <a:schemeClr val="tx1"/>
                </a:solidFill>
              </a:rPr>
              <a:t>自</a:t>
            </a:r>
            <a:r>
              <a:rPr lang="en-US" altLang="zh-CN" sz="900" dirty="0">
                <a:solidFill>
                  <a:schemeClr val="tx1"/>
                </a:solidFill>
              </a:rPr>
              <a:t>2007</a:t>
            </a:r>
            <a:r>
              <a:rPr lang="zh-CN" altLang="en-US" sz="900" dirty="0">
                <a:solidFill>
                  <a:schemeClr val="tx1"/>
                </a:solidFill>
              </a:rPr>
              <a:t>年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58066"/>
              </p:ext>
            </p:extLst>
          </p:nvPr>
        </p:nvGraphicFramePr>
        <p:xfrm>
          <a:off x="609600" y="2863272"/>
          <a:ext cx="3904722" cy="3529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68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6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3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477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1" dirty="0"/>
                        <a:t>夏普比率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对比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1.4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2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0792"/>
              </p:ext>
            </p:extLst>
          </p:nvPr>
        </p:nvGraphicFramePr>
        <p:xfrm>
          <a:off x="4710545" y="2863276"/>
          <a:ext cx="3776870" cy="352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65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12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5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i="1" dirty="0"/>
                        <a:t>最大亏损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标普</a:t>
                      </a:r>
                      <a:r>
                        <a:rPr lang="en-GB" sz="1100" b="1" u="none" strike="noStrike" dirty="0">
                          <a:effectLst/>
                        </a:rPr>
                        <a:t>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对比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自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8.2%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 smtClean="0">
                          <a:effectLst/>
                        </a:rPr>
                        <a:t>-1.1%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策略表现</a:t>
            </a:r>
            <a:endParaRPr lang="en-GB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1415350"/>
            <a:ext cx="8323385" cy="175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相比标普</a:t>
            </a:r>
            <a:r>
              <a:rPr lang="en-US" altLang="zh-CN" dirty="0"/>
              <a:t>500</a:t>
            </a:r>
            <a:r>
              <a:rPr lang="zh-CN" altLang="en-US" dirty="0"/>
              <a:t>，</a:t>
            </a:r>
            <a:r>
              <a:rPr lang="en-GB" dirty="0"/>
              <a:t>Sigma002 </a:t>
            </a:r>
            <a:r>
              <a:rPr lang="zh-CN" altLang="en-US" dirty="0"/>
              <a:t>分别有很高夏普比率及很低的最大亏损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夏普比率</a:t>
            </a:r>
            <a:r>
              <a:rPr lang="en-GB" sz="1600" dirty="0"/>
              <a:t>: </a:t>
            </a:r>
            <a:r>
              <a:rPr lang="zh-CN" altLang="en-US" sz="1600" dirty="0"/>
              <a:t>风险调整后收益率</a:t>
            </a:r>
            <a:r>
              <a:rPr lang="en-US" altLang="zh-CN" sz="1600" dirty="0"/>
              <a:t>,</a:t>
            </a:r>
            <a:r>
              <a:rPr lang="zh-CN" altLang="en-US" sz="1600" dirty="0"/>
              <a:t> 越高越好</a:t>
            </a:r>
            <a:endParaRPr lang="en-GB" sz="1600" dirty="0"/>
          </a:p>
          <a:p>
            <a:pPr marL="0" indent="0">
              <a:buNone/>
            </a:pPr>
            <a:r>
              <a:rPr lang="zh-CN" altLang="en-US" sz="1600" dirty="0"/>
              <a:t>最大亏损</a:t>
            </a:r>
            <a:r>
              <a:rPr lang="en-GB" sz="1600" dirty="0"/>
              <a:t>: </a:t>
            </a:r>
            <a:r>
              <a:rPr lang="zh-CN" altLang="en-US" sz="1600" dirty="0"/>
              <a:t>在任何点投资的最大跌幅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zh-CN" altLang="en-US" dirty="0"/>
              <a:t>上述策略回撤表现不单纯是理论上的统计数据模拟结果</a:t>
            </a:r>
            <a:endParaRPr lang="en-US" altLang="zh-CN" dirty="0"/>
          </a:p>
          <a:p>
            <a:endParaRPr lang="en-GB" dirty="0"/>
          </a:p>
          <a:p>
            <a:r>
              <a:rPr lang="zh-CN" altLang="en-US" dirty="0"/>
              <a:t>微观市场环境已被考虑在内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zh-CN" altLang="en-US" dirty="0"/>
              <a:t>主要有三大因素</a:t>
            </a:r>
            <a:r>
              <a:rPr lang="en-US" dirty="0"/>
              <a:t>:</a:t>
            </a:r>
            <a:endParaRPr lang="en-GB" dirty="0"/>
          </a:p>
          <a:p>
            <a:pPr lvl="1"/>
            <a:r>
              <a:rPr lang="zh-CN" altLang="en-US" b="1" dirty="0"/>
              <a:t>股价滑动因素（</a:t>
            </a:r>
            <a:r>
              <a:rPr lang="en-GB" b="1" dirty="0"/>
              <a:t>Price slippage</a:t>
            </a:r>
            <a:r>
              <a:rPr lang="zh-CN" altLang="en-US" b="1" dirty="0"/>
              <a:t>）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zh-CN" altLang="en-US" dirty="0"/>
              <a:t>真实的交易价格往往和历史数据记录的价格不完全一致。</a:t>
            </a:r>
            <a:endParaRPr lang="en-GB" dirty="0"/>
          </a:p>
          <a:p>
            <a:pPr lvl="1"/>
            <a:r>
              <a:rPr lang="zh-CN" altLang="en-US" b="1" dirty="0"/>
              <a:t>机会成本（</a:t>
            </a:r>
            <a:r>
              <a:rPr lang="en-GB" b="1" dirty="0"/>
              <a:t>Opportunity costs</a:t>
            </a:r>
            <a:r>
              <a:rPr lang="zh-CN" altLang="en-US" b="1" dirty="0"/>
              <a:t>）</a:t>
            </a:r>
            <a:r>
              <a:rPr lang="en-GB" b="1" dirty="0"/>
              <a:t>:</a:t>
            </a:r>
            <a:r>
              <a:rPr lang="en-GB" dirty="0"/>
              <a:t>  </a:t>
            </a:r>
            <a:r>
              <a:rPr lang="zh-CN" altLang="en-US" dirty="0"/>
              <a:t>回撤模拟假设所有交易都会全数完成，然而在真实交易中这并不一定实现，主要取决于当时市场的波动性。</a:t>
            </a:r>
            <a:endParaRPr lang="en-GB" dirty="0"/>
          </a:p>
          <a:p>
            <a:pPr lvl="1"/>
            <a:r>
              <a:rPr lang="zh-CN" altLang="en-US" b="1" dirty="0"/>
              <a:t>信号排列（</a:t>
            </a:r>
            <a:r>
              <a:rPr lang="en-GB" b="1" dirty="0"/>
              <a:t>Ranked selection</a:t>
            </a:r>
            <a:r>
              <a:rPr lang="zh-CN" altLang="en-US" b="1" dirty="0"/>
              <a:t>）</a:t>
            </a:r>
            <a:r>
              <a:rPr lang="en-GB" b="1" dirty="0"/>
              <a:t>: </a:t>
            </a:r>
            <a:r>
              <a:rPr lang="zh-CN" altLang="en-US" dirty="0"/>
              <a:t>在</a:t>
            </a:r>
            <a:r>
              <a:rPr lang="en-GB" dirty="0"/>
              <a:t> Sigma002, </a:t>
            </a:r>
            <a:r>
              <a:rPr lang="zh-CN" altLang="en-US" dirty="0"/>
              <a:t>开盘价是我们交易规则的一个因素，我们会根据交易规则只交易那些拥有最强信号的股票；然而交易信号不是同时发生的，因为个股的开盘时间并不一样。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zh-CN" altLang="en-US" sz="4000" dirty="0"/>
              <a:t>回撤结果的可靠性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12282</TotalTime>
  <Words>1712</Words>
  <Application>Microsoft Office PowerPoint</Application>
  <PresentationFormat>On-screen Show (4:3)</PresentationFormat>
  <Paragraphs>450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HGS明朝E</vt:lpstr>
      <vt:lpstr>微软雅黑</vt:lpstr>
      <vt:lpstr>宋体</vt:lpstr>
      <vt:lpstr>Arial</vt:lpstr>
      <vt:lpstr>Calibri</vt:lpstr>
      <vt:lpstr>Century Gothic</vt:lpstr>
      <vt:lpstr>Courier New</vt:lpstr>
      <vt:lpstr>Palatino Linotype</vt:lpstr>
      <vt:lpstr>Executive</vt:lpstr>
      <vt:lpstr>Sigma002</vt:lpstr>
      <vt:lpstr>目录</vt:lpstr>
      <vt:lpstr>策略特点</vt:lpstr>
      <vt:lpstr>系统特点</vt:lpstr>
      <vt:lpstr>PowerPoint Presentation</vt:lpstr>
      <vt:lpstr>策略表现</vt:lpstr>
      <vt:lpstr>策略表现（无杠杆）</vt:lpstr>
      <vt:lpstr>策略表现</vt:lpstr>
      <vt:lpstr>回撤结果的可靠性</vt:lpstr>
      <vt:lpstr>回撤结果的可靠性</vt:lpstr>
      <vt:lpstr>回撤结果的可靠性</vt:lpstr>
      <vt:lpstr>Sigma002 vs 猴子策略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langyu gu</cp:lastModifiedBy>
  <cp:revision>99</cp:revision>
  <cp:lastPrinted>2016-07-11T21:48:00Z</cp:lastPrinted>
  <dcterms:created xsi:type="dcterms:W3CDTF">2016-05-08T07:35:36Z</dcterms:created>
  <dcterms:modified xsi:type="dcterms:W3CDTF">2017-06-04T19:25:56Z</dcterms:modified>
</cp:coreProperties>
</file>