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Override4.xml" ContentType="application/vnd.openxmlformats-officedocument.themeOverride+xml"/>
  <Override PartName="/ppt/theme/theme6.xml" ContentType="application/vnd.openxmlformats-officedocument.theme+xml"/>
  <Override PartName="/ppt/theme/theme7.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4" r:id="rId1"/>
    <p:sldMasterId id="2147483652" r:id="rId2"/>
    <p:sldMasterId id="2147484120" r:id="rId3"/>
    <p:sldMasterId id="2147485140" r:id="rId4"/>
    <p:sldMasterId id="2147485152" r:id="rId5"/>
  </p:sldMasterIdLst>
  <p:notesMasterIdLst>
    <p:notesMasterId r:id="rId27"/>
  </p:notesMasterIdLst>
  <p:handoutMasterIdLst>
    <p:handoutMasterId r:id="rId28"/>
  </p:handoutMasterIdLst>
  <p:sldIdLst>
    <p:sldId id="906" r:id="rId6"/>
    <p:sldId id="892" r:id="rId7"/>
    <p:sldId id="893" r:id="rId8"/>
    <p:sldId id="895" r:id="rId9"/>
    <p:sldId id="896" r:id="rId10"/>
    <p:sldId id="905" r:id="rId11"/>
    <p:sldId id="897" r:id="rId12"/>
    <p:sldId id="898" r:id="rId13"/>
    <p:sldId id="908" r:id="rId14"/>
    <p:sldId id="900" r:id="rId15"/>
    <p:sldId id="899" r:id="rId16"/>
    <p:sldId id="901" r:id="rId17"/>
    <p:sldId id="902" r:id="rId18"/>
    <p:sldId id="909" r:id="rId19"/>
    <p:sldId id="904" r:id="rId20"/>
    <p:sldId id="907" r:id="rId21"/>
    <p:sldId id="903" r:id="rId22"/>
    <p:sldId id="910" r:id="rId23"/>
    <p:sldId id="911" r:id="rId24"/>
    <p:sldId id="912" r:id="rId25"/>
    <p:sldId id="913" r:id="rId26"/>
  </p:sldIdLst>
  <p:sldSz cx="10693400" cy="7561263"/>
  <p:notesSz cx="9944100" cy="6805613"/>
  <p:custDataLst>
    <p:tags r:id="rId29"/>
  </p:custDataLst>
  <p:defaultTextStyle>
    <a:defPPr>
      <a:defRPr lang="en-GB"/>
    </a:defPPr>
    <a:lvl1pPr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1pPr>
    <a:lvl2pPr marL="457200"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2pPr>
    <a:lvl3pPr marL="914400"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3pPr>
    <a:lvl4pPr marL="1371600"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4pPr>
    <a:lvl5pPr marL="1828800"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5pPr>
    <a:lvl6pPr marL="2286000" algn="l" defTabSz="914400" rtl="0" eaLnBrk="1" latinLnBrk="0" hangingPunct="1">
      <a:defRPr sz="1200" b="1" kern="1200">
        <a:solidFill>
          <a:schemeClr val="tx2"/>
        </a:solidFill>
        <a:latin typeface="Gill Sans" pitchFamily="2" charset="0"/>
        <a:ea typeface="MS PGothic" pitchFamily="34" charset="-128"/>
        <a:cs typeface="+mn-cs"/>
      </a:defRPr>
    </a:lvl6pPr>
    <a:lvl7pPr marL="2743200" algn="l" defTabSz="914400" rtl="0" eaLnBrk="1" latinLnBrk="0" hangingPunct="1">
      <a:defRPr sz="1200" b="1" kern="1200">
        <a:solidFill>
          <a:schemeClr val="tx2"/>
        </a:solidFill>
        <a:latin typeface="Gill Sans" pitchFamily="2" charset="0"/>
        <a:ea typeface="MS PGothic" pitchFamily="34" charset="-128"/>
        <a:cs typeface="+mn-cs"/>
      </a:defRPr>
    </a:lvl7pPr>
    <a:lvl8pPr marL="3200400" algn="l" defTabSz="914400" rtl="0" eaLnBrk="1" latinLnBrk="0" hangingPunct="1">
      <a:defRPr sz="1200" b="1" kern="1200">
        <a:solidFill>
          <a:schemeClr val="tx2"/>
        </a:solidFill>
        <a:latin typeface="Gill Sans" pitchFamily="2" charset="0"/>
        <a:ea typeface="MS PGothic" pitchFamily="34" charset="-128"/>
        <a:cs typeface="+mn-cs"/>
      </a:defRPr>
    </a:lvl8pPr>
    <a:lvl9pPr marL="3657600" algn="l" defTabSz="914400" rtl="0" eaLnBrk="1" latinLnBrk="0" hangingPunct="1">
      <a:defRPr sz="1200" b="1" kern="1200">
        <a:solidFill>
          <a:schemeClr val="tx2"/>
        </a:solidFill>
        <a:latin typeface="Gill Sans" pitchFamily="2" charset="0"/>
        <a:ea typeface="MS PGothic" pitchFamily="34" charset="-128"/>
        <a:cs typeface="+mn-cs"/>
      </a:defRPr>
    </a:lvl9pPr>
  </p:defaultTextStyle>
  <p:extLst>
    <p:ext uri="{EFAFB233-063F-42B5-8137-9DF3F51BA10A}">
      <p15:sldGuideLst xmlns:p15="http://schemas.microsoft.com/office/powerpoint/2012/main">
        <p15:guide id="1" orient="horz" pos="1020">
          <p15:clr>
            <a:srgbClr val="A4A3A4"/>
          </p15:clr>
        </p15:guide>
        <p15:guide id="2" orient="horz" pos="4331">
          <p15:clr>
            <a:srgbClr val="A4A3A4"/>
          </p15:clr>
        </p15:guide>
        <p15:guide id="3" orient="horz" pos="2630">
          <p15:clr>
            <a:srgbClr val="A4A3A4"/>
          </p15:clr>
        </p15:guide>
        <p15:guide id="4" orient="horz" pos="2721">
          <p15:clr>
            <a:srgbClr val="A4A3A4"/>
          </p15:clr>
        </p15:guide>
        <p15:guide id="5" orient="horz" pos="4621">
          <p15:clr>
            <a:srgbClr val="A4A3A4"/>
          </p15:clr>
        </p15:guide>
        <p15:guide id="6" pos="6498">
          <p15:clr>
            <a:srgbClr val="A4A3A4"/>
          </p15:clr>
        </p15:guide>
        <p15:guide id="7" pos="238">
          <p15:clr>
            <a:srgbClr val="A4A3A4"/>
          </p15:clr>
        </p15:guide>
        <p15:guide id="8" pos="3330">
          <p15:clr>
            <a:srgbClr val="A4A3A4"/>
          </p15:clr>
        </p15:guide>
        <p15:guide id="9" pos="3418">
          <p15:clr>
            <a:srgbClr val="A4A3A4"/>
          </p15:clr>
        </p15:guide>
      </p15:sldGuideLst>
    </p:ext>
    <p:ext uri="{2D200454-40CA-4A62-9FC3-DE9A4176ACB9}">
      <p15:notesGuideLst xmlns:p15="http://schemas.microsoft.com/office/powerpoint/2012/main">
        <p15:guide id="1" orient="horz" pos="2143">
          <p15:clr>
            <a:srgbClr val="A4A3A4"/>
          </p15:clr>
        </p15:guide>
        <p15:guide id="2" pos="3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1592F"/>
    <a:srgbClr val="81BC64"/>
    <a:srgbClr val="FEFDFD"/>
    <a:srgbClr val="FDFDFD"/>
    <a:srgbClr val="FDFDFE"/>
    <a:srgbClr val="FDFEFE"/>
    <a:srgbClr val="FEFEFE"/>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190" autoAdjust="0"/>
    <p:restoredTop sz="94572" autoAdjust="0"/>
  </p:normalViewPr>
  <p:slideViewPr>
    <p:cSldViewPr snapToGrid="0">
      <p:cViewPr varScale="1">
        <p:scale>
          <a:sx n="106" d="100"/>
          <a:sy n="106" d="100"/>
        </p:scale>
        <p:origin x="1962" y="102"/>
      </p:cViewPr>
      <p:guideLst>
        <p:guide orient="horz" pos="1020"/>
        <p:guide orient="horz" pos="4331"/>
        <p:guide orient="horz" pos="2630"/>
        <p:guide orient="horz" pos="2721"/>
        <p:guide orient="horz" pos="4621"/>
        <p:guide pos="6498"/>
        <p:guide pos="238"/>
        <p:guide pos="3330"/>
        <p:guide pos="34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12" d="100"/>
          <a:sy n="112" d="100"/>
        </p:scale>
        <p:origin x="-270" y="-90"/>
      </p:cViewPr>
      <p:guideLst>
        <p:guide orient="horz" pos="2143"/>
        <p:guide pos="31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0" y="0"/>
            <a:ext cx="431006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11" tIns="44154" rIns="88311" bIns="44154" numCol="1" anchor="t" anchorCtr="0" compatLnSpc="1">
            <a:prstTxWarp prst="textNoShape">
              <a:avLst/>
            </a:prstTxWarp>
          </a:bodyPr>
          <a:lstStyle>
            <a:lvl1pPr algn="l" defTabSz="882650">
              <a:spcBef>
                <a:spcPct val="0"/>
              </a:spcBef>
              <a:defRPr sz="1100" b="0">
                <a:solidFill>
                  <a:schemeClr val="tx1"/>
                </a:solidFill>
                <a:latin typeface="Arial" charset="0"/>
              </a:defRPr>
            </a:lvl1pPr>
          </a:lstStyle>
          <a:p>
            <a:pPr>
              <a:defRPr/>
            </a:pPr>
            <a:endParaRPr lang="en-US" altLang="en-US"/>
          </a:p>
        </p:txBody>
      </p:sp>
      <p:sp>
        <p:nvSpPr>
          <p:cNvPr id="459779" name="Rectangle 3"/>
          <p:cNvSpPr>
            <a:spLocks noGrp="1" noChangeArrowheads="1"/>
          </p:cNvSpPr>
          <p:nvPr>
            <p:ph type="dt" sz="quarter" idx="1"/>
          </p:nvPr>
        </p:nvSpPr>
        <p:spPr bwMode="auto">
          <a:xfrm>
            <a:off x="5632450" y="0"/>
            <a:ext cx="431006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11" tIns="44154" rIns="88311" bIns="44154" numCol="1" anchor="t" anchorCtr="0" compatLnSpc="1">
            <a:prstTxWarp prst="textNoShape">
              <a:avLst/>
            </a:prstTxWarp>
          </a:bodyPr>
          <a:lstStyle>
            <a:lvl1pPr algn="r" defTabSz="882650">
              <a:spcBef>
                <a:spcPct val="0"/>
              </a:spcBef>
              <a:defRPr sz="1100" b="0">
                <a:solidFill>
                  <a:schemeClr val="tx1"/>
                </a:solidFill>
                <a:latin typeface="Arial" charset="0"/>
              </a:defRPr>
            </a:lvl1pPr>
          </a:lstStyle>
          <a:p>
            <a:pPr>
              <a:defRPr/>
            </a:pPr>
            <a:endParaRPr lang="en-US" altLang="en-US"/>
          </a:p>
        </p:txBody>
      </p:sp>
      <p:sp>
        <p:nvSpPr>
          <p:cNvPr id="459780" name="Rectangle 4"/>
          <p:cNvSpPr>
            <a:spLocks noGrp="1" noChangeArrowheads="1"/>
          </p:cNvSpPr>
          <p:nvPr>
            <p:ph type="ftr" sz="quarter" idx="2"/>
          </p:nvPr>
        </p:nvSpPr>
        <p:spPr bwMode="auto">
          <a:xfrm>
            <a:off x="0" y="6465888"/>
            <a:ext cx="43100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11" tIns="44154" rIns="88311" bIns="44154" numCol="1" anchor="b" anchorCtr="0" compatLnSpc="1">
            <a:prstTxWarp prst="textNoShape">
              <a:avLst/>
            </a:prstTxWarp>
          </a:bodyPr>
          <a:lstStyle>
            <a:lvl1pPr algn="l" defTabSz="882650">
              <a:spcBef>
                <a:spcPct val="0"/>
              </a:spcBef>
              <a:defRPr sz="1100" b="0">
                <a:solidFill>
                  <a:schemeClr val="tx1"/>
                </a:solidFill>
                <a:latin typeface="Arial" charset="0"/>
              </a:defRPr>
            </a:lvl1pPr>
          </a:lstStyle>
          <a:p>
            <a:pPr>
              <a:defRPr/>
            </a:pPr>
            <a:endParaRPr lang="en-US" altLang="en-US"/>
          </a:p>
        </p:txBody>
      </p:sp>
      <p:sp>
        <p:nvSpPr>
          <p:cNvPr id="459781" name="Rectangle 5"/>
          <p:cNvSpPr>
            <a:spLocks noGrp="1" noChangeArrowheads="1"/>
          </p:cNvSpPr>
          <p:nvPr>
            <p:ph type="sldNum" sz="quarter" idx="3"/>
          </p:nvPr>
        </p:nvSpPr>
        <p:spPr bwMode="auto">
          <a:xfrm>
            <a:off x="5632450" y="6465888"/>
            <a:ext cx="43100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11" tIns="44154" rIns="88311" bIns="44154" numCol="1" anchor="b" anchorCtr="0" compatLnSpc="1">
            <a:prstTxWarp prst="textNoShape">
              <a:avLst/>
            </a:prstTxWarp>
          </a:bodyPr>
          <a:lstStyle>
            <a:lvl1pPr algn="r" defTabSz="882650">
              <a:spcBef>
                <a:spcPct val="0"/>
              </a:spcBef>
              <a:defRPr sz="1100" b="0">
                <a:solidFill>
                  <a:schemeClr val="tx1"/>
                </a:solidFill>
                <a:latin typeface="Arial" charset="0"/>
              </a:defRPr>
            </a:lvl1pPr>
          </a:lstStyle>
          <a:p>
            <a:pPr>
              <a:defRPr/>
            </a:pPr>
            <a:fld id="{FFCE53D1-62CE-4D29-827C-697E13B17515}" type="slidenum">
              <a:rPr lang="en-GB" altLang="en-US"/>
              <a:pPr>
                <a:defRPr/>
              </a:pPr>
              <a:t>‹#›</a:t>
            </a:fld>
            <a:endParaRPr lang="en-GB" altLang="en-US"/>
          </a:p>
        </p:txBody>
      </p:sp>
    </p:spTree>
    <p:extLst>
      <p:ext uri="{BB962C8B-B14F-4D97-AF65-F5344CB8AC3E}">
        <p14:creationId xmlns:p14="http://schemas.microsoft.com/office/powerpoint/2010/main" val="1777798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310063" cy="3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t" anchorCtr="0" compatLnSpc="1">
            <a:prstTxWarp prst="textNoShape">
              <a:avLst/>
            </a:prstTxWarp>
          </a:bodyPr>
          <a:lstStyle>
            <a:lvl1pPr algn="l">
              <a:spcBef>
                <a:spcPct val="0"/>
              </a:spcBef>
              <a:defRPr sz="1100" b="0">
                <a:solidFill>
                  <a:schemeClr val="tx1"/>
                </a:solidFill>
                <a:latin typeface="Arial" charset="0"/>
              </a:defRPr>
            </a:lvl1pPr>
          </a:lstStyle>
          <a:p>
            <a:pPr>
              <a:defRPr/>
            </a:pPr>
            <a:endParaRPr lang="en-US" altLang="en-US"/>
          </a:p>
        </p:txBody>
      </p:sp>
      <p:sp>
        <p:nvSpPr>
          <p:cNvPr id="6147" name="Rectangle 3"/>
          <p:cNvSpPr>
            <a:spLocks noGrp="1" noChangeArrowheads="1"/>
          </p:cNvSpPr>
          <p:nvPr>
            <p:ph type="dt" idx="1"/>
          </p:nvPr>
        </p:nvSpPr>
        <p:spPr bwMode="auto">
          <a:xfrm>
            <a:off x="5634038" y="0"/>
            <a:ext cx="4310062" cy="3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t" anchorCtr="0" compatLnSpc="1">
            <a:prstTxWarp prst="textNoShape">
              <a:avLst/>
            </a:prstTxWarp>
          </a:bodyPr>
          <a:lstStyle>
            <a:lvl1pPr algn="r">
              <a:spcBef>
                <a:spcPct val="0"/>
              </a:spcBef>
              <a:defRPr sz="1100" b="0">
                <a:solidFill>
                  <a:schemeClr val="tx1"/>
                </a:solidFill>
                <a:latin typeface="Arial" charset="0"/>
              </a:defRPr>
            </a:lvl1pPr>
          </a:lstStyle>
          <a:p>
            <a:pPr>
              <a:defRPr/>
            </a:pPr>
            <a:endParaRPr lang="en-US" altLang="en-US"/>
          </a:p>
        </p:txBody>
      </p:sp>
      <p:sp>
        <p:nvSpPr>
          <p:cNvPr id="44036" name="Rectangle 4"/>
          <p:cNvSpPr>
            <a:spLocks noGrp="1" noRot="1" noChangeAspect="1" noChangeArrowheads="1" noTextEdit="1"/>
          </p:cNvSpPr>
          <p:nvPr>
            <p:ph type="sldImg" idx="2"/>
          </p:nvPr>
        </p:nvSpPr>
        <p:spPr bwMode="auto">
          <a:xfrm>
            <a:off x="3155950" y="530225"/>
            <a:ext cx="3636963"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325563" y="3252788"/>
            <a:ext cx="7292975" cy="302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150" name="Rectangle 6"/>
          <p:cNvSpPr>
            <a:spLocks noGrp="1" noChangeArrowheads="1"/>
          </p:cNvSpPr>
          <p:nvPr>
            <p:ph type="ftr" sz="quarter" idx="4"/>
          </p:nvPr>
        </p:nvSpPr>
        <p:spPr bwMode="auto">
          <a:xfrm>
            <a:off x="0" y="6426200"/>
            <a:ext cx="4310063" cy="3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b" anchorCtr="0" compatLnSpc="1">
            <a:prstTxWarp prst="textNoShape">
              <a:avLst/>
            </a:prstTxWarp>
          </a:bodyPr>
          <a:lstStyle>
            <a:lvl1pPr algn="l">
              <a:spcBef>
                <a:spcPct val="0"/>
              </a:spcBef>
              <a:defRPr sz="1100" b="0">
                <a:solidFill>
                  <a:schemeClr val="tx1"/>
                </a:solidFill>
                <a:latin typeface="Arial" charset="0"/>
              </a:defRPr>
            </a:lvl1pPr>
          </a:lstStyle>
          <a:p>
            <a:pPr>
              <a:defRPr/>
            </a:pPr>
            <a:endParaRPr lang="en-US" altLang="en-US"/>
          </a:p>
        </p:txBody>
      </p:sp>
      <p:sp>
        <p:nvSpPr>
          <p:cNvPr id="6151" name="Rectangle 7"/>
          <p:cNvSpPr>
            <a:spLocks noGrp="1" noChangeArrowheads="1"/>
          </p:cNvSpPr>
          <p:nvPr>
            <p:ph type="sldNum" sz="quarter" idx="5"/>
          </p:nvPr>
        </p:nvSpPr>
        <p:spPr bwMode="auto">
          <a:xfrm>
            <a:off x="5634038" y="6426200"/>
            <a:ext cx="4310062" cy="3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b" anchorCtr="0" compatLnSpc="1">
            <a:prstTxWarp prst="textNoShape">
              <a:avLst/>
            </a:prstTxWarp>
          </a:bodyPr>
          <a:lstStyle>
            <a:lvl1pPr algn="r">
              <a:spcBef>
                <a:spcPct val="0"/>
              </a:spcBef>
              <a:defRPr sz="1100" b="0">
                <a:solidFill>
                  <a:schemeClr val="tx1"/>
                </a:solidFill>
                <a:latin typeface="Arial" charset="0"/>
              </a:defRPr>
            </a:lvl1pPr>
          </a:lstStyle>
          <a:p>
            <a:pPr>
              <a:defRPr/>
            </a:pPr>
            <a:fld id="{95BC8424-FDCE-4803-894B-356F2CB1E774}" type="slidenum">
              <a:rPr lang="en-GB" altLang="en-US"/>
              <a:pPr>
                <a:defRPr/>
              </a:pPr>
              <a:t>‹#›</a:t>
            </a:fld>
            <a:endParaRPr lang="en-GB" altLang="en-US"/>
          </a:p>
        </p:txBody>
      </p:sp>
    </p:spTree>
    <p:extLst>
      <p:ext uri="{BB962C8B-B14F-4D97-AF65-F5344CB8AC3E}">
        <p14:creationId xmlns:p14="http://schemas.microsoft.com/office/powerpoint/2010/main" val="20358910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832AE5-F53B-4259-B1E3-2218FCC678ED}" type="slidenum">
              <a:rPr lang="en-GB"/>
              <a:pPr/>
              <a:t>1</a:t>
            </a:fld>
            <a:endParaRPr lang="en-GB" dirty="0"/>
          </a:p>
        </p:txBody>
      </p:sp>
      <p:sp>
        <p:nvSpPr>
          <p:cNvPr id="798722" name="Rectangle 2"/>
          <p:cNvSpPr>
            <a:spLocks noGrp="1" noRot="1" noChangeAspect="1" noChangeArrowheads="1" noTextEdit="1"/>
          </p:cNvSpPr>
          <p:nvPr>
            <p:ph type="sldImg"/>
          </p:nvPr>
        </p:nvSpPr>
        <p:spPr>
          <a:xfrm>
            <a:off x="3154363" y="530225"/>
            <a:ext cx="3636962" cy="2571750"/>
          </a:xfrm>
          <a:ln/>
        </p:spPr>
      </p:sp>
      <p:sp>
        <p:nvSpPr>
          <p:cNvPr id="7987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235639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14E5A67-7152-4B1B-BC63-FF3A1D8D2B1D}" type="slidenum">
              <a:rPr lang="en-GB" smtClean="0"/>
              <a:pPr>
                <a:defRPr/>
              </a:pPr>
              <a:t>2</a:t>
            </a:fld>
            <a:endParaRPr lang="en-GB" dirty="0"/>
          </a:p>
        </p:txBody>
      </p:sp>
    </p:spTree>
    <p:extLst>
      <p:ext uri="{BB962C8B-B14F-4D97-AF65-F5344CB8AC3E}">
        <p14:creationId xmlns:p14="http://schemas.microsoft.com/office/powerpoint/2010/main" val="3709857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5.xml"/><Relationship Id="rId1" Type="http://schemas.openxmlformats.org/officeDocument/2006/relationships/themeOverride" Target="../theme/themeOverride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10693400" cy="7561263"/>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a:p>
        </p:txBody>
      </p:sp>
      <p:pic>
        <p:nvPicPr>
          <p:cNvPr id="5" name="Picture 18" descr="Coutts_Std_Logo_Single_N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0" y="358775"/>
            <a:ext cx="37655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6515" name="Rectangle 3"/>
          <p:cNvSpPr>
            <a:spLocks noGrp="1" noChangeArrowheads="1"/>
          </p:cNvSpPr>
          <p:nvPr>
            <p:ph type="ctrTitle"/>
          </p:nvPr>
        </p:nvSpPr>
        <p:spPr>
          <a:xfrm>
            <a:off x="1025525" y="2990850"/>
            <a:ext cx="8642350" cy="455613"/>
          </a:xfrm>
        </p:spPr>
        <p:txBody>
          <a:bodyPr/>
          <a:lstStyle>
            <a:lvl1pPr>
              <a:defRPr sz="3200"/>
            </a:lvl1pPr>
          </a:lstStyle>
          <a:p>
            <a:pPr lvl="0"/>
            <a:r>
              <a:rPr lang="en-GB" noProof="0"/>
              <a:t>Click to edit Master title style</a:t>
            </a:r>
          </a:p>
        </p:txBody>
      </p:sp>
      <p:sp>
        <p:nvSpPr>
          <p:cNvPr id="576516" name="Rectangle 4"/>
          <p:cNvSpPr>
            <a:spLocks noGrp="1" noChangeArrowheads="1"/>
          </p:cNvSpPr>
          <p:nvPr>
            <p:ph type="subTitle" idx="1"/>
          </p:nvPr>
        </p:nvSpPr>
        <p:spPr>
          <a:xfrm>
            <a:off x="1025525" y="3441700"/>
            <a:ext cx="8642350" cy="452438"/>
          </a:xfrm>
          <a:extLst>
            <a:ext uri="{91240B29-F687-4F45-9708-019B960494DF}">
              <a14:hiddenLine xmlns:a14="http://schemas.microsoft.com/office/drawing/2010/main" w="9525">
                <a:solidFill>
                  <a:schemeClr val="tx1"/>
                </a:solidFill>
                <a:miter lim="800000"/>
                <a:headEnd/>
                <a:tailEnd/>
              </a14:hiddenLine>
            </a:ext>
          </a:extLst>
        </p:spPr>
        <p:txBody>
          <a:bodyPr tIns="72000"/>
          <a:lstStyle>
            <a:lvl1pPr>
              <a:defRPr sz="1600">
                <a:solidFill>
                  <a:srgbClr val="B6BAAF"/>
                </a:solidFill>
              </a:defRPr>
            </a:lvl1pPr>
          </a:lstStyle>
          <a:p>
            <a:pPr lvl="0"/>
            <a:r>
              <a:rPr lang="en-GB" noProof="0"/>
              <a:t>Click to edit Master subtitle style</a:t>
            </a:r>
          </a:p>
        </p:txBody>
      </p:sp>
    </p:spTree>
    <p:extLst>
      <p:ext uri="{BB962C8B-B14F-4D97-AF65-F5344CB8AC3E}">
        <p14:creationId xmlns:p14="http://schemas.microsoft.com/office/powerpoint/2010/main" val="7683092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7"/>
          <p:cNvSpPr>
            <a:spLocks noGrp="1" noChangeArrowheads="1"/>
          </p:cNvSpPr>
          <p:nvPr>
            <p:ph type="sldNum" sz="quarter" idx="11"/>
          </p:nvPr>
        </p:nvSpPr>
        <p:spPr>
          <a:ln/>
        </p:spPr>
        <p:txBody>
          <a:bodyPr/>
          <a:lstStyle>
            <a:lvl1pPr>
              <a:defRPr/>
            </a:lvl1pPr>
          </a:lstStyle>
          <a:p>
            <a:pPr>
              <a:defRPr/>
            </a:pPr>
            <a:fld id="{FC3FFE45-52AE-4054-887F-4C45F5D5E984}" type="slidenum">
              <a:rPr lang="en-GB" altLang="en-US"/>
              <a:pPr>
                <a:defRPr/>
              </a:pPr>
              <a:t>‹#›</a:t>
            </a:fld>
            <a:endParaRPr lang="en-GB" altLang="en-US"/>
          </a:p>
        </p:txBody>
      </p:sp>
    </p:spTree>
    <p:extLst>
      <p:ext uri="{BB962C8B-B14F-4D97-AF65-F5344CB8AC3E}">
        <p14:creationId xmlns:p14="http://schemas.microsoft.com/office/powerpoint/2010/main" val="318495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7"/>
          <p:cNvSpPr>
            <a:spLocks noGrp="1" noChangeArrowheads="1"/>
          </p:cNvSpPr>
          <p:nvPr>
            <p:ph type="sldNum" sz="quarter" idx="11"/>
          </p:nvPr>
        </p:nvSpPr>
        <p:spPr>
          <a:ln/>
        </p:spPr>
        <p:txBody>
          <a:bodyPr/>
          <a:lstStyle>
            <a:lvl1pPr>
              <a:defRPr/>
            </a:lvl1pPr>
          </a:lstStyle>
          <a:p>
            <a:pPr>
              <a:defRPr/>
            </a:pPr>
            <a:fld id="{08EBB820-12F7-4D07-A160-685F9DD1EE54}" type="slidenum">
              <a:rPr lang="en-GB" altLang="en-US"/>
              <a:pPr>
                <a:defRPr/>
              </a:pPr>
              <a:t>‹#›</a:t>
            </a:fld>
            <a:endParaRPr lang="en-GB" altLang="en-US"/>
          </a:p>
        </p:txBody>
      </p:sp>
    </p:spTree>
    <p:extLst>
      <p:ext uri="{BB962C8B-B14F-4D97-AF65-F5344CB8AC3E}">
        <p14:creationId xmlns:p14="http://schemas.microsoft.com/office/powerpoint/2010/main" val="21999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79413" y="352425"/>
            <a:ext cx="9936162" cy="601663"/>
          </a:xfrm>
        </p:spPr>
        <p:txBody>
          <a:bodyPr/>
          <a:lstStyle/>
          <a:p>
            <a:r>
              <a:rPr lang="en-US"/>
              <a:t>Click to edit Master title style</a:t>
            </a:r>
            <a:endParaRPr lang="en-GB"/>
          </a:p>
        </p:txBody>
      </p:sp>
      <p:sp>
        <p:nvSpPr>
          <p:cNvPr id="3" name="Table Placeholder 2"/>
          <p:cNvSpPr>
            <a:spLocks noGrp="1"/>
          </p:cNvSpPr>
          <p:nvPr>
            <p:ph type="tbl" idx="1"/>
          </p:nvPr>
        </p:nvSpPr>
        <p:spPr>
          <a:xfrm>
            <a:off x="379413" y="1619250"/>
            <a:ext cx="9937750" cy="5256213"/>
          </a:xfrm>
        </p:spPr>
        <p:txBody>
          <a:bodyPr/>
          <a:lstStyle/>
          <a:p>
            <a:pPr lvl="0"/>
            <a:endParaRPr lang="en-GB" noProof="0"/>
          </a:p>
        </p:txBody>
      </p:sp>
      <p:sp>
        <p:nvSpPr>
          <p:cNvPr id="4"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7"/>
          <p:cNvSpPr>
            <a:spLocks noGrp="1" noChangeArrowheads="1"/>
          </p:cNvSpPr>
          <p:nvPr>
            <p:ph type="sldNum" sz="quarter" idx="11"/>
          </p:nvPr>
        </p:nvSpPr>
        <p:spPr>
          <a:ln/>
        </p:spPr>
        <p:txBody>
          <a:bodyPr/>
          <a:lstStyle>
            <a:lvl1pPr>
              <a:defRPr/>
            </a:lvl1pPr>
          </a:lstStyle>
          <a:p>
            <a:pPr>
              <a:defRPr/>
            </a:pPr>
            <a:fld id="{A7E08DB1-5A16-415C-B695-A77ABC6D148E}" type="slidenum">
              <a:rPr lang="en-GB" altLang="en-US"/>
              <a:pPr>
                <a:defRPr/>
              </a:pPr>
              <a:t>‹#›</a:t>
            </a:fld>
            <a:endParaRPr lang="en-GB" altLang="en-US"/>
          </a:p>
        </p:txBody>
      </p:sp>
    </p:spTree>
    <p:extLst>
      <p:ext uri="{BB962C8B-B14F-4D97-AF65-F5344CB8AC3E}">
        <p14:creationId xmlns:p14="http://schemas.microsoft.com/office/powerpoint/2010/main" val="276800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bg1"/>
        </a:solidFill>
        <a:effectLst/>
      </p:bgPr>
    </p:bg>
    <p:spTree>
      <p:nvGrpSpPr>
        <p:cNvPr id="1" name=""/>
        <p:cNvGrpSpPr/>
        <p:nvPr/>
      </p:nvGrpSpPr>
      <p:grpSpPr>
        <a:xfrm>
          <a:off x="0" y="0"/>
          <a:ext cx="0" cy="0"/>
          <a:chOff x="0" y="0"/>
          <a:chExt cx="0" cy="0"/>
        </a:xfrm>
      </p:grpSpPr>
      <p:sp>
        <p:nvSpPr>
          <p:cNvPr id="4" name="Rectangle 20"/>
          <p:cNvSpPr>
            <a:spLocks noChangeArrowheads="1"/>
          </p:cNvSpPr>
          <p:nvPr/>
        </p:nvSpPr>
        <p:spPr bwMode="gray">
          <a:xfrm>
            <a:off x="198438" y="2578100"/>
            <a:ext cx="7629525" cy="2590800"/>
          </a:xfrm>
          <a:prstGeom prst="rect">
            <a:avLst/>
          </a:prstGeom>
          <a:solidFill>
            <a:schemeClr val="bg2"/>
          </a:solidFill>
          <a:ln>
            <a:noFill/>
          </a:ln>
          <a:effectLst/>
          <a:extLst>
            <a:ext uri="{91240B29-F687-4F45-9708-019B960494DF}">
              <a14:hiddenLine xmlns:a14="http://schemas.microsoft.com/office/drawing/2010/main" w="635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54000" rIns="54000" bIns="54000"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a:p>
        </p:txBody>
      </p:sp>
      <p:pic>
        <p:nvPicPr>
          <p:cNvPr id="5" name="Picture 26" descr="Coutts_Std_Logo_Single_P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325" y="1735138"/>
            <a:ext cx="19843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350" name="Rectangle 6"/>
          <p:cNvSpPr>
            <a:spLocks noGrp="1" noChangeArrowheads="1"/>
          </p:cNvSpPr>
          <p:nvPr>
            <p:ph type="ctrTitle"/>
          </p:nvPr>
        </p:nvSpPr>
        <p:spPr>
          <a:xfrm>
            <a:off x="377825" y="2990850"/>
            <a:ext cx="6983413" cy="455613"/>
          </a:xfrm>
        </p:spPr>
        <p:txBody>
          <a:bodyPr/>
          <a:lstStyle>
            <a:lvl1pPr>
              <a:defRPr>
                <a:solidFill>
                  <a:schemeClr val="tx2"/>
                </a:solidFill>
              </a:defRPr>
            </a:lvl1pPr>
          </a:lstStyle>
          <a:p>
            <a:pPr lvl="0"/>
            <a:r>
              <a:rPr lang="en-GB" noProof="0"/>
              <a:t>Click to edit Master title style</a:t>
            </a:r>
          </a:p>
        </p:txBody>
      </p:sp>
      <p:sp>
        <p:nvSpPr>
          <p:cNvPr id="441351" name="Rectangle 7"/>
          <p:cNvSpPr>
            <a:spLocks noGrp="1" noChangeArrowheads="1"/>
          </p:cNvSpPr>
          <p:nvPr>
            <p:ph type="subTitle" idx="1"/>
          </p:nvPr>
        </p:nvSpPr>
        <p:spPr>
          <a:xfrm>
            <a:off x="377825" y="3441700"/>
            <a:ext cx="6983413" cy="452438"/>
          </a:xfrm>
          <a:extLst>
            <a:ext uri="{91240B29-F687-4F45-9708-019B960494DF}">
              <a14:hiddenLine xmlns:a14="http://schemas.microsoft.com/office/drawing/2010/main" w="9525">
                <a:solidFill>
                  <a:schemeClr val="tx1"/>
                </a:solidFill>
                <a:miter lim="800000"/>
                <a:headEnd/>
                <a:tailEnd/>
              </a14:hiddenLine>
            </a:ext>
          </a:extLst>
        </p:spPr>
        <p:txBody>
          <a:bodyPr tIns="72000"/>
          <a:lstStyle>
            <a:lvl1pPr>
              <a:spcBef>
                <a:spcPct val="20000"/>
              </a:spcBef>
              <a:defRPr b="0"/>
            </a:lvl1pPr>
          </a:lstStyle>
          <a:p>
            <a:pPr lvl="0"/>
            <a:r>
              <a:rPr lang="en-GB" noProof="0"/>
              <a:t>Click to edit Master subtitle style</a:t>
            </a:r>
          </a:p>
        </p:txBody>
      </p:sp>
    </p:spTree>
    <p:extLst>
      <p:ext uri="{BB962C8B-B14F-4D97-AF65-F5344CB8AC3E}">
        <p14:creationId xmlns:p14="http://schemas.microsoft.com/office/powerpoint/2010/main" val="785763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28"/>
          <p:cNvSpPr>
            <a:spLocks noGrp="1" noChangeArrowheads="1"/>
          </p:cNvSpPr>
          <p:nvPr>
            <p:ph type="sldNum" sz="quarter" idx="11"/>
          </p:nvPr>
        </p:nvSpPr>
        <p:spPr>
          <a:ln/>
        </p:spPr>
        <p:txBody>
          <a:bodyPr/>
          <a:lstStyle>
            <a:lvl1pPr>
              <a:defRPr/>
            </a:lvl1pPr>
          </a:lstStyle>
          <a:p>
            <a:pPr>
              <a:defRPr/>
            </a:pPr>
            <a:fld id="{12BD4B94-3B51-4875-8FF9-3506AA523C69}" type="slidenum">
              <a:rPr lang="en-GB" altLang="en-US"/>
              <a:pPr>
                <a:defRPr/>
              </a:pPr>
              <a:t>‹#›</a:t>
            </a:fld>
            <a:endParaRPr lang="en-GB" altLang="en-US"/>
          </a:p>
        </p:txBody>
      </p:sp>
    </p:spTree>
    <p:extLst>
      <p:ext uri="{BB962C8B-B14F-4D97-AF65-F5344CB8AC3E}">
        <p14:creationId xmlns:p14="http://schemas.microsoft.com/office/powerpoint/2010/main" val="1312333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28"/>
          <p:cNvSpPr>
            <a:spLocks noGrp="1" noChangeArrowheads="1"/>
          </p:cNvSpPr>
          <p:nvPr>
            <p:ph type="sldNum" sz="quarter" idx="11"/>
          </p:nvPr>
        </p:nvSpPr>
        <p:spPr>
          <a:ln/>
        </p:spPr>
        <p:txBody>
          <a:bodyPr/>
          <a:lstStyle>
            <a:lvl1pPr>
              <a:defRPr/>
            </a:lvl1pPr>
          </a:lstStyle>
          <a:p>
            <a:pPr>
              <a:defRPr/>
            </a:pPr>
            <a:fld id="{8CA95986-E886-4E95-8202-B4055E87BF02}" type="slidenum">
              <a:rPr lang="en-GB" altLang="en-US"/>
              <a:pPr>
                <a:defRPr/>
              </a:pPr>
              <a:t>‹#›</a:t>
            </a:fld>
            <a:endParaRPr lang="en-GB" altLang="en-US"/>
          </a:p>
        </p:txBody>
      </p:sp>
    </p:spTree>
    <p:extLst>
      <p:ext uri="{BB962C8B-B14F-4D97-AF65-F5344CB8AC3E}">
        <p14:creationId xmlns:p14="http://schemas.microsoft.com/office/powerpoint/2010/main" val="4249042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28"/>
          <p:cNvSpPr>
            <a:spLocks noGrp="1" noChangeArrowheads="1"/>
          </p:cNvSpPr>
          <p:nvPr>
            <p:ph type="sldNum" sz="quarter" idx="11"/>
          </p:nvPr>
        </p:nvSpPr>
        <p:spPr>
          <a:ln/>
        </p:spPr>
        <p:txBody>
          <a:bodyPr/>
          <a:lstStyle>
            <a:lvl1pPr>
              <a:defRPr/>
            </a:lvl1pPr>
          </a:lstStyle>
          <a:p>
            <a:pPr>
              <a:defRPr/>
            </a:pPr>
            <a:fld id="{2756BB1F-5C4C-4C4C-9EDB-5D9B27F7CBF8}" type="slidenum">
              <a:rPr lang="en-GB" altLang="en-US"/>
              <a:pPr>
                <a:defRPr/>
              </a:pPr>
              <a:t>‹#›</a:t>
            </a:fld>
            <a:endParaRPr lang="en-GB" altLang="en-US"/>
          </a:p>
        </p:txBody>
      </p:sp>
    </p:spTree>
    <p:extLst>
      <p:ext uri="{BB962C8B-B14F-4D97-AF65-F5344CB8AC3E}">
        <p14:creationId xmlns:p14="http://schemas.microsoft.com/office/powerpoint/2010/main" val="4578952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8" name="Rectangle 28"/>
          <p:cNvSpPr>
            <a:spLocks noGrp="1" noChangeArrowheads="1"/>
          </p:cNvSpPr>
          <p:nvPr>
            <p:ph type="sldNum" sz="quarter" idx="11"/>
          </p:nvPr>
        </p:nvSpPr>
        <p:spPr>
          <a:ln/>
        </p:spPr>
        <p:txBody>
          <a:bodyPr/>
          <a:lstStyle>
            <a:lvl1pPr>
              <a:defRPr/>
            </a:lvl1pPr>
          </a:lstStyle>
          <a:p>
            <a:pPr>
              <a:defRPr/>
            </a:pPr>
            <a:fld id="{2DE9DE83-798E-452D-B462-298C96E8D6AB}" type="slidenum">
              <a:rPr lang="en-GB" altLang="en-US"/>
              <a:pPr>
                <a:defRPr/>
              </a:pPr>
              <a:t>‹#›</a:t>
            </a:fld>
            <a:endParaRPr lang="en-GB" altLang="en-US"/>
          </a:p>
        </p:txBody>
      </p:sp>
    </p:spTree>
    <p:extLst>
      <p:ext uri="{BB962C8B-B14F-4D97-AF65-F5344CB8AC3E}">
        <p14:creationId xmlns:p14="http://schemas.microsoft.com/office/powerpoint/2010/main" val="3437587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4" name="Rectangle 28"/>
          <p:cNvSpPr>
            <a:spLocks noGrp="1" noChangeArrowheads="1"/>
          </p:cNvSpPr>
          <p:nvPr>
            <p:ph type="sldNum" sz="quarter" idx="11"/>
          </p:nvPr>
        </p:nvSpPr>
        <p:spPr>
          <a:ln/>
        </p:spPr>
        <p:txBody>
          <a:bodyPr/>
          <a:lstStyle>
            <a:lvl1pPr>
              <a:defRPr/>
            </a:lvl1pPr>
          </a:lstStyle>
          <a:p>
            <a:pPr>
              <a:defRPr/>
            </a:pPr>
            <a:fld id="{EB7B645C-FEE4-4E80-9E0D-6C1AA894995B}" type="slidenum">
              <a:rPr lang="en-GB" altLang="en-US"/>
              <a:pPr>
                <a:defRPr/>
              </a:pPr>
              <a:t>‹#›</a:t>
            </a:fld>
            <a:endParaRPr lang="en-GB" altLang="en-US"/>
          </a:p>
        </p:txBody>
      </p:sp>
    </p:spTree>
    <p:extLst>
      <p:ext uri="{BB962C8B-B14F-4D97-AF65-F5344CB8AC3E}">
        <p14:creationId xmlns:p14="http://schemas.microsoft.com/office/powerpoint/2010/main" val="27495010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3" name="Rectangle 28"/>
          <p:cNvSpPr>
            <a:spLocks noGrp="1" noChangeArrowheads="1"/>
          </p:cNvSpPr>
          <p:nvPr>
            <p:ph type="sldNum" sz="quarter" idx="11"/>
          </p:nvPr>
        </p:nvSpPr>
        <p:spPr>
          <a:ln/>
        </p:spPr>
        <p:txBody>
          <a:bodyPr/>
          <a:lstStyle>
            <a:lvl1pPr>
              <a:defRPr/>
            </a:lvl1pPr>
          </a:lstStyle>
          <a:p>
            <a:pPr>
              <a:defRPr/>
            </a:pPr>
            <a:fld id="{57D6EC90-CBAE-4E45-8C17-8EB63BECC681}" type="slidenum">
              <a:rPr lang="en-GB" altLang="en-US"/>
              <a:pPr>
                <a:defRPr/>
              </a:pPr>
              <a:t>‹#›</a:t>
            </a:fld>
            <a:endParaRPr lang="en-GB" altLang="en-US"/>
          </a:p>
        </p:txBody>
      </p:sp>
    </p:spTree>
    <p:extLst>
      <p:ext uri="{BB962C8B-B14F-4D97-AF65-F5344CB8AC3E}">
        <p14:creationId xmlns:p14="http://schemas.microsoft.com/office/powerpoint/2010/main" val="275893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7"/>
          <p:cNvSpPr>
            <a:spLocks noGrp="1" noChangeArrowheads="1"/>
          </p:cNvSpPr>
          <p:nvPr>
            <p:ph type="sldNum" sz="quarter" idx="11"/>
          </p:nvPr>
        </p:nvSpPr>
        <p:spPr>
          <a:ln/>
        </p:spPr>
        <p:txBody>
          <a:bodyPr/>
          <a:lstStyle>
            <a:lvl1pPr>
              <a:defRPr/>
            </a:lvl1pPr>
          </a:lstStyle>
          <a:p>
            <a:pPr>
              <a:defRPr/>
            </a:pPr>
            <a:fld id="{534DE79A-50F0-4DE9-AFE1-A7EDE0625189}" type="slidenum">
              <a:rPr lang="en-GB" altLang="en-US"/>
              <a:pPr>
                <a:defRPr/>
              </a:pPr>
              <a:t>‹#›</a:t>
            </a:fld>
            <a:endParaRPr lang="en-GB" altLang="en-US"/>
          </a:p>
        </p:txBody>
      </p:sp>
    </p:spTree>
    <p:extLst>
      <p:ext uri="{BB962C8B-B14F-4D97-AF65-F5344CB8AC3E}">
        <p14:creationId xmlns:p14="http://schemas.microsoft.com/office/powerpoint/2010/main" val="1839442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28"/>
          <p:cNvSpPr>
            <a:spLocks noGrp="1" noChangeArrowheads="1"/>
          </p:cNvSpPr>
          <p:nvPr>
            <p:ph type="sldNum" sz="quarter" idx="11"/>
          </p:nvPr>
        </p:nvSpPr>
        <p:spPr>
          <a:ln/>
        </p:spPr>
        <p:txBody>
          <a:bodyPr/>
          <a:lstStyle>
            <a:lvl1pPr>
              <a:defRPr/>
            </a:lvl1pPr>
          </a:lstStyle>
          <a:p>
            <a:pPr>
              <a:defRPr/>
            </a:pPr>
            <a:fld id="{32F5A71A-9518-478B-8F8F-A271FD2C7833}" type="slidenum">
              <a:rPr lang="en-GB" altLang="en-US"/>
              <a:pPr>
                <a:defRPr/>
              </a:pPr>
              <a:t>‹#›</a:t>
            </a:fld>
            <a:endParaRPr lang="en-GB" altLang="en-US"/>
          </a:p>
        </p:txBody>
      </p:sp>
    </p:spTree>
    <p:extLst>
      <p:ext uri="{BB962C8B-B14F-4D97-AF65-F5344CB8AC3E}">
        <p14:creationId xmlns:p14="http://schemas.microsoft.com/office/powerpoint/2010/main" val="16523328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28"/>
          <p:cNvSpPr>
            <a:spLocks noGrp="1" noChangeArrowheads="1"/>
          </p:cNvSpPr>
          <p:nvPr>
            <p:ph type="sldNum" sz="quarter" idx="11"/>
          </p:nvPr>
        </p:nvSpPr>
        <p:spPr>
          <a:ln/>
        </p:spPr>
        <p:txBody>
          <a:bodyPr/>
          <a:lstStyle>
            <a:lvl1pPr>
              <a:defRPr/>
            </a:lvl1pPr>
          </a:lstStyle>
          <a:p>
            <a:pPr>
              <a:defRPr/>
            </a:pPr>
            <a:fld id="{DC7AAC9A-CA76-42F4-B67E-5E80198E54F7}" type="slidenum">
              <a:rPr lang="en-GB" altLang="en-US"/>
              <a:pPr>
                <a:defRPr/>
              </a:pPr>
              <a:t>‹#›</a:t>
            </a:fld>
            <a:endParaRPr lang="en-GB" altLang="en-US"/>
          </a:p>
        </p:txBody>
      </p:sp>
    </p:spTree>
    <p:extLst>
      <p:ext uri="{BB962C8B-B14F-4D97-AF65-F5344CB8AC3E}">
        <p14:creationId xmlns:p14="http://schemas.microsoft.com/office/powerpoint/2010/main" val="1828088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28"/>
          <p:cNvSpPr>
            <a:spLocks noGrp="1" noChangeArrowheads="1"/>
          </p:cNvSpPr>
          <p:nvPr>
            <p:ph type="sldNum" sz="quarter" idx="11"/>
          </p:nvPr>
        </p:nvSpPr>
        <p:spPr>
          <a:ln/>
        </p:spPr>
        <p:txBody>
          <a:bodyPr/>
          <a:lstStyle>
            <a:lvl1pPr>
              <a:defRPr/>
            </a:lvl1pPr>
          </a:lstStyle>
          <a:p>
            <a:pPr>
              <a:defRPr/>
            </a:pPr>
            <a:fld id="{CD1DF21F-61B1-4D30-8556-F29BD872F8BA}" type="slidenum">
              <a:rPr lang="en-GB" altLang="en-US"/>
              <a:pPr>
                <a:defRPr/>
              </a:pPr>
              <a:t>‹#›</a:t>
            </a:fld>
            <a:endParaRPr lang="en-GB" altLang="en-US"/>
          </a:p>
        </p:txBody>
      </p:sp>
    </p:spTree>
    <p:extLst>
      <p:ext uri="{BB962C8B-B14F-4D97-AF65-F5344CB8AC3E}">
        <p14:creationId xmlns:p14="http://schemas.microsoft.com/office/powerpoint/2010/main" val="34604661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28"/>
          <p:cNvSpPr>
            <a:spLocks noGrp="1" noChangeArrowheads="1"/>
          </p:cNvSpPr>
          <p:nvPr>
            <p:ph type="sldNum" sz="quarter" idx="11"/>
          </p:nvPr>
        </p:nvSpPr>
        <p:spPr>
          <a:ln/>
        </p:spPr>
        <p:txBody>
          <a:bodyPr/>
          <a:lstStyle>
            <a:lvl1pPr>
              <a:defRPr/>
            </a:lvl1pPr>
          </a:lstStyle>
          <a:p>
            <a:pPr>
              <a:defRPr/>
            </a:pPr>
            <a:fld id="{6791BFD5-FE19-4614-9DB3-3C3F00726342}" type="slidenum">
              <a:rPr lang="en-GB" altLang="en-US"/>
              <a:pPr>
                <a:defRPr/>
              </a:pPr>
              <a:t>‹#›</a:t>
            </a:fld>
            <a:endParaRPr lang="en-GB" altLang="en-US"/>
          </a:p>
        </p:txBody>
      </p:sp>
    </p:spTree>
    <p:extLst>
      <p:ext uri="{BB962C8B-B14F-4D97-AF65-F5344CB8AC3E}">
        <p14:creationId xmlns:p14="http://schemas.microsoft.com/office/powerpoint/2010/main" val="2293483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79413" y="352425"/>
            <a:ext cx="9936162" cy="601663"/>
          </a:xfrm>
        </p:spPr>
        <p:txBody>
          <a:bodyPr/>
          <a:lstStyle/>
          <a:p>
            <a:r>
              <a:rPr lang="en-US"/>
              <a:t>Click to edit Master title style</a:t>
            </a:r>
            <a:endParaRPr lang="en-GB"/>
          </a:p>
        </p:txBody>
      </p:sp>
      <p:sp>
        <p:nvSpPr>
          <p:cNvPr id="3" name="Table Placeholder 2"/>
          <p:cNvSpPr>
            <a:spLocks noGrp="1"/>
          </p:cNvSpPr>
          <p:nvPr>
            <p:ph type="tbl" idx="1"/>
          </p:nvPr>
        </p:nvSpPr>
        <p:spPr>
          <a:xfrm>
            <a:off x="379413" y="1619250"/>
            <a:ext cx="9937750" cy="5256213"/>
          </a:xfrm>
        </p:spPr>
        <p:txBody>
          <a:bodyPr/>
          <a:lstStyle/>
          <a:p>
            <a:pPr lvl="0"/>
            <a:endParaRPr lang="en-GB" noProof="0"/>
          </a:p>
        </p:txBody>
      </p:sp>
      <p:sp>
        <p:nvSpPr>
          <p:cNvPr id="4"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28"/>
          <p:cNvSpPr>
            <a:spLocks noGrp="1" noChangeArrowheads="1"/>
          </p:cNvSpPr>
          <p:nvPr>
            <p:ph type="sldNum" sz="quarter" idx="11"/>
          </p:nvPr>
        </p:nvSpPr>
        <p:spPr>
          <a:ln/>
        </p:spPr>
        <p:txBody>
          <a:bodyPr/>
          <a:lstStyle>
            <a:lvl1pPr>
              <a:defRPr/>
            </a:lvl1pPr>
          </a:lstStyle>
          <a:p>
            <a:pPr>
              <a:defRPr/>
            </a:pPr>
            <a:fld id="{EA799190-5589-4C9F-8381-CE55FB49DD6B}" type="slidenum">
              <a:rPr lang="en-GB" altLang="en-US"/>
              <a:pPr>
                <a:defRPr/>
              </a:pPr>
              <a:t>‹#›</a:t>
            </a:fld>
            <a:endParaRPr lang="en-GB" altLang="en-US"/>
          </a:p>
        </p:txBody>
      </p:sp>
    </p:spTree>
    <p:extLst>
      <p:ext uri="{BB962C8B-B14F-4D97-AF65-F5344CB8AC3E}">
        <p14:creationId xmlns:p14="http://schemas.microsoft.com/office/powerpoint/2010/main" val="2249251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10693400" cy="7561263"/>
          </a:xfrm>
          <a:prstGeom prst="rect">
            <a:avLst/>
          </a:prstGeom>
          <a:solidFill>
            <a:schemeClr val="tx2"/>
          </a:solidFill>
          <a:ln w="9525">
            <a:solidFill>
              <a:schemeClr val="tx2"/>
            </a:solidFill>
            <a:miter lim="800000"/>
            <a:headEnd/>
            <a:tailEnd/>
          </a:ln>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a:solidFill>
                <a:srgbClr val="6E615F"/>
              </a:solidFill>
            </a:endParaRPr>
          </a:p>
        </p:txBody>
      </p:sp>
      <p:pic>
        <p:nvPicPr>
          <p:cNvPr id="5" name="Picture 18" descr="Coutts_Std_Logo_Single_N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0" y="358775"/>
            <a:ext cx="37655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9"/>
          <p:cNvSpPr txBox="1">
            <a:spLocks noChangeArrowheads="1"/>
          </p:cNvSpPr>
          <p:nvPr/>
        </p:nvSpPr>
        <p:spPr bwMode="gray">
          <a:xfrm>
            <a:off x="7323138" y="6083300"/>
            <a:ext cx="23018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54000" tIns="54000" rIns="54000" bIns="54000">
            <a:spAutoFit/>
          </a:bodyPr>
          <a:lstStyle>
            <a:lvl1pPr defTabSz="1023938">
              <a:defRPr sz="1200">
                <a:solidFill>
                  <a:schemeClr val="tx2"/>
                </a:solidFill>
                <a:latin typeface="Gill Sans" pitchFamily="2" charset="0"/>
              </a:defRPr>
            </a:lvl1pPr>
            <a:lvl2pPr marL="742950" indent="-285750" defTabSz="1023938">
              <a:defRPr sz="1200">
                <a:solidFill>
                  <a:schemeClr val="tx2"/>
                </a:solidFill>
                <a:latin typeface="Gill Sans" pitchFamily="2" charset="0"/>
              </a:defRPr>
            </a:lvl2pPr>
            <a:lvl3pPr marL="1143000" indent="-228600" defTabSz="1023938">
              <a:defRPr sz="1200">
                <a:solidFill>
                  <a:schemeClr val="tx2"/>
                </a:solidFill>
                <a:latin typeface="Gill Sans" pitchFamily="2" charset="0"/>
              </a:defRPr>
            </a:lvl3pPr>
            <a:lvl4pPr marL="1600200" indent="-228600" defTabSz="1023938">
              <a:defRPr sz="1200">
                <a:solidFill>
                  <a:schemeClr val="tx2"/>
                </a:solidFill>
                <a:latin typeface="Gill Sans" pitchFamily="2" charset="0"/>
              </a:defRPr>
            </a:lvl4pPr>
            <a:lvl5pPr marL="2057400" indent="-228600" defTabSz="1023938">
              <a:defRPr sz="1200">
                <a:solidFill>
                  <a:schemeClr val="tx2"/>
                </a:solidFill>
                <a:latin typeface="Gill Sans" pitchFamily="2" charset="0"/>
              </a:defRPr>
            </a:lvl5pPr>
            <a:lvl6pPr marL="2514600" indent="-228600" algn="ctr" defTabSz="1023938" eaLnBrk="0" fontAlgn="base" hangingPunct="0">
              <a:spcBef>
                <a:spcPct val="50000"/>
              </a:spcBef>
              <a:spcAft>
                <a:spcPct val="0"/>
              </a:spcAft>
              <a:defRPr sz="1200">
                <a:solidFill>
                  <a:schemeClr val="tx2"/>
                </a:solidFill>
                <a:latin typeface="Gill Sans" pitchFamily="2" charset="0"/>
              </a:defRPr>
            </a:lvl6pPr>
            <a:lvl7pPr marL="2971800" indent="-228600" algn="ctr" defTabSz="1023938" eaLnBrk="0" fontAlgn="base" hangingPunct="0">
              <a:spcBef>
                <a:spcPct val="50000"/>
              </a:spcBef>
              <a:spcAft>
                <a:spcPct val="0"/>
              </a:spcAft>
              <a:defRPr sz="1200">
                <a:solidFill>
                  <a:schemeClr val="tx2"/>
                </a:solidFill>
                <a:latin typeface="Gill Sans" pitchFamily="2" charset="0"/>
              </a:defRPr>
            </a:lvl7pPr>
            <a:lvl8pPr marL="3429000" indent="-228600" algn="ctr" defTabSz="1023938" eaLnBrk="0" fontAlgn="base" hangingPunct="0">
              <a:spcBef>
                <a:spcPct val="50000"/>
              </a:spcBef>
              <a:spcAft>
                <a:spcPct val="0"/>
              </a:spcAft>
              <a:defRPr sz="1200">
                <a:solidFill>
                  <a:schemeClr val="tx2"/>
                </a:solidFill>
                <a:latin typeface="Gill Sans" pitchFamily="2" charset="0"/>
              </a:defRPr>
            </a:lvl8pPr>
            <a:lvl9pPr marL="3886200" indent="-228600" algn="ctr" defTabSz="1023938" eaLnBrk="0" fontAlgn="base" hangingPunct="0">
              <a:spcBef>
                <a:spcPct val="50000"/>
              </a:spcBef>
              <a:spcAft>
                <a:spcPct val="0"/>
              </a:spcAft>
              <a:defRPr sz="1200">
                <a:solidFill>
                  <a:schemeClr val="tx2"/>
                </a:solidFill>
                <a:latin typeface="Gill Sans" pitchFamily="2" charset="0"/>
              </a:defRPr>
            </a:lvl9pPr>
          </a:lstStyle>
          <a:p>
            <a:pPr>
              <a:defRPr/>
            </a:pPr>
            <a:r>
              <a:rPr lang="en-US" sz="1800" b="0">
                <a:solidFill>
                  <a:srgbClr val="FFFFFF"/>
                </a:solidFill>
                <a:ea typeface="ＭＳ Ｐゴシック"/>
              </a:rPr>
              <a:t>INTERNAL USE ONLY</a:t>
            </a:r>
          </a:p>
        </p:txBody>
      </p:sp>
      <p:sp>
        <p:nvSpPr>
          <p:cNvPr id="576515" name="Rectangle 3"/>
          <p:cNvSpPr>
            <a:spLocks noGrp="1" noChangeArrowheads="1"/>
          </p:cNvSpPr>
          <p:nvPr>
            <p:ph type="ctrTitle"/>
          </p:nvPr>
        </p:nvSpPr>
        <p:spPr>
          <a:xfrm>
            <a:off x="1025525" y="2990850"/>
            <a:ext cx="8642350" cy="455613"/>
          </a:xfrm>
        </p:spPr>
        <p:txBody>
          <a:bodyPr/>
          <a:lstStyle>
            <a:lvl1pPr>
              <a:defRPr sz="3200"/>
            </a:lvl1pPr>
          </a:lstStyle>
          <a:p>
            <a:r>
              <a:rPr lang="en-US"/>
              <a:t>Click to edit Master title style</a:t>
            </a:r>
          </a:p>
        </p:txBody>
      </p:sp>
      <p:sp>
        <p:nvSpPr>
          <p:cNvPr id="576516" name="Rectangle 4"/>
          <p:cNvSpPr>
            <a:spLocks noGrp="1" noChangeArrowheads="1"/>
          </p:cNvSpPr>
          <p:nvPr>
            <p:ph type="subTitle" idx="1"/>
          </p:nvPr>
        </p:nvSpPr>
        <p:spPr>
          <a:xfrm>
            <a:off x="1025525" y="3441700"/>
            <a:ext cx="8642350" cy="452438"/>
          </a:xfrm>
        </p:spPr>
        <p:txBody>
          <a:bodyPr tIns="72000"/>
          <a:lstStyle>
            <a:lvl1pPr>
              <a:defRPr sz="1600">
                <a:solidFill>
                  <a:srgbClr val="B6BAAF"/>
                </a:solidFill>
              </a:defRPr>
            </a:lvl1pPr>
          </a:lstStyle>
          <a:p>
            <a:r>
              <a:rPr lang="en-US"/>
              <a:t>Click to edit Master subtitle style</a:t>
            </a:r>
          </a:p>
        </p:txBody>
      </p:sp>
    </p:spTree>
    <p:extLst>
      <p:ext uri="{BB962C8B-B14F-4D97-AF65-F5344CB8AC3E}">
        <p14:creationId xmlns:p14="http://schemas.microsoft.com/office/powerpoint/2010/main" val="4108504581"/>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709A28C1-1640-4E20-9017-C68F05012BDB}" type="slidenum">
              <a:rPr lang="en-US" altLang="en-US"/>
              <a:pPr>
                <a:defRPr/>
              </a:pPr>
              <a:t>‹#›</a:t>
            </a:fld>
            <a:endParaRPr lang="en-US" altLang="en-US"/>
          </a:p>
        </p:txBody>
      </p:sp>
    </p:spTree>
    <p:extLst>
      <p:ext uri="{BB962C8B-B14F-4D97-AF65-F5344CB8AC3E}">
        <p14:creationId xmlns:p14="http://schemas.microsoft.com/office/powerpoint/2010/main" val="27412180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7C8E3205-E2C4-485B-8138-107A9EA84459}" type="slidenum">
              <a:rPr lang="en-US" altLang="en-US"/>
              <a:pPr>
                <a:defRPr/>
              </a:pPr>
              <a:t>‹#›</a:t>
            </a:fld>
            <a:endParaRPr lang="en-US" altLang="en-US"/>
          </a:p>
        </p:txBody>
      </p:sp>
    </p:spTree>
    <p:extLst>
      <p:ext uri="{BB962C8B-B14F-4D97-AF65-F5344CB8AC3E}">
        <p14:creationId xmlns:p14="http://schemas.microsoft.com/office/powerpoint/2010/main" val="742072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39FB1597-2177-4BC2-92A3-6D60D3A3302C}" type="slidenum">
              <a:rPr lang="en-US" altLang="en-US"/>
              <a:pPr>
                <a:defRPr/>
              </a:pPr>
              <a:t>‹#›</a:t>
            </a:fld>
            <a:endParaRPr lang="en-US" altLang="en-US"/>
          </a:p>
        </p:txBody>
      </p:sp>
    </p:spTree>
    <p:extLst>
      <p:ext uri="{BB962C8B-B14F-4D97-AF65-F5344CB8AC3E}">
        <p14:creationId xmlns:p14="http://schemas.microsoft.com/office/powerpoint/2010/main" val="30491129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8" name="Rectangle 7"/>
          <p:cNvSpPr>
            <a:spLocks noGrp="1" noChangeArrowheads="1"/>
          </p:cNvSpPr>
          <p:nvPr>
            <p:ph type="sldNum" sz="quarter" idx="11"/>
          </p:nvPr>
        </p:nvSpPr>
        <p:spPr/>
        <p:txBody>
          <a:bodyPr/>
          <a:lstStyle>
            <a:lvl1pPr>
              <a:defRPr b="1"/>
            </a:lvl1pPr>
          </a:lstStyle>
          <a:p>
            <a:pPr>
              <a:defRPr/>
            </a:pPr>
            <a:fld id="{13B54D8C-0942-4865-B539-0C40FCCCFA18}" type="slidenum">
              <a:rPr lang="en-US" altLang="en-US"/>
              <a:pPr>
                <a:defRPr/>
              </a:pPr>
              <a:t>‹#›</a:t>
            </a:fld>
            <a:endParaRPr lang="en-US" altLang="en-US"/>
          </a:p>
        </p:txBody>
      </p:sp>
    </p:spTree>
    <p:extLst>
      <p:ext uri="{BB962C8B-B14F-4D97-AF65-F5344CB8AC3E}">
        <p14:creationId xmlns:p14="http://schemas.microsoft.com/office/powerpoint/2010/main" val="98088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7"/>
          <p:cNvSpPr>
            <a:spLocks noGrp="1" noChangeArrowheads="1"/>
          </p:cNvSpPr>
          <p:nvPr>
            <p:ph type="sldNum" sz="quarter" idx="11"/>
          </p:nvPr>
        </p:nvSpPr>
        <p:spPr>
          <a:ln/>
        </p:spPr>
        <p:txBody>
          <a:bodyPr/>
          <a:lstStyle>
            <a:lvl1pPr>
              <a:defRPr/>
            </a:lvl1pPr>
          </a:lstStyle>
          <a:p>
            <a:pPr>
              <a:defRPr/>
            </a:pPr>
            <a:fld id="{E7FC3E92-C588-42D2-83A0-D6BD9D345C6F}" type="slidenum">
              <a:rPr lang="en-GB" altLang="en-US"/>
              <a:pPr>
                <a:defRPr/>
              </a:pPr>
              <a:t>‹#›</a:t>
            </a:fld>
            <a:endParaRPr lang="en-GB" altLang="en-US"/>
          </a:p>
        </p:txBody>
      </p:sp>
    </p:spTree>
    <p:extLst>
      <p:ext uri="{BB962C8B-B14F-4D97-AF65-F5344CB8AC3E}">
        <p14:creationId xmlns:p14="http://schemas.microsoft.com/office/powerpoint/2010/main" val="22735854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4" name="Rectangle 7"/>
          <p:cNvSpPr>
            <a:spLocks noGrp="1" noChangeArrowheads="1"/>
          </p:cNvSpPr>
          <p:nvPr>
            <p:ph type="sldNum" sz="quarter" idx="11"/>
          </p:nvPr>
        </p:nvSpPr>
        <p:spPr/>
        <p:txBody>
          <a:bodyPr/>
          <a:lstStyle>
            <a:lvl1pPr>
              <a:defRPr b="1"/>
            </a:lvl1pPr>
          </a:lstStyle>
          <a:p>
            <a:pPr>
              <a:defRPr/>
            </a:pPr>
            <a:fld id="{13096087-2E29-4179-AA70-035532F3A290}" type="slidenum">
              <a:rPr lang="en-US" altLang="en-US"/>
              <a:pPr>
                <a:defRPr/>
              </a:pPr>
              <a:t>‹#›</a:t>
            </a:fld>
            <a:endParaRPr lang="en-US" altLang="en-US"/>
          </a:p>
        </p:txBody>
      </p:sp>
    </p:spTree>
    <p:extLst>
      <p:ext uri="{BB962C8B-B14F-4D97-AF65-F5344CB8AC3E}">
        <p14:creationId xmlns:p14="http://schemas.microsoft.com/office/powerpoint/2010/main" val="11991298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3" name="Rectangle 7"/>
          <p:cNvSpPr>
            <a:spLocks noGrp="1" noChangeArrowheads="1"/>
          </p:cNvSpPr>
          <p:nvPr>
            <p:ph type="sldNum" sz="quarter" idx="11"/>
          </p:nvPr>
        </p:nvSpPr>
        <p:spPr/>
        <p:txBody>
          <a:bodyPr/>
          <a:lstStyle>
            <a:lvl1pPr>
              <a:defRPr b="1"/>
            </a:lvl1pPr>
          </a:lstStyle>
          <a:p>
            <a:pPr>
              <a:defRPr/>
            </a:pPr>
            <a:fld id="{91181450-11EB-44C2-ACBB-0C84A95E19A8}" type="slidenum">
              <a:rPr lang="en-US" altLang="en-US"/>
              <a:pPr>
                <a:defRPr/>
              </a:pPr>
              <a:t>‹#›</a:t>
            </a:fld>
            <a:endParaRPr lang="en-US" altLang="en-US"/>
          </a:p>
        </p:txBody>
      </p:sp>
    </p:spTree>
    <p:extLst>
      <p:ext uri="{BB962C8B-B14F-4D97-AF65-F5344CB8AC3E}">
        <p14:creationId xmlns:p14="http://schemas.microsoft.com/office/powerpoint/2010/main" val="37845578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89865C17-57FA-4738-84C8-39B317965017}" type="slidenum">
              <a:rPr lang="en-US" altLang="en-US"/>
              <a:pPr>
                <a:defRPr/>
              </a:pPr>
              <a:t>‹#›</a:t>
            </a:fld>
            <a:endParaRPr lang="en-US" altLang="en-US"/>
          </a:p>
        </p:txBody>
      </p:sp>
    </p:spTree>
    <p:extLst>
      <p:ext uri="{BB962C8B-B14F-4D97-AF65-F5344CB8AC3E}">
        <p14:creationId xmlns:p14="http://schemas.microsoft.com/office/powerpoint/2010/main" val="14534367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E47E16FD-F96B-4A36-97B1-BBBEB8E6F2AE}" type="slidenum">
              <a:rPr lang="en-US" altLang="en-US"/>
              <a:pPr>
                <a:defRPr/>
              </a:pPr>
              <a:t>‹#›</a:t>
            </a:fld>
            <a:endParaRPr lang="en-US" altLang="en-US"/>
          </a:p>
        </p:txBody>
      </p:sp>
    </p:spTree>
    <p:extLst>
      <p:ext uri="{BB962C8B-B14F-4D97-AF65-F5344CB8AC3E}">
        <p14:creationId xmlns:p14="http://schemas.microsoft.com/office/powerpoint/2010/main" val="27940441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9D2F8133-4EDA-446A-AAA2-5BDE85D247EA}" type="slidenum">
              <a:rPr lang="en-US" altLang="en-US"/>
              <a:pPr>
                <a:defRPr/>
              </a:pPr>
              <a:t>‹#›</a:t>
            </a:fld>
            <a:endParaRPr lang="en-US" altLang="en-US"/>
          </a:p>
        </p:txBody>
      </p:sp>
    </p:spTree>
    <p:extLst>
      <p:ext uri="{BB962C8B-B14F-4D97-AF65-F5344CB8AC3E}">
        <p14:creationId xmlns:p14="http://schemas.microsoft.com/office/powerpoint/2010/main" val="2307714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5A915789-7445-4358-AA5F-B78E973ED95F}" type="slidenum">
              <a:rPr lang="en-US" altLang="en-US"/>
              <a:pPr>
                <a:defRPr/>
              </a:pPr>
              <a:t>‹#›</a:t>
            </a:fld>
            <a:endParaRPr lang="en-US" altLang="en-US"/>
          </a:p>
        </p:txBody>
      </p:sp>
    </p:spTree>
    <p:extLst>
      <p:ext uri="{BB962C8B-B14F-4D97-AF65-F5344CB8AC3E}">
        <p14:creationId xmlns:p14="http://schemas.microsoft.com/office/powerpoint/2010/main" val="26376738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10693400" cy="7561263"/>
          </a:xfrm>
          <a:prstGeom prst="rect">
            <a:avLst/>
          </a:prstGeom>
          <a:solidFill>
            <a:schemeClr val="tx2"/>
          </a:solidFill>
          <a:ln w="9525">
            <a:solidFill>
              <a:schemeClr val="tx2"/>
            </a:solidFill>
            <a:miter lim="800000"/>
            <a:headEnd/>
            <a:tailEnd/>
          </a:ln>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a:solidFill>
                <a:srgbClr val="6E615F"/>
              </a:solidFill>
            </a:endParaRPr>
          </a:p>
        </p:txBody>
      </p:sp>
      <p:pic>
        <p:nvPicPr>
          <p:cNvPr id="5" name="Picture 18" descr="Coutts_Std_Logo_Single_N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0" y="358775"/>
            <a:ext cx="37655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9"/>
          <p:cNvSpPr txBox="1">
            <a:spLocks noChangeArrowheads="1"/>
          </p:cNvSpPr>
          <p:nvPr/>
        </p:nvSpPr>
        <p:spPr bwMode="gray">
          <a:xfrm>
            <a:off x="7323138" y="6083300"/>
            <a:ext cx="23018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54000" tIns="54000" rIns="54000" bIns="54000">
            <a:spAutoFit/>
          </a:bodyPr>
          <a:lstStyle>
            <a:lvl1pPr defTabSz="1023938">
              <a:defRPr sz="1200">
                <a:solidFill>
                  <a:schemeClr val="tx2"/>
                </a:solidFill>
                <a:latin typeface="Gill Sans" pitchFamily="2" charset="0"/>
              </a:defRPr>
            </a:lvl1pPr>
            <a:lvl2pPr marL="742950" indent="-285750" defTabSz="1023938">
              <a:defRPr sz="1200">
                <a:solidFill>
                  <a:schemeClr val="tx2"/>
                </a:solidFill>
                <a:latin typeface="Gill Sans" pitchFamily="2" charset="0"/>
              </a:defRPr>
            </a:lvl2pPr>
            <a:lvl3pPr marL="1143000" indent="-228600" defTabSz="1023938">
              <a:defRPr sz="1200">
                <a:solidFill>
                  <a:schemeClr val="tx2"/>
                </a:solidFill>
                <a:latin typeface="Gill Sans" pitchFamily="2" charset="0"/>
              </a:defRPr>
            </a:lvl3pPr>
            <a:lvl4pPr marL="1600200" indent="-228600" defTabSz="1023938">
              <a:defRPr sz="1200">
                <a:solidFill>
                  <a:schemeClr val="tx2"/>
                </a:solidFill>
                <a:latin typeface="Gill Sans" pitchFamily="2" charset="0"/>
              </a:defRPr>
            </a:lvl4pPr>
            <a:lvl5pPr marL="2057400" indent="-228600" defTabSz="1023938">
              <a:defRPr sz="1200">
                <a:solidFill>
                  <a:schemeClr val="tx2"/>
                </a:solidFill>
                <a:latin typeface="Gill Sans" pitchFamily="2" charset="0"/>
              </a:defRPr>
            </a:lvl5pPr>
            <a:lvl6pPr marL="2514600" indent="-228600" algn="ctr" defTabSz="1023938" eaLnBrk="0" fontAlgn="base" hangingPunct="0">
              <a:spcBef>
                <a:spcPct val="50000"/>
              </a:spcBef>
              <a:spcAft>
                <a:spcPct val="0"/>
              </a:spcAft>
              <a:defRPr sz="1200">
                <a:solidFill>
                  <a:schemeClr val="tx2"/>
                </a:solidFill>
                <a:latin typeface="Gill Sans" pitchFamily="2" charset="0"/>
              </a:defRPr>
            </a:lvl6pPr>
            <a:lvl7pPr marL="2971800" indent="-228600" algn="ctr" defTabSz="1023938" eaLnBrk="0" fontAlgn="base" hangingPunct="0">
              <a:spcBef>
                <a:spcPct val="50000"/>
              </a:spcBef>
              <a:spcAft>
                <a:spcPct val="0"/>
              </a:spcAft>
              <a:defRPr sz="1200">
                <a:solidFill>
                  <a:schemeClr val="tx2"/>
                </a:solidFill>
                <a:latin typeface="Gill Sans" pitchFamily="2" charset="0"/>
              </a:defRPr>
            </a:lvl7pPr>
            <a:lvl8pPr marL="3429000" indent="-228600" algn="ctr" defTabSz="1023938" eaLnBrk="0" fontAlgn="base" hangingPunct="0">
              <a:spcBef>
                <a:spcPct val="50000"/>
              </a:spcBef>
              <a:spcAft>
                <a:spcPct val="0"/>
              </a:spcAft>
              <a:defRPr sz="1200">
                <a:solidFill>
                  <a:schemeClr val="tx2"/>
                </a:solidFill>
                <a:latin typeface="Gill Sans" pitchFamily="2" charset="0"/>
              </a:defRPr>
            </a:lvl8pPr>
            <a:lvl9pPr marL="3886200" indent="-228600" algn="ctr" defTabSz="1023938" eaLnBrk="0" fontAlgn="base" hangingPunct="0">
              <a:spcBef>
                <a:spcPct val="50000"/>
              </a:spcBef>
              <a:spcAft>
                <a:spcPct val="0"/>
              </a:spcAft>
              <a:defRPr sz="1200">
                <a:solidFill>
                  <a:schemeClr val="tx2"/>
                </a:solidFill>
                <a:latin typeface="Gill Sans" pitchFamily="2" charset="0"/>
              </a:defRPr>
            </a:lvl9pPr>
          </a:lstStyle>
          <a:p>
            <a:pPr>
              <a:defRPr/>
            </a:pPr>
            <a:r>
              <a:rPr lang="en-US" sz="1800" b="0">
                <a:solidFill>
                  <a:srgbClr val="FFFFFF"/>
                </a:solidFill>
                <a:ea typeface="ＭＳ Ｐゴシック"/>
              </a:rPr>
              <a:t>INTERNAL USE ONLY</a:t>
            </a:r>
          </a:p>
        </p:txBody>
      </p:sp>
      <p:sp>
        <p:nvSpPr>
          <p:cNvPr id="576515" name="Rectangle 3"/>
          <p:cNvSpPr>
            <a:spLocks noGrp="1" noChangeArrowheads="1"/>
          </p:cNvSpPr>
          <p:nvPr>
            <p:ph type="ctrTitle"/>
          </p:nvPr>
        </p:nvSpPr>
        <p:spPr>
          <a:xfrm>
            <a:off x="1025525" y="2990850"/>
            <a:ext cx="8642350" cy="455613"/>
          </a:xfrm>
        </p:spPr>
        <p:txBody>
          <a:bodyPr/>
          <a:lstStyle>
            <a:lvl1pPr>
              <a:defRPr sz="3200"/>
            </a:lvl1pPr>
          </a:lstStyle>
          <a:p>
            <a:r>
              <a:rPr lang="en-US"/>
              <a:t>Click to edit Master title style</a:t>
            </a:r>
          </a:p>
        </p:txBody>
      </p:sp>
      <p:sp>
        <p:nvSpPr>
          <p:cNvPr id="576516" name="Rectangle 4"/>
          <p:cNvSpPr>
            <a:spLocks noGrp="1" noChangeArrowheads="1"/>
          </p:cNvSpPr>
          <p:nvPr>
            <p:ph type="subTitle" idx="1"/>
          </p:nvPr>
        </p:nvSpPr>
        <p:spPr>
          <a:xfrm>
            <a:off x="1025525" y="3441700"/>
            <a:ext cx="8642350" cy="452438"/>
          </a:xfrm>
        </p:spPr>
        <p:txBody>
          <a:bodyPr tIns="72000"/>
          <a:lstStyle>
            <a:lvl1pPr>
              <a:defRPr sz="1600">
                <a:solidFill>
                  <a:srgbClr val="B6BAAF"/>
                </a:solidFill>
              </a:defRPr>
            </a:lvl1pPr>
          </a:lstStyle>
          <a:p>
            <a:r>
              <a:rPr lang="en-US"/>
              <a:t>Click to edit Master subtitle style</a:t>
            </a:r>
          </a:p>
        </p:txBody>
      </p:sp>
    </p:spTree>
    <p:extLst>
      <p:ext uri="{BB962C8B-B14F-4D97-AF65-F5344CB8AC3E}">
        <p14:creationId xmlns:p14="http://schemas.microsoft.com/office/powerpoint/2010/main" val="1783163306"/>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EC126C5E-DF76-483C-BA5A-67F71A215EFB}" type="slidenum">
              <a:rPr lang="en-US" altLang="en-US"/>
              <a:pPr>
                <a:defRPr/>
              </a:pPr>
              <a:t>‹#›</a:t>
            </a:fld>
            <a:endParaRPr lang="en-US" altLang="en-US"/>
          </a:p>
        </p:txBody>
      </p:sp>
    </p:spTree>
    <p:extLst>
      <p:ext uri="{BB962C8B-B14F-4D97-AF65-F5344CB8AC3E}">
        <p14:creationId xmlns:p14="http://schemas.microsoft.com/office/powerpoint/2010/main" val="35755945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ADE9494C-9DED-49C6-AD38-8EDCC353F99A}" type="slidenum">
              <a:rPr lang="en-US" altLang="en-US"/>
              <a:pPr>
                <a:defRPr/>
              </a:pPr>
              <a:t>‹#›</a:t>
            </a:fld>
            <a:endParaRPr lang="en-US" altLang="en-US"/>
          </a:p>
        </p:txBody>
      </p:sp>
    </p:spTree>
    <p:extLst>
      <p:ext uri="{BB962C8B-B14F-4D97-AF65-F5344CB8AC3E}">
        <p14:creationId xmlns:p14="http://schemas.microsoft.com/office/powerpoint/2010/main" val="40959318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9AFAA045-8B83-415D-87D7-5451D2D324E5}" type="slidenum">
              <a:rPr lang="en-US" altLang="en-US"/>
              <a:pPr>
                <a:defRPr/>
              </a:pPr>
              <a:t>‹#›</a:t>
            </a:fld>
            <a:endParaRPr lang="en-US" altLang="en-US"/>
          </a:p>
        </p:txBody>
      </p:sp>
    </p:spTree>
    <p:extLst>
      <p:ext uri="{BB962C8B-B14F-4D97-AF65-F5344CB8AC3E}">
        <p14:creationId xmlns:p14="http://schemas.microsoft.com/office/powerpoint/2010/main" val="306762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7"/>
          <p:cNvSpPr>
            <a:spLocks noGrp="1" noChangeArrowheads="1"/>
          </p:cNvSpPr>
          <p:nvPr>
            <p:ph type="sldNum" sz="quarter" idx="11"/>
          </p:nvPr>
        </p:nvSpPr>
        <p:spPr>
          <a:ln/>
        </p:spPr>
        <p:txBody>
          <a:bodyPr/>
          <a:lstStyle>
            <a:lvl1pPr>
              <a:defRPr/>
            </a:lvl1pPr>
          </a:lstStyle>
          <a:p>
            <a:pPr>
              <a:defRPr/>
            </a:pPr>
            <a:fld id="{729D644C-24DF-4261-887F-9D9B970CCA75}" type="slidenum">
              <a:rPr lang="en-GB" altLang="en-US"/>
              <a:pPr>
                <a:defRPr/>
              </a:pPr>
              <a:t>‹#›</a:t>
            </a:fld>
            <a:endParaRPr lang="en-GB" altLang="en-US"/>
          </a:p>
        </p:txBody>
      </p:sp>
    </p:spTree>
    <p:extLst>
      <p:ext uri="{BB962C8B-B14F-4D97-AF65-F5344CB8AC3E}">
        <p14:creationId xmlns:p14="http://schemas.microsoft.com/office/powerpoint/2010/main" val="38824619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8" name="Rectangle 7"/>
          <p:cNvSpPr>
            <a:spLocks noGrp="1" noChangeArrowheads="1"/>
          </p:cNvSpPr>
          <p:nvPr>
            <p:ph type="sldNum" sz="quarter" idx="11"/>
          </p:nvPr>
        </p:nvSpPr>
        <p:spPr/>
        <p:txBody>
          <a:bodyPr/>
          <a:lstStyle>
            <a:lvl1pPr>
              <a:defRPr b="1"/>
            </a:lvl1pPr>
          </a:lstStyle>
          <a:p>
            <a:pPr>
              <a:defRPr/>
            </a:pPr>
            <a:fld id="{AC7ADA9D-431A-4E93-BDC6-F4239C41FAF6}" type="slidenum">
              <a:rPr lang="en-US" altLang="en-US"/>
              <a:pPr>
                <a:defRPr/>
              </a:pPr>
              <a:t>‹#›</a:t>
            </a:fld>
            <a:endParaRPr lang="en-US" altLang="en-US"/>
          </a:p>
        </p:txBody>
      </p:sp>
    </p:spTree>
    <p:extLst>
      <p:ext uri="{BB962C8B-B14F-4D97-AF65-F5344CB8AC3E}">
        <p14:creationId xmlns:p14="http://schemas.microsoft.com/office/powerpoint/2010/main" val="16389155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4" name="Rectangle 7"/>
          <p:cNvSpPr>
            <a:spLocks noGrp="1" noChangeArrowheads="1"/>
          </p:cNvSpPr>
          <p:nvPr>
            <p:ph type="sldNum" sz="quarter" idx="11"/>
          </p:nvPr>
        </p:nvSpPr>
        <p:spPr/>
        <p:txBody>
          <a:bodyPr/>
          <a:lstStyle>
            <a:lvl1pPr>
              <a:defRPr b="1"/>
            </a:lvl1pPr>
          </a:lstStyle>
          <a:p>
            <a:pPr>
              <a:defRPr/>
            </a:pPr>
            <a:fld id="{09094C28-17F8-40C0-9D3E-98F53517310B}" type="slidenum">
              <a:rPr lang="en-US" altLang="en-US"/>
              <a:pPr>
                <a:defRPr/>
              </a:pPr>
              <a:t>‹#›</a:t>
            </a:fld>
            <a:endParaRPr lang="en-US" altLang="en-US"/>
          </a:p>
        </p:txBody>
      </p:sp>
    </p:spTree>
    <p:extLst>
      <p:ext uri="{BB962C8B-B14F-4D97-AF65-F5344CB8AC3E}">
        <p14:creationId xmlns:p14="http://schemas.microsoft.com/office/powerpoint/2010/main" val="38098024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3" name="Rectangle 7"/>
          <p:cNvSpPr>
            <a:spLocks noGrp="1" noChangeArrowheads="1"/>
          </p:cNvSpPr>
          <p:nvPr>
            <p:ph type="sldNum" sz="quarter" idx="11"/>
          </p:nvPr>
        </p:nvSpPr>
        <p:spPr/>
        <p:txBody>
          <a:bodyPr/>
          <a:lstStyle>
            <a:lvl1pPr>
              <a:defRPr b="1"/>
            </a:lvl1pPr>
          </a:lstStyle>
          <a:p>
            <a:pPr>
              <a:defRPr/>
            </a:pPr>
            <a:fld id="{75F235D8-ECB0-4155-B255-6BC284520554}" type="slidenum">
              <a:rPr lang="en-US" altLang="en-US"/>
              <a:pPr>
                <a:defRPr/>
              </a:pPr>
              <a:t>‹#›</a:t>
            </a:fld>
            <a:endParaRPr lang="en-US" altLang="en-US"/>
          </a:p>
        </p:txBody>
      </p:sp>
    </p:spTree>
    <p:extLst>
      <p:ext uri="{BB962C8B-B14F-4D97-AF65-F5344CB8AC3E}">
        <p14:creationId xmlns:p14="http://schemas.microsoft.com/office/powerpoint/2010/main" val="36892948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9AAB2A89-7AED-4A59-B890-D0D2C4204E8A}" type="slidenum">
              <a:rPr lang="en-US" altLang="en-US"/>
              <a:pPr>
                <a:defRPr/>
              </a:pPr>
              <a:t>‹#›</a:t>
            </a:fld>
            <a:endParaRPr lang="en-US" altLang="en-US"/>
          </a:p>
        </p:txBody>
      </p:sp>
    </p:spTree>
    <p:extLst>
      <p:ext uri="{BB962C8B-B14F-4D97-AF65-F5344CB8AC3E}">
        <p14:creationId xmlns:p14="http://schemas.microsoft.com/office/powerpoint/2010/main" val="17660644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4068A3FF-B161-4B81-966E-0EB4AF136FAC}" type="slidenum">
              <a:rPr lang="en-US" altLang="en-US"/>
              <a:pPr>
                <a:defRPr/>
              </a:pPr>
              <a:t>‹#›</a:t>
            </a:fld>
            <a:endParaRPr lang="en-US" altLang="en-US"/>
          </a:p>
        </p:txBody>
      </p:sp>
    </p:spTree>
    <p:extLst>
      <p:ext uri="{BB962C8B-B14F-4D97-AF65-F5344CB8AC3E}">
        <p14:creationId xmlns:p14="http://schemas.microsoft.com/office/powerpoint/2010/main" val="12888461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263C73C4-20CF-46F0-9F17-ECF0C449D163}" type="slidenum">
              <a:rPr lang="en-US" altLang="en-US"/>
              <a:pPr>
                <a:defRPr/>
              </a:pPr>
              <a:t>‹#›</a:t>
            </a:fld>
            <a:endParaRPr lang="en-US" altLang="en-US"/>
          </a:p>
        </p:txBody>
      </p:sp>
    </p:spTree>
    <p:extLst>
      <p:ext uri="{BB962C8B-B14F-4D97-AF65-F5344CB8AC3E}">
        <p14:creationId xmlns:p14="http://schemas.microsoft.com/office/powerpoint/2010/main" val="39015458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5FCDE1A1-E37C-4F66-8709-3E572CBF6E0F}" type="slidenum">
              <a:rPr lang="en-US" altLang="en-US"/>
              <a:pPr>
                <a:defRPr/>
              </a:pPr>
              <a:t>‹#›</a:t>
            </a:fld>
            <a:endParaRPr lang="en-US" altLang="en-US"/>
          </a:p>
        </p:txBody>
      </p:sp>
    </p:spTree>
    <p:extLst>
      <p:ext uri="{BB962C8B-B14F-4D97-AF65-F5344CB8AC3E}">
        <p14:creationId xmlns:p14="http://schemas.microsoft.com/office/powerpoint/2010/main" val="35044301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10693400" cy="7561263"/>
          </a:xfrm>
          <a:prstGeom prst="rect">
            <a:avLst/>
          </a:prstGeom>
          <a:solidFill>
            <a:schemeClr val="tx2"/>
          </a:solidFill>
          <a:ln w="9525">
            <a:solidFill>
              <a:schemeClr val="tx2"/>
            </a:solidFill>
            <a:miter lim="800000"/>
            <a:headEnd/>
            <a:tailEnd/>
          </a:ln>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a:solidFill>
                <a:srgbClr val="6E615F"/>
              </a:solidFill>
            </a:endParaRPr>
          </a:p>
        </p:txBody>
      </p:sp>
      <p:pic>
        <p:nvPicPr>
          <p:cNvPr id="5" name="Picture 18" descr="Coutts_Std_Logo_Single_N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0" y="358775"/>
            <a:ext cx="37655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9"/>
          <p:cNvSpPr txBox="1">
            <a:spLocks noChangeArrowheads="1"/>
          </p:cNvSpPr>
          <p:nvPr/>
        </p:nvSpPr>
        <p:spPr bwMode="gray">
          <a:xfrm>
            <a:off x="7323138" y="6083300"/>
            <a:ext cx="23018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54000" tIns="54000" rIns="54000" bIns="54000">
            <a:spAutoFit/>
          </a:bodyPr>
          <a:lstStyle>
            <a:lvl1pPr defTabSz="1023938">
              <a:defRPr sz="1200">
                <a:solidFill>
                  <a:schemeClr val="tx2"/>
                </a:solidFill>
                <a:latin typeface="Gill Sans" pitchFamily="2" charset="0"/>
              </a:defRPr>
            </a:lvl1pPr>
            <a:lvl2pPr marL="742950" indent="-285750" defTabSz="1023938">
              <a:defRPr sz="1200">
                <a:solidFill>
                  <a:schemeClr val="tx2"/>
                </a:solidFill>
                <a:latin typeface="Gill Sans" pitchFamily="2" charset="0"/>
              </a:defRPr>
            </a:lvl2pPr>
            <a:lvl3pPr marL="1143000" indent="-228600" defTabSz="1023938">
              <a:defRPr sz="1200">
                <a:solidFill>
                  <a:schemeClr val="tx2"/>
                </a:solidFill>
                <a:latin typeface="Gill Sans" pitchFamily="2" charset="0"/>
              </a:defRPr>
            </a:lvl3pPr>
            <a:lvl4pPr marL="1600200" indent="-228600" defTabSz="1023938">
              <a:defRPr sz="1200">
                <a:solidFill>
                  <a:schemeClr val="tx2"/>
                </a:solidFill>
                <a:latin typeface="Gill Sans" pitchFamily="2" charset="0"/>
              </a:defRPr>
            </a:lvl4pPr>
            <a:lvl5pPr marL="2057400" indent="-228600" defTabSz="1023938">
              <a:defRPr sz="1200">
                <a:solidFill>
                  <a:schemeClr val="tx2"/>
                </a:solidFill>
                <a:latin typeface="Gill Sans" pitchFamily="2" charset="0"/>
              </a:defRPr>
            </a:lvl5pPr>
            <a:lvl6pPr marL="2514600" indent="-228600" algn="ctr" defTabSz="1023938" eaLnBrk="0" fontAlgn="base" hangingPunct="0">
              <a:spcBef>
                <a:spcPct val="50000"/>
              </a:spcBef>
              <a:spcAft>
                <a:spcPct val="0"/>
              </a:spcAft>
              <a:defRPr sz="1200">
                <a:solidFill>
                  <a:schemeClr val="tx2"/>
                </a:solidFill>
                <a:latin typeface="Gill Sans" pitchFamily="2" charset="0"/>
              </a:defRPr>
            </a:lvl6pPr>
            <a:lvl7pPr marL="2971800" indent="-228600" algn="ctr" defTabSz="1023938" eaLnBrk="0" fontAlgn="base" hangingPunct="0">
              <a:spcBef>
                <a:spcPct val="50000"/>
              </a:spcBef>
              <a:spcAft>
                <a:spcPct val="0"/>
              </a:spcAft>
              <a:defRPr sz="1200">
                <a:solidFill>
                  <a:schemeClr val="tx2"/>
                </a:solidFill>
                <a:latin typeface="Gill Sans" pitchFamily="2" charset="0"/>
              </a:defRPr>
            </a:lvl7pPr>
            <a:lvl8pPr marL="3429000" indent="-228600" algn="ctr" defTabSz="1023938" eaLnBrk="0" fontAlgn="base" hangingPunct="0">
              <a:spcBef>
                <a:spcPct val="50000"/>
              </a:spcBef>
              <a:spcAft>
                <a:spcPct val="0"/>
              </a:spcAft>
              <a:defRPr sz="1200">
                <a:solidFill>
                  <a:schemeClr val="tx2"/>
                </a:solidFill>
                <a:latin typeface="Gill Sans" pitchFamily="2" charset="0"/>
              </a:defRPr>
            </a:lvl8pPr>
            <a:lvl9pPr marL="3886200" indent="-228600" algn="ctr" defTabSz="1023938" eaLnBrk="0" fontAlgn="base" hangingPunct="0">
              <a:spcBef>
                <a:spcPct val="50000"/>
              </a:spcBef>
              <a:spcAft>
                <a:spcPct val="0"/>
              </a:spcAft>
              <a:defRPr sz="1200">
                <a:solidFill>
                  <a:schemeClr val="tx2"/>
                </a:solidFill>
                <a:latin typeface="Gill Sans" pitchFamily="2" charset="0"/>
              </a:defRPr>
            </a:lvl9pPr>
          </a:lstStyle>
          <a:p>
            <a:pPr>
              <a:defRPr/>
            </a:pPr>
            <a:r>
              <a:rPr lang="en-US" sz="1800" b="0">
                <a:solidFill>
                  <a:srgbClr val="FFFFFF"/>
                </a:solidFill>
                <a:ea typeface="ＭＳ Ｐゴシック"/>
              </a:rPr>
              <a:t>INTERNAL USE ONLY</a:t>
            </a:r>
          </a:p>
        </p:txBody>
      </p:sp>
      <p:sp>
        <p:nvSpPr>
          <p:cNvPr id="576515" name="Rectangle 3"/>
          <p:cNvSpPr>
            <a:spLocks noGrp="1" noChangeArrowheads="1"/>
          </p:cNvSpPr>
          <p:nvPr>
            <p:ph type="ctrTitle"/>
          </p:nvPr>
        </p:nvSpPr>
        <p:spPr>
          <a:xfrm>
            <a:off x="1025525" y="2990850"/>
            <a:ext cx="8642350" cy="455613"/>
          </a:xfrm>
        </p:spPr>
        <p:txBody>
          <a:bodyPr/>
          <a:lstStyle>
            <a:lvl1pPr>
              <a:defRPr sz="3200"/>
            </a:lvl1pPr>
          </a:lstStyle>
          <a:p>
            <a:r>
              <a:rPr lang="en-US"/>
              <a:t>Click to edit Master title style</a:t>
            </a:r>
          </a:p>
        </p:txBody>
      </p:sp>
      <p:sp>
        <p:nvSpPr>
          <p:cNvPr id="576516" name="Rectangle 4"/>
          <p:cNvSpPr>
            <a:spLocks noGrp="1" noChangeArrowheads="1"/>
          </p:cNvSpPr>
          <p:nvPr>
            <p:ph type="subTitle" idx="1"/>
          </p:nvPr>
        </p:nvSpPr>
        <p:spPr>
          <a:xfrm>
            <a:off x="1025525" y="3441700"/>
            <a:ext cx="8642350" cy="452438"/>
          </a:xfrm>
        </p:spPr>
        <p:txBody>
          <a:bodyPr tIns="72000"/>
          <a:lstStyle>
            <a:lvl1pPr>
              <a:defRPr sz="1600">
                <a:solidFill>
                  <a:srgbClr val="B6BAAF"/>
                </a:solidFill>
              </a:defRPr>
            </a:lvl1pPr>
          </a:lstStyle>
          <a:p>
            <a:r>
              <a:rPr lang="en-US"/>
              <a:t>Click to edit Master subtitle style</a:t>
            </a:r>
          </a:p>
        </p:txBody>
      </p:sp>
    </p:spTree>
    <p:extLst>
      <p:ext uri="{BB962C8B-B14F-4D97-AF65-F5344CB8AC3E}">
        <p14:creationId xmlns:p14="http://schemas.microsoft.com/office/powerpoint/2010/main" val="2717155820"/>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377AC17C-6A2B-4EA3-A590-E4313F93AC06}" type="slidenum">
              <a:rPr lang="en-US" altLang="en-US"/>
              <a:pPr>
                <a:defRPr/>
              </a:pPr>
              <a:t>‹#›</a:t>
            </a:fld>
            <a:endParaRPr lang="en-US" altLang="en-US"/>
          </a:p>
        </p:txBody>
      </p:sp>
    </p:spTree>
    <p:extLst>
      <p:ext uri="{BB962C8B-B14F-4D97-AF65-F5344CB8AC3E}">
        <p14:creationId xmlns:p14="http://schemas.microsoft.com/office/powerpoint/2010/main" val="29535025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E1710827-D332-4051-98BC-584F184C276E}" type="slidenum">
              <a:rPr lang="en-US" altLang="en-US"/>
              <a:pPr>
                <a:defRPr/>
              </a:pPr>
              <a:t>‹#›</a:t>
            </a:fld>
            <a:endParaRPr lang="en-US" altLang="en-US"/>
          </a:p>
        </p:txBody>
      </p:sp>
    </p:spTree>
    <p:extLst>
      <p:ext uri="{BB962C8B-B14F-4D97-AF65-F5344CB8AC3E}">
        <p14:creationId xmlns:p14="http://schemas.microsoft.com/office/powerpoint/2010/main" val="385567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8" name="Rectangle 7"/>
          <p:cNvSpPr>
            <a:spLocks noGrp="1" noChangeArrowheads="1"/>
          </p:cNvSpPr>
          <p:nvPr>
            <p:ph type="sldNum" sz="quarter" idx="11"/>
          </p:nvPr>
        </p:nvSpPr>
        <p:spPr>
          <a:ln/>
        </p:spPr>
        <p:txBody>
          <a:bodyPr/>
          <a:lstStyle>
            <a:lvl1pPr>
              <a:defRPr/>
            </a:lvl1pPr>
          </a:lstStyle>
          <a:p>
            <a:pPr>
              <a:defRPr/>
            </a:pPr>
            <a:fld id="{EA3A17F0-0892-4364-B98E-30F14BE2C7D4}" type="slidenum">
              <a:rPr lang="en-GB" altLang="en-US"/>
              <a:pPr>
                <a:defRPr/>
              </a:pPr>
              <a:t>‹#›</a:t>
            </a:fld>
            <a:endParaRPr lang="en-GB" altLang="en-US"/>
          </a:p>
        </p:txBody>
      </p:sp>
    </p:spTree>
    <p:extLst>
      <p:ext uri="{BB962C8B-B14F-4D97-AF65-F5344CB8AC3E}">
        <p14:creationId xmlns:p14="http://schemas.microsoft.com/office/powerpoint/2010/main" val="6616053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A46DE2B0-0A88-4027-BA75-4FE77F08A4AF}" type="slidenum">
              <a:rPr lang="en-US" altLang="en-US"/>
              <a:pPr>
                <a:defRPr/>
              </a:pPr>
              <a:t>‹#›</a:t>
            </a:fld>
            <a:endParaRPr lang="en-US" altLang="en-US"/>
          </a:p>
        </p:txBody>
      </p:sp>
    </p:spTree>
    <p:extLst>
      <p:ext uri="{BB962C8B-B14F-4D97-AF65-F5344CB8AC3E}">
        <p14:creationId xmlns:p14="http://schemas.microsoft.com/office/powerpoint/2010/main" val="10055459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8" name="Rectangle 7"/>
          <p:cNvSpPr>
            <a:spLocks noGrp="1" noChangeArrowheads="1"/>
          </p:cNvSpPr>
          <p:nvPr>
            <p:ph type="sldNum" sz="quarter" idx="11"/>
          </p:nvPr>
        </p:nvSpPr>
        <p:spPr/>
        <p:txBody>
          <a:bodyPr/>
          <a:lstStyle>
            <a:lvl1pPr>
              <a:defRPr b="1"/>
            </a:lvl1pPr>
          </a:lstStyle>
          <a:p>
            <a:pPr>
              <a:defRPr/>
            </a:pPr>
            <a:fld id="{CA7548EE-ACBE-4DAF-850D-8DDC2C95DB79}" type="slidenum">
              <a:rPr lang="en-US" altLang="en-US"/>
              <a:pPr>
                <a:defRPr/>
              </a:pPr>
              <a:t>‹#›</a:t>
            </a:fld>
            <a:endParaRPr lang="en-US" altLang="en-US"/>
          </a:p>
        </p:txBody>
      </p:sp>
    </p:spTree>
    <p:extLst>
      <p:ext uri="{BB962C8B-B14F-4D97-AF65-F5344CB8AC3E}">
        <p14:creationId xmlns:p14="http://schemas.microsoft.com/office/powerpoint/2010/main" val="33427088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4" name="Rectangle 7"/>
          <p:cNvSpPr>
            <a:spLocks noGrp="1" noChangeArrowheads="1"/>
          </p:cNvSpPr>
          <p:nvPr>
            <p:ph type="sldNum" sz="quarter" idx="11"/>
          </p:nvPr>
        </p:nvSpPr>
        <p:spPr/>
        <p:txBody>
          <a:bodyPr/>
          <a:lstStyle>
            <a:lvl1pPr>
              <a:defRPr b="1"/>
            </a:lvl1pPr>
          </a:lstStyle>
          <a:p>
            <a:pPr>
              <a:defRPr/>
            </a:pPr>
            <a:fld id="{E9C9E78B-D59A-4319-A152-D7B9EC4192C2}" type="slidenum">
              <a:rPr lang="en-US" altLang="en-US"/>
              <a:pPr>
                <a:defRPr/>
              </a:pPr>
              <a:t>‹#›</a:t>
            </a:fld>
            <a:endParaRPr lang="en-US" altLang="en-US"/>
          </a:p>
        </p:txBody>
      </p:sp>
    </p:spTree>
    <p:extLst>
      <p:ext uri="{BB962C8B-B14F-4D97-AF65-F5344CB8AC3E}">
        <p14:creationId xmlns:p14="http://schemas.microsoft.com/office/powerpoint/2010/main" val="6284186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3" name="Rectangle 7"/>
          <p:cNvSpPr>
            <a:spLocks noGrp="1" noChangeArrowheads="1"/>
          </p:cNvSpPr>
          <p:nvPr>
            <p:ph type="sldNum" sz="quarter" idx="11"/>
          </p:nvPr>
        </p:nvSpPr>
        <p:spPr/>
        <p:txBody>
          <a:bodyPr/>
          <a:lstStyle>
            <a:lvl1pPr>
              <a:defRPr b="1"/>
            </a:lvl1pPr>
          </a:lstStyle>
          <a:p>
            <a:pPr>
              <a:defRPr/>
            </a:pPr>
            <a:fld id="{6FC657E6-DFCD-4FB5-BC2C-8C89B3867AD1}" type="slidenum">
              <a:rPr lang="en-US" altLang="en-US"/>
              <a:pPr>
                <a:defRPr/>
              </a:pPr>
              <a:t>‹#›</a:t>
            </a:fld>
            <a:endParaRPr lang="en-US" altLang="en-US"/>
          </a:p>
        </p:txBody>
      </p:sp>
    </p:spTree>
    <p:extLst>
      <p:ext uri="{BB962C8B-B14F-4D97-AF65-F5344CB8AC3E}">
        <p14:creationId xmlns:p14="http://schemas.microsoft.com/office/powerpoint/2010/main" val="5579255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C97B1C96-BB1C-47CA-A769-1973B4553839}" type="slidenum">
              <a:rPr lang="en-US" altLang="en-US"/>
              <a:pPr>
                <a:defRPr/>
              </a:pPr>
              <a:t>‹#›</a:t>
            </a:fld>
            <a:endParaRPr lang="en-US" altLang="en-US"/>
          </a:p>
        </p:txBody>
      </p:sp>
    </p:spTree>
    <p:extLst>
      <p:ext uri="{BB962C8B-B14F-4D97-AF65-F5344CB8AC3E}">
        <p14:creationId xmlns:p14="http://schemas.microsoft.com/office/powerpoint/2010/main" val="37992963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5B4502DD-E211-4E4A-B7E1-D40EDF9125FD}" type="slidenum">
              <a:rPr lang="en-US" altLang="en-US"/>
              <a:pPr>
                <a:defRPr/>
              </a:pPr>
              <a:t>‹#›</a:t>
            </a:fld>
            <a:endParaRPr lang="en-US" altLang="en-US"/>
          </a:p>
        </p:txBody>
      </p:sp>
    </p:spTree>
    <p:extLst>
      <p:ext uri="{BB962C8B-B14F-4D97-AF65-F5344CB8AC3E}">
        <p14:creationId xmlns:p14="http://schemas.microsoft.com/office/powerpoint/2010/main" val="20118663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BFC82935-3E7E-4049-AD20-F45175BFF4DA}" type="slidenum">
              <a:rPr lang="en-US" altLang="en-US"/>
              <a:pPr>
                <a:defRPr/>
              </a:pPr>
              <a:t>‹#›</a:t>
            </a:fld>
            <a:endParaRPr lang="en-US" altLang="en-US"/>
          </a:p>
        </p:txBody>
      </p:sp>
    </p:spTree>
    <p:extLst>
      <p:ext uri="{BB962C8B-B14F-4D97-AF65-F5344CB8AC3E}">
        <p14:creationId xmlns:p14="http://schemas.microsoft.com/office/powerpoint/2010/main" val="3979773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8202C677-409F-46A3-A1AA-7597B502A357}" type="slidenum">
              <a:rPr lang="en-US" altLang="en-US"/>
              <a:pPr>
                <a:defRPr/>
              </a:pPr>
              <a:t>‹#›</a:t>
            </a:fld>
            <a:endParaRPr lang="en-US" altLang="en-US"/>
          </a:p>
        </p:txBody>
      </p:sp>
    </p:spTree>
    <p:extLst>
      <p:ext uri="{BB962C8B-B14F-4D97-AF65-F5344CB8AC3E}">
        <p14:creationId xmlns:p14="http://schemas.microsoft.com/office/powerpoint/2010/main" val="23389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4" name="Rectangle 7"/>
          <p:cNvSpPr>
            <a:spLocks noGrp="1" noChangeArrowheads="1"/>
          </p:cNvSpPr>
          <p:nvPr>
            <p:ph type="sldNum" sz="quarter" idx="11"/>
          </p:nvPr>
        </p:nvSpPr>
        <p:spPr>
          <a:ln/>
        </p:spPr>
        <p:txBody>
          <a:bodyPr/>
          <a:lstStyle>
            <a:lvl1pPr>
              <a:defRPr/>
            </a:lvl1pPr>
          </a:lstStyle>
          <a:p>
            <a:pPr>
              <a:defRPr/>
            </a:pPr>
            <a:fld id="{137A7952-1526-4A23-9D1A-CD9A9694A087}" type="slidenum">
              <a:rPr lang="en-GB" altLang="en-US"/>
              <a:pPr>
                <a:defRPr/>
              </a:pPr>
              <a:t>‹#›</a:t>
            </a:fld>
            <a:endParaRPr lang="en-GB" altLang="en-US"/>
          </a:p>
        </p:txBody>
      </p:sp>
    </p:spTree>
    <p:extLst>
      <p:ext uri="{BB962C8B-B14F-4D97-AF65-F5344CB8AC3E}">
        <p14:creationId xmlns:p14="http://schemas.microsoft.com/office/powerpoint/2010/main" val="34404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3" name="Rectangle 7"/>
          <p:cNvSpPr>
            <a:spLocks noGrp="1" noChangeArrowheads="1"/>
          </p:cNvSpPr>
          <p:nvPr>
            <p:ph type="sldNum" sz="quarter" idx="11"/>
          </p:nvPr>
        </p:nvSpPr>
        <p:spPr>
          <a:ln/>
        </p:spPr>
        <p:txBody>
          <a:bodyPr/>
          <a:lstStyle>
            <a:lvl1pPr>
              <a:defRPr/>
            </a:lvl1pPr>
          </a:lstStyle>
          <a:p>
            <a:pPr>
              <a:defRPr/>
            </a:pPr>
            <a:fld id="{8AB4DF73-0059-40A9-A13B-53B916189DD7}" type="slidenum">
              <a:rPr lang="en-GB" altLang="en-US"/>
              <a:pPr>
                <a:defRPr/>
              </a:pPr>
              <a:t>‹#›</a:t>
            </a:fld>
            <a:endParaRPr lang="en-GB" altLang="en-US"/>
          </a:p>
        </p:txBody>
      </p:sp>
    </p:spTree>
    <p:extLst>
      <p:ext uri="{BB962C8B-B14F-4D97-AF65-F5344CB8AC3E}">
        <p14:creationId xmlns:p14="http://schemas.microsoft.com/office/powerpoint/2010/main" val="413420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7"/>
          <p:cNvSpPr>
            <a:spLocks noGrp="1" noChangeArrowheads="1"/>
          </p:cNvSpPr>
          <p:nvPr>
            <p:ph type="sldNum" sz="quarter" idx="11"/>
          </p:nvPr>
        </p:nvSpPr>
        <p:spPr>
          <a:ln/>
        </p:spPr>
        <p:txBody>
          <a:bodyPr/>
          <a:lstStyle>
            <a:lvl1pPr>
              <a:defRPr/>
            </a:lvl1pPr>
          </a:lstStyle>
          <a:p>
            <a:pPr>
              <a:defRPr/>
            </a:pPr>
            <a:fld id="{05D2E500-95C5-49EC-801C-F3D8EF5BD629}" type="slidenum">
              <a:rPr lang="en-GB" altLang="en-US"/>
              <a:pPr>
                <a:defRPr/>
              </a:pPr>
              <a:t>‹#›</a:t>
            </a:fld>
            <a:endParaRPr lang="en-GB" altLang="en-US"/>
          </a:p>
        </p:txBody>
      </p:sp>
    </p:spTree>
    <p:extLst>
      <p:ext uri="{BB962C8B-B14F-4D97-AF65-F5344CB8AC3E}">
        <p14:creationId xmlns:p14="http://schemas.microsoft.com/office/powerpoint/2010/main" val="61270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7"/>
          <p:cNvSpPr>
            <a:spLocks noGrp="1" noChangeArrowheads="1"/>
          </p:cNvSpPr>
          <p:nvPr>
            <p:ph type="sldNum" sz="quarter" idx="11"/>
          </p:nvPr>
        </p:nvSpPr>
        <p:spPr>
          <a:ln/>
        </p:spPr>
        <p:txBody>
          <a:bodyPr/>
          <a:lstStyle>
            <a:lvl1pPr>
              <a:defRPr/>
            </a:lvl1pPr>
          </a:lstStyle>
          <a:p>
            <a:pPr>
              <a:defRPr/>
            </a:pPr>
            <a:fld id="{284436BA-6341-4407-B2AC-190166E71887}" type="slidenum">
              <a:rPr lang="en-GB" altLang="en-US"/>
              <a:pPr>
                <a:defRPr/>
              </a:pPr>
              <a:t>‹#›</a:t>
            </a:fld>
            <a:endParaRPr lang="en-GB" altLang="en-US"/>
          </a:p>
        </p:txBody>
      </p:sp>
    </p:spTree>
    <p:extLst>
      <p:ext uri="{BB962C8B-B14F-4D97-AF65-F5344CB8AC3E}">
        <p14:creationId xmlns:p14="http://schemas.microsoft.com/office/powerpoint/2010/main" val="373099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ChangeArrowheads="1"/>
          </p:cNvSpPr>
          <p:nvPr/>
        </p:nvSpPr>
        <p:spPr bwMode="gray">
          <a:xfrm>
            <a:off x="0" y="0"/>
            <a:ext cx="10693400" cy="1403350"/>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a:p>
        </p:txBody>
      </p:sp>
      <p:sp>
        <p:nvSpPr>
          <p:cNvPr id="1027"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a:t>Click to edit Master title style</a:t>
            </a:r>
          </a:p>
        </p:txBody>
      </p:sp>
      <p:sp>
        <p:nvSpPr>
          <p:cNvPr id="1028" name="Rectangle 4"/>
          <p:cNvSpPr>
            <a:spLocks noGrp="1" noChangeArrowheads="1"/>
          </p:cNvSpPr>
          <p:nvPr>
            <p:ph type="body" idx="1"/>
          </p:nvPr>
        </p:nvSpPr>
        <p:spPr bwMode="gray">
          <a:xfrm>
            <a:off x="379413" y="1619250"/>
            <a:ext cx="9937750"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575493" name="Rectangle 5"/>
          <p:cNvSpPr>
            <a:spLocks noGrp="1" noChangeArrowheads="1"/>
          </p:cNvSpPr>
          <p:nvPr>
            <p:ph type="ftr" sz="quarter" idx="3"/>
          </p:nvPr>
        </p:nvSpPr>
        <p:spPr bwMode="gray">
          <a:xfrm>
            <a:off x="377825" y="7183438"/>
            <a:ext cx="4906963" cy="15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lvl1pPr algn="l" defTabSz="1023938">
              <a:spcBef>
                <a:spcPct val="0"/>
              </a:spcBef>
              <a:defRPr sz="1000" b="0">
                <a:ea typeface="MS PGothic" pitchFamily="34" charset="-128"/>
              </a:defRPr>
            </a:lvl1pPr>
          </a:lstStyle>
          <a:p>
            <a:pPr>
              <a:defRPr/>
            </a:pPr>
            <a:r>
              <a:rPr lang="en-GB"/>
              <a:t>Product &amp; Proposition Performance Committee</a:t>
            </a:r>
          </a:p>
        </p:txBody>
      </p:sp>
      <p:sp>
        <p:nvSpPr>
          <p:cNvPr id="1030" name="Line 6"/>
          <p:cNvSpPr>
            <a:spLocks noChangeShapeType="1"/>
          </p:cNvSpPr>
          <p:nvPr/>
        </p:nvSpPr>
        <p:spPr bwMode="gray">
          <a:xfrm>
            <a:off x="198438" y="7080250"/>
            <a:ext cx="10296525" cy="0"/>
          </a:xfrm>
          <a:prstGeom prst="line">
            <a:avLst/>
          </a:prstGeom>
          <a:noFill/>
          <a:ln w="158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5495" name="Rectangle 7"/>
          <p:cNvSpPr>
            <a:spLocks noGrp="1" noChangeArrowheads="1"/>
          </p:cNvSpPr>
          <p:nvPr>
            <p:ph type="sldNum" sz="quarter" idx="4"/>
          </p:nvPr>
        </p:nvSpPr>
        <p:spPr bwMode="gray">
          <a:xfrm>
            <a:off x="9991725" y="7180263"/>
            <a:ext cx="323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defTabSz="995363" eaLnBrk="1" hangingPunct="1">
              <a:spcBef>
                <a:spcPct val="0"/>
              </a:spcBef>
              <a:defRPr sz="1000" b="0">
                <a:cs typeface="Arial" charset="0"/>
              </a:defRPr>
            </a:lvl1pPr>
          </a:lstStyle>
          <a:p>
            <a:pPr>
              <a:defRPr/>
            </a:pPr>
            <a:fld id="{EA48DDFD-9A08-417E-B852-F6643AA1AFC4}"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7101" r:id="rId1"/>
    <p:sldLayoutId id="2147487079" r:id="rId2"/>
    <p:sldLayoutId id="2147487080" r:id="rId3"/>
    <p:sldLayoutId id="2147487081" r:id="rId4"/>
    <p:sldLayoutId id="2147487082" r:id="rId5"/>
    <p:sldLayoutId id="2147487083" r:id="rId6"/>
    <p:sldLayoutId id="2147487084" r:id="rId7"/>
    <p:sldLayoutId id="2147487085" r:id="rId8"/>
    <p:sldLayoutId id="2147487086" r:id="rId9"/>
    <p:sldLayoutId id="2147487087" r:id="rId10"/>
    <p:sldLayoutId id="2147487088" r:id="rId11"/>
    <p:sldLayoutId id="2147487089" r:id="rId12"/>
  </p:sldLayoutIdLst>
  <p:hf hd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5pPr>
      <a:lvl6pPr marL="4572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6pPr>
      <a:lvl7pPr marL="9144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7pPr>
      <a:lvl8pPr marL="13716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8pPr>
      <a:lvl9pPr marL="18288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6"/>
          <p:cNvSpPr>
            <a:spLocks noChangeArrowheads="1"/>
          </p:cNvSpPr>
          <p:nvPr/>
        </p:nvSpPr>
        <p:spPr bwMode="gray">
          <a:xfrm>
            <a:off x="0" y="0"/>
            <a:ext cx="10693400" cy="1403350"/>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a:p>
        </p:txBody>
      </p:sp>
      <p:sp>
        <p:nvSpPr>
          <p:cNvPr id="2051" name="Rectangle 1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a:t>Click to edit Master title style</a:t>
            </a:r>
          </a:p>
        </p:txBody>
      </p:sp>
      <p:sp>
        <p:nvSpPr>
          <p:cNvPr id="2052" name="Rectangle 14"/>
          <p:cNvSpPr>
            <a:spLocks noGrp="1" noChangeArrowheads="1"/>
          </p:cNvSpPr>
          <p:nvPr>
            <p:ph type="body" idx="1"/>
          </p:nvPr>
        </p:nvSpPr>
        <p:spPr bwMode="gray">
          <a:xfrm>
            <a:off x="379413" y="1619250"/>
            <a:ext cx="9937750"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440335" name="Rectangle 15"/>
          <p:cNvSpPr>
            <a:spLocks noGrp="1" noChangeArrowheads="1"/>
          </p:cNvSpPr>
          <p:nvPr>
            <p:ph type="ftr" sz="quarter" idx="3"/>
          </p:nvPr>
        </p:nvSpPr>
        <p:spPr bwMode="gray">
          <a:xfrm>
            <a:off x="377825" y="7183438"/>
            <a:ext cx="4906963" cy="15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lvl1pPr algn="l" defTabSz="1023938">
              <a:spcBef>
                <a:spcPct val="0"/>
              </a:spcBef>
              <a:defRPr sz="1000" b="0">
                <a:ea typeface="MS PGothic" pitchFamily="34" charset="-128"/>
              </a:defRPr>
            </a:lvl1pPr>
          </a:lstStyle>
          <a:p>
            <a:pPr>
              <a:defRPr/>
            </a:pPr>
            <a:r>
              <a:rPr lang="en-GB"/>
              <a:t>Product &amp; Proposition Performance Committee</a:t>
            </a:r>
          </a:p>
        </p:txBody>
      </p:sp>
      <p:sp>
        <p:nvSpPr>
          <p:cNvPr id="2054" name="Line 19"/>
          <p:cNvSpPr>
            <a:spLocks noChangeShapeType="1"/>
          </p:cNvSpPr>
          <p:nvPr/>
        </p:nvSpPr>
        <p:spPr bwMode="gray">
          <a:xfrm>
            <a:off x="198438" y="7080250"/>
            <a:ext cx="10296525" cy="0"/>
          </a:xfrm>
          <a:prstGeom prst="line">
            <a:avLst/>
          </a:prstGeom>
          <a:noFill/>
          <a:ln w="158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348" name="Rectangle 28"/>
          <p:cNvSpPr>
            <a:spLocks noGrp="1" noChangeArrowheads="1"/>
          </p:cNvSpPr>
          <p:nvPr>
            <p:ph type="sldNum" sz="quarter" idx="4"/>
          </p:nvPr>
        </p:nvSpPr>
        <p:spPr bwMode="gray">
          <a:xfrm>
            <a:off x="9991725" y="7180263"/>
            <a:ext cx="323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defTabSz="995363" eaLnBrk="1" hangingPunct="1">
              <a:spcBef>
                <a:spcPct val="0"/>
              </a:spcBef>
              <a:defRPr sz="1000" b="0">
                <a:cs typeface="Arial" charset="0"/>
              </a:defRPr>
            </a:lvl1pPr>
          </a:lstStyle>
          <a:p>
            <a:pPr>
              <a:defRPr/>
            </a:pPr>
            <a:fld id="{AE915FF2-747C-4BD5-A467-DE659143196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7102" r:id="rId1"/>
    <p:sldLayoutId id="2147487090" r:id="rId2"/>
    <p:sldLayoutId id="2147487091" r:id="rId3"/>
    <p:sldLayoutId id="2147487092" r:id="rId4"/>
    <p:sldLayoutId id="2147487093" r:id="rId5"/>
    <p:sldLayoutId id="2147487094" r:id="rId6"/>
    <p:sldLayoutId id="2147487095" r:id="rId7"/>
    <p:sldLayoutId id="2147487096" r:id="rId8"/>
    <p:sldLayoutId id="2147487097" r:id="rId9"/>
    <p:sldLayoutId id="2147487098" r:id="rId10"/>
    <p:sldLayoutId id="2147487099" r:id="rId11"/>
    <p:sldLayoutId id="2147487100" r:id="rId12"/>
  </p:sldLayoutIdLst>
  <p:hf hd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5pPr>
      <a:lvl6pPr marL="4572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6pPr>
      <a:lvl7pPr marL="9144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7pPr>
      <a:lvl8pPr marL="13716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8pPr>
      <a:lvl9pPr marL="18288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10"/>
          <p:cNvSpPr>
            <a:spLocks noChangeArrowheads="1"/>
          </p:cNvSpPr>
          <p:nvPr/>
        </p:nvSpPr>
        <p:spPr bwMode="gray">
          <a:xfrm>
            <a:off x="0" y="0"/>
            <a:ext cx="10693400" cy="1403350"/>
          </a:xfrm>
          <a:prstGeom prst="rect">
            <a:avLst/>
          </a:prstGeom>
          <a:solidFill>
            <a:schemeClr val="tx2"/>
          </a:solidFill>
          <a:ln w="9525">
            <a:solidFill>
              <a:schemeClr val="tx2"/>
            </a:solidFill>
            <a:miter lim="800000"/>
            <a:headEnd/>
            <a:tailEnd/>
          </a:ln>
        </p:spPr>
        <p:txBody>
          <a:bodyPr wrap="none" anchor="ctr"/>
          <a:lstStyle>
            <a:lvl1pPr defTabSz="1023938">
              <a:defRPr sz="1200" b="1">
                <a:solidFill>
                  <a:schemeClr val="tx2"/>
                </a:solidFill>
                <a:latin typeface="Gill Sans" pitchFamily="2" charset="0"/>
                <a:ea typeface="MS PGothic" pitchFamily="34" charset="-128"/>
              </a:defRPr>
            </a:lvl1pPr>
            <a:lvl2pPr marL="742950" indent="-285750" defTabSz="1023938">
              <a:defRPr sz="1200" b="1">
                <a:solidFill>
                  <a:schemeClr val="tx2"/>
                </a:solidFill>
                <a:latin typeface="Gill Sans" pitchFamily="2" charset="0"/>
                <a:ea typeface="MS PGothic" pitchFamily="34" charset="-128"/>
              </a:defRPr>
            </a:lvl2pPr>
            <a:lvl3pPr marL="1143000" indent="-228600" defTabSz="1023938">
              <a:defRPr sz="1200" b="1">
                <a:solidFill>
                  <a:schemeClr val="tx2"/>
                </a:solidFill>
                <a:latin typeface="Gill Sans" pitchFamily="2" charset="0"/>
                <a:ea typeface="MS PGothic" pitchFamily="34" charset="-128"/>
              </a:defRPr>
            </a:lvl3pPr>
            <a:lvl4pPr marL="1600200" indent="-228600" defTabSz="1023938">
              <a:defRPr sz="1200" b="1">
                <a:solidFill>
                  <a:schemeClr val="tx2"/>
                </a:solidFill>
                <a:latin typeface="Gill Sans" pitchFamily="2" charset="0"/>
                <a:ea typeface="MS PGothic" pitchFamily="34" charset="-128"/>
              </a:defRPr>
            </a:lvl4pPr>
            <a:lvl5pPr marL="2057400" indent="-228600" defTabSz="1023938">
              <a:defRPr sz="1200" b="1">
                <a:solidFill>
                  <a:schemeClr val="tx2"/>
                </a:solidFill>
                <a:latin typeface="Gill Sans" pitchFamily="2" charset="0"/>
                <a:ea typeface="MS PGothic" pitchFamily="34" charset="-128"/>
              </a:defRPr>
            </a:lvl5pPr>
            <a:lvl6pPr marL="25146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a:solidFill>
                <a:srgbClr val="6E615F"/>
              </a:solidFill>
            </a:endParaRPr>
          </a:p>
        </p:txBody>
      </p:sp>
      <p:sp>
        <p:nvSpPr>
          <p:cNvPr id="3075"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3076" name="Rectangle 4"/>
          <p:cNvSpPr>
            <a:spLocks noGrp="1" noChangeArrowheads="1"/>
          </p:cNvSpPr>
          <p:nvPr>
            <p:ph type="body" idx="1"/>
          </p:nvPr>
        </p:nvSpPr>
        <p:spPr bwMode="gray">
          <a:xfrm>
            <a:off x="379413" y="1619250"/>
            <a:ext cx="99377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75493" name="Rectangle 5"/>
          <p:cNvSpPr>
            <a:spLocks noGrp="1" noChangeArrowheads="1"/>
          </p:cNvSpPr>
          <p:nvPr>
            <p:ph type="ftr" sz="quarter" idx="3"/>
          </p:nvPr>
        </p:nvSpPr>
        <p:spPr bwMode="gray">
          <a:xfrm>
            <a:off x="377825" y="7183438"/>
            <a:ext cx="4906963" cy="152400"/>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a:spcBef>
                <a:spcPct val="0"/>
              </a:spcBef>
              <a:defRPr sz="1000" b="0">
                <a:solidFill>
                  <a:srgbClr val="6E615F"/>
                </a:solidFill>
                <a:latin typeface="Gill Sans" charset="0"/>
                <a:ea typeface="ＭＳ Ｐゴシック" charset="-128"/>
                <a:cs typeface="ＭＳ Ｐゴシック" charset="-128"/>
              </a:defRPr>
            </a:lvl1pPr>
          </a:lstStyle>
          <a:p>
            <a:pPr>
              <a:defRPr/>
            </a:pPr>
            <a:r>
              <a:rPr lang="en-US"/>
              <a:t>[Presentation main title as per title page]</a:t>
            </a:r>
          </a:p>
        </p:txBody>
      </p:sp>
      <p:sp>
        <p:nvSpPr>
          <p:cNvPr id="3078" name="Line 6"/>
          <p:cNvSpPr>
            <a:spLocks noChangeShapeType="1"/>
          </p:cNvSpPr>
          <p:nvPr/>
        </p:nvSpPr>
        <p:spPr bwMode="gray">
          <a:xfrm>
            <a:off x="198438" y="7080250"/>
            <a:ext cx="10296525" cy="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75495" name="Rectangle 7"/>
          <p:cNvSpPr>
            <a:spLocks noGrp="1" noChangeArrowheads="1"/>
          </p:cNvSpPr>
          <p:nvPr>
            <p:ph type="sldNum" sz="quarter" idx="4"/>
          </p:nvPr>
        </p:nvSpPr>
        <p:spPr bwMode="gray">
          <a:xfrm>
            <a:off x="9991725" y="7180263"/>
            <a:ext cx="323850"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spcBef>
                <a:spcPct val="0"/>
              </a:spcBef>
              <a:defRPr sz="1000" b="0">
                <a:solidFill>
                  <a:srgbClr val="6E615F"/>
                </a:solidFill>
                <a:cs typeface="Arial" charset="0"/>
              </a:defRPr>
            </a:lvl1pPr>
          </a:lstStyle>
          <a:p>
            <a:pPr>
              <a:defRPr/>
            </a:pPr>
            <a:fld id="{D52AA286-7512-4B55-AC77-1A5AAD959D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7103" r:id="rId1"/>
    <p:sldLayoutId id="2147487104" r:id="rId2"/>
    <p:sldLayoutId id="2147487105" r:id="rId3"/>
    <p:sldLayoutId id="2147487106" r:id="rId4"/>
    <p:sldLayoutId id="2147487107" r:id="rId5"/>
    <p:sldLayoutId id="2147487108" r:id="rId6"/>
    <p:sldLayoutId id="2147487109" r:id="rId7"/>
    <p:sldLayoutId id="2147487110" r:id="rId8"/>
    <p:sldLayoutId id="2147487111" r:id="rId9"/>
    <p:sldLayoutId id="2147487112" r:id="rId10"/>
    <p:sldLayoutId id="2147487113" r:id="rId11"/>
  </p:sldLayoutIdLst>
  <p:hf hdr="0" ft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10"/>
          <p:cNvSpPr>
            <a:spLocks noChangeArrowheads="1"/>
          </p:cNvSpPr>
          <p:nvPr/>
        </p:nvSpPr>
        <p:spPr bwMode="gray">
          <a:xfrm>
            <a:off x="0" y="0"/>
            <a:ext cx="10693400" cy="1403350"/>
          </a:xfrm>
          <a:prstGeom prst="rect">
            <a:avLst/>
          </a:prstGeom>
          <a:solidFill>
            <a:schemeClr val="tx2"/>
          </a:solidFill>
          <a:ln w="9525">
            <a:solidFill>
              <a:schemeClr val="tx2"/>
            </a:solidFill>
            <a:miter lim="800000"/>
            <a:headEnd/>
            <a:tailEnd/>
          </a:ln>
        </p:spPr>
        <p:txBody>
          <a:bodyPr wrap="none" anchor="ctr"/>
          <a:lstStyle>
            <a:lvl1pPr defTabSz="1023938">
              <a:defRPr sz="1200" b="1">
                <a:solidFill>
                  <a:schemeClr val="tx2"/>
                </a:solidFill>
                <a:latin typeface="Gill Sans" pitchFamily="2" charset="0"/>
                <a:ea typeface="MS PGothic" pitchFamily="34" charset="-128"/>
              </a:defRPr>
            </a:lvl1pPr>
            <a:lvl2pPr marL="742950" indent="-285750" defTabSz="1023938">
              <a:defRPr sz="1200" b="1">
                <a:solidFill>
                  <a:schemeClr val="tx2"/>
                </a:solidFill>
                <a:latin typeface="Gill Sans" pitchFamily="2" charset="0"/>
                <a:ea typeface="MS PGothic" pitchFamily="34" charset="-128"/>
              </a:defRPr>
            </a:lvl2pPr>
            <a:lvl3pPr marL="1143000" indent="-228600" defTabSz="1023938">
              <a:defRPr sz="1200" b="1">
                <a:solidFill>
                  <a:schemeClr val="tx2"/>
                </a:solidFill>
                <a:latin typeface="Gill Sans" pitchFamily="2" charset="0"/>
                <a:ea typeface="MS PGothic" pitchFamily="34" charset="-128"/>
              </a:defRPr>
            </a:lvl3pPr>
            <a:lvl4pPr marL="1600200" indent="-228600" defTabSz="1023938">
              <a:defRPr sz="1200" b="1">
                <a:solidFill>
                  <a:schemeClr val="tx2"/>
                </a:solidFill>
                <a:latin typeface="Gill Sans" pitchFamily="2" charset="0"/>
                <a:ea typeface="MS PGothic" pitchFamily="34" charset="-128"/>
              </a:defRPr>
            </a:lvl4pPr>
            <a:lvl5pPr marL="2057400" indent="-228600" defTabSz="1023938">
              <a:defRPr sz="1200" b="1">
                <a:solidFill>
                  <a:schemeClr val="tx2"/>
                </a:solidFill>
                <a:latin typeface="Gill Sans" pitchFamily="2" charset="0"/>
                <a:ea typeface="MS PGothic" pitchFamily="34" charset="-128"/>
              </a:defRPr>
            </a:lvl5pPr>
            <a:lvl6pPr marL="25146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a:solidFill>
                <a:srgbClr val="6E615F"/>
              </a:solidFill>
            </a:endParaRPr>
          </a:p>
        </p:txBody>
      </p:sp>
      <p:sp>
        <p:nvSpPr>
          <p:cNvPr id="4099"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4100" name="Rectangle 4"/>
          <p:cNvSpPr>
            <a:spLocks noGrp="1" noChangeArrowheads="1"/>
          </p:cNvSpPr>
          <p:nvPr>
            <p:ph type="body" idx="1"/>
          </p:nvPr>
        </p:nvSpPr>
        <p:spPr bwMode="gray">
          <a:xfrm>
            <a:off x="379413" y="1619250"/>
            <a:ext cx="99377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75493" name="Rectangle 5"/>
          <p:cNvSpPr>
            <a:spLocks noGrp="1" noChangeArrowheads="1"/>
          </p:cNvSpPr>
          <p:nvPr>
            <p:ph type="ftr" sz="quarter" idx="3"/>
          </p:nvPr>
        </p:nvSpPr>
        <p:spPr bwMode="gray">
          <a:xfrm>
            <a:off x="377825" y="7183438"/>
            <a:ext cx="4906963" cy="152400"/>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a:spcBef>
                <a:spcPct val="0"/>
              </a:spcBef>
              <a:defRPr sz="1000" b="0">
                <a:solidFill>
                  <a:srgbClr val="6E615F"/>
                </a:solidFill>
                <a:latin typeface="Gill Sans" charset="0"/>
                <a:ea typeface="ＭＳ Ｐゴシック" charset="-128"/>
                <a:cs typeface="ＭＳ Ｐゴシック" charset="-128"/>
              </a:defRPr>
            </a:lvl1pPr>
          </a:lstStyle>
          <a:p>
            <a:pPr>
              <a:defRPr/>
            </a:pPr>
            <a:r>
              <a:rPr lang="en-US"/>
              <a:t>[Presentation main title as per title page]</a:t>
            </a:r>
          </a:p>
        </p:txBody>
      </p:sp>
      <p:sp>
        <p:nvSpPr>
          <p:cNvPr id="4102" name="Line 6"/>
          <p:cNvSpPr>
            <a:spLocks noChangeShapeType="1"/>
          </p:cNvSpPr>
          <p:nvPr/>
        </p:nvSpPr>
        <p:spPr bwMode="gray">
          <a:xfrm>
            <a:off x="198438" y="7080250"/>
            <a:ext cx="10296525" cy="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75495" name="Rectangle 7"/>
          <p:cNvSpPr>
            <a:spLocks noGrp="1" noChangeArrowheads="1"/>
          </p:cNvSpPr>
          <p:nvPr>
            <p:ph type="sldNum" sz="quarter" idx="4"/>
          </p:nvPr>
        </p:nvSpPr>
        <p:spPr bwMode="gray">
          <a:xfrm>
            <a:off x="9991725" y="7180263"/>
            <a:ext cx="323850"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spcBef>
                <a:spcPct val="0"/>
              </a:spcBef>
              <a:defRPr sz="1000" b="0">
                <a:solidFill>
                  <a:srgbClr val="6E615F"/>
                </a:solidFill>
                <a:cs typeface="Arial" charset="0"/>
              </a:defRPr>
            </a:lvl1pPr>
          </a:lstStyle>
          <a:p>
            <a:pPr>
              <a:defRPr/>
            </a:pPr>
            <a:fld id="{1438F3A2-944A-46F0-940B-B71E293C915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7114" r:id="rId1"/>
    <p:sldLayoutId id="2147487115" r:id="rId2"/>
    <p:sldLayoutId id="2147487116" r:id="rId3"/>
    <p:sldLayoutId id="2147487117" r:id="rId4"/>
    <p:sldLayoutId id="2147487118" r:id="rId5"/>
    <p:sldLayoutId id="2147487119" r:id="rId6"/>
    <p:sldLayoutId id="2147487120" r:id="rId7"/>
    <p:sldLayoutId id="2147487121" r:id="rId8"/>
    <p:sldLayoutId id="2147487122" r:id="rId9"/>
    <p:sldLayoutId id="2147487123" r:id="rId10"/>
    <p:sldLayoutId id="2147487124" r:id="rId11"/>
  </p:sldLayoutIdLst>
  <p:hf hdr="0" ft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
          <p:cNvSpPr>
            <a:spLocks noChangeArrowheads="1"/>
          </p:cNvSpPr>
          <p:nvPr/>
        </p:nvSpPr>
        <p:spPr bwMode="gray">
          <a:xfrm>
            <a:off x="0" y="0"/>
            <a:ext cx="10693400" cy="1403350"/>
          </a:xfrm>
          <a:prstGeom prst="rect">
            <a:avLst/>
          </a:prstGeom>
          <a:solidFill>
            <a:schemeClr val="tx2"/>
          </a:solidFill>
          <a:ln w="9525">
            <a:solidFill>
              <a:schemeClr val="tx2"/>
            </a:solidFill>
            <a:miter lim="800000"/>
            <a:headEnd/>
            <a:tailEnd/>
          </a:ln>
        </p:spPr>
        <p:txBody>
          <a:bodyPr wrap="none" anchor="ctr"/>
          <a:lstStyle>
            <a:lvl1pPr defTabSz="1023938">
              <a:defRPr sz="1200" b="1">
                <a:solidFill>
                  <a:schemeClr val="tx2"/>
                </a:solidFill>
                <a:latin typeface="Gill Sans" pitchFamily="2" charset="0"/>
                <a:ea typeface="MS PGothic" pitchFamily="34" charset="-128"/>
              </a:defRPr>
            </a:lvl1pPr>
            <a:lvl2pPr marL="742950" indent="-285750" defTabSz="1023938">
              <a:defRPr sz="1200" b="1">
                <a:solidFill>
                  <a:schemeClr val="tx2"/>
                </a:solidFill>
                <a:latin typeface="Gill Sans" pitchFamily="2" charset="0"/>
                <a:ea typeface="MS PGothic" pitchFamily="34" charset="-128"/>
              </a:defRPr>
            </a:lvl2pPr>
            <a:lvl3pPr marL="1143000" indent="-228600" defTabSz="1023938">
              <a:defRPr sz="1200" b="1">
                <a:solidFill>
                  <a:schemeClr val="tx2"/>
                </a:solidFill>
                <a:latin typeface="Gill Sans" pitchFamily="2" charset="0"/>
                <a:ea typeface="MS PGothic" pitchFamily="34" charset="-128"/>
              </a:defRPr>
            </a:lvl3pPr>
            <a:lvl4pPr marL="1600200" indent="-228600" defTabSz="1023938">
              <a:defRPr sz="1200" b="1">
                <a:solidFill>
                  <a:schemeClr val="tx2"/>
                </a:solidFill>
                <a:latin typeface="Gill Sans" pitchFamily="2" charset="0"/>
                <a:ea typeface="MS PGothic" pitchFamily="34" charset="-128"/>
              </a:defRPr>
            </a:lvl4pPr>
            <a:lvl5pPr marL="2057400" indent="-228600" defTabSz="1023938">
              <a:defRPr sz="1200" b="1">
                <a:solidFill>
                  <a:schemeClr val="tx2"/>
                </a:solidFill>
                <a:latin typeface="Gill Sans" pitchFamily="2" charset="0"/>
                <a:ea typeface="MS PGothic" pitchFamily="34" charset="-128"/>
              </a:defRPr>
            </a:lvl5pPr>
            <a:lvl6pPr marL="25146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a:solidFill>
                <a:srgbClr val="6E615F"/>
              </a:solidFill>
            </a:endParaRPr>
          </a:p>
        </p:txBody>
      </p:sp>
      <p:sp>
        <p:nvSpPr>
          <p:cNvPr id="5123"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5124" name="Rectangle 4"/>
          <p:cNvSpPr>
            <a:spLocks noGrp="1" noChangeArrowheads="1"/>
          </p:cNvSpPr>
          <p:nvPr>
            <p:ph type="body" idx="1"/>
          </p:nvPr>
        </p:nvSpPr>
        <p:spPr bwMode="gray">
          <a:xfrm>
            <a:off x="379413" y="1619250"/>
            <a:ext cx="99377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75493" name="Rectangle 5"/>
          <p:cNvSpPr>
            <a:spLocks noGrp="1" noChangeArrowheads="1"/>
          </p:cNvSpPr>
          <p:nvPr>
            <p:ph type="ftr" sz="quarter" idx="3"/>
          </p:nvPr>
        </p:nvSpPr>
        <p:spPr bwMode="gray">
          <a:xfrm>
            <a:off x="377825" y="7183438"/>
            <a:ext cx="4906963" cy="152400"/>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a:spcBef>
                <a:spcPct val="0"/>
              </a:spcBef>
              <a:defRPr sz="1000" b="0">
                <a:solidFill>
                  <a:srgbClr val="6E615F"/>
                </a:solidFill>
                <a:latin typeface="Gill Sans" charset="0"/>
                <a:ea typeface="ＭＳ Ｐゴシック" charset="-128"/>
                <a:cs typeface="ＭＳ Ｐゴシック" charset="-128"/>
              </a:defRPr>
            </a:lvl1pPr>
          </a:lstStyle>
          <a:p>
            <a:pPr>
              <a:defRPr/>
            </a:pPr>
            <a:r>
              <a:rPr lang="en-US"/>
              <a:t>[Presentation main title as per title page]</a:t>
            </a:r>
          </a:p>
        </p:txBody>
      </p:sp>
      <p:sp>
        <p:nvSpPr>
          <p:cNvPr id="5126" name="Line 6"/>
          <p:cNvSpPr>
            <a:spLocks noChangeShapeType="1"/>
          </p:cNvSpPr>
          <p:nvPr/>
        </p:nvSpPr>
        <p:spPr bwMode="gray">
          <a:xfrm>
            <a:off x="198438" y="7080250"/>
            <a:ext cx="10296525" cy="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75495" name="Rectangle 7"/>
          <p:cNvSpPr>
            <a:spLocks noGrp="1" noChangeArrowheads="1"/>
          </p:cNvSpPr>
          <p:nvPr>
            <p:ph type="sldNum" sz="quarter" idx="4"/>
          </p:nvPr>
        </p:nvSpPr>
        <p:spPr bwMode="gray">
          <a:xfrm>
            <a:off x="9991725" y="7180263"/>
            <a:ext cx="323850"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spcBef>
                <a:spcPct val="0"/>
              </a:spcBef>
              <a:defRPr sz="1000" b="0">
                <a:solidFill>
                  <a:srgbClr val="6E615F"/>
                </a:solidFill>
                <a:cs typeface="Arial" charset="0"/>
              </a:defRPr>
            </a:lvl1pPr>
          </a:lstStyle>
          <a:p>
            <a:pPr>
              <a:defRPr/>
            </a:pPr>
            <a:fld id="{6105E992-0FC6-414F-A3FD-5C91F5441F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7125" r:id="rId1"/>
    <p:sldLayoutId id="2147487126" r:id="rId2"/>
    <p:sldLayoutId id="2147487127" r:id="rId3"/>
    <p:sldLayoutId id="2147487128" r:id="rId4"/>
    <p:sldLayoutId id="2147487129" r:id="rId5"/>
    <p:sldLayoutId id="2147487130" r:id="rId6"/>
    <p:sldLayoutId id="2147487131" r:id="rId7"/>
    <p:sldLayoutId id="2147487132" r:id="rId8"/>
    <p:sldLayoutId id="2147487133" r:id="rId9"/>
    <p:sldLayoutId id="2147487134" r:id="rId10"/>
    <p:sldLayoutId id="2147487135" r:id="rId11"/>
  </p:sldLayoutIdLst>
  <p:hf hdr="0" ft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a:xfrm>
            <a:off x="844548" y="4859338"/>
            <a:ext cx="9090025" cy="1501775"/>
          </a:xfrm>
        </p:spPr>
        <p:txBody>
          <a:bodyPr/>
          <a:lstStyle/>
          <a:p>
            <a:r>
              <a:rPr lang="en-GB" dirty="0"/>
              <a:t>T-model</a:t>
            </a:r>
          </a:p>
        </p:txBody>
      </p:sp>
      <p:sp>
        <p:nvSpPr>
          <p:cNvPr id="797699" name="Rectangle 3"/>
          <p:cNvSpPr>
            <a:spLocks noGrp="1" noChangeArrowheads="1"/>
          </p:cNvSpPr>
          <p:nvPr>
            <p:ph type="body" idx="1"/>
          </p:nvPr>
        </p:nvSpPr>
        <p:spPr>
          <a:xfrm>
            <a:off x="844549" y="2692002"/>
            <a:ext cx="9090025" cy="1654175"/>
          </a:xfrm>
        </p:spPr>
        <p:txBody>
          <a:bodyPr/>
          <a:lstStyle/>
          <a:p>
            <a:r>
              <a:rPr lang="en-GB" sz="1800" b="0" dirty="0"/>
              <a:t>Diversification is the only free lunch</a:t>
            </a:r>
          </a:p>
        </p:txBody>
      </p:sp>
      <p:sp>
        <p:nvSpPr>
          <p:cNvPr id="797700" name="Rectangle 4"/>
          <p:cNvSpPr>
            <a:spLocks noChangeArrowheads="1"/>
          </p:cNvSpPr>
          <p:nvPr/>
        </p:nvSpPr>
        <p:spPr bwMode="gray">
          <a:xfrm>
            <a:off x="844548" y="4517231"/>
            <a:ext cx="8642350" cy="882650"/>
          </a:xfrm>
          <a:prstGeom prst="rect">
            <a:avLst/>
          </a:prstGeom>
          <a:noFill/>
          <a:ln w="9525">
            <a:noFill/>
            <a:miter lim="800000"/>
            <a:headEnd/>
            <a:tailEnd/>
          </a:ln>
          <a:effectLst/>
        </p:spPr>
        <p:txBody>
          <a:bodyPr lIns="0" tIns="0" rIns="0" bIns="0"/>
          <a:lstStyle/>
          <a:p>
            <a:pPr algn="l" defTabSz="1023938" eaLnBrk="1" hangingPunct="1">
              <a:spcBef>
                <a:spcPct val="0"/>
              </a:spcBef>
              <a:spcAft>
                <a:spcPct val="20000"/>
              </a:spcAft>
            </a:pPr>
            <a:r>
              <a:rPr lang="en-GB" sz="1400" dirty="0">
                <a:solidFill>
                  <a:schemeClr val="accent1"/>
                </a:solidFill>
              </a:rPr>
              <a:t>Date: 		28 September 2017</a:t>
            </a:r>
          </a:p>
          <a:p>
            <a:pPr algn="l" defTabSz="1023938" eaLnBrk="1" hangingPunct="1">
              <a:spcBef>
                <a:spcPct val="0"/>
              </a:spcBef>
              <a:spcAft>
                <a:spcPct val="20000"/>
              </a:spcAft>
            </a:pPr>
            <a:r>
              <a:rPr lang="en-GB" sz="1400" dirty="0">
                <a:solidFill>
                  <a:schemeClr val="accent1"/>
                </a:solidFill>
              </a:rPr>
              <a:t>Modelled by:  	Langyu </a:t>
            </a:r>
            <a:r>
              <a:rPr lang="en-GB" sz="1400" dirty="0" smtClean="0">
                <a:solidFill>
                  <a:schemeClr val="accent1"/>
                </a:solidFill>
              </a:rPr>
              <a:t>Gu</a:t>
            </a:r>
            <a:endParaRPr lang="en-GB" sz="1400" dirty="0">
              <a:solidFill>
                <a:schemeClr val="bg1"/>
              </a:solidFill>
            </a:endParaRPr>
          </a:p>
        </p:txBody>
      </p:sp>
      <p:sp>
        <p:nvSpPr>
          <p:cNvPr id="5" name="Rectangle 3"/>
          <p:cNvSpPr txBox="1">
            <a:spLocks noChangeArrowheads="1"/>
          </p:cNvSpPr>
          <p:nvPr/>
        </p:nvSpPr>
        <p:spPr bwMode="gray">
          <a:xfrm>
            <a:off x="844548" y="2274033"/>
            <a:ext cx="9090025"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b" anchorCtr="0" compatLnSpc="1">
            <a:prstTxWarp prst="textNoShape">
              <a:avLst/>
            </a:prstTxWarp>
          </a:bodyPr>
          <a:lstStyle>
            <a:lvl1pPr marL="0" indent="0" algn="l" defTabSz="1023938" rtl="0" eaLnBrk="0" fontAlgn="base" hangingPunct="0">
              <a:spcBef>
                <a:spcPct val="40000"/>
              </a:spcBef>
              <a:spcAft>
                <a:spcPct val="0"/>
              </a:spcAft>
              <a:buNone/>
              <a:defRPr sz="2000" b="1">
                <a:solidFill>
                  <a:schemeClr val="tx2"/>
                </a:solidFill>
                <a:latin typeface="+mn-lt"/>
                <a:ea typeface="MS PGothic" pitchFamily="34" charset="-128"/>
                <a:cs typeface="+mn-cs"/>
              </a:defRPr>
            </a:lvl1pPr>
            <a:lvl2pPr marL="457200" indent="0" algn="l" defTabSz="1023938" rtl="0" eaLnBrk="0" fontAlgn="base" hangingPunct="0">
              <a:spcBef>
                <a:spcPct val="40000"/>
              </a:spcBef>
              <a:spcAft>
                <a:spcPct val="0"/>
              </a:spcAft>
              <a:buNone/>
              <a:defRPr sz="1800">
                <a:solidFill>
                  <a:schemeClr val="tx1"/>
                </a:solidFill>
                <a:latin typeface="+mn-lt"/>
                <a:ea typeface="MS PGothic" pitchFamily="34" charset="-128"/>
              </a:defRPr>
            </a:lvl2pPr>
            <a:lvl3pPr marL="914400" indent="0" algn="l" defTabSz="1023938" rtl="0" eaLnBrk="0" fontAlgn="base" hangingPunct="0">
              <a:spcBef>
                <a:spcPct val="40000"/>
              </a:spcBef>
              <a:spcAft>
                <a:spcPct val="0"/>
              </a:spcAft>
              <a:buClr>
                <a:schemeClr val="tx2"/>
              </a:buClr>
              <a:buFont typeface="Arial" charset="0"/>
              <a:buNone/>
              <a:defRPr sz="1600">
                <a:solidFill>
                  <a:schemeClr val="tx1"/>
                </a:solidFill>
                <a:latin typeface="+mn-lt"/>
                <a:ea typeface="MS PGothic" pitchFamily="34" charset="-128"/>
              </a:defRPr>
            </a:lvl3pPr>
            <a:lvl4pPr marL="1371600" indent="0" algn="l" defTabSz="1023938" rtl="0" eaLnBrk="0" fontAlgn="base" hangingPunct="0">
              <a:spcBef>
                <a:spcPct val="40000"/>
              </a:spcBef>
              <a:spcAft>
                <a:spcPct val="0"/>
              </a:spcAft>
              <a:buClr>
                <a:schemeClr val="tx2"/>
              </a:buClr>
              <a:buFont typeface="Arial" charset="0"/>
              <a:buNone/>
              <a:defRPr sz="1400">
                <a:solidFill>
                  <a:schemeClr val="tx1"/>
                </a:solidFill>
                <a:latin typeface="+mn-lt"/>
                <a:ea typeface="MS PGothic" pitchFamily="34" charset="-128"/>
              </a:defRPr>
            </a:lvl4pPr>
            <a:lvl5pPr marL="1828800" indent="0" algn="l" defTabSz="1023938" rtl="0" eaLnBrk="0" fontAlgn="base" hangingPunct="0">
              <a:spcBef>
                <a:spcPct val="40000"/>
              </a:spcBef>
              <a:spcAft>
                <a:spcPct val="0"/>
              </a:spcAft>
              <a:buClr>
                <a:schemeClr val="tx2"/>
              </a:buClr>
              <a:buFont typeface="Arial" charset="0"/>
              <a:buNone/>
              <a:defRPr sz="1400">
                <a:solidFill>
                  <a:schemeClr val="tx1"/>
                </a:solidFill>
                <a:latin typeface="+mn-lt"/>
                <a:ea typeface="MS PGothic" pitchFamily="34" charset="-128"/>
              </a:defRPr>
            </a:lvl5pPr>
            <a:lvl6pPr marL="2286000" indent="0" algn="l" defTabSz="1023938" rtl="0" fontAlgn="base">
              <a:spcBef>
                <a:spcPct val="40000"/>
              </a:spcBef>
              <a:spcAft>
                <a:spcPct val="0"/>
              </a:spcAft>
              <a:buClr>
                <a:schemeClr val="tx2"/>
              </a:buClr>
              <a:buFont typeface="Arial" charset="0"/>
              <a:buNone/>
              <a:defRPr sz="1400">
                <a:solidFill>
                  <a:schemeClr val="tx1"/>
                </a:solidFill>
                <a:latin typeface="+mn-lt"/>
                <a:ea typeface="+mn-ea"/>
              </a:defRPr>
            </a:lvl6pPr>
            <a:lvl7pPr marL="2743200" indent="0" algn="l" defTabSz="1023938" rtl="0" fontAlgn="base">
              <a:spcBef>
                <a:spcPct val="40000"/>
              </a:spcBef>
              <a:spcAft>
                <a:spcPct val="0"/>
              </a:spcAft>
              <a:buClr>
                <a:schemeClr val="tx2"/>
              </a:buClr>
              <a:buFont typeface="Arial" charset="0"/>
              <a:buNone/>
              <a:defRPr sz="1400">
                <a:solidFill>
                  <a:schemeClr val="tx1"/>
                </a:solidFill>
                <a:latin typeface="+mn-lt"/>
                <a:ea typeface="+mn-ea"/>
              </a:defRPr>
            </a:lvl7pPr>
            <a:lvl8pPr marL="3200400" indent="0" algn="l" defTabSz="1023938" rtl="0" fontAlgn="base">
              <a:spcBef>
                <a:spcPct val="40000"/>
              </a:spcBef>
              <a:spcAft>
                <a:spcPct val="0"/>
              </a:spcAft>
              <a:buClr>
                <a:schemeClr val="tx2"/>
              </a:buClr>
              <a:buFont typeface="Arial" charset="0"/>
              <a:buNone/>
              <a:defRPr sz="1400">
                <a:solidFill>
                  <a:schemeClr val="tx1"/>
                </a:solidFill>
                <a:latin typeface="+mn-lt"/>
                <a:ea typeface="+mn-ea"/>
              </a:defRPr>
            </a:lvl8pPr>
            <a:lvl9pPr marL="3657600" indent="0" algn="l" defTabSz="1023938" rtl="0" fontAlgn="base">
              <a:spcBef>
                <a:spcPct val="40000"/>
              </a:spcBef>
              <a:spcAft>
                <a:spcPct val="0"/>
              </a:spcAft>
              <a:buClr>
                <a:schemeClr val="tx2"/>
              </a:buClr>
              <a:buFont typeface="Arial" charset="0"/>
              <a:buNone/>
              <a:defRPr sz="1400">
                <a:solidFill>
                  <a:schemeClr val="tx1"/>
                </a:solidFill>
                <a:latin typeface="+mn-lt"/>
                <a:ea typeface="+mn-ea"/>
              </a:defRPr>
            </a:lvl9pPr>
          </a:lstStyle>
          <a:p>
            <a:r>
              <a:rPr lang="en-GB" sz="4400" kern="0" dirty="0"/>
              <a:t>T- model</a:t>
            </a:r>
          </a:p>
        </p:txBody>
      </p:sp>
    </p:spTree>
    <p:custDataLst>
      <p:tags r:id="rId1"/>
    </p:custDataLst>
    <p:extLst>
      <p:ext uri="{BB962C8B-B14F-4D97-AF65-F5344CB8AC3E}">
        <p14:creationId xmlns:p14="http://schemas.microsoft.com/office/powerpoint/2010/main" val="4231579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10</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Combining signals</a:t>
            </a:r>
            <a:endParaRPr lang="en-US" altLang="en-US" sz="1600" b="0" dirty="0">
              <a:solidFill>
                <a:srgbClr val="FFFFFF"/>
              </a:solidFill>
            </a:endParaRPr>
          </a:p>
        </p:txBody>
      </p:sp>
      <p:sp>
        <p:nvSpPr>
          <p:cNvPr id="10" name="TextBox 9"/>
          <p:cNvSpPr txBox="1"/>
          <p:nvPr/>
        </p:nvSpPr>
        <p:spPr>
          <a:xfrm>
            <a:off x="428624" y="1600200"/>
            <a:ext cx="9110011" cy="1107996"/>
          </a:xfrm>
          <a:prstGeom prst="rect">
            <a:avLst/>
          </a:prstGeom>
          <a:noFill/>
        </p:spPr>
        <p:txBody>
          <a:bodyPr wrap="square" rtlCol="0">
            <a:spAutoFit/>
          </a:bodyPr>
          <a:lstStyle/>
          <a:p>
            <a:pPr algn="l"/>
            <a:r>
              <a:rPr lang="en-GB" sz="1600" b="0" dirty="0"/>
              <a:t>Maximum </a:t>
            </a:r>
            <a:r>
              <a:rPr lang="en-GB" sz="1600" b="0" dirty="0" err="1"/>
              <a:t>sharpe</a:t>
            </a:r>
            <a:r>
              <a:rPr lang="en-GB" sz="1600" b="0" dirty="0"/>
              <a:t> ratio optimisation  (similar to Mean variance optimisation) gives the most diversified portfolio. It is the way to seek estimated weights among sub-strategies and construct the final signal for an instrument.</a:t>
            </a:r>
          </a:p>
          <a:p>
            <a:pPr algn="l"/>
            <a:endParaRPr lang="en-GB" dirty="0"/>
          </a:p>
        </p:txBody>
      </p:sp>
      <p:sp>
        <p:nvSpPr>
          <p:cNvPr id="2" name="TextBox 1"/>
          <p:cNvSpPr txBox="1"/>
          <p:nvPr/>
        </p:nvSpPr>
        <p:spPr>
          <a:xfrm>
            <a:off x="349291" y="3067888"/>
            <a:ext cx="4634338" cy="276999"/>
          </a:xfrm>
          <a:prstGeom prst="rect">
            <a:avLst/>
          </a:prstGeom>
          <a:noFill/>
        </p:spPr>
        <p:txBody>
          <a:bodyPr wrap="square" rtlCol="0">
            <a:spAutoFit/>
          </a:bodyPr>
          <a:lstStyle/>
          <a:p>
            <a:pPr algn="l"/>
            <a:r>
              <a:rPr lang="en-GB" dirty="0"/>
              <a:t>US </a:t>
            </a:r>
            <a:r>
              <a:rPr lang="en-GB" dirty="0" err="1"/>
              <a:t>Eq</a:t>
            </a:r>
            <a:r>
              <a:rPr lang="en-GB" dirty="0"/>
              <a:t>: Dynamic weights of sub-strategies</a:t>
            </a:r>
          </a:p>
        </p:txBody>
      </p:sp>
      <p:sp>
        <p:nvSpPr>
          <p:cNvPr id="6" name="TextBox 5"/>
          <p:cNvSpPr txBox="1"/>
          <p:nvPr/>
        </p:nvSpPr>
        <p:spPr>
          <a:xfrm>
            <a:off x="581024" y="3805624"/>
            <a:ext cx="2638425" cy="276999"/>
          </a:xfrm>
          <a:prstGeom prst="rect">
            <a:avLst/>
          </a:prstGeom>
          <a:noFill/>
        </p:spPr>
        <p:txBody>
          <a:bodyPr wrap="square" rtlCol="0">
            <a:spAutoFit/>
          </a:bodyPr>
          <a:lstStyle/>
          <a:p>
            <a:r>
              <a:rPr lang="en-GB" dirty="0"/>
              <a:t>Chart of  Sharp ratio signal</a:t>
            </a:r>
          </a:p>
        </p:txBody>
      </p:sp>
      <p:sp>
        <p:nvSpPr>
          <p:cNvPr id="7" name="TextBox 6"/>
          <p:cNvSpPr txBox="1"/>
          <p:nvPr/>
        </p:nvSpPr>
        <p:spPr>
          <a:xfrm>
            <a:off x="585786" y="5281999"/>
            <a:ext cx="2638425" cy="276999"/>
          </a:xfrm>
          <a:prstGeom prst="rect">
            <a:avLst/>
          </a:prstGeom>
          <a:noFill/>
        </p:spPr>
        <p:txBody>
          <a:bodyPr wrap="square" rtlCol="0">
            <a:spAutoFit/>
          </a:bodyPr>
          <a:lstStyle/>
          <a:p>
            <a:r>
              <a:rPr lang="en-GB" dirty="0"/>
              <a:t>Chart of  EMA-CO signal</a:t>
            </a:r>
          </a:p>
        </p:txBody>
      </p:sp>
      <p:sp>
        <p:nvSpPr>
          <p:cNvPr id="8" name="TextBox 7"/>
          <p:cNvSpPr txBox="1"/>
          <p:nvPr/>
        </p:nvSpPr>
        <p:spPr>
          <a:xfrm>
            <a:off x="5807076" y="3065317"/>
            <a:ext cx="4288640" cy="276999"/>
          </a:xfrm>
          <a:prstGeom prst="rect">
            <a:avLst/>
          </a:prstGeom>
          <a:noFill/>
        </p:spPr>
        <p:txBody>
          <a:bodyPr wrap="square" rtlCol="0">
            <a:spAutoFit/>
          </a:bodyPr>
          <a:lstStyle/>
          <a:p>
            <a:pPr algn="l"/>
            <a:r>
              <a:rPr lang="en-GB" dirty="0"/>
              <a:t>US </a:t>
            </a:r>
            <a:r>
              <a:rPr lang="en-GB" dirty="0" err="1"/>
              <a:t>Eq</a:t>
            </a:r>
            <a:r>
              <a:rPr lang="en-GB" dirty="0"/>
              <a:t>: Average correlation between sub-strategies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10" y="3449688"/>
            <a:ext cx="5383213"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076" y="3449688"/>
            <a:ext cx="479034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5723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11</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To avoid overfitting</a:t>
            </a:r>
            <a:endParaRPr lang="en-US" altLang="en-US" sz="1600" b="0" dirty="0">
              <a:solidFill>
                <a:srgbClr val="FFFFFF"/>
              </a:solidFill>
            </a:endParaRPr>
          </a:p>
        </p:txBody>
      </p:sp>
      <p:sp>
        <p:nvSpPr>
          <p:cNvPr id="10" name="TextBox 9"/>
          <p:cNvSpPr txBox="1"/>
          <p:nvPr/>
        </p:nvSpPr>
        <p:spPr>
          <a:xfrm>
            <a:off x="428625" y="1600200"/>
            <a:ext cx="9782174" cy="4031873"/>
          </a:xfrm>
          <a:prstGeom prst="rect">
            <a:avLst/>
          </a:prstGeom>
          <a:noFill/>
        </p:spPr>
        <p:txBody>
          <a:bodyPr wrap="square" rtlCol="0">
            <a:spAutoFit/>
          </a:bodyPr>
          <a:lstStyle/>
          <a:p>
            <a:pPr algn="l"/>
            <a:r>
              <a:rPr lang="en-GB" sz="1600" b="0" dirty="0"/>
              <a:t>The big problem with strategy construction is that the model is easily get </a:t>
            </a:r>
            <a:r>
              <a:rPr lang="en-GB" sz="1600" b="0" dirty="0" err="1"/>
              <a:t>overfitted</a:t>
            </a:r>
            <a:r>
              <a:rPr lang="en-GB" sz="1600" b="0" dirty="0"/>
              <a:t>, after all sorts of optimisation, parameter tuning etc. Model is considered </a:t>
            </a:r>
            <a:r>
              <a:rPr lang="en-GB" sz="1600" b="0" dirty="0" err="1"/>
              <a:t>overfitted</a:t>
            </a:r>
            <a:r>
              <a:rPr lang="en-GB" sz="1600" b="0" dirty="0"/>
              <a:t> when it only works for the past in a particular market environment but it works poorly in more general market. </a:t>
            </a:r>
          </a:p>
          <a:p>
            <a:pPr algn="l"/>
            <a:endParaRPr lang="en-GB" sz="1600" b="0" dirty="0"/>
          </a:p>
          <a:p>
            <a:pPr algn="l"/>
            <a:r>
              <a:rPr lang="en-GB" sz="1600" b="0" dirty="0"/>
              <a:t>Overfitting is the biggest “criminal” in the finance field. All hard works and analysis could be “wasted” if a model is </a:t>
            </a:r>
            <a:r>
              <a:rPr lang="en-GB" sz="1600" b="0" dirty="0" err="1"/>
              <a:t>overfitted</a:t>
            </a:r>
            <a:r>
              <a:rPr lang="en-GB" sz="1600" b="0" dirty="0"/>
              <a:t>/overanalysed.</a:t>
            </a:r>
          </a:p>
          <a:p>
            <a:pPr algn="l"/>
            <a:endParaRPr lang="en-GB" sz="1600" dirty="0"/>
          </a:p>
          <a:p>
            <a:pPr algn="l"/>
            <a:r>
              <a:rPr lang="en-GB" sz="1600" dirty="0"/>
              <a:t>Several quantitative techniques to avoid overfitting:</a:t>
            </a:r>
          </a:p>
          <a:p>
            <a:pPr marL="171450" indent="-171450" algn="l">
              <a:buFont typeface="Arial" panose="020B0604020202020204" pitchFamily="34" charset="0"/>
              <a:buChar char="•"/>
            </a:pPr>
            <a:r>
              <a:rPr lang="en-GB" sz="1600" b="0" dirty="0"/>
              <a:t>Monte Carlo simulation </a:t>
            </a:r>
          </a:p>
          <a:p>
            <a:pPr marL="171450" indent="-171450" algn="l">
              <a:buFont typeface="Arial" panose="020B0604020202020204" pitchFamily="34" charset="0"/>
              <a:buChar char="•"/>
            </a:pPr>
            <a:r>
              <a:rPr lang="en-GB" sz="1600" b="0" dirty="0"/>
              <a:t>Cross validation</a:t>
            </a:r>
          </a:p>
          <a:p>
            <a:pPr marL="171450" indent="-171450" algn="l">
              <a:buFont typeface="Arial" panose="020B0604020202020204" pitchFamily="34" charset="0"/>
              <a:buChar char="•"/>
            </a:pPr>
            <a:r>
              <a:rPr lang="en-GB" sz="1600" b="0" dirty="0"/>
              <a:t>Simple bootstrapping</a:t>
            </a:r>
          </a:p>
          <a:p>
            <a:pPr marL="171450" indent="-171450" algn="l">
              <a:buFont typeface="Arial" panose="020B0604020202020204" pitchFamily="34" charset="0"/>
              <a:buChar char="•"/>
            </a:pPr>
            <a:r>
              <a:rPr lang="en-GB" sz="1600" b="0" dirty="0"/>
              <a:t>Complex bootstrapping</a:t>
            </a:r>
          </a:p>
        </p:txBody>
      </p:sp>
      <p:sp>
        <p:nvSpPr>
          <p:cNvPr id="3" name="Rectangle 2"/>
          <p:cNvSpPr/>
          <p:nvPr/>
        </p:nvSpPr>
        <p:spPr bwMode="auto">
          <a:xfrm>
            <a:off x="657225" y="5266448"/>
            <a:ext cx="2305050" cy="365625"/>
          </a:xfrm>
          <a:prstGeom prst="rect">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 name="TextBox 3"/>
          <p:cNvSpPr txBox="1"/>
          <p:nvPr/>
        </p:nvSpPr>
        <p:spPr>
          <a:xfrm>
            <a:off x="4185185" y="5425418"/>
            <a:ext cx="4739740" cy="1384995"/>
          </a:xfrm>
          <a:prstGeom prst="rect">
            <a:avLst/>
          </a:prstGeom>
          <a:noFill/>
          <a:ln>
            <a:solidFill>
              <a:schemeClr val="tx1"/>
            </a:solidFill>
            <a:prstDash val="dash"/>
          </a:ln>
        </p:spPr>
        <p:txBody>
          <a:bodyPr wrap="square" rtlCol="0">
            <a:spAutoFit/>
          </a:bodyPr>
          <a:lstStyle/>
          <a:p>
            <a:pPr algn="l"/>
            <a:r>
              <a:rPr lang="en-GB" dirty="0"/>
              <a:t>Preserve detailed characteristic of an instrument/strategy</a:t>
            </a:r>
          </a:p>
          <a:p>
            <a:pPr algn="l"/>
            <a:r>
              <a:rPr lang="en-GB" dirty="0"/>
              <a:t>Generate &gt;10,000 simulations</a:t>
            </a:r>
          </a:p>
          <a:p>
            <a:pPr algn="l"/>
            <a:r>
              <a:rPr lang="en-GB" dirty="0"/>
              <a:t>Include all types of market environments</a:t>
            </a:r>
          </a:p>
          <a:p>
            <a:pPr algn="l"/>
            <a:endParaRPr lang="en-GB" dirty="0"/>
          </a:p>
          <a:p>
            <a:pPr algn="l"/>
            <a:r>
              <a:rPr lang="en-GB" dirty="0"/>
              <a:t>Pitfall: a few of simulated time series might be unrealistic</a:t>
            </a:r>
          </a:p>
        </p:txBody>
      </p:sp>
      <p:sp>
        <p:nvSpPr>
          <p:cNvPr id="5" name="Right Arrow 4"/>
          <p:cNvSpPr/>
          <p:nvPr/>
        </p:nvSpPr>
        <p:spPr bwMode="auto">
          <a:xfrm rot="1542918">
            <a:off x="3096340" y="5497257"/>
            <a:ext cx="791610" cy="396450"/>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384816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12</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Trading cost as a vital factor</a:t>
            </a:r>
            <a:endParaRPr lang="en-US" altLang="en-US" sz="1600" b="0" dirty="0">
              <a:solidFill>
                <a:srgbClr val="FFFFFF"/>
              </a:solidFill>
            </a:endParaRPr>
          </a:p>
        </p:txBody>
      </p:sp>
      <p:sp>
        <p:nvSpPr>
          <p:cNvPr id="10" name="TextBox 9"/>
          <p:cNvSpPr txBox="1"/>
          <p:nvPr/>
        </p:nvSpPr>
        <p:spPr>
          <a:xfrm>
            <a:off x="428624" y="1600200"/>
            <a:ext cx="9367225" cy="2739211"/>
          </a:xfrm>
          <a:prstGeom prst="rect">
            <a:avLst/>
          </a:prstGeom>
          <a:noFill/>
        </p:spPr>
        <p:txBody>
          <a:bodyPr wrap="square" rtlCol="0">
            <a:spAutoFit/>
          </a:bodyPr>
          <a:lstStyle/>
          <a:p>
            <a:pPr algn="l"/>
            <a:r>
              <a:rPr lang="en-GB" dirty="0"/>
              <a:t>		</a:t>
            </a:r>
            <a:r>
              <a:rPr lang="en-GB" sz="1600" dirty="0"/>
              <a:t>Actual return = market return – (trading cost + commission).</a:t>
            </a:r>
          </a:p>
          <a:p>
            <a:pPr algn="l"/>
            <a:endParaRPr lang="en-GB" sz="1600" dirty="0"/>
          </a:p>
          <a:p>
            <a:pPr algn="l"/>
            <a:r>
              <a:rPr lang="en-GB" sz="1600" b="0" dirty="0"/>
              <a:t>We try hard to estimate the market return and often fail to do so.  Cost, however, is generally certain and easier to predict. In certain instrument or strategy, costs could be the “deal breaker” even the strategy looks amazing before costs. It is especially true for high frequency strategies. </a:t>
            </a:r>
          </a:p>
          <a:p>
            <a:pPr algn="l"/>
            <a:r>
              <a:rPr lang="en-GB" sz="1600" b="0" dirty="0"/>
              <a:t>T-model has considered trading costs seriously and the costs are involved in every part of analysis and simulations.</a:t>
            </a:r>
          </a:p>
          <a:p>
            <a:pPr algn="l"/>
            <a:endParaRPr lang="en-GB" dirty="0"/>
          </a:p>
          <a:p>
            <a:pPr algn="l"/>
            <a:endParaRPr lang="en-GB" dirty="0"/>
          </a:p>
        </p:txBody>
      </p:sp>
      <p:pic>
        <p:nvPicPr>
          <p:cNvPr id="2" name="Picture 1"/>
          <p:cNvPicPr>
            <a:picLocks noChangeAspect="1"/>
          </p:cNvPicPr>
          <p:nvPr/>
        </p:nvPicPr>
        <p:blipFill>
          <a:blip r:embed="rId2"/>
          <a:stretch>
            <a:fillRect/>
          </a:stretch>
        </p:blipFill>
        <p:spPr>
          <a:xfrm>
            <a:off x="3471399" y="4642016"/>
            <a:ext cx="2410688" cy="2060800"/>
          </a:xfrm>
          <a:prstGeom prst="rect">
            <a:avLst/>
          </a:prstGeom>
        </p:spPr>
      </p:pic>
      <p:sp>
        <p:nvSpPr>
          <p:cNvPr id="3" name="Rectangle 2"/>
          <p:cNvSpPr/>
          <p:nvPr/>
        </p:nvSpPr>
        <p:spPr>
          <a:xfrm>
            <a:off x="3314824" y="4069799"/>
            <a:ext cx="4018483" cy="461665"/>
          </a:xfrm>
          <a:prstGeom prst="rect">
            <a:avLst/>
          </a:prstGeom>
        </p:spPr>
        <p:txBody>
          <a:bodyPr wrap="square">
            <a:spAutoFit/>
          </a:bodyPr>
          <a:lstStyle/>
          <a:p>
            <a:pPr algn="l"/>
            <a:r>
              <a:rPr lang="en-GB" b="0" dirty="0"/>
              <a:t>Annualised turnover and cost in Sharpe Ratio term in the simulated back-test based on a $100m portfolio.</a:t>
            </a:r>
          </a:p>
        </p:txBody>
      </p:sp>
    </p:spTree>
    <p:extLst>
      <p:ext uri="{BB962C8B-B14F-4D97-AF65-F5344CB8AC3E}">
        <p14:creationId xmlns:p14="http://schemas.microsoft.com/office/powerpoint/2010/main" val="1278326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13</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Correlation: Before and After</a:t>
            </a:r>
            <a:endParaRPr lang="en-US" altLang="en-US" sz="1600" b="0" dirty="0">
              <a:solidFill>
                <a:srgbClr val="FFFFFF"/>
              </a:solidFill>
            </a:endParaRPr>
          </a:p>
        </p:txBody>
      </p:sp>
      <p:sp>
        <p:nvSpPr>
          <p:cNvPr id="10" name="TextBox 9"/>
          <p:cNvSpPr txBox="1"/>
          <p:nvPr/>
        </p:nvSpPr>
        <p:spPr>
          <a:xfrm>
            <a:off x="428625" y="1600200"/>
            <a:ext cx="7372350" cy="553998"/>
          </a:xfrm>
          <a:prstGeom prst="rect">
            <a:avLst/>
          </a:prstGeom>
          <a:noFill/>
        </p:spPr>
        <p:txBody>
          <a:bodyPr wrap="square" rtlCol="0">
            <a:spAutoFit/>
          </a:bodyPr>
          <a:lstStyle/>
          <a:p>
            <a:pPr algn="l"/>
            <a:endParaRPr lang="en-GB" dirty="0"/>
          </a:p>
          <a:p>
            <a:pPr algn="l"/>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62" y="2358073"/>
            <a:ext cx="56007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099" y="4908768"/>
            <a:ext cx="56007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5162" y="1619723"/>
            <a:ext cx="8250188" cy="338554"/>
          </a:xfrm>
          <a:prstGeom prst="rect">
            <a:avLst/>
          </a:prstGeom>
          <a:noFill/>
        </p:spPr>
        <p:txBody>
          <a:bodyPr wrap="square" rtlCol="0">
            <a:spAutoFit/>
          </a:bodyPr>
          <a:lstStyle/>
          <a:p>
            <a:pPr algn="l"/>
            <a:r>
              <a:rPr lang="en-GB" sz="1600" b="0" dirty="0"/>
              <a:t>Correlation between assets are more independent than before.</a:t>
            </a:r>
          </a:p>
        </p:txBody>
      </p:sp>
      <p:sp>
        <p:nvSpPr>
          <p:cNvPr id="3" name="Right Arrow 2"/>
          <p:cNvSpPr/>
          <p:nvPr/>
        </p:nvSpPr>
        <p:spPr bwMode="auto">
          <a:xfrm rot="2616171">
            <a:off x="4818420" y="4304700"/>
            <a:ext cx="693019" cy="423511"/>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2254326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14</a:t>
            </a:fld>
            <a:endParaRPr lang="en-US" altLang="en-US" sz="1000">
              <a:solidFill>
                <a:srgbClr val="6E615F"/>
              </a:solidFill>
            </a:endParaRPr>
          </a:p>
        </p:txBody>
      </p:sp>
      <p:sp>
        <p:nvSpPr>
          <p:cNvPr id="43011" name="Rectangle 2"/>
          <p:cNvSpPr txBox="1">
            <a:spLocks noChangeArrowheads="1"/>
          </p:cNvSpPr>
          <p:nvPr/>
        </p:nvSpPr>
        <p:spPr bwMode="gray">
          <a:xfrm>
            <a:off x="119063" y="471488"/>
            <a:ext cx="74612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Structure</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3" name="TextBox 2"/>
          <p:cNvSpPr txBox="1"/>
          <p:nvPr/>
        </p:nvSpPr>
        <p:spPr>
          <a:xfrm>
            <a:off x="702803" y="6808879"/>
            <a:ext cx="4027895" cy="180000"/>
          </a:xfrm>
          <a:prstGeom prst="rect">
            <a:avLst/>
          </a:prstGeom>
          <a:solidFill>
            <a:schemeClr val="bg1"/>
          </a:solidFill>
        </p:spPr>
        <p:txBody>
          <a:bodyPr wrap="square" rtlCol="0">
            <a:spAutoFit/>
          </a:bodyPr>
          <a:lstStyle/>
          <a:p>
            <a:endParaRPr lang="en-GB" dirty="0"/>
          </a:p>
        </p:txBody>
      </p:sp>
      <p:grpSp>
        <p:nvGrpSpPr>
          <p:cNvPr id="6" name="Group 5"/>
          <p:cNvGrpSpPr/>
          <p:nvPr/>
        </p:nvGrpSpPr>
        <p:grpSpPr>
          <a:xfrm>
            <a:off x="352425" y="1724025"/>
            <a:ext cx="2971800" cy="276999"/>
            <a:chOff x="352425" y="1724025"/>
            <a:chExt cx="2971800" cy="276999"/>
          </a:xfrm>
        </p:grpSpPr>
        <p:sp>
          <p:nvSpPr>
            <p:cNvPr id="5" name="TextBox 4"/>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a:t>Carry X</a:t>
              </a:r>
            </a:p>
          </p:txBody>
        </p:sp>
        <p:sp>
          <p:nvSpPr>
            <p:cNvPr id="9" name="TextBox 8"/>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a:t>EMA X</a:t>
              </a:r>
            </a:p>
          </p:txBody>
        </p:sp>
        <p:sp>
          <p:nvSpPr>
            <p:cNvPr id="10" name="TextBox 9"/>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a:t>IR X</a:t>
              </a:r>
            </a:p>
          </p:txBody>
        </p:sp>
      </p:grpSp>
      <p:grpSp>
        <p:nvGrpSpPr>
          <p:cNvPr id="12" name="Group 11"/>
          <p:cNvGrpSpPr/>
          <p:nvPr/>
        </p:nvGrpSpPr>
        <p:grpSpPr>
          <a:xfrm>
            <a:off x="3638550" y="1737925"/>
            <a:ext cx="2971800" cy="276999"/>
            <a:chOff x="352425" y="1724025"/>
            <a:chExt cx="2971800" cy="276999"/>
          </a:xfrm>
        </p:grpSpPr>
        <p:sp>
          <p:nvSpPr>
            <p:cNvPr id="13" name="TextBox 12"/>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a:t>Carry Y</a:t>
              </a:r>
            </a:p>
          </p:txBody>
        </p:sp>
        <p:sp>
          <p:nvSpPr>
            <p:cNvPr id="14" name="TextBox 13"/>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a:t>EMA Y</a:t>
              </a:r>
            </a:p>
          </p:txBody>
        </p:sp>
        <p:sp>
          <p:nvSpPr>
            <p:cNvPr id="15" name="TextBox 14"/>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a:t>IR Y</a:t>
              </a:r>
            </a:p>
          </p:txBody>
        </p:sp>
      </p:grpSp>
      <p:grpSp>
        <p:nvGrpSpPr>
          <p:cNvPr id="16" name="Group 15"/>
          <p:cNvGrpSpPr/>
          <p:nvPr/>
        </p:nvGrpSpPr>
        <p:grpSpPr>
          <a:xfrm>
            <a:off x="7038975" y="1724024"/>
            <a:ext cx="2971800" cy="276999"/>
            <a:chOff x="352425" y="1724025"/>
            <a:chExt cx="2971800" cy="276999"/>
          </a:xfrm>
        </p:grpSpPr>
        <p:sp>
          <p:nvSpPr>
            <p:cNvPr id="17" name="TextBox 16"/>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a:t>Carry Z</a:t>
              </a:r>
            </a:p>
          </p:txBody>
        </p:sp>
        <p:sp>
          <p:nvSpPr>
            <p:cNvPr id="18" name="TextBox 17"/>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a:t>EMA Z</a:t>
              </a:r>
            </a:p>
          </p:txBody>
        </p:sp>
        <p:sp>
          <p:nvSpPr>
            <p:cNvPr id="19" name="TextBox 18"/>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a:t>IR Z</a:t>
              </a:r>
            </a:p>
          </p:txBody>
        </p:sp>
      </p:grpSp>
      <p:sp>
        <p:nvSpPr>
          <p:cNvPr id="21" name="TextBox 20"/>
          <p:cNvSpPr txBox="1"/>
          <p:nvPr/>
        </p:nvSpPr>
        <p:spPr>
          <a:xfrm>
            <a:off x="1343025" y="3596074"/>
            <a:ext cx="1981200" cy="276999"/>
          </a:xfrm>
          <a:prstGeom prst="rect">
            <a:avLst/>
          </a:prstGeom>
          <a:noFill/>
          <a:ln>
            <a:solidFill>
              <a:schemeClr val="tx1"/>
            </a:solidFill>
          </a:ln>
        </p:spPr>
        <p:txBody>
          <a:bodyPr wrap="square" rtlCol="0">
            <a:spAutoFit/>
          </a:bodyPr>
          <a:lstStyle/>
          <a:p>
            <a:r>
              <a:rPr lang="en-GB" dirty="0"/>
              <a:t>Combined  signal: X</a:t>
            </a:r>
          </a:p>
        </p:txBody>
      </p:sp>
      <p:grpSp>
        <p:nvGrpSpPr>
          <p:cNvPr id="24" name="Group 23"/>
          <p:cNvGrpSpPr/>
          <p:nvPr/>
        </p:nvGrpSpPr>
        <p:grpSpPr>
          <a:xfrm>
            <a:off x="352425" y="2486024"/>
            <a:ext cx="2971800" cy="461665"/>
            <a:chOff x="352425" y="1724025"/>
            <a:chExt cx="2971800" cy="461665"/>
          </a:xfrm>
        </p:grpSpPr>
        <p:sp>
          <p:nvSpPr>
            <p:cNvPr id="25" name="TextBox 24"/>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a:t>Carry Weight X</a:t>
              </a:r>
            </a:p>
          </p:txBody>
        </p:sp>
        <p:sp>
          <p:nvSpPr>
            <p:cNvPr id="26" name="TextBox 25"/>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a:t>EMA Weight X</a:t>
              </a:r>
            </a:p>
          </p:txBody>
        </p:sp>
        <p:sp>
          <p:nvSpPr>
            <p:cNvPr id="27" name="TextBox 26"/>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a:t>IR    Weight X</a:t>
              </a:r>
            </a:p>
          </p:txBody>
        </p:sp>
      </p:grpSp>
      <p:grpSp>
        <p:nvGrpSpPr>
          <p:cNvPr id="28" name="Group 27"/>
          <p:cNvGrpSpPr/>
          <p:nvPr/>
        </p:nvGrpSpPr>
        <p:grpSpPr>
          <a:xfrm>
            <a:off x="3638550" y="2486025"/>
            <a:ext cx="2971800" cy="461665"/>
            <a:chOff x="352425" y="1724025"/>
            <a:chExt cx="2971800" cy="461665"/>
          </a:xfrm>
        </p:grpSpPr>
        <p:sp>
          <p:nvSpPr>
            <p:cNvPr id="29" name="TextBox 28"/>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a:t>Carry Weight Y</a:t>
              </a:r>
            </a:p>
          </p:txBody>
        </p:sp>
        <p:sp>
          <p:nvSpPr>
            <p:cNvPr id="30" name="TextBox 29"/>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a:t>EMA Weight Y</a:t>
              </a:r>
            </a:p>
          </p:txBody>
        </p:sp>
        <p:sp>
          <p:nvSpPr>
            <p:cNvPr id="31" name="TextBox 30"/>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a:t>IR    Weight Y</a:t>
              </a:r>
            </a:p>
          </p:txBody>
        </p:sp>
      </p:grpSp>
      <p:grpSp>
        <p:nvGrpSpPr>
          <p:cNvPr id="32" name="Group 31"/>
          <p:cNvGrpSpPr/>
          <p:nvPr/>
        </p:nvGrpSpPr>
        <p:grpSpPr>
          <a:xfrm>
            <a:off x="7038975" y="2486025"/>
            <a:ext cx="2971800" cy="461665"/>
            <a:chOff x="352425" y="1724025"/>
            <a:chExt cx="2971800" cy="461665"/>
          </a:xfrm>
        </p:grpSpPr>
        <p:sp>
          <p:nvSpPr>
            <p:cNvPr id="33" name="TextBox 32"/>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a:t>Carry Weight Z</a:t>
              </a:r>
            </a:p>
          </p:txBody>
        </p:sp>
        <p:sp>
          <p:nvSpPr>
            <p:cNvPr id="34" name="TextBox 33"/>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a:t>EMA Weight Z</a:t>
              </a:r>
            </a:p>
          </p:txBody>
        </p:sp>
        <p:sp>
          <p:nvSpPr>
            <p:cNvPr id="35" name="TextBox 34"/>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a:t>IR    Weight Z</a:t>
              </a:r>
            </a:p>
          </p:txBody>
        </p:sp>
      </p:grpSp>
      <p:sp>
        <p:nvSpPr>
          <p:cNvPr id="36" name="TextBox 35"/>
          <p:cNvSpPr txBox="1"/>
          <p:nvPr/>
        </p:nvSpPr>
        <p:spPr>
          <a:xfrm>
            <a:off x="4133850" y="3609974"/>
            <a:ext cx="1981200" cy="276999"/>
          </a:xfrm>
          <a:prstGeom prst="rect">
            <a:avLst/>
          </a:prstGeom>
          <a:noFill/>
          <a:ln>
            <a:solidFill>
              <a:schemeClr val="tx1"/>
            </a:solidFill>
          </a:ln>
        </p:spPr>
        <p:txBody>
          <a:bodyPr wrap="square" rtlCol="0">
            <a:spAutoFit/>
          </a:bodyPr>
          <a:lstStyle/>
          <a:p>
            <a:r>
              <a:rPr lang="en-GB" dirty="0"/>
              <a:t>Combined  signal: Y</a:t>
            </a:r>
          </a:p>
        </p:txBody>
      </p:sp>
      <p:sp>
        <p:nvSpPr>
          <p:cNvPr id="37" name="TextBox 36"/>
          <p:cNvSpPr txBox="1"/>
          <p:nvPr/>
        </p:nvSpPr>
        <p:spPr>
          <a:xfrm>
            <a:off x="7038975" y="3625422"/>
            <a:ext cx="1981200" cy="276999"/>
          </a:xfrm>
          <a:prstGeom prst="rect">
            <a:avLst/>
          </a:prstGeom>
          <a:noFill/>
          <a:ln>
            <a:solidFill>
              <a:schemeClr val="tx1"/>
            </a:solidFill>
          </a:ln>
        </p:spPr>
        <p:txBody>
          <a:bodyPr wrap="square" rtlCol="0">
            <a:spAutoFit/>
          </a:bodyPr>
          <a:lstStyle/>
          <a:p>
            <a:r>
              <a:rPr lang="en-GB" dirty="0"/>
              <a:t>Combined  signal: Z</a:t>
            </a:r>
          </a:p>
        </p:txBody>
      </p:sp>
      <p:sp>
        <p:nvSpPr>
          <p:cNvPr id="38" name="TextBox 37"/>
          <p:cNvSpPr txBox="1"/>
          <p:nvPr/>
        </p:nvSpPr>
        <p:spPr>
          <a:xfrm>
            <a:off x="1392775" y="4262824"/>
            <a:ext cx="1981200" cy="276999"/>
          </a:xfrm>
          <a:prstGeom prst="rect">
            <a:avLst/>
          </a:prstGeom>
          <a:noFill/>
          <a:ln>
            <a:solidFill>
              <a:schemeClr val="tx1"/>
            </a:solidFill>
          </a:ln>
        </p:spPr>
        <p:txBody>
          <a:bodyPr wrap="square" rtlCol="0">
            <a:spAutoFit/>
          </a:bodyPr>
          <a:lstStyle/>
          <a:p>
            <a:r>
              <a:rPr lang="en-GB" dirty="0"/>
              <a:t>Weight  X</a:t>
            </a:r>
          </a:p>
        </p:txBody>
      </p:sp>
      <p:sp>
        <p:nvSpPr>
          <p:cNvPr id="39" name="TextBox 38"/>
          <p:cNvSpPr txBox="1"/>
          <p:nvPr/>
        </p:nvSpPr>
        <p:spPr>
          <a:xfrm>
            <a:off x="4133850" y="4276724"/>
            <a:ext cx="1981200" cy="276999"/>
          </a:xfrm>
          <a:prstGeom prst="rect">
            <a:avLst/>
          </a:prstGeom>
          <a:noFill/>
          <a:ln>
            <a:solidFill>
              <a:schemeClr val="tx1"/>
            </a:solidFill>
          </a:ln>
        </p:spPr>
        <p:txBody>
          <a:bodyPr wrap="square" rtlCol="0">
            <a:spAutoFit/>
          </a:bodyPr>
          <a:lstStyle/>
          <a:p>
            <a:r>
              <a:rPr lang="en-GB" dirty="0"/>
              <a:t>Weight  Y</a:t>
            </a:r>
          </a:p>
        </p:txBody>
      </p:sp>
      <p:sp>
        <p:nvSpPr>
          <p:cNvPr id="40" name="TextBox 39"/>
          <p:cNvSpPr txBox="1"/>
          <p:nvPr/>
        </p:nvSpPr>
        <p:spPr>
          <a:xfrm>
            <a:off x="7038975" y="4253298"/>
            <a:ext cx="1981200" cy="276999"/>
          </a:xfrm>
          <a:prstGeom prst="rect">
            <a:avLst/>
          </a:prstGeom>
          <a:noFill/>
          <a:ln>
            <a:solidFill>
              <a:schemeClr val="tx1"/>
            </a:solidFill>
          </a:ln>
        </p:spPr>
        <p:txBody>
          <a:bodyPr wrap="square" rtlCol="0">
            <a:spAutoFit/>
          </a:bodyPr>
          <a:lstStyle/>
          <a:p>
            <a:r>
              <a:rPr lang="en-GB" dirty="0"/>
              <a:t>Weight  Z</a:t>
            </a:r>
          </a:p>
        </p:txBody>
      </p:sp>
      <p:sp>
        <p:nvSpPr>
          <p:cNvPr id="8" name="Right Arrow 7"/>
          <p:cNvSpPr/>
          <p:nvPr/>
        </p:nvSpPr>
        <p:spPr bwMode="auto">
          <a:xfrm rot="3102784">
            <a:off x="1838325" y="3124200"/>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2" name="Right Arrow 41"/>
          <p:cNvSpPr/>
          <p:nvPr/>
        </p:nvSpPr>
        <p:spPr bwMode="auto">
          <a:xfrm rot="5400000">
            <a:off x="4924424" y="3166754"/>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3" name="Right Arrow 42"/>
          <p:cNvSpPr/>
          <p:nvPr/>
        </p:nvSpPr>
        <p:spPr bwMode="auto">
          <a:xfrm rot="7652530">
            <a:off x="7915274" y="3190437"/>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11" name="Oval 10"/>
          <p:cNvSpPr/>
          <p:nvPr/>
        </p:nvSpPr>
        <p:spPr bwMode="auto">
          <a:xfrm>
            <a:off x="3906043" y="5633122"/>
            <a:ext cx="2684462" cy="952500"/>
          </a:xfrm>
          <a:prstGeom prst="ellipse">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defTabSz="1023938" rtl="0" eaLnBrk="0" fontAlgn="base" latinLnBrk="0" hangingPunct="0">
              <a:lnSpc>
                <a:spcPct val="100000"/>
              </a:lnSpc>
              <a:spcBef>
                <a:spcPct val="50000"/>
              </a:spcBef>
              <a:spcAft>
                <a:spcPct val="0"/>
              </a:spcAft>
              <a:buClrTx/>
              <a:buSzTx/>
              <a:buFontTx/>
              <a:buNone/>
              <a:tabLst/>
            </a:pPr>
            <a:r>
              <a:rPr kumimoji="0" lang="en-GB" sz="1600" b="0" i="0" u="none" strike="noStrike" cap="none" normalizeH="0" baseline="0" dirty="0">
                <a:ln>
                  <a:noFill/>
                </a:ln>
                <a:solidFill>
                  <a:schemeClr val="tx2"/>
                </a:solidFill>
                <a:effectLst/>
                <a:latin typeface="Gill Sans" pitchFamily="-105" charset="0"/>
                <a:ea typeface="ＭＳ Ｐゴシック" pitchFamily="-105" charset="-128"/>
                <a:cs typeface="ＭＳ Ｐゴシック" pitchFamily="-105" charset="-128"/>
              </a:rPr>
              <a:t>Technical</a:t>
            </a:r>
            <a:r>
              <a:rPr kumimoji="0" lang="en-GB" sz="1600" b="0" i="0" u="none" strike="noStrike" cap="none" normalizeH="0" dirty="0">
                <a:ln>
                  <a:noFill/>
                </a:ln>
                <a:solidFill>
                  <a:schemeClr val="tx2"/>
                </a:solidFill>
                <a:effectLst/>
                <a:latin typeface="Gill Sans" pitchFamily="-105" charset="0"/>
                <a:ea typeface="ＭＳ Ｐゴシック" pitchFamily="-105" charset="-128"/>
                <a:cs typeface="ＭＳ Ｐゴシック" pitchFamily="-105" charset="-128"/>
              </a:rPr>
              <a:t> Model Portfolio</a:t>
            </a:r>
            <a:endParaRPr kumimoji="0" lang="en-GB" sz="1600" b="0" i="0" u="none" strike="noStrike" cap="none" normalizeH="0" baseline="0" dirty="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5" name="Right Arrow 44"/>
          <p:cNvSpPr/>
          <p:nvPr/>
        </p:nvSpPr>
        <p:spPr bwMode="auto">
          <a:xfrm rot="3102784">
            <a:off x="3332069" y="5173843"/>
            <a:ext cx="794457"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6" name="Right Arrow 45"/>
          <p:cNvSpPr/>
          <p:nvPr/>
        </p:nvSpPr>
        <p:spPr bwMode="auto">
          <a:xfrm rot="5400000">
            <a:off x="4929030" y="5009998"/>
            <a:ext cx="638488"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7" name="Right Arrow 46"/>
          <p:cNvSpPr/>
          <p:nvPr/>
        </p:nvSpPr>
        <p:spPr bwMode="auto">
          <a:xfrm rot="7652530">
            <a:off x="6335150" y="5074289"/>
            <a:ext cx="824909"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3008" name="Rectangle 43007"/>
          <p:cNvSpPr/>
          <p:nvPr/>
        </p:nvSpPr>
        <p:spPr bwMode="auto">
          <a:xfrm>
            <a:off x="169068" y="4072323"/>
            <a:ext cx="10186987" cy="1075787"/>
          </a:xfrm>
          <a:prstGeom prst="rect">
            <a:avLst/>
          </a:prstGeom>
          <a:noFill/>
          <a:ln w="22225" cap="flat" cmpd="sng" algn="ctr">
            <a:solidFill>
              <a:srgbClr val="C00000"/>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900845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15</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Result -  8 assets model</a:t>
            </a:r>
            <a:endParaRPr lang="en-US" altLang="en-US" sz="1600" b="0" dirty="0">
              <a:solidFill>
                <a:srgbClr val="FFFFFF"/>
              </a:solidFill>
            </a:endParaRPr>
          </a:p>
        </p:txBody>
      </p:sp>
      <p:sp>
        <p:nvSpPr>
          <p:cNvPr id="10" name="TextBox 9"/>
          <p:cNvSpPr txBox="1"/>
          <p:nvPr/>
        </p:nvSpPr>
        <p:spPr>
          <a:xfrm>
            <a:off x="328041" y="1600199"/>
            <a:ext cx="8377048" cy="1815882"/>
          </a:xfrm>
          <a:prstGeom prst="rect">
            <a:avLst/>
          </a:prstGeom>
          <a:noFill/>
        </p:spPr>
        <p:txBody>
          <a:bodyPr wrap="square" rtlCol="0">
            <a:spAutoFit/>
          </a:bodyPr>
          <a:lstStyle/>
          <a:p>
            <a:pPr algn="l"/>
            <a:r>
              <a:rPr lang="en-GB" sz="1600" b="0" dirty="0"/>
              <a:t>Estimated weights between Equity and Fixed Income have been switched to more Equity from more Fixed Income. It suggests 50%/50% equal weights, on average, between Equity and Fixed Income.</a:t>
            </a:r>
          </a:p>
          <a:p>
            <a:pPr algn="l"/>
            <a:endParaRPr lang="en-GB" sz="1600" b="0" dirty="0"/>
          </a:p>
          <a:p>
            <a:pPr algn="l"/>
            <a:r>
              <a:rPr lang="en-GB" sz="1600" b="0" dirty="0"/>
              <a:t>Given the current optimal weights, US </a:t>
            </a:r>
            <a:r>
              <a:rPr lang="en-GB" sz="1600" b="0" dirty="0" err="1"/>
              <a:t>Eq</a:t>
            </a:r>
            <a:r>
              <a:rPr lang="en-GB" sz="1600" b="0" dirty="0"/>
              <a:t> and JP </a:t>
            </a:r>
            <a:r>
              <a:rPr lang="en-GB" sz="1600" b="0" dirty="0" err="1"/>
              <a:t>Gov</a:t>
            </a:r>
            <a:r>
              <a:rPr lang="en-GB" sz="1600" b="0" dirty="0"/>
              <a:t> have highest positions of  19.9% and 20.2% respectively.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41" y="4095115"/>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525" y="4095115"/>
            <a:ext cx="45847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9305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16</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1800" b="0" dirty="0">
                <a:solidFill>
                  <a:srgbClr val="FFFFFF"/>
                </a:solidFill>
              </a:rPr>
              <a:t>Result - </a:t>
            </a:r>
            <a:r>
              <a:rPr lang="en-US" altLang="en-US" sz="2000" b="0" dirty="0">
                <a:solidFill>
                  <a:srgbClr val="FFFFFF"/>
                </a:solidFill>
              </a:rPr>
              <a:t>T model signals as of 20/09/2017</a:t>
            </a:r>
            <a:endParaRPr lang="en-US" altLang="en-US" sz="1600" b="0" dirty="0">
              <a:solidFill>
                <a:srgbClr val="FFFFFF"/>
              </a:solidFill>
            </a:endParaRPr>
          </a:p>
        </p:txBody>
      </p:sp>
      <p:sp>
        <p:nvSpPr>
          <p:cNvPr id="10" name="TextBox 9"/>
          <p:cNvSpPr txBox="1"/>
          <p:nvPr/>
        </p:nvSpPr>
        <p:spPr>
          <a:xfrm>
            <a:off x="428624" y="1600200"/>
            <a:ext cx="8367903" cy="1938992"/>
          </a:xfrm>
          <a:prstGeom prst="rect">
            <a:avLst/>
          </a:prstGeom>
          <a:noFill/>
        </p:spPr>
        <p:txBody>
          <a:bodyPr wrap="square" rtlCol="0">
            <a:spAutoFit/>
          </a:bodyPr>
          <a:lstStyle/>
          <a:p>
            <a:pPr algn="l"/>
            <a:endParaRPr lang="en-GB" dirty="0"/>
          </a:p>
          <a:p>
            <a:pPr algn="l"/>
            <a:r>
              <a:rPr lang="en-GB" sz="1600" dirty="0"/>
              <a:t>Signal as of 20/09/2017 suggests:</a:t>
            </a:r>
          </a:p>
          <a:p>
            <a:pPr marL="1085850" lvl="2" indent="-171450" algn="l">
              <a:buFont typeface="Arial" panose="020B0604020202020204" pitchFamily="34" charset="0"/>
              <a:buChar char="•"/>
            </a:pPr>
            <a:r>
              <a:rPr lang="en-GB" sz="1600" b="0" dirty="0"/>
              <a:t>Sell US Equity;  Buy German/Japan/UK Equities</a:t>
            </a:r>
          </a:p>
          <a:p>
            <a:pPr marL="1085850" lvl="2" indent="-171450" algn="l">
              <a:buFont typeface="Arial" panose="020B0604020202020204" pitchFamily="34" charset="0"/>
              <a:buChar char="•"/>
            </a:pPr>
            <a:r>
              <a:rPr lang="en-GB" sz="1600" b="0" dirty="0"/>
              <a:t>Buy German/UK Government bonds</a:t>
            </a:r>
          </a:p>
          <a:p>
            <a:pPr algn="l"/>
            <a:endParaRPr lang="en-GB" b="0" dirty="0"/>
          </a:p>
          <a:p>
            <a:pPr algn="l"/>
            <a:endParaRPr lang="en-GB"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591" y="3539192"/>
            <a:ext cx="6118678" cy="206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7760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17</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Result – PNL and statistics</a:t>
            </a:r>
            <a:endParaRPr lang="en-US" altLang="en-US" sz="1600" b="0" dirty="0">
              <a:solidFill>
                <a:srgbClr val="FFFFFF"/>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15" y="3737102"/>
            <a:ext cx="5754688" cy="318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72415" y="1618488"/>
            <a:ext cx="3895344" cy="1846659"/>
          </a:xfrm>
          <a:prstGeom prst="rect">
            <a:avLst/>
          </a:prstGeom>
          <a:noFill/>
        </p:spPr>
        <p:txBody>
          <a:bodyPr wrap="square" rtlCol="0">
            <a:spAutoFit/>
          </a:bodyPr>
          <a:lstStyle/>
          <a:p>
            <a:pPr algn="l"/>
            <a:r>
              <a:rPr lang="en-GB" dirty="0"/>
              <a:t>T-model vs E.W portfolio:</a:t>
            </a:r>
          </a:p>
          <a:p>
            <a:pPr marL="628650" lvl="1" indent="-171450" algn="l">
              <a:buFont typeface="Arial" panose="020B0604020202020204" pitchFamily="34" charset="0"/>
              <a:buChar char="•"/>
            </a:pPr>
            <a:r>
              <a:rPr lang="en-GB" dirty="0"/>
              <a:t>More than doubled annualised return (APR)</a:t>
            </a:r>
          </a:p>
          <a:p>
            <a:pPr marL="628650" lvl="1" indent="-171450" algn="l">
              <a:buFont typeface="Arial" panose="020B0604020202020204" pitchFamily="34" charset="0"/>
              <a:buChar char="•"/>
            </a:pPr>
            <a:r>
              <a:rPr lang="en-GB" dirty="0"/>
              <a:t>Doubled </a:t>
            </a:r>
            <a:r>
              <a:rPr lang="en-GB" dirty="0" err="1"/>
              <a:t>sharpe</a:t>
            </a:r>
            <a:r>
              <a:rPr lang="en-GB" dirty="0"/>
              <a:t> ratio (after cost)</a:t>
            </a:r>
          </a:p>
          <a:p>
            <a:pPr marL="628650" lvl="1" indent="-171450" algn="l">
              <a:buFont typeface="Arial" panose="020B0604020202020204" pitchFamily="34" charset="0"/>
              <a:buChar char="•"/>
            </a:pPr>
            <a:r>
              <a:rPr lang="en-GB" dirty="0"/>
              <a:t>Limited drawdown to 20.6%</a:t>
            </a:r>
          </a:p>
          <a:p>
            <a:pPr marL="628650" lvl="1" indent="-171450" algn="l">
              <a:buFont typeface="Arial" panose="020B0604020202020204" pitchFamily="34" charset="0"/>
              <a:buChar char="•"/>
            </a:pPr>
            <a:r>
              <a:rPr lang="en-GB" dirty="0"/>
              <a:t>Maximum weekly loss is -2.13%</a:t>
            </a:r>
          </a:p>
          <a:p>
            <a:pPr marL="628650" lvl="1" indent="-171450" algn="l">
              <a:buFont typeface="Arial" panose="020B0604020202020204" pitchFamily="34" charset="0"/>
              <a:buChar char="•"/>
            </a:pPr>
            <a:r>
              <a:rPr lang="en-GB" dirty="0"/>
              <a:t>Positive skewed         </a:t>
            </a:r>
          </a:p>
        </p:txBody>
      </p:sp>
      <p:sp>
        <p:nvSpPr>
          <p:cNvPr id="8" name="TextBox 7"/>
          <p:cNvSpPr txBox="1"/>
          <p:nvPr/>
        </p:nvSpPr>
        <p:spPr>
          <a:xfrm>
            <a:off x="286243" y="3443050"/>
            <a:ext cx="5727032" cy="276999"/>
          </a:xfrm>
          <a:prstGeom prst="rect">
            <a:avLst/>
          </a:prstGeom>
          <a:noFill/>
          <a:ln>
            <a:solidFill>
              <a:schemeClr val="tx1"/>
            </a:solidFill>
          </a:ln>
        </p:spPr>
        <p:txBody>
          <a:bodyPr wrap="square" rtlCol="0">
            <a:spAutoFit/>
          </a:bodyPr>
          <a:lstStyle/>
          <a:p>
            <a:pPr algn="l"/>
            <a:r>
              <a:rPr lang="en-GB" dirty="0"/>
              <a:t>Total cumulative return since 1997:</a:t>
            </a: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6208" y="3581549"/>
            <a:ext cx="4188905" cy="347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583679" y="3465147"/>
            <a:ext cx="3627119" cy="276999"/>
          </a:xfrm>
          <a:prstGeom prst="rect">
            <a:avLst/>
          </a:prstGeom>
          <a:noFill/>
          <a:ln>
            <a:solidFill>
              <a:schemeClr val="tx1"/>
            </a:solidFill>
          </a:ln>
        </p:spPr>
        <p:txBody>
          <a:bodyPr wrap="square" rtlCol="0">
            <a:spAutoFit/>
          </a:bodyPr>
          <a:lstStyle/>
          <a:p>
            <a:pPr algn="l"/>
            <a:r>
              <a:rPr lang="en-GB" dirty="0"/>
              <a:t>Weekly return distribution:</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550" y="1683068"/>
            <a:ext cx="2524125" cy="1617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2084" y="1683068"/>
            <a:ext cx="2524125" cy="1617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157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18</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endParaRPr lang="en-US" altLang="en-US" sz="1600" b="0" dirty="0">
              <a:solidFill>
                <a:srgbClr val="FFFFFF"/>
              </a:solidFill>
            </a:endParaRPr>
          </a:p>
        </p:txBody>
      </p:sp>
      <p:sp>
        <p:nvSpPr>
          <p:cNvPr id="10" name="TextBox 9"/>
          <p:cNvSpPr txBox="1"/>
          <p:nvPr/>
        </p:nvSpPr>
        <p:spPr>
          <a:xfrm>
            <a:off x="609924" y="3286125"/>
            <a:ext cx="9110011" cy="1292662"/>
          </a:xfrm>
          <a:prstGeom prst="rect">
            <a:avLst/>
          </a:prstGeom>
          <a:noFill/>
        </p:spPr>
        <p:txBody>
          <a:bodyPr wrap="square" rtlCol="0">
            <a:spAutoFit/>
          </a:bodyPr>
          <a:lstStyle/>
          <a:p>
            <a:r>
              <a:rPr lang="en-GB" sz="6000" b="0" dirty="0"/>
              <a:t>Appendix</a:t>
            </a:r>
          </a:p>
          <a:p>
            <a:pPr algn="l"/>
            <a:endParaRPr lang="en-GB" dirty="0"/>
          </a:p>
        </p:txBody>
      </p:sp>
    </p:spTree>
    <p:extLst>
      <p:ext uri="{BB962C8B-B14F-4D97-AF65-F5344CB8AC3E}">
        <p14:creationId xmlns:p14="http://schemas.microsoft.com/office/powerpoint/2010/main" val="3603639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19</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Result – details</a:t>
            </a:r>
            <a:endParaRPr lang="en-US" altLang="en-US" sz="1600" b="0" dirty="0">
              <a:solidFill>
                <a:srgbClr val="FFFFFF"/>
              </a:solidFill>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3900" y="2143125"/>
            <a:ext cx="361950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867650" y="6505575"/>
            <a:ext cx="1228725" cy="276999"/>
          </a:xfrm>
          <a:prstGeom prst="rect">
            <a:avLst/>
          </a:prstGeom>
          <a:noFill/>
        </p:spPr>
        <p:txBody>
          <a:bodyPr wrap="square" rtlCol="0">
            <a:spAutoFit/>
          </a:bodyPr>
          <a:lstStyle/>
          <a:p>
            <a:r>
              <a:rPr lang="en-GB" dirty="0"/>
              <a:t>15/20</a:t>
            </a:r>
          </a:p>
        </p:txBody>
      </p:sp>
      <p:sp>
        <p:nvSpPr>
          <p:cNvPr id="15" name="TextBox 14"/>
          <p:cNvSpPr txBox="1"/>
          <p:nvPr/>
        </p:nvSpPr>
        <p:spPr>
          <a:xfrm>
            <a:off x="9315450" y="6505574"/>
            <a:ext cx="1228725" cy="276999"/>
          </a:xfrm>
          <a:prstGeom prst="rect">
            <a:avLst/>
          </a:prstGeom>
          <a:noFill/>
        </p:spPr>
        <p:txBody>
          <a:bodyPr wrap="square" rtlCol="0">
            <a:spAutoFit/>
          </a:bodyPr>
          <a:lstStyle/>
          <a:p>
            <a:r>
              <a:rPr lang="en-GB" dirty="0"/>
              <a:t>11/20</a:t>
            </a:r>
          </a:p>
        </p:txBody>
      </p:sp>
      <p:sp>
        <p:nvSpPr>
          <p:cNvPr id="16" name="TextBox 15"/>
          <p:cNvSpPr txBox="1"/>
          <p:nvPr/>
        </p:nvSpPr>
        <p:spPr>
          <a:xfrm>
            <a:off x="6829424" y="6505575"/>
            <a:ext cx="1228725" cy="276999"/>
          </a:xfrm>
          <a:prstGeom prst="rect">
            <a:avLst/>
          </a:prstGeom>
          <a:noFill/>
        </p:spPr>
        <p:txBody>
          <a:bodyPr wrap="square" rtlCol="0">
            <a:spAutoFit/>
          </a:bodyPr>
          <a:lstStyle/>
          <a:p>
            <a:r>
              <a:rPr lang="en-GB" dirty="0"/>
              <a:t>Hit ratio</a:t>
            </a: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1943100"/>
            <a:ext cx="32385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0" y="1943100"/>
            <a:ext cx="326707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3282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13" y="381301"/>
            <a:ext cx="9936162" cy="601663"/>
          </a:xfrm>
        </p:spPr>
        <p:txBody>
          <a:bodyPr/>
          <a:lstStyle/>
          <a:p>
            <a:r>
              <a:rPr lang="en-GB" sz="2000" dirty="0"/>
              <a:t>Not to be smart, but to be diversified</a:t>
            </a:r>
          </a:p>
        </p:txBody>
      </p:sp>
      <p:sp>
        <p:nvSpPr>
          <p:cNvPr id="4" name="Slide Number Placeholder 3"/>
          <p:cNvSpPr>
            <a:spLocks noGrp="1"/>
          </p:cNvSpPr>
          <p:nvPr>
            <p:ph type="sldNum" sz="quarter" idx="11"/>
          </p:nvPr>
        </p:nvSpPr>
        <p:spPr>
          <a:xfrm>
            <a:off x="9991725" y="7180263"/>
            <a:ext cx="323850" cy="615553"/>
          </a:xfrm>
        </p:spPr>
        <p:txBody>
          <a:bodyPr/>
          <a:lstStyle/>
          <a:p>
            <a:endParaRPr lang="en-GB" dirty="0"/>
          </a:p>
          <a:p>
            <a:endParaRPr lang="en-GB" dirty="0"/>
          </a:p>
          <a:p>
            <a:endParaRPr lang="en-GB" dirty="0"/>
          </a:p>
          <a:p>
            <a:endParaRPr lang="en-GB" dirty="0"/>
          </a:p>
        </p:txBody>
      </p:sp>
      <p:sp>
        <p:nvSpPr>
          <p:cNvPr id="10" name="Title 1"/>
          <p:cNvSpPr txBox="1">
            <a:spLocks/>
          </p:cNvSpPr>
          <p:nvPr/>
        </p:nvSpPr>
        <p:spPr bwMode="gray">
          <a:xfrm>
            <a:off x="274638" y="1962347"/>
            <a:ext cx="9936162" cy="1613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a:lstStyle>
          <a:p>
            <a:pPr>
              <a:spcBef>
                <a:spcPct val="50000"/>
              </a:spcBef>
            </a:pPr>
            <a:r>
              <a:rPr lang="en-GB" sz="1600" b="0" dirty="0">
                <a:solidFill>
                  <a:schemeClr val="tx2"/>
                </a:solidFill>
                <a:latin typeface="Gill Sans" pitchFamily="2" charset="0"/>
                <a:cs typeface="+mn-cs"/>
              </a:rPr>
              <a:t>As an asset manager, our goal is to deliver stable and positive returns consistently regardless market conditions. In a market crisis, the traditional assets tend to be highly correlated, the diversification benefit of traditional assets is limited, which results in portfolio exposing to excessive risk and losses. Therefore, the task of seeking diversification or reducing portfolio correlations has become essential, which I think is more important than seeking new alpha opportunities.</a:t>
            </a:r>
          </a:p>
          <a:p>
            <a:pPr>
              <a:spcBef>
                <a:spcPct val="50000"/>
              </a:spcBef>
            </a:pPr>
            <a:endParaRPr lang="en-GB" sz="1600" b="0" dirty="0">
              <a:solidFill>
                <a:schemeClr val="tx2"/>
              </a:solidFill>
              <a:latin typeface="Gill Sans" pitchFamily="2" charset="0"/>
              <a:cs typeface="+mn-cs"/>
            </a:endParaRPr>
          </a:p>
          <a:p>
            <a:pPr>
              <a:spcBef>
                <a:spcPct val="50000"/>
              </a:spcBef>
            </a:pPr>
            <a:r>
              <a:rPr lang="en-GB" sz="1600" b="0" dirty="0">
                <a:solidFill>
                  <a:schemeClr val="tx2"/>
                </a:solidFill>
                <a:latin typeface="Gill Sans" pitchFamily="2" charset="0"/>
                <a:cs typeface="+mn-cs"/>
              </a:rPr>
              <a:t>Throughout the past three decades, asset managers actually have been seeking diversification all the time. We have seen a path of investing in Emerging market equity in 1990s, popularity of Alternatives (Private Equity, Commodities, Real Estates) in 2000s and to lately smart factor investing.  </a:t>
            </a:r>
          </a:p>
        </p:txBody>
      </p:sp>
      <p:grpSp>
        <p:nvGrpSpPr>
          <p:cNvPr id="12" name="Group 11"/>
          <p:cNvGrpSpPr/>
          <p:nvPr/>
        </p:nvGrpSpPr>
        <p:grpSpPr>
          <a:xfrm>
            <a:off x="1485900" y="3862683"/>
            <a:ext cx="7058025" cy="830997"/>
            <a:chOff x="1028700" y="3820982"/>
            <a:chExt cx="7058025" cy="830997"/>
          </a:xfrm>
        </p:grpSpPr>
        <p:grpSp>
          <p:nvGrpSpPr>
            <p:cNvPr id="9" name="Group 8"/>
            <p:cNvGrpSpPr/>
            <p:nvPr/>
          </p:nvGrpSpPr>
          <p:grpSpPr>
            <a:xfrm>
              <a:off x="1028700" y="3820982"/>
              <a:ext cx="7058025" cy="830997"/>
              <a:chOff x="962025" y="3820982"/>
              <a:chExt cx="7058025" cy="830997"/>
            </a:xfrm>
          </p:grpSpPr>
          <p:sp>
            <p:nvSpPr>
              <p:cNvPr id="5" name="TextBox 4"/>
              <p:cNvSpPr txBox="1"/>
              <p:nvPr/>
            </p:nvSpPr>
            <p:spPr>
              <a:xfrm>
                <a:off x="962025" y="3867149"/>
                <a:ext cx="1609725" cy="738664"/>
              </a:xfrm>
              <a:prstGeom prst="rect">
                <a:avLst/>
              </a:prstGeom>
              <a:noFill/>
              <a:ln>
                <a:solidFill>
                  <a:schemeClr val="tx1"/>
                </a:solidFill>
              </a:ln>
            </p:spPr>
            <p:txBody>
              <a:bodyPr wrap="square" rtlCol="0">
                <a:spAutoFit/>
              </a:bodyPr>
              <a:lstStyle/>
              <a:p>
                <a:r>
                  <a:rPr lang="en-GB" dirty="0"/>
                  <a:t>Regional diversification</a:t>
                </a:r>
              </a:p>
              <a:p>
                <a:r>
                  <a:rPr lang="en-GB" dirty="0"/>
                  <a:t>1990s</a:t>
                </a:r>
              </a:p>
            </p:txBody>
          </p:sp>
          <p:sp>
            <p:nvSpPr>
              <p:cNvPr id="7" name="TextBox 6"/>
              <p:cNvSpPr txBox="1"/>
              <p:nvPr/>
            </p:nvSpPr>
            <p:spPr>
              <a:xfrm>
                <a:off x="3752849" y="3867149"/>
                <a:ext cx="1609725" cy="738664"/>
              </a:xfrm>
              <a:prstGeom prst="rect">
                <a:avLst/>
              </a:prstGeom>
              <a:noFill/>
              <a:ln>
                <a:solidFill>
                  <a:schemeClr val="tx1"/>
                </a:solidFill>
              </a:ln>
            </p:spPr>
            <p:txBody>
              <a:bodyPr wrap="square" rtlCol="0">
                <a:spAutoFit/>
              </a:bodyPr>
              <a:lstStyle/>
              <a:p>
                <a:r>
                  <a:rPr lang="en-GB" dirty="0"/>
                  <a:t>Asset Class diversification</a:t>
                </a:r>
              </a:p>
              <a:p>
                <a:r>
                  <a:rPr lang="en-GB" dirty="0"/>
                  <a:t>2000s</a:t>
                </a:r>
              </a:p>
            </p:txBody>
          </p:sp>
          <p:sp>
            <p:nvSpPr>
              <p:cNvPr id="8" name="TextBox 7"/>
              <p:cNvSpPr txBox="1"/>
              <p:nvPr/>
            </p:nvSpPr>
            <p:spPr>
              <a:xfrm>
                <a:off x="6410325" y="3820982"/>
                <a:ext cx="1609725" cy="830997"/>
              </a:xfrm>
              <a:prstGeom prst="rect">
                <a:avLst/>
              </a:prstGeom>
              <a:noFill/>
              <a:ln>
                <a:solidFill>
                  <a:schemeClr val="tx1"/>
                </a:solidFill>
              </a:ln>
            </p:spPr>
            <p:txBody>
              <a:bodyPr wrap="square" rtlCol="0">
                <a:spAutoFit/>
              </a:bodyPr>
              <a:lstStyle/>
              <a:p>
                <a:r>
                  <a:rPr lang="en-GB" dirty="0"/>
                  <a:t>Style</a:t>
                </a:r>
              </a:p>
              <a:p>
                <a:r>
                  <a:rPr lang="en-GB" dirty="0"/>
                  <a:t>diversification</a:t>
                </a:r>
              </a:p>
              <a:p>
                <a:r>
                  <a:rPr lang="en-GB" dirty="0"/>
                  <a:t>2010s</a:t>
                </a:r>
              </a:p>
            </p:txBody>
          </p:sp>
          <p:sp>
            <p:nvSpPr>
              <p:cNvPr id="6" name="Right Arrow 5"/>
              <p:cNvSpPr/>
              <p:nvPr/>
            </p:nvSpPr>
            <p:spPr bwMode="auto">
              <a:xfrm>
                <a:off x="2971800" y="4065030"/>
                <a:ext cx="304800" cy="342900"/>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grpSp>
        <p:sp>
          <p:nvSpPr>
            <p:cNvPr id="11" name="Right Arrow 10"/>
            <p:cNvSpPr/>
            <p:nvPr/>
          </p:nvSpPr>
          <p:spPr bwMode="auto">
            <a:xfrm>
              <a:off x="5762625" y="4065030"/>
              <a:ext cx="304800" cy="342900"/>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grpSp>
      <p:sp>
        <p:nvSpPr>
          <p:cNvPr id="15" name="TextBox 14"/>
          <p:cNvSpPr txBox="1"/>
          <p:nvPr/>
        </p:nvSpPr>
        <p:spPr>
          <a:xfrm>
            <a:off x="274638" y="5114925"/>
            <a:ext cx="9659937" cy="1446550"/>
          </a:xfrm>
          <a:prstGeom prst="rect">
            <a:avLst/>
          </a:prstGeom>
          <a:noFill/>
        </p:spPr>
        <p:txBody>
          <a:bodyPr wrap="square" rtlCol="0">
            <a:spAutoFit/>
          </a:bodyPr>
          <a:lstStyle/>
          <a:p>
            <a:pPr algn="l"/>
            <a:r>
              <a:rPr lang="en-GB" sz="1600" b="0" dirty="0"/>
              <a:t>However,  when a diversification becomes popular,  crowded investing diminishes its benefit and it becomes no longer profitable. For instance, correlations between traditional assets, including emerging markets, have been rising for the past decades. </a:t>
            </a:r>
          </a:p>
          <a:p>
            <a:pPr algn="l"/>
            <a:r>
              <a:rPr lang="en-GB" sz="1600" b="0" dirty="0"/>
              <a:t>The spirit of Technical model is to seek diversification throughout the construction. We aim to maximise diversification benefit from all aspects.</a:t>
            </a:r>
          </a:p>
        </p:txBody>
      </p:sp>
    </p:spTree>
    <p:extLst>
      <p:ext uri="{BB962C8B-B14F-4D97-AF65-F5344CB8AC3E}">
        <p14:creationId xmlns:p14="http://schemas.microsoft.com/office/powerpoint/2010/main" val="397308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20</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Result – details</a:t>
            </a:r>
            <a:endParaRPr lang="en-US" altLang="en-US" sz="1600" b="0" dirty="0">
              <a:solidFill>
                <a:srgbClr val="FFFFFF"/>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71488"/>
            <a:ext cx="6493450" cy="368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5" y="4154088"/>
            <a:ext cx="6567488" cy="324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4799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21</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Result – details</a:t>
            </a:r>
            <a:endParaRPr lang="en-US" altLang="en-US" sz="1600" b="0" dirty="0">
              <a:solidFill>
                <a:srgbClr val="FFFFFF"/>
              </a:solidFill>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025"/>
            <a:ext cx="7346337" cy="326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650" y="3878680"/>
            <a:ext cx="7323138" cy="3614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830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3</a:t>
            </a:fld>
            <a:endParaRPr lang="en-US" altLang="en-US" sz="1000">
              <a:solidFill>
                <a:srgbClr val="6E615F"/>
              </a:solidFill>
            </a:endParaRPr>
          </a:p>
        </p:txBody>
      </p:sp>
      <p:sp>
        <p:nvSpPr>
          <p:cNvPr id="43011" name="Rectangle 2"/>
          <p:cNvSpPr txBox="1">
            <a:spLocks noChangeArrowheads="1"/>
          </p:cNvSpPr>
          <p:nvPr/>
        </p:nvSpPr>
        <p:spPr bwMode="gray">
          <a:xfrm>
            <a:off x="119063" y="471488"/>
            <a:ext cx="74612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Structure</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3" name="TextBox 2"/>
          <p:cNvSpPr txBox="1"/>
          <p:nvPr/>
        </p:nvSpPr>
        <p:spPr>
          <a:xfrm>
            <a:off x="702803" y="6808879"/>
            <a:ext cx="4027895" cy="180000"/>
          </a:xfrm>
          <a:prstGeom prst="rect">
            <a:avLst/>
          </a:prstGeom>
          <a:solidFill>
            <a:schemeClr val="bg1"/>
          </a:solidFill>
        </p:spPr>
        <p:txBody>
          <a:bodyPr wrap="square" rtlCol="0">
            <a:spAutoFit/>
          </a:bodyPr>
          <a:lstStyle/>
          <a:p>
            <a:endParaRPr lang="en-GB" dirty="0"/>
          </a:p>
        </p:txBody>
      </p:sp>
      <p:grpSp>
        <p:nvGrpSpPr>
          <p:cNvPr id="6" name="Group 5"/>
          <p:cNvGrpSpPr/>
          <p:nvPr/>
        </p:nvGrpSpPr>
        <p:grpSpPr>
          <a:xfrm>
            <a:off x="352425" y="1724025"/>
            <a:ext cx="2971800" cy="276999"/>
            <a:chOff x="352425" y="1724025"/>
            <a:chExt cx="2971800" cy="276999"/>
          </a:xfrm>
        </p:grpSpPr>
        <p:sp>
          <p:nvSpPr>
            <p:cNvPr id="5" name="TextBox 4"/>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a:t>Carry X</a:t>
              </a:r>
            </a:p>
          </p:txBody>
        </p:sp>
        <p:sp>
          <p:nvSpPr>
            <p:cNvPr id="9" name="TextBox 8"/>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a:t>EMA X</a:t>
              </a:r>
            </a:p>
          </p:txBody>
        </p:sp>
        <p:sp>
          <p:nvSpPr>
            <p:cNvPr id="10" name="TextBox 9"/>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a:t>IR X</a:t>
              </a:r>
            </a:p>
          </p:txBody>
        </p:sp>
      </p:grpSp>
      <p:grpSp>
        <p:nvGrpSpPr>
          <p:cNvPr id="12" name="Group 11"/>
          <p:cNvGrpSpPr/>
          <p:nvPr/>
        </p:nvGrpSpPr>
        <p:grpSpPr>
          <a:xfrm>
            <a:off x="3638550" y="1737925"/>
            <a:ext cx="2971800" cy="276999"/>
            <a:chOff x="352425" y="1724025"/>
            <a:chExt cx="2971800" cy="276999"/>
          </a:xfrm>
        </p:grpSpPr>
        <p:sp>
          <p:nvSpPr>
            <p:cNvPr id="13" name="TextBox 12"/>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a:t>Carry Y</a:t>
              </a:r>
            </a:p>
          </p:txBody>
        </p:sp>
        <p:sp>
          <p:nvSpPr>
            <p:cNvPr id="14" name="TextBox 13"/>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a:t>EMA Y</a:t>
              </a:r>
            </a:p>
          </p:txBody>
        </p:sp>
        <p:sp>
          <p:nvSpPr>
            <p:cNvPr id="15" name="TextBox 14"/>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a:t>IR Y</a:t>
              </a:r>
            </a:p>
          </p:txBody>
        </p:sp>
      </p:grpSp>
      <p:grpSp>
        <p:nvGrpSpPr>
          <p:cNvPr id="16" name="Group 15"/>
          <p:cNvGrpSpPr/>
          <p:nvPr/>
        </p:nvGrpSpPr>
        <p:grpSpPr>
          <a:xfrm>
            <a:off x="7038975" y="1724024"/>
            <a:ext cx="2971800" cy="276999"/>
            <a:chOff x="352425" y="1724025"/>
            <a:chExt cx="2971800" cy="276999"/>
          </a:xfrm>
        </p:grpSpPr>
        <p:sp>
          <p:nvSpPr>
            <p:cNvPr id="17" name="TextBox 16"/>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a:t>Carry Z</a:t>
              </a:r>
            </a:p>
          </p:txBody>
        </p:sp>
        <p:sp>
          <p:nvSpPr>
            <p:cNvPr id="18" name="TextBox 17"/>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a:t>EMA Z</a:t>
              </a:r>
            </a:p>
          </p:txBody>
        </p:sp>
        <p:sp>
          <p:nvSpPr>
            <p:cNvPr id="19" name="TextBox 18"/>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a:t>IR Z</a:t>
              </a:r>
            </a:p>
          </p:txBody>
        </p:sp>
      </p:grpSp>
      <p:sp>
        <p:nvSpPr>
          <p:cNvPr id="21" name="TextBox 20"/>
          <p:cNvSpPr txBox="1"/>
          <p:nvPr/>
        </p:nvSpPr>
        <p:spPr>
          <a:xfrm>
            <a:off x="1343025" y="3596074"/>
            <a:ext cx="1981200" cy="276999"/>
          </a:xfrm>
          <a:prstGeom prst="rect">
            <a:avLst/>
          </a:prstGeom>
          <a:noFill/>
          <a:ln>
            <a:solidFill>
              <a:schemeClr val="tx1"/>
            </a:solidFill>
          </a:ln>
        </p:spPr>
        <p:txBody>
          <a:bodyPr wrap="square" rtlCol="0">
            <a:spAutoFit/>
          </a:bodyPr>
          <a:lstStyle/>
          <a:p>
            <a:r>
              <a:rPr lang="en-GB" dirty="0"/>
              <a:t>Combined  signal: X</a:t>
            </a:r>
          </a:p>
        </p:txBody>
      </p:sp>
      <p:grpSp>
        <p:nvGrpSpPr>
          <p:cNvPr id="24" name="Group 23"/>
          <p:cNvGrpSpPr/>
          <p:nvPr/>
        </p:nvGrpSpPr>
        <p:grpSpPr>
          <a:xfrm>
            <a:off x="352425" y="2486024"/>
            <a:ext cx="2971800" cy="461665"/>
            <a:chOff x="352425" y="1724025"/>
            <a:chExt cx="2971800" cy="461665"/>
          </a:xfrm>
        </p:grpSpPr>
        <p:sp>
          <p:nvSpPr>
            <p:cNvPr id="25" name="TextBox 24"/>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a:t>Carry Weight X</a:t>
              </a:r>
            </a:p>
          </p:txBody>
        </p:sp>
        <p:sp>
          <p:nvSpPr>
            <p:cNvPr id="26" name="TextBox 25"/>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a:t>EMA Weight X</a:t>
              </a:r>
            </a:p>
          </p:txBody>
        </p:sp>
        <p:sp>
          <p:nvSpPr>
            <p:cNvPr id="27" name="TextBox 26"/>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a:t>IR    Weight X</a:t>
              </a:r>
            </a:p>
          </p:txBody>
        </p:sp>
      </p:grpSp>
      <p:grpSp>
        <p:nvGrpSpPr>
          <p:cNvPr id="28" name="Group 27"/>
          <p:cNvGrpSpPr/>
          <p:nvPr/>
        </p:nvGrpSpPr>
        <p:grpSpPr>
          <a:xfrm>
            <a:off x="3638550" y="2486025"/>
            <a:ext cx="2971800" cy="461665"/>
            <a:chOff x="352425" y="1724025"/>
            <a:chExt cx="2971800" cy="461665"/>
          </a:xfrm>
        </p:grpSpPr>
        <p:sp>
          <p:nvSpPr>
            <p:cNvPr id="29" name="TextBox 28"/>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a:t>Carry Weight Y</a:t>
              </a:r>
            </a:p>
          </p:txBody>
        </p:sp>
        <p:sp>
          <p:nvSpPr>
            <p:cNvPr id="30" name="TextBox 29"/>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a:t>EMA Weight Y</a:t>
              </a:r>
            </a:p>
          </p:txBody>
        </p:sp>
        <p:sp>
          <p:nvSpPr>
            <p:cNvPr id="31" name="TextBox 30"/>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a:t>IR    Weight Y</a:t>
              </a:r>
            </a:p>
          </p:txBody>
        </p:sp>
      </p:grpSp>
      <p:grpSp>
        <p:nvGrpSpPr>
          <p:cNvPr id="32" name="Group 31"/>
          <p:cNvGrpSpPr/>
          <p:nvPr/>
        </p:nvGrpSpPr>
        <p:grpSpPr>
          <a:xfrm>
            <a:off x="7038975" y="2486025"/>
            <a:ext cx="2971800" cy="461665"/>
            <a:chOff x="352425" y="1724025"/>
            <a:chExt cx="2971800" cy="461665"/>
          </a:xfrm>
        </p:grpSpPr>
        <p:sp>
          <p:nvSpPr>
            <p:cNvPr id="33" name="TextBox 32"/>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a:t>Carry Weight Z</a:t>
              </a:r>
            </a:p>
          </p:txBody>
        </p:sp>
        <p:sp>
          <p:nvSpPr>
            <p:cNvPr id="34" name="TextBox 33"/>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a:t>EMA Weight Z</a:t>
              </a:r>
            </a:p>
          </p:txBody>
        </p:sp>
        <p:sp>
          <p:nvSpPr>
            <p:cNvPr id="35" name="TextBox 34"/>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a:t>IR    Weight Z</a:t>
              </a:r>
            </a:p>
          </p:txBody>
        </p:sp>
      </p:grpSp>
      <p:sp>
        <p:nvSpPr>
          <p:cNvPr id="36" name="TextBox 35"/>
          <p:cNvSpPr txBox="1"/>
          <p:nvPr/>
        </p:nvSpPr>
        <p:spPr>
          <a:xfrm>
            <a:off x="4133850" y="3609974"/>
            <a:ext cx="1981200" cy="276999"/>
          </a:xfrm>
          <a:prstGeom prst="rect">
            <a:avLst/>
          </a:prstGeom>
          <a:noFill/>
          <a:ln>
            <a:solidFill>
              <a:schemeClr val="tx1"/>
            </a:solidFill>
          </a:ln>
        </p:spPr>
        <p:txBody>
          <a:bodyPr wrap="square" rtlCol="0">
            <a:spAutoFit/>
          </a:bodyPr>
          <a:lstStyle/>
          <a:p>
            <a:r>
              <a:rPr lang="en-GB" dirty="0"/>
              <a:t>Combined  signal: Y</a:t>
            </a:r>
          </a:p>
        </p:txBody>
      </p:sp>
      <p:sp>
        <p:nvSpPr>
          <p:cNvPr id="37" name="TextBox 36"/>
          <p:cNvSpPr txBox="1"/>
          <p:nvPr/>
        </p:nvSpPr>
        <p:spPr>
          <a:xfrm>
            <a:off x="7038975" y="3625422"/>
            <a:ext cx="1981200" cy="276999"/>
          </a:xfrm>
          <a:prstGeom prst="rect">
            <a:avLst/>
          </a:prstGeom>
          <a:noFill/>
          <a:ln>
            <a:solidFill>
              <a:schemeClr val="tx1"/>
            </a:solidFill>
          </a:ln>
        </p:spPr>
        <p:txBody>
          <a:bodyPr wrap="square" rtlCol="0">
            <a:spAutoFit/>
          </a:bodyPr>
          <a:lstStyle/>
          <a:p>
            <a:r>
              <a:rPr lang="en-GB" dirty="0"/>
              <a:t>Combined  signal: Z</a:t>
            </a:r>
          </a:p>
        </p:txBody>
      </p:sp>
      <p:sp>
        <p:nvSpPr>
          <p:cNvPr id="38" name="TextBox 37"/>
          <p:cNvSpPr txBox="1"/>
          <p:nvPr/>
        </p:nvSpPr>
        <p:spPr>
          <a:xfrm>
            <a:off x="1392775" y="4262824"/>
            <a:ext cx="1981200" cy="276999"/>
          </a:xfrm>
          <a:prstGeom prst="rect">
            <a:avLst/>
          </a:prstGeom>
          <a:noFill/>
          <a:ln>
            <a:solidFill>
              <a:schemeClr val="tx1"/>
            </a:solidFill>
          </a:ln>
        </p:spPr>
        <p:txBody>
          <a:bodyPr wrap="square" rtlCol="0">
            <a:spAutoFit/>
          </a:bodyPr>
          <a:lstStyle/>
          <a:p>
            <a:r>
              <a:rPr lang="en-GB" dirty="0"/>
              <a:t>Weight  X</a:t>
            </a:r>
          </a:p>
        </p:txBody>
      </p:sp>
      <p:sp>
        <p:nvSpPr>
          <p:cNvPr id="39" name="TextBox 38"/>
          <p:cNvSpPr txBox="1"/>
          <p:nvPr/>
        </p:nvSpPr>
        <p:spPr>
          <a:xfrm>
            <a:off x="4133850" y="4276724"/>
            <a:ext cx="1981200" cy="276999"/>
          </a:xfrm>
          <a:prstGeom prst="rect">
            <a:avLst/>
          </a:prstGeom>
          <a:noFill/>
          <a:ln>
            <a:solidFill>
              <a:schemeClr val="tx1"/>
            </a:solidFill>
          </a:ln>
        </p:spPr>
        <p:txBody>
          <a:bodyPr wrap="square" rtlCol="0">
            <a:spAutoFit/>
          </a:bodyPr>
          <a:lstStyle/>
          <a:p>
            <a:r>
              <a:rPr lang="en-GB" dirty="0"/>
              <a:t>Weight  Y</a:t>
            </a:r>
          </a:p>
        </p:txBody>
      </p:sp>
      <p:sp>
        <p:nvSpPr>
          <p:cNvPr id="40" name="TextBox 39"/>
          <p:cNvSpPr txBox="1"/>
          <p:nvPr/>
        </p:nvSpPr>
        <p:spPr>
          <a:xfrm>
            <a:off x="7038975" y="4253298"/>
            <a:ext cx="1981200" cy="276999"/>
          </a:xfrm>
          <a:prstGeom prst="rect">
            <a:avLst/>
          </a:prstGeom>
          <a:noFill/>
          <a:ln>
            <a:solidFill>
              <a:schemeClr val="tx1"/>
            </a:solidFill>
          </a:ln>
        </p:spPr>
        <p:txBody>
          <a:bodyPr wrap="square" rtlCol="0">
            <a:spAutoFit/>
          </a:bodyPr>
          <a:lstStyle/>
          <a:p>
            <a:r>
              <a:rPr lang="en-GB" dirty="0"/>
              <a:t>Weight  Z</a:t>
            </a:r>
          </a:p>
        </p:txBody>
      </p:sp>
      <p:sp>
        <p:nvSpPr>
          <p:cNvPr id="8" name="Right Arrow 7"/>
          <p:cNvSpPr/>
          <p:nvPr/>
        </p:nvSpPr>
        <p:spPr bwMode="auto">
          <a:xfrm rot="3102784">
            <a:off x="1838325" y="3124200"/>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2" name="Right Arrow 41"/>
          <p:cNvSpPr/>
          <p:nvPr/>
        </p:nvSpPr>
        <p:spPr bwMode="auto">
          <a:xfrm rot="5400000">
            <a:off x="4924424" y="3166754"/>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3" name="Right Arrow 42"/>
          <p:cNvSpPr/>
          <p:nvPr/>
        </p:nvSpPr>
        <p:spPr bwMode="auto">
          <a:xfrm rot="7652530">
            <a:off x="7915274" y="3190437"/>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11" name="Oval 10"/>
          <p:cNvSpPr/>
          <p:nvPr/>
        </p:nvSpPr>
        <p:spPr bwMode="auto">
          <a:xfrm>
            <a:off x="3906043" y="5633122"/>
            <a:ext cx="2684462" cy="952500"/>
          </a:xfrm>
          <a:prstGeom prst="ellipse">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defTabSz="1023938" rtl="0" eaLnBrk="0" fontAlgn="base" latinLnBrk="0" hangingPunct="0">
              <a:lnSpc>
                <a:spcPct val="100000"/>
              </a:lnSpc>
              <a:spcBef>
                <a:spcPct val="50000"/>
              </a:spcBef>
              <a:spcAft>
                <a:spcPct val="0"/>
              </a:spcAft>
              <a:buClrTx/>
              <a:buSzTx/>
              <a:buFontTx/>
              <a:buNone/>
              <a:tabLst/>
            </a:pPr>
            <a:r>
              <a:rPr kumimoji="0" lang="en-GB" sz="1600" b="0" i="0" u="none" strike="noStrike" cap="none" normalizeH="0" baseline="0" dirty="0">
                <a:ln>
                  <a:noFill/>
                </a:ln>
                <a:solidFill>
                  <a:schemeClr val="tx2"/>
                </a:solidFill>
                <a:effectLst/>
                <a:latin typeface="Gill Sans" pitchFamily="-105" charset="0"/>
                <a:ea typeface="ＭＳ Ｐゴシック" pitchFamily="-105" charset="-128"/>
                <a:cs typeface="ＭＳ Ｐゴシック" pitchFamily="-105" charset="-128"/>
              </a:rPr>
              <a:t>Technical</a:t>
            </a:r>
            <a:r>
              <a:rPr kumimoji="0" lang="en-GB" sz="1600" b="0" i="0" u="none" strike="noStrike" cap="none" normalizeH="0" dirty="0">
                <a:ln>
                  <a:noFill/>
                </a:ln>
                <a:solidFill>
                  <a:schemeClr val="tx2"/>
                </a:solidFill>
                <a:effectLst/>
                <a:latin typeface="Gill Sans" pitchFamily="-105" charset="0"/>
                <a:ea typeface="ＭＳ Ｐゴシック" pitchFamily="-105" charset="-128"/>
                <a:cs typeface="ＭＳ Ｐゴシック" pitchFamily="-105" charset="-128"/>
              </a:rPr>
              <a:t> Model Portfolio</a:t>
            </a:r>
            <a:endParaRPr kumimoji="0" lang="en-GB" sz="1600" b="0" i="0" u="none" strike="noStrike" cap="none" normalizeH="0" baseline="0" dirty="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5" name="Right Arrow 44"/>
          <p:cNvSpPr/>
          <p:nvPr/>
        </p:nvSpPr>
        <p:spPr bwMode="auto">
          <a:xfrm rot="3102784">
            <a:off x="3332069" y="5173843"/>
            <a:ext cx="794457"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6" name="Right Arrow 45"/>
          <p:cNvSpPr/>
          <p:nvPr/>
        </p:nvSpPr>
        <p:spPr bwMode="auto">
          <a:xfrm rot="5400000">
            <a:off x="4929030" y="5009998"/>
            <a:ext cx="638488"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7" name="Right Arrow 46"/>
          <p:cNvSpPr/>
          <p:nvPr/>
        </p:nvSpPr>
        <p:spPr bwMode="auto">
          <a:xfrm rot="7652530">
            <a:off x="6335150" y="5074289"/>
            <a:ext cx="824909"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3008" name="Rectangle 43007"/>
          <p:cNvSpPr/>
          <p:nvPr/>
        </p:nvSpPr>
        <p:spPr bwMode="auto">
          <a:xfrm>
            <a:off x="119063" y="1543050"/>
            <a:ext cx="10186987" cy="685800"/>
          </a:xfrm>
          <a:prstGeom prst="rect">
            <a:avLst/>
          </a:prstGeom>
          <a:noFill/>
          <a:ln w="22225" cap="flat" cmpd="sng" algn="ctr">
            <a:solidFill>
              <a:srgbClr val="C00000"/>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273153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4</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Factor construction</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3" name="TextBox 2"/>
          <p:cNvSpPr txBox="1"/>
          <p:nvPr/>
        </p:nvSpPr>
        <p:spPr>
          <a:xfrm>
            <a:off x="420514" y="1601991"/>
            <a:ext cx="8847311" cy="2031325"/>
          </a:xfrm>
          <a:prstGeom prst="rect">
            <a:avLst/>
          </a:prstGeom>
          <a:noFill/>
        </p:spPr>
        <p:txBody>
          <a:bodyPr wrap="square" rtlCol="0">
            <a:spAutoFit/>
          </a:bodyPr>
          <a:lstStyle/>
          <a:p>
            <a:pPr algn="l"/>
            <a:r>
              <a:rPr lang="en-GB" sz="1600" b="0" dirty="0"/>
              <a:t>There is not a single strategy would make money forever. Momentum strategy works in trending market but mean-reversion strategy works when a factor has gone too extreme. The combination of momentum and mean-reversion strategies, empirically, produces better performance over individual one of them.</a:t>
            </a:r>
          </a:p>
          <a:p>
            <a:pPr algn="l"/>
            <a:r>
              <a:rPr lang="en-GB" sz="1600" b="0" dirty="0"/>
              <a:t>All type of strategy signals can be split into 6 categories:</a:t>
            </a:r>
          </a:p>
          <a:p>
            <a:pPr algn="l"/>
            <a:endParaRPr lang="en-GB" dirty="0"/>
          </a:p>
          <a:p>
            <a:pPr algn="l"/>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21977290"/>
              </p:ext>
            </p:extLst>
          </p:nvPr>
        </p:nvGraphicFramePr>
        <p:xfrm>
          <a:off x="1600463" y="3137858"/>
          <a:ext cx="7128933" cy="889000"/>
        </p:xfrm>
        <a:graphic>
          <a:graphicData uri="http://schemas.openxmlformats.org/drawingml/2006/table">
            <a:tbl>
              <a:tblPr firstRow="1" bandRow="1">
                <a:tableStyleId>{5C22544A-7EE6-4342-B048-85BDC9FD1C3A}</a:tableStyleId>
              </a:tblPr>
              <a:tblGrid>
                <a:gridCol w="2376311">
                  <a:extLst>
                    <a:ext uri="{9D8B030D-6E8A-4147-A177-3AD203B41FA5}">
                      <a16:colId xmlns:a16="http://schemas.microsoft.com/office/drawing/2014/main" xmlns="" val="20000"/>
                    </a:ext>
                  </a:extLst>
                </a:gridCol>
                <a:gridCol w="2376311">
                  <a:extLst>
                    <a:ext uri="{9D8B030D-6E8A-4147-A177-3AD203B41FA5}">
                      <a16:colId xmlns:a16="http://schemas.microsoft.com/office/drawing/2014/main" xmlns="" val="20001"/>
                    </a:ext>
                  </a:extLst>
                </a:gridCol>
                <a:gridCol w="2376311">
                  <a:extLst>
                    <a:ext uri="{9D8B030D-6E8A-4147-A177-3AD203B41FA5}">
                      <a16:colId xmlns:a16="http://schemas.microsoft.com/office/drawing/2014/main" xmlns="" val="20002"/>
                    </a:ext>
                  </a:extLst>
                </a:gridCol>
              </a:tblGrid>
              <a:tr h="370840">
                <a:tc>
                  <a:txBody>
                    <a:bodyPr/>
                    <a:lstStyle/>
                    <a:p>
                      <a:pPr algn="ctr"/>
                      <a:r>
                        <a:rPr lang="en-GB" sz="1400" dirty="0"/>
                        <a:t>Short-term Momentum</a:t>
                      </a:r>
                    </a:p>
                  </a:txBody>
                  <a:tcPr/>
                </a:tc>
                <a:tc>
                  <a:txBody>
                    <a:bodyPr/>
                    <a:lstStyle/>
                    <a:p>
                      <a:pPr algn="ctr"/>
                      <a:r>
                        <a:rPr lang="en-GB" sz="1400" dirty="0"/>
                        <a:t>Medium-term Momentum</a:t>
                      </a:r>
                    </a:p>
                  </a:txBody>
                  <a:tcPr/>
                </a:tc>
                <a:tc>
                  <a:txBody>
                    <a:bodyPr/>
                    <a:lstStyle/>
                    <a:p>
                      <a:pPr algn="ctr"/>
                      <a:r>
                        <a:rPr lang="en-GB" sz="1400" dirty="0"/>
                        <a:t>Long-term Momentum</a:t>
                      </a:r>
                    </a:p>
                  </a:txBody>
                  <a:tcPr/>
                </a:tc>
                <a:extLst>
                  <a:ext uri="{0D108BD9-81ED-4DB2-BD59-A6C34878D82A}">
                    <a16:rowId xmlns:a16="http://schemas.microsoft.com/office/drawing/2014/main" xmlns="" val="10000"/>
                  </a:ext>
                </a:extLst>
              </a:tr>
              <a:tr h="370840">
                <a:tc>
                  <a:txBody>
                    <a:bodyPr/>
                    <a:lstStyle/>
                    <a:p>
                      <a:pPr algn="ctr"/>
                      <a:r>
                        <a:rPr lang="en-GB" sz="1400" dirty="0"/>
                        <a:t>Short-term Mean-reversion</a:t>
                      </a:r>
                    </a:p>
                  </a:txBody>
                  <a:tcPr/>
                </a:tc>
                <a:tc>
                  <a:txBody>
                    <a:bodyPr/>
                    <a:lstStyle/>
                    <a:p>
                      <a:pPr algn="ctr"/>
                      <a:r>
                        <a:rPr lang="en-GB" sz="1400" dirty="0"/>
                        <a:t>Medium-term Mean-reversion</a:t>
                      </a:r>
                    </a:p>
                  </a:txBody>
                  <a:tcPr/>
                </a:tc>
                <a:tc>
                  <a:txBody>
                    <a:bodyPr/>
                    <a:lstStyle/>
                    <a:p>
                      <a:pPr algn="ctr"/>
                      <a:r>
                        <a:rPr lang="en-GB" sz="1400" dirty="0"/>
                        <a:t>Long-term Mean-reversion</a:t>
                      </a:r>
                    </a:p>
                  </a:txBody>
                  <a:tcPr/>
                </a:tc>
                <a:extLst>
                  <a:ext uri="{0D108BD9-81ED-4DB2-BD59-A6C34878D82A}">
                    <a16:rowId xmlns:a16="http://schemas.microsoft.com/office/drawing/2014/main" xmlns="" val="10001"/>
                  </a:ext>
                </a:extLst>
              </a:tr>
            </a:tbl>
          </a:graphicData>
        </a:graphic>
      </p:graphicFrame>
      <p:sp>
        <p:nvSpPr>
          <p:cNvPr id="9" name="Freeform 8"/>
          <p:cNvSpPr/>
          <p:nvPr/>
        </p:nvSpPr>
        <p:spPr bwMode="auto">
          <a:xfrm>
            <a:off x="3413157" y="4594966"/>
            <a:ext cx="6491334" cy="2200062"/>
          </a:xfrm>
          <a:custGeom>
            <a:avLst/>
            <a:gdLst>
              <a:gd name="connsiteX0" fmla="*/ 0 w 6491334"/>
              <a:gd name="connsiteY0" fmla="*/ 2200062 h 2200062"/>
              <a:gd name="connsiteX1" fmla="*/ 814812 w 6491334"/>
              <a:gd name="connsiteY1" fmla="*/ 452743 h 2200062"/>
              <a:gd name="connsiteX2" fmla="*/ 1511928 w 6491334"/>
              <a:gd name="connsiteY2" fmla="*/ 1014058 h 2200062"/>
              <a:gd name="connsiteX3" fmla="*/ 2353901 w 6491334"/>
              <a:gd name="connsiteY3" fmla="*/ 70 h 2200062"/>
              <a:gd name="connsiteX4" fmla="*/ 3177766 w 6491334"/>
              <a:gd name="connsiteY4" fmla="*/ 959738 h 2200062"/>
              <a:gd name="connsiteX5" fmla="*/ 3702867 w 6491334"/>
              <a:gd name="connsiteY5" fmla="*/ 606652 h 2200062"/>
              <a:gd name="connsiteX6" fmla="*/ 4753069 w 6491334"/>
              <a:gd name="connsiteY6" fmla="*/ 2145741 h 2200062"/>
              <a:gd name="connsiteX7" fmla="*/ 5486400 w 6491334"/>
              <a:gd name="connsiteY7" fmla="*/ 1032165 h 2200062"/>
              <a:gd name="connsiteX8" fmla="*/ 6165410 w 6491334"/>
              <a:gd name="connsiteY8" fmla="*/ 977844 h 2200062"/>
              <a:gd name="connsiteX9" fmla="*/ 6491334 w 6491334"/>
              <a:gd name="connsiteY9" fmla="*/ 325995 h 22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91334" h="2200062">
                <a:moveTo>
                  <a:pt x="0" y="2200062"/>
                </a:moveTo>
                <a:cubicBezTo>
                  <a:pt x="281412" y="1425236"/>
                  <a:pt x="562824" y="650410"/>
                  <a:pt x="814812" y="452743"/>
                </a:cubicBezTo>
                <a:cubicBezTo>
                  <a:pt x="1066800" y="255076"/>
                  <a:pt x="1255413" y="1089503"/>
                  <a:pt x="1511928" y="1014058"/>
                </a:cubicBezTo>
                <a:cubicBezTo>
                  <a:pt x="1768443" y="938613"/>
                  <a:pt x="2076261" y="9123"/>
                  <a:pt x="2353901" y="70"/>
                </a:cubicBezTo>
                <a:cubicBezTo>
                  <a:pt x="2631541" y="-8983"/>
                  <a:pt x="2952938" y="858641"/>
                  <a:pt x="3177766" y="959738"/>
                </a:cubicBezTo>
                <a:cubicBezTo>
                  <a:pt x="3402594" y="1060835"/>
                  <a:pt x="3440317" y="408985"/>
                  <a:pt x="3702867" y="606652"/>
                </a:cubicBezTo>
                <a:cubicBezTo>
                  <a:pt x="3965417" y="804319"/>
                  <a:pt x="4455814" y="2074822"/>
                  <a:pt x="4753069" y="2145741"/>
                </a:cubicBezTo>
                <a:cubicBezTo>
                  <a:pt x="5050324" y="2216660"/>
                  <a:pt x="5251010" y="1226814"/>
                  <a:pt x="5486400" y="1032165"/>
                </a:cubicBezTo>
                <a:cubicBezTo>
                  <a:pt x="5721790" y="837515"/>
                  <a:pt x="5997921" y="1095539"/>
                  <a:pt x="6165410" y="977844"/>
                </a:cubicBezTo>
                <a:cubicBezTo>
                  <a:pt x="6332899" y="860149"/>
                  <a:pt x="6412116" y="593072"/>
                  <a:pt x="6491334" y="325995"/>
                </a:cubicBezTo>
              </a:path>
            </a:pathLst>
          </a:cu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cxnSp>
        <p:nvCxnSpPr>
          <p:cNvPr id="11" name="Straight Connector 10"/>
          <p:cNvCxnSpPr/>
          <p:nvPr/>
        </p:nvCxnSpPr>
        <p:spPr bwMode="auto">
          <a:xfrm>
            <a:off x="3413157" y="4490519"/>
            <a:ext cx="0" cy="2498756"/>
          </a:xfrm>
          <a:prstGeom prst="line">
            <a:avLst/>
          </a:prstGeom>
          <a:noFill/>
          <a:ln w="6350" cap="flat" cmpd="sng" algn="ctr">
            <a:solidFill>
              <a:schemeClr val="accent2"/>
            </a:solidFill>
            <a:prstDash val="solid"/>
            <a:round/>
            <a:headEnd type="none" w="med" len="med"/>
            <a:tailEnd type="none" w="med" len="med"/>
          </a:ln>
          <a:effectLst/>
        </p:spPr>
      </p:cxnSp>
      <p:cxnSp>
        <p:nvCxnSpPr>
          <p:cNvPr id="13" name="Straight Arrow Connector 12"/>
          <p:cNvCxnSpPr>
            <a:stCxn id="9" idx="0"/>
          </p:cNvCxnSpPr>
          <p:nvPr/>
        </p:nvCxnSpPr>
        <p:spPr bwMode="auto">
          <a:xfrm>
            <a:off x="3413157" y="6795028"/>
            <a:ext cx="6491334" cy="0"/>
          </a:xfrm>
          <a:prstGeom prst="straightConnector1">
            <a:avLst/>
          </a:prstGeom>
          <a:noFill/>
          <a:ln w="6350" cap="flat" cmpd="sng" algn="ctr">
            <a:solidFill>
              <a:schemeClr val="accent2"/>
            </a:solidFill>
            <a:prstDash val="solid"/>
            <a:round/>
            <a:headEnd type="triangle"/>
            <a:tailEnd type="triangle"/>
          </a:ln>
          <a:effectLst/>
        </p:spPr>
      </p:cxnSp>
      <p:cxnSp>
        <p:nvCxnSpPr>
          <p:cNvPr id="16" name="Straight Connector 15"/>
          <p:cNvCxnSpPr/>
          <p:nvPr/>
        </p:nvCxnSpPr>
        <p:spPr bwMode="auto">
          <a:xfrm>
            <a:off x="9904491" y="4490519"/>
            <a:ext cx="0" cy="2498756"/>
          </a:xfrm>
          <a:prstGeom prst="line">
            <a:avLst/>
          </a:prstGeom>
          <a:noFill/>
          <a:ln w="6350" cap="flat" cmpd="sng" algn="ctr">
            <a:solidFill>
              <a:schemeClr val="accent2"/>
            </a:solidFill>
            <a:prstDash val="solid"/>
            <a:round/>
            <a:headEnd type="none" w="med" len="med"/>
            <a:tailEnd type="none" w="med" len="med"/>
          </a:ln>
          <a:effectLst/>
        </p:spPr>
      </p:cxnSp>
      <p:sp>
        <p:nvSpPr>
          <p:cNvPr id="19" name="TextBox 18"/>
          <p:cNvSpPr txBox="1"/>
          <p:nvPr/>
        </p:nvSpPr>
        <p:spPr>
          <a:xfrm>
            <a:off x="5567019" y="6499922"/>
            <a:ext cx="2183611" cy="276999"/>
          </a:xfrm>
          <a:prstGeom prst="rect">
            <a:avLst/>
          </a:prstGeom>
          <a:noFill/>
        </p:spPr>
        <p:txBody>
          <a:bodyPr wrap="none" rtlCol="0">
            <a:spAutoFit/>
          </a:bodyPr>
          <a:lstStyle/>
          <a:p>
            <a:r>
              <a:rPr lang="en-GB" dirty="0">
                <a:solidFill>
                  <a:schemeClr val="accent2">
                    <a:lumMod val="60000"/>
                    <a:lumOff val="40000"/>
                  </a:schemeClr>
                </a:solidFill>
              </a:rPr>
              <a:t>Long Term Mean-Reversion</a:t>
            </a:r>
          </a:p>
        </p:txBody>
      </p:sp>
      <p:cxnSp>
        <p:nvCxnSpPr>
          <p:cNvPr id="27" name="Straight Arrow Connector 26"/>
          <p:cNvCxnSpPr/>
          <p:nvPr/>
        </p:nvCxnSpPr>
        <p:spPr bwMode="auto">
          <a:xfrm flipV="1">
            <a:off x="3413157" y="6283105"/>
            <a:ext cx="2326740" cy="12474"/>
          </a:xfrm>
          <a:prstGeom prst="straightConnector1">
            <a:avLst/>
          </a:prstGeom>
          <a:noFill/>
          <a:ln w="6350" cap="flat" cmpd="sng" algn="ctr">
            <a:solidFill>
              <a:srgbClr val="92D050"/>
            </a:solidFill>
            <a:prstDash val="solid"/>
            <a:round/>
            <a:headEnd type="triangle"/>
            <a:tailEnd type="triangle"/>
          </a:ln>
          <a:effectLst/>
        </p:spPr>
      </p:cxnSp>
      <p:sp>
        <p:nvSpPr>
          <p:cNvPr id="29" name="TextBox 28"/>
          <p:cNvSpPr txBox="1"/>
          <p:nvPr/>
        </p:nvSpPr>
        <p:spPr>
          <a:xfrm>
            <a:off x="3598767" y="5979436"/>
            <a:ext cx="2098651" cy="276999"/>
          </a:xfrm>
          <a:prstGeom prst="rect">
            <a:avLst/>
          </a:prstGeom>
          <a:noFill/>
        </p:spPr>
        <p:txBody>
          <a:bodyPr wrap="none" rtlCol="0">
            <a:spAutoFit/>
          </a:bodyPr>
          <a:lstStyle/>
          <a:p>
            <a:r>
              <a:rPr lang="en-GB" dirty="0">
                <a:solidFill>
                  <a:srgbClr val="92D050"/>
                </a:solidFill>
              </a:rPr>
              <a:t>Medium Term Momentum</a:t>
            </a:r>
          </a:p>
        </p:txBody>
      </p:sp>
      <p:cxnSp>
        <p:nvCxnSpPr>
          <p:cNvPr id="30" name="Straight Connector 29"/>
          <p:cNvCxnSpPr/>
          <p:nvPr/>
        </p:nvCxnSpPr>
        <p:spPr bwMode="auto">
          <a:xfrm>
            <a:off x="5739897" y="4418091"/>
            <a:ext cx="0" cy="2081831"/>
          </a:xfrm>
          <a:prstGeom prst="line">
            <a:avLst/>
          </a:prstGeom>
          <a:noFill/>
          <a:ln w="6350" cap="flat" cmpd="sng" algn="ctr">
            <a:solidFill>
              <a:srgbClr val="92D050"/>
            </a:solidFill>
            <a:prstDash val="solid"/>
            <a:round/>
            <a:headEnd type="none" w="med" len="med"/>
            <a:tailEnd type="none" w="med" len="med"/>
          </a:ln>
          <a:effectLst/>
        </p:spPr>
      </p:cxnSp>
      <p:sp>
        <p:nvSpPr>
          <p:cNvPr id="34" name="TextBox 33"/>
          <p:cNvSpPr txBox="1"/>
          <p:nvPr/>
        </p:nvSpPr>
        <p:spPr>
          <a:xfrm>
            <a:off x="3986932" y="4490519"/>
            <a:ext cx="1195058" cy="396938"/>
          </a:xfrm>
          <a:prstGeom prst="rect">
            <a:avLst/>
          </a:prstGeom>
          <a:noFill/>
        </p:spPr>
        <p:txBody>
          <a:bodyPr wrap="square" rtlCol="0">
            <a:spAutoFit/>
          </a:bodyPr>
          <a:lstStyle/>
          <a:p>
            <a:r>
              <a:rPr lang="en-GB" sz="1000" dirty="0">
                <a:solidFill>
                  <a:srgbClr val="00B0F0"/>
                </a:solidFill>
              </a:rPr>
              <a:t>Short Term Mean-reversion</a:t>
            </a:r>
          </a:p>
        </p:txBody>
      </p:sp>
      <p:cxnSp>
        <p:nvCxnSpPr>
          <p:cNvPr id="35" name="Straight Connector 34"/>
          <p:cNvCxnSpPr/>
          <p:nvPr/>
        </p:nvCxnSpPr>
        <p:spPr bwMode="auto">
          <a:xfrm flipH="1">
            <a:off x="5161695" y="4569330"/>
            <a:ext cx="1509" cy="1120655"/>
          </a:xfrm>
          <a:prstGeom prst="line">
            <a:avLst/>
          </a:prstGeom>
          <a:noFill/>
          <a:ln w="6350" cap="flat" cmpd="sng" algn="ctr">
            <a:solidFill>
              <a:srgbClr val="00B0F0"/>
            </a:solidFill>
            <a:prstDash val="solid"/>
            <a:round/>
            <a:headEnd type="none" w="med" len="med"/>
            <a:tailEnd type="none" w="med" len="med"/>
          </a:ln>
          <a:effectLst/>
        </p:spPr>
      </p:cxnSp>
      <p:cxnSp>
        <p:nvCxnSpPr>
          <p:cNvPr id="37" name="Straight Connector 36"/>
          <p:cNvCxnSpPr/>
          <p:nvPr/>
        </p:nvCxnSpPr>
        <p:spPr bwMode="auto">
          <a:xfrm flipH="1">
            <a:off x="3969556" y="4524671"/>
            <a:ext cx="1509" cy="1120655"/>
          </a:xfrm>
          <a:prstGeom prst="line">
            <a:avLst/>
          </a:prstGeom>
          <a:noFill/>
          <a:ln w="6350" cap="flat" cmpd="sng" algn="ctr">
            <a:solidFill>
              <a:srgbClr val="00B0F0"/>
            </a:solidFill>
            <a:prstDash val="solid"/>
            <a:round/>
            <a:headEnd type="none" w="med" len="med"/>
            <a:tailEnd type="none" w="med" len="med"/>
          </a:ln>
          <a:effectLst/>
        </p:spPr>
      </p:cxnSp>
      <p:sp>
        <p:nvSpPr>
          <p:cNvPr id="43009" name="TextBox 43008"/>
          <p:cNvSpPr txBox="1"/>
          <p:nvPr/>
        </p:nvSpPr>
        <p:spPr>
          <a:xfrm>
            <a:off x="420515" y="4418091"/>
            <a:ext cx="2603342" cy="2554545"/>
          </a:xfrm>
          <a:prstGeom prst="rect">
            <a:avLst/>
          </a:prstGeom>
          <a:noFill/>
        </p:spPr>
        <p:txBody>
          <a:bodyPr wrap="square" rtlCol="0">
            <a:spAutoFit/>
          </a:bodyPr>
          <a:lstStyle/>
          <a:p>
            <a:pPr algn="l"/>
            <a:r>
              <a:rPr lang="en-GB" sz="1600" dirty="0"/>
              <a:t>Momentum strategy:  </a:t>
            </a:r>
          </a:p>
          <a:p>
            <a:pPr marL="171450" indent="-171450" algn="l">
              <a:buFont typeface="Arial" panose="020B0604020202020204" pitchFamily="34" charset="0"/>
              <a:buChar char="•"/>
            </a:pPr>
            <a:r>
              <a:rPr lang="en-GB" sz="1600" b="0" dirty="0"/>
              <a:t>Stop-loss system</a:t>
            </a:r>
          </a:p>
          <a:p>
            <a:pPr marL="171450" indent="-171450" algn="l">
              <a:buFont typeface="Arial" panose="020B0604020202020204" pitchFamily="34" charset="0"/>
              <a:buChar char="•"/>
            </a:pPr>
            <a:r>
              <a:rPr lang="en-GB" sz="1600" b="0" dirty="0"/>
              <a:t>Positive skew</a:t>
            </a:r>
          </a:p>
          <a:p>
            <a:pPr algn="l"/>
            <a:endParaRPr lang="en-GB" sz="1600" b="0" dirty="0"/>
          </a:p>
          <a:p>
            <a:pPr algn="l"/>
            <a:r>
              <a:rPr lang="en-GB" sz="1600" b="0" dirty="0"/>
              <a:t>Mean-reversion strategy:</a:t>
            </a:r>
          </a:p>
          <a:p>
            <a:pPr marL="171450" indent="-171450" algn="l">
              <a:buFont typeface="Arial" panose="020B0604020202020204" pitchFamily="34" charset="0"/>
              <a:buChar char="•"/>
            </a:pPr>
            <a:r>
              <a:rPr lang="en-GB" sz="1600" b="0" dirty="0"/>
              <a:t>Catch falling knives</a:t>
            </a:r>
          </a:p>
          <a:p>
            <a:pPr marL="171450" indent="-171450" algn="l">
              <a:buFont typeface="Arial" panose="020B0604020202020204" pitchFamily="34" charset="0"/>
              <a:buChar char="•"/>
            </a:pPr>
            <a:r>
              <a:rPr lang="en-GB" sz="1600" b="0" dirty="0"/>
              <a:t>Negative skew</a:t>
            </a:r>
          </a:p>
        </p:txBody>
      </p:sp>
    </p:spTree>
    <p:extLst>
      <p:ext uri="{BB962C8B-B14F-4D97-AF65-F5344CB8AC3E}">
        <p14:creationId xmlns:p14="http://schemas.microsoft.com/office/powerpoint/2010/main" val="185281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5</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Factor constructions – Mean reversion</a:t>
            </a:r>
            <a:endParaRPr lang="en-US" altLang="en-US" sz="1600" b="0" dirty="0">
              <a:solidFill>
                <a:srgbClr val="FFFFFF"/>
              </a:solidFill>
            </a:endParaRPr>
          </a:p>
        </p:txBody>
      </p:sp>
      <mc:AlternateContent xmlns:mc="http://schemas.openxmlformats.org/markup-compatibility/2006" xmlns:a14="http://schemas.microsoft.com/office/drawing/2010/main">
        <mc:Choice Requires="a14">
          <p:sp>
            <p:nvSpPr>
              <p:cNvPr id="10" name="TextBox 9"/>
              <p:cNvSpPr txBox="1"/>
              <p:nvPr/>
            </p:nvSpPr>
            <p:spPr>
              <a:xfrm>
                <a:off x="447675" y="1600200"/>
                <a:ext cx="7372350" cy="5047857"/>
              </a:xfrm>
              <a:prstGeom prst="rect">
                <a:avLst/>
              </a:prstGeom>
              <a:noFill/>
            </p:spPr>
            <p:txBody>
              <a:bodyPr wrap="square" rtlCol="0">
                <a:spAutoFit/>
              </a:bodyPr>
              <a:lstStyle/>
              <a:p>
                <a:pPr algn="l"/>
                <a:r>
                  <a:rPr lang="en-GB" sz="1600" dirty="0"/>
                  <a:t>Two elements: Carry and Information ratio</a:t>
                </a:r>
              </a:p>
              <a:p>
                <a:pPr algn="l"/>
                <a:endParaRPr lang="en-GB" sz="1600" dirty="0"/>
              </a:p>
              <a:p>
                <a:pPr algn="l"/>
                <a:r>
                  <a:rPr lang="en-GB" sz="1600" dirty="0"/>
                  <a:t>Carry signal: </a:t>
                </a:r>
                <a:r>
                  <a:rPr lang="en-GB" sz="1600" b="0" dirty="0"/>
                  <a:t>assuming asset price status quo,  expect the second nearest futures price fall to the nearest futures price and earn the yield throughout the terms of the contract. </a:t>
                </a:r>
              </a:p>
              <a:p>
                <a:pPr algn="l"/>
                <a:r>
                  <a:rPr lang="en-GB" sz="1600" dirty="0"/>
                  <a:t>			</a:t>
                </a:r>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𝑪</m:t>
                        </m:r>
                      </m:e>
                      <m:sub>
                        <m:r>
                          <a:rPr lang="en-GB" sz="1600" b="1" i="1" smtClean="0">
                            <a:latin typeface="Cambria Math" panose="02040503050406030204" pitchFamily="18" charset="0"/>
                          </a:rPr>
                          <m:t>𝒕</m:t>
                        </m:r>
                      </m:sub>
                    </m:sSub>
                    <m:r>
                      <a:rPr lang="en-GB" sz="1600" i="1" smtClean="0">
                        <a:latin typeface="Cambria Math" panose="02040503050406030204" pitchFamily="18" charset="0"/>
                      </a:rPr>
                      <m:t>=</m:t>
                    </m:r>
                    <m:f>
                      <m:fPr>
                        <m:ctrlPr>
                          <a:rPr lang="en-GB" sz="1600" i="1" smtClean="0">
                            <a:latin typeface="Cambria Math" panose="02040503050406030204" pitchFamily="18" charset="0"/>
                          </a:rPr>
                        </m:ctrlPr>
                      </m:fPr>
                      <m:num>
                        <m:sSub>
                          <m:sSubPr>
                            <m:ctrlPr>
                              <a:rPr lang="en-GB" sz="1600" i="1" smtClean="0">
                                <a:latin typeface="Cambria Math" panose="02040503050406030204" pitchFamily="18" charset="0"/>
                              </a:rPr>
                            </m:ctrlPr>
                          </m:sSubPr>
                          <m:e>
                            <m:r>
                              <a:rPr lang="en-GB" sz="1600" b="1" i="1" smtClean="0">
                                <a:latin typeface="Cambria Math" panose="02040503050406030204" pitchFamily="18" charset="0"/>
                              </a:rPr>
                              <m:t>𝑭</m:t>
                            </m:r>
                          </m:e>
                          <m:sub>
                            <m:r>
                              <a:rPr lang="en-GB" sz="1600" b="1" i="1" smtClean="0">
                                <a:latin typeface="Cambria Math" panose="02040503050406030204" pitchFamily="18" charset="0"/>
                              </a:rPr>
                              <m:t>𝒕</m:t>
                            </m:r>
                          </m:sub>
                        </m:sSub>
                        <m:r>
                          <a:rPr lang="en-GB" sz="1600" i="1" smtClean="0">
                            <a:latin typeface="Cambria Math" panose="02040503050406030204" pitchFamily="18" charset="0"/>
                          </a:rPr>
                          <m:t>−</m:t>
                        </m:r>
                        <m:sSub>
                          <m:sSubPr>
                            <m:ctrlPr>
                              <a:rPr lang="en-GB" sz="1600" i="1" smtClean="0">
                                <a:latin typeface="Cambria Math" panose="02040503050406030204" pitchFamily="18" charset="0"/>
                              </a:rPr>
                            </m:ctrlPr>
                          </m:sSubPr>
                          <m:e>
                            <m:r>
                              <a:rPr lang="en-GB" sz="1600" b="1" i="1" smtClean="0">
                                <a:latin typeface="Cambria Math" panose="02040503050406030204" pitchFamily="18" charset="0"/>
                              </a:rPr>
                              <m:t>𝑺</m:t>
                            </m:r>
                          </m:e>
                          <m:sub>
                            <m:r>
                              <a:rPr lang="en-GB" sz="1600" b="1" i="1" smtClean="0">
                                <a:latin typeface="Cambria Math" panose="02040503050406030204" pitchFamily="18" charset="0"/>
                              </a:rPr>
                              <m:t>𝒕</m:t>
                            </m:r>
                          </m:sub>
                        </m:sSub>
                      </m:num>
                      <m:den>
                        <m:sSub>
                          <m:sSubPr>
                            <m:ctrlPr>
                              <a:rPr lang="en-GB" sz="1600" i="1" smtClean="0">
                                <a:latin typeface="Cambria Math" panose="02040503050406030204" pitchFamily="18" charset="0"/>
                              </a:rPr>
                            </m:ctrlPr>
                          </m:sSubPr>
                          <m:e>
                            <m:r>
                              <a:rPr lang="en-GB" sz="1600" b="1" i="1" smtClean="0">
                                <a:latin typeface="Cambria Math" panose="02040503050406030204" pitchFamily="18" charset="0"/>
                              </a:rPr>
                              <m:t>𝑺</m:t>
                            </m:r>
                          </m:e>
                          <m:sub>
                            <m:r>
                              <a:rPr lang="en-GB" sz="1600" b="1" i="1" smtClean="0">
                                <a:latin typeface="Cambria Math" panose="02040503050406030204" pitchFamily="18" charset="0"/>
                              </a:rPr>
                              <m:t>𝒕</m:t>
                            </m:r>
                          </m:sub>
                        </m:sSub>
                      </m:den>
                    </m:f>
                  </m:oMath>
                </a14:m>
                <a:endParaRPr lang="en-GB" sz="1600" dirty="0"/>
              </a:p>
              <a:p>
                <a:pPr algn="l"/>
                <a:r>
                  <a:rPr lang="en-GB" sz="1600" dirty="0"/>
                  <a:t>	</a:t>
                </a:r>
                <a:r>
                  <a:rPr lang="en-GB" sz="1600" b="0" dirty="0"/>
                  <a:t>where: </a:t>
                </a:r>
                <a14:m>
                  <m:oMath xmlns:m="http://schemas.openxmlformats.org/officeDocument/2006/math">
                    <m:sSub>
                      <m:sSubPr>
                        <m:ctrlPr>
                          <a:rPr lang="en-GB" sz="1600" b="0" i="1">
                            <a:latin typeface="Cambria Math" panose="02040503050406030204" pitchFamily="18" charset="0"/>
                          </a:rPr>
                        </m:ctrlPr>
                      </m:sSubPr>
                      <m:e>
                        <m:r>
                          <a:rPr lang="en-GB" sz="1600" b="0" i="1">
                            <a:latin typeface="Cambria Math" panose="02040503050406030204" pitchFamily="18" charset="0"/>
                          </a:rPr>
                          <m:t>𝐹</m:t>
                        </m:r>
                      </m:e>
                      <m:sub>
                        <m:r>
                          <a:rPr lang="en-GB" sz="1600" b="0" i="1">
                            <a:latin typeface="Cambria Math" panose="02040503050406030204" pitchFamily="18" charset="0"/>
                          </a:rPr>
                          <m:t>𝑡</m:t>
                        </m:r>
                      </m:sub>
                    </m:sSub>
                  </m:oMath>
                </a14:m>
                <a:r>
                  <a:rPr lang="en-GB" sz="1600" b="0" dirty="0"/>
                  <a:t> is first expiring contract; </a:t>
                </a:r>
                <a14:m>
                  <m:oMath xmlns:m="http://schemas.openxmlformats.org/officeDocument/2006/math">
                    <m:sSub>
                      <m:sSubPr>
                        <m:ctrlPr>
                          <a:rPr lang="en-GB" sz="1600" b="0" i="1">
                            <a:latin typeface="Cambria Math" panose="02040503050406030204" pitchFamily="18" charset="0"/>
                          </a:rPr>
                        </m:ctrlPr>
                      </m:sSubPr>
                      <m:e>
                        <m:r>
                          <a:rPr lang="en-GB" sz="1600" b="0" i="1">
                            <a:latin typeface="Cambria Math" panose="02040503050406030204" pitchFamily="18" charset="0"/>
                          </a:rPr>
                          <m:t>𝑆</m:t>
                        </m:r>
                      </m:e>
                      <m:sub>
                        <m:r>
                          <a:rPr lang="en-GB" sz="1600" b="0" i="1">
                            <a:latin typeface="Cambria Math" panose="02040503050406030204" pitchFamily="18" charset="0"/>
                          </a:rPr>
                          <m:t>𝑡</m:t>
                        </m:r>
                      </m:sub>
                    </m:sSub>
                  </m:oMath>
                </a14:m>
                <a:r>
                  <a:rPr lang="en-GB" sz="1600" b="0" dirty="0"/>
                  <a:t> is second expiring contract.</a:t>
                </a:r>
              </a:p>
              <a:p>
                <a:pPr algn="l"/>
                <a:endParaRPr lang="en-GB" sz="1600" b="0" dirty="0"/>
              </a:p>
              <a:p>
                <a:pPr algn="l"/>
                <a:r>
                  <a:rPr lang="en-GB" sz="1600" dirty="0"/>
                  <a:t>Information ratio (ST/MT/LT):  </a:t>
                </a:r>
                <a:r>
                  <a:rPr lang="en-GB" sz="1600" b="0" dirty="0"/>
                  <a:t>rolling information ratio of an asset. It expects the overvalued asset  underperforming in various time horizon.</a:t>
                </a:r>
              </a:p>
              <a:p>
                <a:pPr algn="l"/>
                <a:endParaRPr lang="en-GB" sz="1600" dirty="0"/>
              </a:p>
              <a:p>
                <a:pPr algn="l"/>
                <a:r>
                  <a:rPr lang="en-GB" sz="1600" dirty="0"/>
                  <a:t>			</a:t>
                </a:r>
                <a14:m>
                  <m:oMath xmlns:m="http://schemas.openxmlformats.org/officeDocument/2006/math">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𝑰𝑹</m:t>
                        </m:r>
                      </m:e>
                      <m:sub>
                        <m:r>
                          <a:rPr lang="en-GB" sz="1600" b="1" i="1" smtClean="0">
                            <a:latin typeface="Cambria Math" panose="02040503050406030204" pitchFamily="18" charset="0"/>
                          </a:rPr>
                          <m:t>𝒕</m:t>
                        </m:r>
                      </m:sub>
                    </m:sSub>
                    <m:box>
                      <m:boxPr>
                        <m:ctrlPr>
                          <a:rPr lang="en-GB" sz="1600" b="1" i="1" smtClean="0">
                            <a:latin typeface="Cambria Math" panose="02040503050406030204" pitchFamily="18" charset="0"/>
                          </a:rPr>
                        </m:ctrlPr>
                      </m:boxPr>
                      <m:e>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𝒓</m:t>
                                </m:r>
                              </m:e>
                              <m:sub>
                                <m:r>
                                  <a:rPr lang="en-GB" sz="1600" b="1" i="1" smtClean="0">
                                    <a:latin typeface="Cambria Math" panose="02040503050406030204" pitchFamily="18" charset="0"/>
                                  </a:rPr>
                                  <m:t>𝒕</m:t>
                                </m:r>
                              </m:sub>
                              <m:sup>
                                <m:r>
                                  <a:rPr lang="en-GB" sz="1600" b="1" i="1" smtClean="0">
                                    <a:latin typeface="Cambria Math" panose="02040503050406030204" pitchFamily="18" charset="0"/>
                                  </a:rPr>
                                  <m:t>𝒊</m:t>
                                </m:r>
                              </m:sup>
                            </m:sSubSup>
                            <m:r>
                              <a:rPr lang="en-GB" sz="1600" b="1" i="1" smtClean="0">
                                <a:latin typeface="Cambria Math" panose="02040503050406030204" pitchFamily="18" charset="0"/>
                              </a:rPr>
                              <m:t> −</m:t>
                            </m:r>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𝑩𝑴𝑲</m:t>
                                </m:r>
                              </m:e>
                              <m:sub>
                                <m:r>
                                  <a:rPr lang="en-GB" sz="1600" b="1" i="1" smtClean="0">
                                    <a:latin typeface="Cambria Math" panose="02040503050406030204" pitchFamily="18" charset="0"/>
                                  </a:rPr>
                                  <m:t>𝒕</m:t>
                                </m:r>
                              </m:sub>
                            </m:sSub>
                          </m:num>
                          <m:den>
                            <m:sSub>
                              <m:sSubPr>
                                <m:ctrlPr>
                                  <a:rPr lang="en-GB" sz="1600" b="1" i="1" smtClean="0">
                                    <a:latin typeface="Cambria Math" panose="02040503050406030204" pitchFamily="18" charset="0"/>
                                  </a:rPr>
                                </m:ctrlPr>
                              </m:sSubPr>
                              <m:e>
                                <m:r>
                                  <a:rPr lang="en-GB" sz="1600" b="1" i="1" smtClean="0">
                                    <a:latin typeface="Cambria Math" panose="02040503050406030204" pitchFamily="18" charset="0"/>
                                  </a:rPr>
                                  <m:t>𝑻𝑬</m:t>
                                </m:r>
                              </m:e>
                              <m:sub>
                                <m:r>
                                  <a:rPr lang="en-GB" sz="1600" b="1" i="1" smtClean="0">
                                    <a:latin typeface="Cambria Math" panose="02040503050406030204" pitchFamily="18" charset="0"/>
                                  </a:rPr>
                                  <m:t>𝒕</m:t>
                                </m:r>
                              </m:sub>
                            </m:sSub>
                          </m:den>
                        </m:f>
                        <m:r>
                          <a:rPr lang="en-GB" sz="1600" b="1" i="1" smtClean="0">
                            <a:latin typeface="Cambria Math" panose="02040503050406030204" pitchFamily="18" charset="0"/>
                          </a:rPr>
                          <m:t> </m:t>
                        </m:r>
                      </m:e>
                    </m:box>
                  </m:oMath>
                </a14:m>
                <a:endParaRPr lang="en-GB" sz="1600" dirty="0"/>
              </a:p>
              <a:p>
                <a:pPr algn="l"/>
                <a:r>
                  <a:rPr lang="en-GB" sz="1600" b="0" dirty="0"/>
                  <a:t>	where</a:t>
                </a:r>
                <a:r>
                  <a:rPr lang="en-GB" sz="1600" dirty="0"/>
                  <a:t> </a:t>
                </a:r>
                <a14:m>
                  <m:oMath xmlns:m="http://schemas.openxmlformats.org/officeDocument/2006/math">
                    <m:sSub>
                      <m:sSubPr>
                        <m:ctrlPr>
                          <a:rPr lang="en-GB" sz="1600" i="1">
                            <a:latin typeface="Cambria Math" panose="02040503050406030204" pitchFamily="18" charset="0"/>
                          </a:rPr>
                        </m:ctrlPr>
                      </m:sSubPr>
                      <m:e>
                        <m:r>
                          <a:rPr lang="en-GB" sz="1600" i="1">
                            <a:latin typeface="Cambria Math" panose="02040503050406030204" pitchFamily="18" charset="0"/>
                          </a:rPr>
                          <m:t>𝑩𝑴𝑲</m:t>
                        </m:r>
                      </m:e>
                      <m:sub>
                        <m:r>
                          <a:rPr lang="en-GB" sz="1600" i="1">
                            <a:latin typeface="Cambria Math" panose="02040503050406030204" pitchFamily="18" charset="0"/>
                          </a:rPr>
                          <m:t>𝒕</m:t>
                        </m:r>
                      </m:sub>
                    </m:sSub>
                    <m:r>
                      <a:rPr lang="en-GB" sz="1600" b="1" i="0"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𝟏</m:t>
                        </m:r>
                      </m:num>
                      <m:den>
                        <m:r>
                          <a:rPr lang="en-GB" sz="1600" b="1" i="1" smtClean="0">
                            <a:latin typeface="Cambria Math" panose="02040503050406030204" pitchFamily="18" charset="0"/>
                          </a:rPr>
                          <m:t>𝑵</m:t>
                        </m:r>
                      </m:den>
                    </m:f>
                    <m:nary>
                      <m:naryPr>
                        <m:chr m:val="∑"/>
                        <m:ctrlPr>
                          <a:rPr lang="en-GB" sz="1600" b="1" i="1" smtClean="0">
                            <a:latin typeface="Cambria Math" panose="02040503050406030204" pitchFamily="18" charset="0"/>
                          </a:rPr>
                        </m:ctrlPr>
                      </m:naryPr>
                      <m:sub>
                        <m:r>
                          <m:rPr>
                            <m:brk m:alnAt="23"/>
                          </m:rPr>
                          <a:rPr lang="en-GB" sz="1600" b="1" i="1" smtClean="0">
                            <a:latin typeface="Cambria Math" panose="02040503050406030204" pitchFamily="18" charset="0"/>
                          </a:rPr>
                          <m:t>𝒊</m:t>
                        </m:r>
                      </m:sub>
                      <m:sup>
                        <m:r>
                          <a:rPr lang="en-GB" sz="1600" b="1" i="1" smtClean="0">
                            <a:latin typeface="Cambria Math" panose="02040503050406030204" pitchFamily="18" charset="0"/>
                          </a:rPr>
                          <m:t>𝑵</m:t>
                        </m:r>
                      </m:sup>
                      <m:e>
                        <m:sSubSup>
                          <m:sSubSupPr>
                            <m:ctrlPr>
                              <a:rPr lang="en-GB" sz="1600" b="1" i="1" smtClean="0">
                                <a:latin typeface="Cambria Math" panose="02040503050406030204" pitchFamily="18" charset="0"/>
                              </a:rPr>
                            </m:ctrlPr>
                          </m:sSubSupPr>
                          <m:e>
                            <m:r>
                              <a:rPr lang="en-GB" sz="1600" b="1" i="1" smtClean="0">
                                <a:latin typeface="Cambria Math" panose="02040503050406030204" pitchFamily="18" charset="0"/>
                              </a:rPr>
                              <m:t>𝒓</m:t>
                            </m:r>
                          </m:e>
                          <m:sub>
                            <m:r>
                              <a:rPr lang="en-GB" sz="1600" b="1" i="1" smtClean="0">
                                <a:latin typeface="Cambria Math" panose="02040503050406030204" pitchFamily="18" charset="0"/>
                              </a:rPr>
                              <m:t>𝒕</m:t>
                            </m:r>
                          </m:sub>
                          <m:sup>
                            <m:r>
                              <a:rPr lang="en-GB" sz="1600" b="1" i="1" smtClean="0">
                                <a:latin typeface="Cambria Math" panose="02040503050406030204" pitchFamily="18" charset="0"/>
                              </a:rPr>
                              <m:t>𝒊</m:t>
                            </m:r>
                          </m:sup>
                        </m:sSubSup>
                      </m:e>
                    </m:nary>
                  </m:oMath>
                </a14:m>
                <a:r>
                  <a:rPr lang="en-GB" sz="1600" dirty="0"/>
                  <a:t> ; </a:t>
                </a:r>
                <a14:m>
                  <m:oMath xmlns:m="http://schemas.openxmlformats.org/officeDocument/2006/math">
                    <m:sSub>
                      <m:sSubPr>
                        <m:ctrlPr>
                          <a:rPr lang="en-GB" sz="1600" i="1" smtClean="0">
                            <a:latin typeface="Cambria Math" panose="02040503050406030204" pitchFamily="18" charset="0"/>
                          </a:rPr>
                        </m:ctrlPr>
                      </m:sSubPr>
                      <m:e>
                        <m:r>
                          <a:rPr lang="en-GB" sz="1600" b="1" i="1" smtClean="0">
                            <a:latin typeface="Cambria Math" panose="02040503050406030204" pitchFamily="18" charset="0"/>
                          </a:rPr>
                          <m:t>𝑻𝑬</m:t>
                        </m:r>
                      </m:e>
                      <m:sub>
                        <m:r>
                          <a:rPr lang="en-GB" sz="1600" b="1" i="1" smtClean="0">
                            <a:latin typeface="Cambria Math" panose="02040503050406030204" pitchFamily="18" charset="0"/>
                          </a:rPr>
                          <m:t>𝒕</m:t>
                        </m:r>
                      </m:sub>
                    </m:sSub>
                  </m:oMath>
                </a14:m>
                <a:r>
                  <a:rPr lang="en-GB" sz="1600" dirty="0"/>
                  <a:t> </a:t>
                </a:r>
                <a:r>
                  <a:rPr lang="en-GB" sz="1600" b="0" dirty="0"/>
                  <a:t>is active risk to BMK.</a:t>
                </a:r>
              </a:p>
            </p:txBody>
          </p:sp>
        </mc:Choice>
        <mc:Fallback xmlns="">
          <p:sp>
            <p:nvSpPr>
              <p:cNvPr id="10" name="TextBox 9"/>
              <p:cNvSpPr txBox="1">
                <a:spLocks noRot="1" noChangeAspect="1" noMove="1" noResize="1" noEditPoints="1" noAdjustHandles="1" noChangeArrowheads="1" noChangeShapeType="1" noTextEdit="1"/>
              </p:cNvSpPr>
              <p:nvPr/>
            </p:nvSpPr>
            <p:spPr>
              <a:xfrm>
                <a:off x="447675" y="1600200"/>
                <a:ext cx="7372350" cy="5047857"/>
              </a:xfrm>
              <a:prstGeom prst="rect">
                <a:avLst/>
              </a:prstGeom>
              <a:blipFill rotWithShape="1">
                <a:blip r:embed="rId2"/>
                <a:stretch>
                  <a:fillRect l="-413" t="-362" b="-9420"/>
                </a:stretch>
              </a:blipFill>
            </p:spPr>
            <p:txBody>
              <a:bodyPr/>
              <a:lstStyle/>
              <a:p>
                <a:r>
                  <a:rPr lang="en-GB">
                    <a:noFill/>
                  </a:rPr>
                  <a:t> </a:t>
                </a:r>
              </a:p>
            </p:txBody>
          </p:sp>
        </mc:Fallback>
      </mc:AlternateContent>
    </p:spTree>
    <p:extLst>
      <p:ext uri="{BB962C8B-B14F-4D97-AF65-F5344CB8AC3E}">
        <p14:creationId xmlns:p14="http://schemas.microsoft.com/office/powerpoint/2010/main" val="131075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6</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Factor constructions – Mean reversion</a:t>
            </a:r>
            <a:endParaRPr lang="en-US" altLang="en-US" sz="1600" b="0" dirty="0">
              <a:solidFill>
                <a:srgbClr val="FFFFFF"/>
              </a:solidFill>
            </a:endParaRPr>
          </a:p>
        </p:txBody>
      </p:sp>
      <p:sp>
        <p:nvSpPr>
          <p:cNvPr id="11" name="TextBox 10"/>
          <p:cNvSpPr txBox="1"/>
          <p:nvPr/>
        </p:nvSpPr>
        <p:spPr>
          <a:xfrm>
            <a:off x="5502471" y="3507465"/>
            <a:ext cx="2638425" cy="338554"/>
          </a:xfrm>
          <a:prstGeom prst="rect">
            <a:avLst/>
          </a:prstGeom>
          <a:noFill/>
        </p:spPr>
        <p:txBody>
          <a:bodyPr wrap="square" rtlCol="0">
            <a:spAutoFit/>
          </a:bodyPr>
          <a:lstStyle/>
          <a:p>
            <a:pPr algn="l"/>
            <a:r>
              <a:rPr lang="en-GB" sz="1600" dirty="0"/>
              <a:t>IR signal of UKX</a:t>
            </a:r>
          </a:p>
        </p:txBody>
      </p:sp>
      <p:sp>
        <p:nvSpPr>
          <p:cNvPr id="7" name="TextBox 6"/>
          <p:cNvSpPr txBox="1"/>
          <p:nvPr/>
        </p:nvSpPr>
        <p:spPr>
          <a:xfrm>
            <a:off x="260515" y="1538645"/>
            <a:ext cx="5066215" cy="338554"/>
          </a:xfrm>
          <a:prstGeom prst="rect">
            <a:avLst/>
          </a:prstGeom>
          <a:noFill/>
        </p:spPr>
        <p:txBody>
          <a:bodyPr wrap="square" rtlCol="0">
            <a:spAutoFit/>
          </a:bodyPr>
          <a:lstStyle/>
          <a:p>
            <a:pPr algn="l"/>
            <a:r>
              <a:rPr lang="en-GB" sz="1600" dirty="0"/>
              <a:t>Carry signal of VIX</a:t>
            </a:r>
          </a:p>
        </p:txBody>
      </p:sp>
      <p:pic>
        <p:nvPicPr>
          <p:cNvPr id="3" name="Picture 2"/>
          <p:cNvPicPr>
            <a:picLocks noChangeAspect="1"/>
          </p:cNvPicPr>
          <p:nvPr/>
        </p:nvPicPr>
        <p:blipFill>
          <a:blip r:embed="rId2"/>
          <a:stretch>
            <a:fillRect/>
          </a:stretch>
        </p:blipFill>
        <p:spPr>
          <a:xfrm>
            <a:off x="260515" y="1877199"/>
            <a:ext cx="5066215" cy="3188484"/>
          </a:xfrm>
          <a:prstGeom prst="rect">
            <a:avLst/>
          </a:prstGeom>
        </p:spPr>
      </p:pic>
      <p:pic>
        <p:nvPicPr>
          <p:cNvPr id="4" name="Picture 3"/>
          <p:cNvPicPr>
            <a:picLocks noChangeAspect="1"/>
          </p:cNvPicPr>
          <p:nvPr/>
        </p:nvPicPr>
        <p:blipFill>
          <a:blip r:embed="rId3"/>
          <a:stretch>
            <a:fillRect/>
          </a:stretch>
        </p:blipFill>
        <p:spPr>
          <a:xfrm>
            <a:off x="5502472" y="3837273"/>
            <a:ext cx="5066215" cy="3188484"/>
          </a:xfrm>
          <a:prstGeom prst="rect">
            <a:avLst/>
          </a:prstGeom>
        </p:spPr>
      </p:pic>
    </p:spTree>
    <p:extLst>
      <p:ext uri="{BB962C8B-B14F-4D97-AF65-F5344CB8AC3E}">
        <p14:creationId xmlns:p14="http://schemas.microsoft.com/office/powerpoint/2010/main" val="1170383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7</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Factor constructions – Momentum</a:t>
            </a:r>
            <a:endParaRPr lang="en-US" altLang="en-US" sz="1600" b="0" dirty="0">
              <a:solidFill>
                <a:srgbClr val="FFFFFF"/>
              </a:solidFill>
            </a:endParaRPr>
          </a:p>
        </p:txBody>
      </p:sp>
      <mc:AlternateContent xmlns:mc="http://schemas.openxmlformats.org/markup-compatibility/2006" xmlns:a14="http://schemas.microsoft.com/office/drawing/2010/main">
        <mc:Choice Requires="a14">
          <p:sp>
            <p:nvSpPr>
              <p:cNvPr id="10" name="TextBox 9"/>
              <p:cNvSpPr txBox="1"/>
              <p:nvPr/>
            </p:nvSpPr>
            <p:spPr>
              <a:xfrm>
                <a:off x="428625" y="1600200"/>
                <a:ext cx="7372350" cy="2270750"/>
              </a:xfrm>
              <a:prstGeom prst="rect">
                <a:avLst/>
              </a:prstGeom>
              <a:noFill/>
            </p:spPr>
            <p:txBody>
              <a:bodyPr wrap="square" rtlCol="0">
                <a:spAutoFit/>
              </a:bodyPr>
              <a:lstStyle/>
              <a:p>
                <a:pPr algn="l"/>
                <a:r>
                  <a:rPr lang="en-GB" sz="1600" dirty="0"/>
                  <a:t>EMA cross-over:  (ST/MT/LT)</a:t>
                </a:r>
              </a:p>
              <a:p>
                <a:pPr algn="l"/>
                <a:r>
                  <a:rPr lang="en-GB" sz="1600" b="0" dirty="0"/>
                  <a:t>Positive signal when short-leg EMA (Exponential moving average) crosses long-leg EMA upward; Negative signal when short-leg EMA crosses long-leg EMA downward.</a:t>
                </a:r>
              </a:p>
              <a:p>
                <a:pPr algn="l"/>
                <a:endParaRPr lang="en-GB" sz="1600" b="0" dirty="0"/>
              </a:p>
              <a:p>
                <a:pPr algn="l"/>
                <a:r>
                  <a:rPr lang="en-GB" sz="1600" dirty="0"/>
                  <a:t>			</a:t>
                </a:r>
                <a14:m>
                  <m:oMath xmlns:m="http://schemas.openxmlformats.org/officeDocument/2006/math">
                    <m:sSub>
                      <m:sSubPr>
                        <m:ctrlPr>
                          <a:rPr lang="en-GB" sz="1600" i="1">
                            <a:latin typeface="Cambria Math" panose="02040503050406030204" pitchFamily="18" charset="0"/>
                          </a:rPr>
                        </m:ctrlPr>
                      </m:sSubPr>
                      <m:e>
                        <m:r>
                          <a:rPr lang="en-GB" sz="1600" b="1" i="1" smtClean="0">
                            <a:latin typeface="Cambria Math" panose="02040503050406030204" pitchFamily="18" charset="0"/>
                          </a:rPr>
                          <m:t>𝑬</m:t>
                        </m:r>
                      </m:e>
                      <m:sub>
                        <m:r>
                          <a:rPr lang="en-GB" sz="1600" i="1">
                            <a:latin typeface="Cambria Math" panose="02040503050406030204" pitchFamily="18" charset="0"/>
                          </a:rPr>
                          <m:t>𝒕</m:t>
                        </m:r>
                      </m:sub>
                    </m:sSub>
                    <m:r>
                      <a:rPr lang="en-GB" sz="1600" i="1">
                        <a:latin typeface="Cambria Math" panose="02040503050406030204" pitchFamily="18" charset="0"/>
                      </a:rPr>
                      <m:t>=</m:t>
                    </m:r>
                    <m:f>
                      <m:fPr>
                        <m:ctrlPr>
                          <a:rPr lang="en-GB" sz="1600" i="1">
                            <a:latin typeface="Cambria Math" panose="02040503050406030204" pitchFamily="18" charset="0"/>
                          </a:rPr>
                        </m:ctrlPr>
                      </m:fPr>
                      <m:num>
                        <m:sSub>
                          <m:sSubPr>
                            <m:ctrlPr>
                              <a:rPr lang="en-GB" sz="1600" i="1" smtClean="0">
                                <a:latin typeface="Cambria Math" panose="02040503050406030204" pitchFamily="18" charset="0"/>
                              </a:rPr>
                            </m:ctrlPr>
                          </m:sSubPr>
                          <m:e>
                            <m:r>
                              <a:rPr lang="en-GB" sz="1600" b="1" i="1" smtClean="0">
                                <a:latin typeface="Cambria Math" panose="02040503050406030204" pitchFamily="18" charset="0"/>
                              </a:rPr>
                              <m:t>𝑬𝑴𝑨</m:t>
                            </m:r>
                          </m:e>
                          <m:sub>
                            <m:r>
                              <a:rPr lang="en-GB" sz="1600" b="1" i="1" smtClean="0">
                                <a:latin typeface="Cambria Math" panose="02040503050406030204" pitchFamily="18" charset="0"/>
                              </a:rPr>
                              <m:t>𝑭𝒂𝒔𝒕</m:t>
                            </m:r>
                          </m:sub>
                        </m:sSub>
                        <m:r>
                          <a:rPr lang="en-GB" sz="1600" i="1">
                            <a:latin typeface="Cambria Math" panose="02040503050406030204" pitchFamily="18" charset="0"/>
                          </a:rPr>
                          <m:t>−</m:t>
                        </m:r>
                        <m:sSub>
                          <m:sSubPr>
                            <m:ctrlPr>
                              <a:rPr lang="en-GB" sz="1600" i="1" smtClean="0">
                                <a:latin typeface="Cambria Math" panose="02040503050406030204" pitchFamily="18" charset="0"/>
                              </a:rPr>
                            </m:ctrlPr>
                          </m:sSubPr>
                          <m:e>
                            <m:r>
                              <a:rPr lang="en-GB" sz="1600" b="1" i="1" smtClean="0">
                                <a:latin typeface="Cambria Math" panose="02040503050406030204" pitchFamily="18" charset="0"/>
                              </a:rPr>
                              <m:t>𝑬𝑴𝑨</m:t>
                            </m:r>
                          </m:e>
                          <m:sub>
                            <m:r>
                              <a:rPr lang="en-GB" sz="1600" b="1" i="1" smtClean="0">
                                <a:latin typeface="Cambria Math" panose="02040503050406030204" pitchFamily="18" charset="0"/>
                              </a:rPr>
                              <m:t>𝑺𝒍𝒐𝒘</m:t>
                            </m:r>
                          </m:sub>
                        </m:sSub>
                      </m:num>
                      <m:den>
                        <m:sSub>
                          <m:sSubPr>
                            <m:ctrlPr>
                              <a:rPr lang="en-GB" sz="1600" i="1">
                                <a:latin typeface="Cambria Math" panose="02040503050406030204" pitchFamily="18" charset="0"/>
                              </a:rPr>
                            </m:ctrlPr>
                          </m:sSubPr>
                          <m:e>
                            <m:r>
                              <a:rPr lang="en-GB" sz="1600" b="1" i="1" smtClean="0">
                                <a:latin typeface="Cambria Math" panose="02040503050406030204" pitchFamily="18" charset="0"/>
                              </a:rPr>
                              <m:t>𝑷</m:t>
                            </m:r>
                          </m:e>
                          <m:sub>
                            <m:r>
                              <a:rPr lang="en-GB" sz="1600" i="1">
                                <a:latin typeface="Cambria Math" panose="02040503050406030204" pitchFamily="18" charset="0"/>
                              </a:rPr>
                              <m:t>𝒕</m:t>
                            </m:r>
                          </m:sub>
                        </m:sSub>
                        <m:r>
                          <a:rPr lang="en-GB" sz="1600" b="1" i="1" smtClean="0">
                            <a:latin typeface="Cambria Math" panose="02040503050406030204" pitchFamily="18" charset="0"/>
                          </a:rPr>
                          <m:t>∗</m:t>
                        </m:r>
                        <m:sSub>
                          <m:sSubPr>
                            <m:ctrlPr>
                              <a:rPr lang="en-GB" sz="1600" i="1">
                                <a:latin typeface="Cambria Math" panose="02040503050406030204" pitchFamily="18" charset="0"/>
                              </a:rPr>
                            </m:ctrlPr>
                          </m:sSubPr>
                          <m:e>
                            <m:r>
                              <a:rPr lang="vi-VN" sz="1600" i="1" smtClean="0">
                                <a:latin typeface="Cambria Math" panose="02040503050406030204" pitchFamily="18" charset="0"/>
                              </a:rPr>
                              <m:t>ơ</m:t>
                            </m:r>
                          </m:e>
                          <m:sub>
                            <m:r>
                              <a:rPr lang="en-GB" sz="1600" i="1">
                                <a:latin typeface="Cambria Math" panose="02040503050406030204" pitchFamily="18" charset="0"/>
                              </a:rPr>
                              <m:t>𝒕</m:t>
                            </m:r>
                          </m:sub>
                        </m:sSub>
                      </m:den>
                    </m:f>
                  </m:oMath>
                </a14:m>
                <a:endParaRPr lang="en-GB" sz="1600" dirty="0"/>
              </a:p>
              <a:p>
                <a:pPr algn="l"/>
                <a:r>
                  <a:rPr lang="en-GB" sz="1600" b="0" dirty="0"/>
                  <a:t>	where </a:t>
                </a:r>
                <a14:m>
                  <m:oMath xmlns:m="http://schemas.openxmlformats.org/officeDocument/2006/math">
                    <m:sSub>
                      <m:sSubPr>
                        <m:ctrlPr>
                          <a:rPr lang="en-GB" sz="1600" b="0" i="1">
                            <a:latin typeface="Cambria Math" panose="02040503050406030204" pitchFamily="18" charset="0"/>
                          </a:rPr>
                        </m:ctrlPr>
                      </m:sSubPr>
                      <m:e>
                        <m:r>
                          <a:rPr lang="vi-VN" sz="1600" b="0" i="1">
                            <a:latin typeface="Cambria Math" panose="02040503050406030204" pitchFamily="18" charset="0"/>
                          </a:rPr>
                          <m:t>ơ</m:t>
                        </m:r>
                      </m:e>
                      <m:sub>
                        <m:r>
                          <a:rPr lang="en-GB" sz="1600" b="0" i="1">
                            <a:latin typeface="Cambria Math" panose="02040503050406030204" pitchFamily="18" charset="0"/>
                          </a:rPr>
                          <m:t>𝑡</m:t>
                        </m:r>
                      </m:sub>
                    </m:sSub>
                  </m:oMath>
                </a14:m>
                <a:r>
                  <a:rPr lang="en-GB" sz="1600" b="0" dirty="0"/>
                  <a:t> is volatility of underlying.</a:t>
                </a:r>
              </a:p>
            </p:txBody>
          </p:sp>
        </mc:Choice>
        <mc:Fallback xmlns="">
          <p:sp>
            <p:nvSpPr>
              <p:cNvPr id="10" name="TextBox 9"/>
              <p:cNvSpPr txBox="1">
                <a:spLocks noRot="1" noChangeAspect="1" noMove="1" noResize="1" noEditPoints="1" noAdjustHandles="1" noChangeArrowheads="1" noChangeShapeType="1" noTextEdit="1"/>
              </p:cNvSpPr>
              <p:nvPr/>
            </p:nvSpPr>
            <p:spPr>
              <a:xfrm>
                <a:off x="428625" y="1600200"/>
                <a:ext cx="7372350" cy="2270750"/>
              </a:xfrm>
              <a:prstGeom prst="rect">
                <a:avLst/>
              </a:prstGeom>
              <a:blipFill rotWithShape="1">
                <a:blip r:embed="rId2"/>
                <a:stretch>
                  <a:fillRect l="-413" t="-806" r="-826" b="-2151"/>
                </a:stretch>
              </a:blipFill>
            </p:spPr>
            <p:txBody>
              <a:bodyPr/>
              <a:lstStyle/>
              <a:p>
                <a:r>
                  <a:rPr lang="en-GB">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5087" y="3711575"/>
            <a:ext cx="5065712" cy="318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706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8</a:t>
            </a:fld>
            <a:endParaRPr lang="en-US" altLang="en-US" sz="100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Dynamic tuning engine</a:t>
            </a:r>
            <a:endParaRPr lang="en-US" altLang="en-US" sz="1600" b="0" dirty="0">
              <a:solidFill>
                <a:srgbClr val="FFFFFF"/>
              </a:solidFill>
            </a:endParaRPr>
          </a:p>
        </p:txBody>
      </p:sp>
      <p:sp>
        <p:nvSpPr>
          <p:cNvPr id="10" name="TextBox 9"/>
          <p:cNvSpPr txBox="1"/>
          <p:nvPr/>
        </p:nvSpPr>
        <p:spPr>
          <a:xfrm>
            <a:off x="428624" y="1600200"/>
            <a:ext cx="9086567" cy="3570208"/>
          </a:xfrm>
          <a:prstGeom prst="rect">
            <a:avLst/>
          </a:prstGeom>
          <a:noFill/>
        </p:spPr>
        <p:txBody>
          <a:bodyPr wrap="square" rtlCol="0">
            <a:spAutoFit/>
          </a:bodyPr>
          <a:lstStyle/>
          <a:p>
            <a:pPr algn="l"/>
            <a:r>
              <a:rPr lang="en-GB" sz="1400" b="0" dirty="0"/>
              <a:t>A good set of variations(parameters) should work well on various instruments. It is especially true for price based strategies. It is also the best way to avoid overfitting by stopping individually tailoring rule for every instrument. </a:t>
            </a:r>
          </a:p>
          <a:p>
            <a:pPr algn="l"/>
            <a:r>
              <a:rPr lang="en-GB" sz="1400" b="0" dirty="0"/>
              <a:t>Hence, the “core” set of parameters is defined by the best sharp ratio across all instruments. And all market conditions. Fixed income instruments and Equity instruments behave fundamentally different,  therefore the core parameters are analysed in separate groups.</a:t>
            </a:r>
          </a:p>
          <a:p>
            <a:pPr algn="l"/>
            <a:r>
              <a:rPr lang="en-GB" sz="1400" b="0" dirty="0"/>
              <a:t>In the system, to find the second and third sets of parameters does not rely on the performance or </a:t>
            </a:r>
            <a:r>
              <a:rPr lang="en-GB" sz="1400" b="0" dirty="0" err="1"/>
              <a:t>sharpe</a:t>
            </a:r>
            <a:r>
              <a:rPr lang="en-GB" sz="1400" b="0" dirty="0"/>
              <a:t> ratio. Instead, the correlation is the key selection criteria. It is because of that:</a:t>
            </a:r>
          </a:p>
          <a:p>
            <a:pPr algn="l"/>
            <a:r>
              <a:rPr lang="en-GB" sz="1400" b="0" dirty="0"/>
              <a:t>	(1) It is very difficult to significantly prove that one set of rules outperforms the others.</a:t>
            </a:r>
          </a:p>
          <a:p>
            <a:pPr algn="l"/>
            <a:r>
              <a:rPr lang="en-GB" sz="1400" b="0" dirty="0"/>
              <a:t>	(2) expected low correlated strategies provide diversification benefit.</a:t>
            </a:r>
          </a:p>
          <a:p>
            <a:pPr algn="l"/>
            <a:endParaRPr lang="en-GB" b="0" dirty="0"/>
          </a:p>
          <a:p>
            <a:pPr algn="l"/>
            <a:endParaRPr lang="en-GB" b="0" dirty="0"/>
          </a:p>
          <a:p>
            <a:pPr algn="l"/>
            <a:endParaRPr lang="en-GB" dirty="0"/>
          </a:p>
          <a:p>
            <a:pPr algn="l"/>
            <a:endParaRPr lang="en-GB" dirty="0"/>
          </a:p>
        </p:txBody>
      </p:sp>
      <p:sp>
        <p:nvSpPr>
          <p:cNvPr id="2" name="TextBox 1"/>
          <p:cNvSpPr txBox="1"/>
          <p:nvPr/>
        </p:nvSpPr>
        <p:spPr>
          <a:xfrm>
            <a:off x="200288" y="4255094"/>
            <a:ext cx="7924537" cy="307777"/>
          </a:xfrm>
          <a:prstGeom prst="rect">
            <a:avLst/>
          </a:prstGeom>
          <a:noFill/>
        </p:spPr>
        <p:txBody>
          <a:bodyPr wrap="square" rtlCol="0">
            <a:spAutoFit/>
          </a:bodyPr>
          <a:lstStyle/>
          <a:p>
            <a:pPr algn="l"/>
            <a:r>
              <a:rPr lang="en-GB" sz="1400" b="0" dirty="0"/>
              <a:t>The table shows the number of years required to be significant that one strategy is better than another</a:t>
            </a:r>
          </a:p>
        </p:txBody>
      </p:sp>
      <p:graphicFrame>
        <p:nvGraphicFramePr>
          <p:cNvPr id="3" name="Table 2"/>
          <p:cNvGraphicFramePr>
            <a:graphicFrameLocks noGrp="1"/>
          </p:cNvGraphicFramePr>
          <p:nvPr>
            <p:extLst>
              <p:ext uri="{D42A27DB-BD31-4B8C-83A1-F6EECF244321}">
                <p14:modId xmlns:p14="http://schemas.microsoft.com/office/powerpoint/2010/main" val="1761497880"/>
              </p:ext>
            </p:extLst>
          </p:nvPr>
        </p:nvGraphicFramePr>
        <p:xfrm>
          <a:off x="1600462" y="5066339"/>
          <a:ext cx="7128935" cy="1483360"/>
        </p:xfrm>
        <a:graphic>
          <a:graphicData uri="http://schemas.openxmlformats.org/drawingml/2006/table">
            <a:tbl>
              <a:tblPr firstRow="1" bandRow="1">
                <a:tableStyleId>{5C22544A-7EE6-4342-B048-85BDC9FD1C3A}</a:tableStyleId>
              </a:tblPr>
              <a:tblGrid>
                <a:gridCol w="1425787">
                  <a:extLst>
                    <a:ext uri="{9D8B030D-6E8A-4147-A177-3AD203B41FA5}">
                      <a16:colId xmlns:a16="http://schemas.microsoft.com/office/drawing/2014/main" xmlns="" val="20000"/>
                    </a:ext>
                  </a:extLst>
                </a:gridCol>
                <a:gridCol w="1425787">
                  <a:extLst>
                    <a:ext uri="{9D8B030D-6E8A-4147-A177-3AD203B41FA5}">
                      <a16:colId xmlns:a16="http://schemas.microsoft.com/office/drawing/2014/main" xmlns="" val="20001"/>
                    </a:ext>
                  </a:extLst>
                </a:gridCol>
                <a:gridCol w="1425787">
                  <a:extLst>
                    <a:ext uri="{9D8B030D-6E8A-4147-A177-3AD203B41FA5}">
                      <a16:colId xmlns:a16="http://schemas.microsoft.com/office/drawing/2014/main" xmlns="" val="20002"/>
                    </a:ext>
                  </a:extLst>
                </a:gridCol>
                <a:gridCol w="1425787">
                  <a:extLst>
                    <a:ext uri="{9D8B030D-6E8A-4147-A177-3AD203B41FA5}">
                      <a16:colId xmlns:a16="http://schemas.microsoft.com/office/drawing/2014/main" xmlns="" val="20003"/>
                    </a:ext>
                  </a:extLst>
                </a:gridCol>
                <a:gridCol w="1425787">
                  <a:extLst>
                    <a:ext uri="{9D8B030D-6E8A-4147-A177-3AD203B41FA5}">
                      <a16:colId xmlns:a16="http://schemas.microsoft.com/office/drawing/2014/main" xmlns="" val="20004"/>
                    </a:ext>
                  </a:extLst>
                </a:gridCol>
              </a:tblGrid>
              <a:tr h="370840">
                <a:tc>
                  <a:txBody>
                    <a:bodyPr/>
                    <a:lstStyle/>
                    <a:p>
                      <a:r>
                        <a:rPr lang="en-GB" dirty="0"/>
                        <a:t>-1.0</a:t>
                      </a:r>
                    </a:p>
                  </a:txBody>
                  <a:tcPr/>
                </a:tc>
                <a:tc>
                  <a:txBody>
                    <a:bodyPr/>
                    <a:lstStyle/>
                    <a:p>
                      <a:r>
                        <a:rPr lang="en-GB" dirty="0"/>
                        <a:t>0.0</a:t>
                      </a:r>
                    </a:p>
                  </a:txBody>
                  <a:tcPr/>
                </a:tc>
                <a:tc>
                  <a:txBody>
                    <a:bodyPr/>
                    <a:lstStyle/>
                    <a:p>
                      <a:r>
                        <a:rPr lang="en-GB" dirty="0"/>
                        <a:t>0.5</a:t>
                      </a:r>
                    </a:p>
                  </a:txBody>
                  <a:tcPr/>
                </a:tc>
                <a:tc>
                  <a:txBody>
                    <a:bodyPr/>
                    <a:lstStyle/>
                    <a:p>
                      <a:r>
                        <a:rPr lang="en-GB" dirty="0"/>
                        <a:t>0.8</a:t>
                      </a:r>
                    </a:p>
                  </a:txBody>
                  <a:tcPr/>
                </a:tc>
                <a:tc>
                  <a:txBody>
                    <a:bodyPr/>
                    <a:lstStyle/>
                    <a:p>
                      <a:r>
                        <a:rPr lang="en-GB" dirty="0"/>
                        <a:t>0.95</a:t>
                      </a:r>
                    </a:p>
                  </a:txBody>
                  <a:tcPr/>
                </a:tc>
                <a:extLst>
                  <a:ext uri="{0D108BD9-81ED-4DB2-BD59-A6C34878D82A}">
                    <a16:rowId xmlns:a16="http://schemas.microsoft.com/office/drawing/2014/main" xmlns="" val="10000"/>
                  </a:ext>
                </a:extLst>
              </a:tr>
              <a:tr h="370840">
                <a:tc>
                  <a:txBody>
                    <a:bodyPr/>
                    <a:lstStyle/>
                    <a:p>
                      <a:r>
                        <a:rPr lang="en-GB" dirty="0"/>
                        <a:t>47</a:t>
                      </a:r>
                    </a:p>
                  </a:txBody>
                  <a:tcPr/>
                </a:tc>
                <a:tc>
                  <a:txBody>
                    <a:bodyPr/>
                    <a:lstStyle/>
                    <a:p>
                      <a:r>
                        <a:rPr lang="en-GB" dirty="0"/>
                        <a:t>47</a:t>
                      </a:r>
                    </a:p>
                  </a:txBody>
                  <a:tcPr/>
                </a:tc>
                <a:tc>
                  <a:txBody>
                    <a:bodyPr/>
                    <a:lstStyle/>
                    <a:p>
                      <a:r>
                        <a:rPr lang="en-GB" dirty="0"/>
                        <a:t>46</a:t>
                      </a:r>
                    </a:p>
                  </a:txBody>
                  <a:tcPr/>
                </a:tc>
                <a:tc>
                  <a:txBody>
                    <a:bodyPr/>
                    <a:lstStyle/>
                    <a:p>
                      <a:r>
                        <a:rPr lang="en-GB" dirty="0"/>
                        <a:t>44</a:t>
                      </a:r>
                    </a:p>
                  </a:txBody>
                  <a:tcPr/>
                </a:tc>
                <a:tc>
                  <a:txBody>
                    <a:bodyPr/>
                    <a:lstStyle/>
                    <a:p>
                      <a:r>
                        <a:rPr lang="en-GB" dirty="0"/>
                        <a:t>37</a:t>
                      </a:r>
                    </a:p>
                  </a:txBody>
                  <a:tcPr/>
                </a:tc>
                <a:extLst>
                  <a:ext uri="{0D108BD9-81ED-4DB2-BD59-A6C34878D82A}">
                    <a16:rowId xmlns:a16="http://schemas.microsoft.com/office/drawing/2014/main" xmlns="" val="10001"/>
                  </a:ext>
                </a:extLst>
              </a:tr>
              <a:tr h="370840">
                <a:tc>
                  <a:txBody>
                    <a:bodyPr/>
                    <a:lstStyle/>
                    <a:p>
                      <a:r>
                        <a:rPr lang="en-GB" dirty="0"/>
                        <a:t>46</a:t>
                      </a:r>
                    </a:p>
                  </a:txBody>
                  <a:tcPr/>
                </a:tc>
                <a:tc>
                  <a:txBody>
                    <a:bodyPr/>
                    <a:lstStyle/>
                    <a:p>
                      <a:r>
                        <a:rPr lang="en-GB" dirty="0"/>
                        <a:t>45</a:t>
                      </a:r>
                    </a:p>
                  </a:txBody>
                  <a:tcPr/>
                </a:tc>
                <a:tc>
                  <a:txBody>
                    <a:bodyPr/>
                    <a:lstStyle/>
                    <a:p>
                      <a:r>
                        <a:rPr lang="en-GB" dirty="0"/>
                        <a:t>40</a:t>
                      </a:r>
                    </a:p>
                  </a:txBody>
                  <a:tcPr/>
                </a:tc>
                <a:tc>
                  <a:txBody>
                    <a:bodyPr/>
                    <a:lstStyle/>
                    <a:p>
                      <a:r>
                        <a:rPr lang="en-GB" dirty="0"/>
                        <a:t>32</a:t>
                      </a:r>
                    </a:p>
                  </a:txBody>
                  <a:tcPr/>
                </a:tc>
                <a:tc>
                  <a:txBody>
                    <a:bodyPr/>
                    <a:lstStyle/>
                    <a:p>
                      <a:r>
                        <a:rPr lang="en-GB" dirty="0"/>
                        <a:t>10</a:t>
                      </a:r>
                    </a:p>
                  </a:txBody>
                  <a:tcPr/>
                </a:tc>
                <a:extLst>
                  <a:ext uri="{0D108BD9-81ED-4DB2-BD59-A6C34878D82A}">
                    <a16:rowId xmlns:a16="http://schemas.microsoft.com/office/drawing/2014/main" xmlns="" val="10002"/>
                  </a:ext>
                </a:extLst>
              </a:tr>
              <a:tr h="370840">
                <a:tc>
                  <a:txBody>
                    <a:bodyPr/>
                    <a:lstStyle/>
                    <a:p>
                      <a:r>
                        <a:rPr lang="en-GB" dirty="0"/>
                        <a:t>41</a:t>
                      </a:r>
                    </a:p>
                  </a:txBody>
                  <a:tcPr/>
                </a:tc>
                <a:tc>
                  <a:txBody>
                    <a:bodyPr/>
                    <a:lstStyle/>
                    <a:p>
                      <a:r>
                        <a:rPr lang="en-GB" dirty="0"/>
                        <a:t>37</a:t>
                      </a:r>
                    </a:p>
                  </a:txBody>
                  <a:tcPr/>
                </a:tc>
                <a:tc>
                  <a:txBody>
                    <a:bodyPr/>
                    <a:lstStyle/>
                    <a:p>
                      <a:r>
                        <a:rPr lang="en-GB" dirty="0"/>
                        <a:t>25</a:t>
                      </a:r>
                    </a:p>
                  </a:txBody>
                  <a:tcPr/>
                </a:tc>
                <a:tc>
                  <a:txBody>
                    <a:bodyPr/>
                    <a:lstStyle/>
                    <a:p>
                      <a:r>
                        <a:rPr lang="en-GB" dirty="0"/>
                        <a:t>10</a:t>
                      </a:r>
                    </a:p>
                  </a:txBody>
                  <a:tcPr/>
                </a:tc>
                <a:tc>
                  <a:txBody>
                    <a:bodyPr/>
                    <a:lstStyle/>
                    <a:p>
                      <a:r>
                        <a:rPr lang="en-GB" dirty="0"/>
                        <a:t>3</a:t>
                      </a:r>
                    </a:p>
                  </a:txBody>
                  <a:tcPr/>
                </a:tc>
                <a:extLst>
                  <a:ext uri="{0D108BD9-81ED-4DB2-BD59-A6C34878D82A}">
                    <a16:rowId xmlns:a16="http://schemas.microsoft.com/office/drawing/2014/main" xmlns="" val="10003"/>
                  </a:ext>
                </a:extLst>
              </a:tr>
            </a:tbl>
          </a:graphicData>
        </a:graphic>
      </p:graphicFrame>
      <p:sp>
        <p:nvSpPr>
          <p:cNvPr id="7" name="TextBox 6"/>
          <p:cNvSpPr txBox="1"/>
          <p:nvPr/>
        </p:nvSpPr>
        <p:spPr>
          <a:xfrm>
            <a:off x="3824043" y="4712128"/>
            <a:ext cx="3810440" cy="338554"/>
          </a:xfrm>
          <a:prstGeom prst="rect">
            <a:avLst/>
          </a:prstGeom>
          <a:noFill/>
        </p:spPr>
        <p:txBody>
          <a:bodyPr wrap="square" rtlCol="0">
            <a:spAutoFit/>
          </a:bodyPr>
          <a:lstStyle/>
          <a:p>
            <a:pPr algn="l"/>
            <a:r>
              <a:rPr lang="en-GB" sz="1600" dirty="0"/>
              <a:t>Correlation between strategies</a:t>
            </a:r>
          </a:p>
        </p:txBody>
      </p:sp>
      <p:graphicFrame>
        <p:nvGraphicFramePr>
          <p:cNvPr id="4" name="Table 3"/>
          <p:cNvGraphicFramePr>
            <a:graphicFrameLocks noGrp="1"/>
          </p:cNvGraphicFramePr>
          <p:nvPr>
            <p:extLst>
              <p:ext uri="{D42A27DB-BD31-4B8C-83A1-F6EECF244321}">
                <p14:modId xmlns:p14="http://schemas.microsoft.com/office/powerpoint/2010/main" val="1826460384"/>
              </p:ext>
            </p:extLst>
          </p:nvPr>
        </p:nvGraphicFramePr>
        <p:xfrm>
          <a:off x="234090" y="5066339"/>
          <a:ext cx="997181" cy="1483360"/>
        </p:xfrm>
        <a:graphic>
          <a:graphicData uri="http://schemas.openxmlformats.org/drawingml/2006/table">
            <a:tbl>
              <a:tblPr firstRow="1" bandRow="1">
                <a:tableStyleId>{21E4AEA4-8DFA-4A89-87EB-49C32662AFE0}</a:tableStyleId>
              </a:tblPr>
              <a:tblGrid>
                <a:gridCol w="997181">
                  <a:extLst>
                    <a:ext uri="{9D8B030D-6E8A-4147-A177-3AD203B41FA5}">
                      <a16:colId xmlns:a16="http://schemas.microsoft.com/office/drawing/2014/main" xmlns="" val="20000"/>
                    </a:ext>
                  </a:extLst>
                </a:gridCol>
              </a:tblGrid>
              <a:tr h="370840">
                <a:tc>
                  <a:txBody>
                    <a:bodyPr/>
                    <a:lstStyle/>
                    <a:p>
                      <a:endParaRPr lang="en-GB" dirty="0"/>
                    </a:p>
                  </a:txBody>
                  <a:tcPr/>
                </a:tc>
                <a:extLst>
                  <a:ext uri="{0D108BD9-81ED-4DB2-BD59-A6C34878D82A}">
                    <a16:rowId xmlns:a16="http://schemas.microsoft.com/office/drawing/2014/main" xmlns="" val="10000"/>
                  </a:ext>
                </a:extLst>
              </a:tr>
              <a:tr h="370840">
                <a:tc>
                  <a:txBody>
                    <a:bodyPr/>
                    <a:lstStyle/>
                    <a:p>
                      <a:r>
                        <a:rPr lang="en-GB" dirty="0"/>
                        <a:t>0.1</a:t>
                      </a:r>
                    </a:p>
                  </a:txBody>
                  <a:tcPr/>
                </a:tc>
                <a:extLst>
                  <a:ext uri="{0D108BD9-81ED-4DB2-BD59-A6C34878D82A}">
                    <a16:rowId xmlns:a16="http://schemas.microsoft.com/office/drawing/2014/main" xmlns="" val="10001"/>
                  </a:ext>
                </a:extLst>
              </a:tr>
              <a:tr h="370840">
                <a:tc>
                  <a:txBody>
                    <a:bodyPr/>
                    <a:lstStyle/>
                    <a:p>
                      <a:r>
                        <a:rPr lang="en-GB" dirty="0"/>
                        <a:t>0.25</a:t>
                      </a:r>
                    </a:p>
                  </a:txBody>
                  <a:tcPr/>
                </a:tc>
                <a:extLst>
                  <a:ext uri="{0D108BD9-81ED-4DB2-BD59-A6C34878D82A}">
                    <a16:rowId xmlns:a16="http://schemas.microsoft.com/office/drawing/2014/main" xmlns="" val="10002"/>
                  </a:ext>
                </a:extLst>
              </a:tr>
              <a:tr h="370840">
                <a:tc>
                  <a:txBody>
                    <a:bodyPr/>
                    <a:lstStyle/>
                    <a:p>
                      <a:r>
                        <a:rPr lang="en-GB" dirty="0"/>
                        <a:t>0.5</a:t>
                      </a:r>
                    </a:p>
                  </a:txBody>
                  <a:tcPr/>
                </a:tc>
                <a:extLst>
                  <a:ext uri="{0D108BD9-81ED-4DB2-BD59-A6C34878D82A}">
                    <a16:rowId xmlns:a16="http://schemas.microsoft.com/office/drawing/2014/main" xmlns="" val="10003"/>
                  </a:ext>
                </a:extLst>
              </a:tr>
            </a:tbl>
          </a:graphicData>
        </a:graphic>
      </p:graphicFrame>
      <p:sp>
        <p:nvSpPr>
          <p:cNvPr id="9" name="TextBox 8"/>
          <p:cNvSpPr txBox="1"/>
          <p:nvPr/>
        </p:nvSpPr>
        <p:spPr>
          <a:xfrm>
            <a:off x="200288" y="4995263"/>
            <a:ext cx="1335088" cy="461665"/>
          </a:xfrm>
          <a:prstGeom prst="rect">
            <a:avLst/>
          </a:prstGeom>
          <a:noFill/>
        </p:spPr>
        <p:txBody>
          <a:bodyPr wrap="square" rtlCol="0">
            <a:spAutoFit/>
          </a:bodyPr>
          <a:lstStyle/>
          <a:p>
            <a:pPr algn="l"/>
            <a:r>
              <a:rPr lang="en-GB" dirty="0"/>
              <a:t>Sharpe Ratio advantage</a:t>
            </a:r>
          </a:p>
        </p:txBody>
      </p:sp>
      <p:sp>
        <p:nvSpPr>
          <p:cNvPr id="11" name="TextBox 10"/>
          <p:cNvSpPr txBox="1"/>
          <p:nvPr/>
        </p:nvSpPr>
        <p:spPr>
          <a:xfrm>
            <a:off x="1600462" y="6523879"/>
            <a:ext cx="7434195" cy="215444"/>
          </a:xfrm>
          <a:prstGeom prst="rect">
            <a:avLst/>
          </a:prstGeom>
          <a:noFill/>
        </p:spPr>
        <p:txBody>
          <a:bodyPr wrap="square" rtlCol="0">
            <a:spAutoFit/>
          </a:bodyPr>
          <a:lstStyle/>
          <a:p>
            <a:pPr algn="l"/>
            <a:r>
              <a:rPr lang="en-GB" sz="800" b="0" i="1" dirty="0"/>
              <a:t>Source: Systematic Trading</a:t>
            </a:r>
          </a:p>
        </p:txBody>
      </p:sp>
    </p:spTree>
    <p:extLst>
      <p:ext uri="{BB962C8B-B14F-4D97-AF65-F5344CB8AC3E}">
        <p14:creationId xmlns:p14="http://schemas.microsoft.com/office/powerpoint/2010/main" val="451610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9</a:t>
            </a:fld>
            <a:endParaRPr lang="en-US" altLang="en-US" sz="1000">
              <a:solidFill>
                <a:srgbClr val="6E615F"/>
              </a:solidFill>
            </a:endParaRPr>
          </a:p>
        </p:txBody>
      </p:sp>
      <p:sp>
        <p:nvSpPr>
          <p:cNvPr id="43011" name="Rectangle 2"/>
          <p:cNvSpPr txBox="1">
            <a:spLocks noChangeArrowheads="1"/>
          </p:cNvSpPr>
          <p:nvPr/>
        </p:nvSpPr>
        <p:spPr bwMode="gray">
          <a:xfrm>
            <a:off x="119063" y="471488"/>
            <a:ext cx="74612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a:solidFill>
                  <a:srgbClr val="FFFFFF"/>
                </a:solidFill>
              </a:rPr>
              <a:t>Structure</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3" name="TextBox 2"/>
          <p:cNvSpPr txBox="1"/>
          <p:nvPr/>
        </p:nvSpPr>
        <p:spPr>
          <a:xfrm>
            <a:off x="702803" y="6808879"/>
            <a:ext cx="4027895" cy="180000"/>
          </a:xfrm>
          <a:prstGeom prst="rect">
            <a:avLst/>
          </a:prstGeom>
          <a:solidFill>
            <a:schemeClr val="bg1"/>
          </a:solidFill>
        </p:spPr>
        <p:txBody>
          <a:bodyPr wrap="square" rtlCol="0">
            <a:spAutoFit/>
          </a:bodyPr>
          <a:lstStyle/>
          <a:p>
            <a:endParaRPr lang="en-GB" dirty="0"/>
          </a:p>
        </p:txBody>
      </p:sp>
      <p:grpSp>
        <p:nvGrpSpPr>
          <p:cNvPr id="6" name="Group 5"/>
          <p:cNvGrpSpPr/>
          <p:nvPr/>
        </p:nvGrpSpPr>
        <p:grpSpPr>
          <a:xfrm>
            <a:off x="352425" y="1724025"/>
            <a:ext cx="2971800" cy="276999"/>
            <a:chOff x="352425" y="1724025"/>
            <a:chExt cx="2971800" cy="276999"/>
          </a:xfrm>
        </p:grpSpPr>
        <p:sp>
          <p:nvSpPr>
            <p:cNvPr id="5" name="TextBox 4"/>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a:t>Carry X</a:t>
              </a:r>
            </a:p>
          </p:txBody>
        </p:sp>
        <p:sp>
          <p:nvSpPr>
            <p:cNvPr id="9" name="TextBox 8"/>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a:t>EMA X</a:t>
              </a:r>
            </a:p>
          </p:txBody>
        </p:sp>
        <p:sp>
          <p:nvSpPr>
            <p:cNvPr id="10" name="TextBox 9"/>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a:t>IR X</a:t>
              </a:r>
            </a:p>
          </p:txBody>
        </p:sp>
      </p:grpSp>
      <p:grpSp>
        <p:nvGrpSpPr>
          <p:cNvPr id="12" name="Group 11"/>
          <p:cNvGrpSpPr/>
          <p:nvPr/>
        </p:nvGrpSpPr>
        <p:grpSpPr>
          <a:xfrm>
            <a:off x="3638550" y="1737925"/>
            <a:ext cx="2971800" cy="276999"/>
            <a:chOff x="352425" y="1724025"/>
            <a:chExt cx="2971800" cy="276999"/>
          </a:xfrm>
        </p:grpSpPr>
        <p:sp>
          <p:nvSpPr>
            <p:cNvPr id="13" name="TextBox 12"/>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a:t>Carry Y</a:t>
              </a:r>
            </a:p>
          </p:txBody>
        </p:sp>
        <p:sp>
          <p:nvSpPr>
            <p:cNvPr id="14" name="TextBox 13"/>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a:t>EMA Y</a:t>
              </a:r>
            </a:p>
          </p:txBody>
        </p:sp>
        <p:sp>
          <p:nvSpPr>
            <p:cNvPr id="15" name="TextBox 14"/>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a:t>IR Y</a:t>
              </a:r>
            </a:p>
          </p:txBody>
        </p:sp>
      </p:grpSp>
      <p:grpSp>
        <p:nvGrpSpPr>
          <p:cNvPr id="16" name="Group 15"/>
          <p:cNvGrpSpPr/>
          <p:nvPr/>
        </p:nvGrpSpPr>
        <p:grpSpPr>
          <a:xfrm>
            <a:off x="7038975" y="1724024"/>
            <a:ext cx="2971800" cy="276999"/>
            <a:chOff x="352425" y="1724025"/>
            <a:chExt cx="2971800" cy="276999"/>
          </a:xfrm>
        </p:grpSpPr>
        <p:sp>
          <p:nvSpPr>
            <p:cNvPr id="17" name="TextBox 16"/>
            <p:cNvSpPr txBox="1"/>
            <p:nvPr/>
          </p:nvSpPr>
          <p:spPr>
            <a:xfrm>
              <a:off x="352425" y="1724025"/>
              <a:ext cx="990600" cy="276999"/>
            </a:xfrm>
            <a:prstGeom prst="rect">
              <a:avLst/>
            </a:prstGeom>
            <a:noFill/>
            <a:ln>
              <a:solidFill>
                <a:schemeClr val="tx1"/>
              </a:solidFill>
            </a:ln>
          </p:spPr>
          <p:txBody>
            <a:bodyPr wrap="square" rtlCol="0">
              <a:spAutoFit/>
            </a:bodyPr>
            <a:lstStyle/>
            <a:p>
              <a:r>
                <a:rPr lang="en-GB" dirty="0"/>
                <a:t>Carry Z</a:t>
              </a:r>
            </a:p>
          </p:txBody>
        </p:sp>
        <p:sp>
          <p:nvSpPr>
            <p:cNvPr id="18" name="TextBox 17"/>
            <p:cNvSpPr txBox="1"/>
            <p:nvPr/>
          </p:nvSpPr>
          <p:spPr>
            <a:xfrm>
              <a:off x="1343025" y="1724025"/>
              <a:ext cx="990600" cy="276999"/>
            </a:xfrm>
            <a:prstGeom prst="rect">
              <a:avLst/>
            </a:prstGeom>
            <a:noFill/>
            <a:ln>
              <a:solidFill>
                <a:schemeClr val="tx1"/>
              </a:solidFill>
            </a:ln>
          </p:spPr>
          <p:txBody>
            <a:bodyPr wrap="square" rtlCol="0">
              <a:spAutoFit/>
            </a:bodyPr>
            <a:lstStyle/>
            <a:p>
              <a:r>
                <a:rPr lang="en-GB" dirty="0"/>
                <a:t>EMA Z</a:t>
              </a:r>
            </a:p>
          </p:txBody>
        </p:sp>
        <p:sp>
          <p:nvSpPr>
            <p:cNvPr id="19" name="TextBox 18"/>
            <p:cNvSpPr txBox="1"/>
            <p:nvPr/>
          </p:nvSpPr>
          <p:spPr>
            <a:xfrm>
              <a:off x="2333625" y="1724025"/>
              <a:ext cx="990600" cy="276999"/>
            </a:xfrm>
            <a:prstGeom prst="rect">
              <a:avLst/>
            </a:prstGeom>
            <a:noFill/>
            <a:ln>
              <a:solidFill>
                <a:schemeClr val="tx1"/>
              </a:solidFill>
            </a:ln>
          </p:spPr>
          <p:txBody>
            <a:bodyPr wrap="square" rtlCol="0">
              <a:spAutoFit/>
            </a:bodyPr>
            <a:lstStyle/>
            <a:p>
              <a:r>
                <a:rPr lang="en-GB" dirty="0"/>
                <a:t>IR Z</a:t>
              </a:r>
            </a:p>
          </p:txBody>
        </p:sp>
      </p:grpSp>
      <p:sp>
        <p:nvSpPr>
          <p:cNvPr id="21" name="TextBox 20"/>
          <p:cNvSpPr txBox="1"/>
          <p:nvPr/>
        </p:nvSpPr>
        <p:spPr>
          <a:xfrm>
            <a:off x="1343025" y="3596074"/>
            <a:ext cx="1981200" cy="276999"/>
          </a:xfrm>
          <a:prstGeom prst="rect">
            <a:avLst/>
          </a:prstGeom>
          <a:noFill/>
          <a:ln>
            <a:solidFill>
              <a:schemeClr val="tx1"/>
            </a:solidFill>
          </a:ln>
        </p:spPr>
        <p:txBody>
          <a:bodyPr wrap="square" rtlCol="0">
            <a:spAutoFit/>
          </a:bodyPr>
          <a:lstStyle/>
          <a:p>
            <a:r>
              <a:rPr lang="en-GB" dirty="0"/>
              <a:t>Combined  signal: X</a:t>
            </a:r>
          </a:p>
        </p:txBody>
      </p:sp>
      <p:grpSp>
        <p:nvGrpSpPr>
          <p:cNvPr id="24" name="Group 23"/>
          <p:cNvGrpSpPr/>
          <p:nvPr/>
        </p:nvGrpSpPr>
        <p:grpSpPr>
          <a:xfrm>
            <a:off x="352425" y="2486024"/>
            <a:ext cx="2971800" cy="461665"/>
            <a:chOff x="352425" y="1724025"/>
            <a:chExt cx="2971800" cy="461665"/>
          </a:xfrm>
        </p:grpSpPr>
        <p:sp>
          <p:nvSpPr>
            <p:cNvPr id="25" name="TextBox 24"/>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a:t>Carry Weight X</a:t>
              </a:r>
            </a:p>
          </p:txBody>
        </p:sp>
        <p:sp>
          <p:nvSpPr>
            <p:cNvPr id="26" name="TextBox 25"/>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a:t>EMA Weight X</a:t>
              </a:r>
            </a:p>
          </p:txBody>
        </p:sp>
        <p:sp>
          <p:nvSpPr>
            <p:cNvPr id="27" name="TextBox 26"/>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a:t>IR    Weight X</a:t>
              </a:r>
            </a:p>
          </p:txBody>
        </p:sp>
      </p:grpSp>
      <p:grpSp>
        <p:nvGrpSpPr>
          <p:cNvPr id="28" name="Group 27"/>
          <p:cNvGrpSpPr/>
          <p:nvPr/>
        </p:nvGrpSpPr>
        <p:grpSpPr>
          <a:xfrm>
            <a:off x="3638550" y="2486025"/>
            <a:ext cx="2971800" cy="461665"/>
            <a:chOff x="352425" y="1724025"/>
            <a:chExt cx="2971800" cy="461665"/>
          </a:xfrm>
        </p:grpSpPr>
        <p:sp>
          <p:nvSpPr>
            <p:cNvPr id="29" name="TextBox 28"/>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a:t>Carry Weight Y</a:t>
              </a:r>
            </a:p>
          </p:txBody>
        </p:sp>
        <p:sp>
          <p:nvSpPr>
            <p:cNvPr id="30" name="TextBox 29"/>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a:t>EMA Weight Y</a:t>
              </a:r>
            </a:p>
          </p:txBody>
        </p:sp>
        <p:sp>
          <p:nvSpPr>
            <p:cNvPr id="31" name="TextBox 30"/>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a:t>IR    Weight Y</a:t>
              </a:r>
            </a:p>
          </p:txBody>
        </p:sp>
      </p:grpSp>
      <p:grpSp>
        <p:nvGrpSpPr>
          <p:cNvPr id="32" name="Group 31"/>
          <p:cNvGrpSpPr/>
          <p:nvPr/>
        </p:nvGrpSpPr>
        <p:grpSpPr>
          <a:xfrm>
            <a:off x="7038975" y="2486025"/>
            <a:ext cx="2971800" cy="461665"/>
            <a:chOff x="352425" y="1724025"/>
            <a:chExt cx="2971800" cy="461665"/>
          </a:xfrm>
        </p:grpSpPr>
        <p:sp>
          <p:nvSpPr>
            <p:cNvPr id="33" name="TextBox 32"/>
            <p:cNvSpPr txBox="1"/>
            <p:nvPr/>
          </p:nvSpPr>
          <p:spPr>
            <a:xfrm>
              <a:off x="352425" y="1724025"/>
              <a:ext cx="990600" cy="461665"/>
            </a:xfrm>
            <a:prstGeom prst="rect">
              <a:avLst/>
            </a:prstGeom>
            <a:noFill/>
            <a:ln>
              <a:solidFill>
                <a:schemeClr val="tx1"/>
              </a:solidFill>
            </a:ln>
          </p:spPr>
          <p:txBody>
            <a:bodyPr wrap="square" rtlCol="0">
              <a:spAutoFit/>
            </a:bodyPr>
            <a:lstStyle/>
            <a:p>
              <a:r>
                <a:rPr lang="en-GB" dirty="0"/>
                <a:t>Carry Weight Z</a:t>
              </a:r>
            </a:p>
          </p:txBody>
        </p:sp>
        <p:sp>
          <p:nvSpPr>
            <p:cNvPr id="34" name="TextBox 33"/>
            <p:cNvSpPr txBox="1"/>
            <p:nvPr/>
          </p:nvSpPr>
          <p:spPr>
            <a:xfrm>
              <a:off x="1343025" y="1724025"/>
              <a:ext cx="990600" cy="461665"/>
            </a:xfrm>
            <a:prstGeom prst="rect">
              <a:avLst/>
            </a:prstGeom>
            <a:noFill/>
            <a:ln>
              <a:solidFill>
                <a:schemeClr val="tx1"/>
              </a:solidFill>
            </a:ln>
          </p:spPr>
          <p:txBody>
            <a:bodyPr wrap="square" rtlCol="0">
              <a:spAutoFit/>
            </a:bodyPr>
            <a:lstStyle/>
            <a:p>
              <a:r>
                <a:rPr lang="en-GB" dirty="0"/>
                <a:t>EMA Weight Z</a:t>
              </a:r>
            </a:p>
          </p:txBody>
        </p:sp>
        <p:sp>
          <p:nvSpPr>
            <p:cNvPr id="35" name="TextBox 34"/>
            <p:cNvSpPr txBox="1"/>
            <p:nvPr/>
          </p:nvSpPr>
          <p:spPr>
            <a:xfrm>
              <a:off x="2333625" y="1724025"/>
              <a:ext cx="990600" cy="461665"/>
            </a:xfrm>
            <a:prstGeom prst="rect">
              <a:avLst/>
            </a:prstGeom>
            <a:noFill/>
            <a:ln>
              <a:solidFill>
                <a:schemeClr val="tx1"/>
              </a:solidFill>
            </a:ln>
          </p:spPr>
          <p:txBody>
            <a:bodyPr wrap="square" rtlCol="0">
              <a:spAutoFit/>
            </a:bodyPr>
            <a:lstStyle/>
            <a:p>
              <a:r>
                <a:rPr lang="en-GB" dirty="0"/>
                <a:t>IR    Weight Z</a:t>
              </a:r>
            </a:p>
          </p:txBody>
        </p:sp>
      </p:grpSp>
      <p:sp>
        <p:nvSpPr>
          <p:cNvPr id="36" name="TextBox 35"/>
          <p:cNvSpPr txBox="1"/>
          <p:nvPr/>
        </p:nvSpPr>
        <p:spPr>
          <a:xfrm>
            <a:off x="4133850" y="3609974"/>
            <a:ext cx="1981200" cy="276999"/>
          </a:xfrm>
          <a:prstGeom prst="rect">
            <a:avLst/>
          </a:prstGeom>
          <a:noFill/>
          <a:ln>
            <a:solidFill>
              <a:schemeClr val="tx1"/>
            </a:solidFill>
          </a:ln>
        </p:spPr>
        <p:txBody>
          <a:bodyPr wrap="square" rtlCol="0">
            <a:spAutoFit/>
          </a:bodyPr>
          <a:lstStyle/>
          <a:p>
            <a:r>
              <a:rPr lang="en-GB" dirty="0"/>
              <a:t>Combined  signal: Y</a:t>
            </a:r>
          </a:p>
        </p:txBody>
      </p:sp>
      <p:sp>
        <p:nvSpPr>
          <p:cNvPr id="37" name="TextBox 36"/>
          <p:cNvSpPr txBox="1"/>
          <p:nvPr/>
        </p:nvSpPr>
        <p:spPr>
          <a:xfrm>
            <a:off x="7038975" y="3625422"/>
            <a:ext cx="1981200" cy="276999"/>
          </a:xfrm>
          <a:prstGeom prst="rect">
            <a:avLst/>
          </a:prstGeom>
          <a:noFill/>
          <a:ln>
            <a:solidFill>
              <a:schemeClr val="tx1"/>
            </a:solidFill>
          </a:ln>
        </p:spPr>
        <p:txBody>
          <a:bodyPr wrap="square" rtlCol="0">
            <a:spAutoFit/>
          </a:bodyPr>
          <a:lstStyle/>
          <a:p>
            <a:r>
              <a:rPr lang="en-GB" dirty="0"/>
              <a:t>Combined  signal: Z</a:t>
            </a:r>
          </a:p>
        </p:txBody>
      </p:sp>
      <p:sp>
        <p:nvSpPr>
          <p:cNvPr id="38" name="TextBox 37"/>
          <p:cNvSpPr txBox="1"/>
          <p:nvPr/>
        </p:nvSpPr>
        <p:spPr>
          <a:xfrm>
            <a:off x="1392775" y="4262824"/>
            <a:ext cx="1981200" cy="276999"/>
          </a:xfrm>
          <a:prstGeom prst="rect">
            <a:avLst/>
          </a:prstGeom>
          <a:noFill/>
          <a:ln>
            <a:solidFill>
              <a:schemeClr val="tx1"/>
            </a:solidFill>
          </a:ln>
        </p:spPr>
        <p:txBody>
          <a:bodyPr wrap="square" rtlCol="0">
            <a:spAutoFit/>
          </a:bodyPr>
          <a:lstStyle/>
          <a:p>
            <a:r>
              <a:rPr lang="en-GB" dirty="0"/>
              <a:t>Weight  X</a:t>
            </a:r>
          </a:p>
        </p:txBody>
      </p:sp>
      <p:sp>
        <p:nvSpPr>
          <p:cNvPr id="39" name="TextBox 38"/>
          <p:cNvSpPr txBox="1"/>
          <p:nvPr/>
        </p:nvSpPr>
        <p:spPr>
          <a:xfrm>
            <a:off x="4133850" y="4276724"/>
            <a:ext cx="1981200" cy="276999"/>
          </a:xfrm>
          <a:prstGeom prst="rect">
            <a:avLst/>
          </a:prstGeom>
          <a:noFill/>
          <a:ln>
            <a:solidFill>
              <a:schemeClr val="tx1"/>
            </a:solidFill>
          </a:ln>
        </p:spPr>
        <p:txBody>
          <a:bodyPr wrap="square" rtlCol="0">
            <a:spAutoFit/>
          </a:bodyPr>
          <a:lstStyle/>
          <a:p>
            <a:r>
              <a:rPr lang="en-GB" dirty="0"/>
              <a:t>Weight  Y</a:t>
            </a:r>
          </a:p>
        </p:txBody>
      </p:sp>
      <p:sp>
        <p:nvSpPr>
          <p:cNvPr id="40" name="TextBox 39"/>
          <p:cNvSpPr txBox="1"/>
          <p:nvPr/>
        </p:nvSpPr>
        <p:spPr>
          <a:xfrm>
            <a:off x="7038975" y="4253298"/>
            <a:ext cx="1981200" cy="276999"/>
          </a:xfrm>
          <a:prstGeom prst="rect">
            <a:avLst/>
          </a:prstGeom>
          <a:noFill/>
          <a:ln>
            <a:solidFill>
              <a:schemeClr val="tx1"/>
            </a:solidFill>
          </a:ln>
        </p:spPr>
        <p:txBody>
          <a:bodyPr wrap="square" rtlCol="0">
            <a:spAutoFit/>
          </a:bodyPr>
          <a:lstStyle/>
          <a:p>
            <a:r>
              <a:rPr lang="en-GB" dirty="0"/>
              <a:t>Weight  Z</a:t>
            </a:r>
          </a:p>
        </p:txBody>
      </p:sp>
      <p:sp>
        <p:nvSpPr>
          <p:cNvPr id="8" name="Right Arrow 7"/>
          <p:cNvSpPr/>
          <p:nvPr/>
        </p:nvSpPr>
        <p:spPr bwMode="auto">
          <a:xfrm rot="3102784">
            <a:off x="1838325" y="3124200"/>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2" name="Right Arrow 41"/>
          <p:cNvSpPr/>
          <p:nvPr/>
        </p:nvSpPr>
        <p:spPr bwMode="auto">
          <a:xfrm rot="5400000">
            <a:off x="4924424" y="3166754"/>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3" name="Right Arrow 42"/>
          <p:cNvSpPr/>
          <p:nvPr/>
        </p:nvSpPr>
        <p:spPr bwMode="auto">
          <a:xfrm rot="7652530">
            <a:off x="7915274" y="3190437"/>
            <a:ext cx="400050"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11" name="Oval 10"/>
          <p:cNvSpPr/>
          <p:nvPr/>
        </p:nvSpPr>
        <p:spPr bwMode="auto">
          <a:xfrm>
            <a:off x="3906043" y="5633122"/>
            <a:ext cx="2684462" cy="952500"/>
          </a:xfrm>
          <a:prstGeom prst="ellipse">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defTabSz="1023938" rtl="0" eaLnBrk="0" fontAlgn="base" latinLnBrk="0" hangingPunct="0">
              <a:lnSpc>
                <a:spcPct val="100000"/>
              </a:lnSpc>
              <a:spcBef>
                <a:spcPct val="50000"/>
              </a:spcBef>
              <a:spcAft>
                <a:spcPct val="0"/>
              </a:spcAft>
              <a:buClrTx/>
              <a:buSzTx/>
              <a:buFontTx/>
              <a:buNone/>
              <a:tabLst/>
            </a:pPr>
            <a:r>
              <a:rPr kumimoji="0" lang="en-GB" sz="1600" b="0" i="0" u="none" strike="noStrike" cap="none" normalizeH="0" baseline="0" dirty="0">
                <a:ln>
                  <a:noFill/>
                </a:ln>
                <a:solidFill>
                  <a:schemeClr val="tx2"/>
                </a:solidFill>
                <a:effectLst/>
                <a:latin typeface="Gill Sans" pitchFamily="-105" charset="0"/>
                <a:ea typeface="ＭＳ Ｐゴシック" pitchFamily="-105" charset="-128"/>
                <a:cs typeface="ＭＳ Ｐゴシック" pitchFamily="-105" charset="-128"/>
              </a:rPr>
              <a:t>Technical</a:t>
            </a:r>
            <a:r>
              <a:rPr kumimoji="0" lang="en-GB" sz="1600" b="0" i="0" u="none" strike="noStrike" cap="none" normalizeH="0" dirty="0">
                <a:ln>
                  <a:noFill/>
                </a:ln>
                <a:solidFill>
                  <a:schemeClr val="tx2"/>
                </a:solidFill>
                <a:effectLst/>
                <a:latin typeface="Gill Sans" pitchFamily="-105" charset="0"/>
                <a:ea typeface="ＭＳ Ｐゴシック" pitchFamily="-105" charset="-128"/>
                <a:cs typeface="ＭＳ Ｐゴシック" pitchFamily="-105" charset="-128"/>
              </a:rPr>
              <a:t> Model Portfolio</a:t>
            </a:r>
            <a:endParaRPr kumimoji="0" lang="en-GB" sz="1600" b="0" i="0" u="none" strike="noStrike" cap="none" normalizeH="0" baseline="0" dirty="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5" name="Right Arrow 44"/>
          <p:cNvSpPr/>
          <p:nvPr/>
        </p:nvSpPr>
        <p:spPr bwMode="auto">
          <a:xfrm rot="3102784">
            <a:off x="3332069" y="5173843"/>
            <a:ext cx="794457"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6" name="Right Arrow 45"/>
          <p:cNvSpPr/>
          <p:nvPr/>
        </p:nvSpPr>
        <p:spPr bwMode="auto">
          <a:xfrm rot="5400000">
            <a:off x="4929030" y="5009998"/>
            <a:ext cx="638488"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7" name="Right Arrow 46"/>
          <p:cNvSpPr/>
          <p:nvPr/>
        </p:nvSpPr>
        <p:spPr bwMode="auto">
          <a:xfrm rot="7652530">
            <a:off x="6335150" y="5074289"/>
            <a:ext cx="824909" cy="276225"/>
          </a:xfrm>
          <a:prstGeom prst="rightArrow">
            <a:avLst/>
          </a:pr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
        <p:nvSpPr>
          <p:cNvPr id="43008" name="Rectangle 43007"/>
          <p:cNvSpPr/>
          <p:nvPr/>
        </p:nvSpPr>
        <p:spPr bwMode="auto">
          <a:xfrm>
            <a:off x="119063" y="2373956"/>
            <a:ext cx="10186987" cy="1664644"/>
          </a:xfrm>
          <a:prstGeom prst="rect">
            <a:avLst/>
          </a:prstGeom>
          <a:noFill/>
          <a:ln w="22225" cap="flat" cmpd="sng" algn="ctr">
            <a:solidFill>
              <a:srgbClr val="C00000"/>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9008454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GPREFIX" val="CO_"/>
  <p:tag name="CO_TEMPLATENAME" val="Coutts.ppt"/>
  <p:tag name="CO_CREATEDATE" val="17 December 2010"/>
  <p:tag name="CO_DPI" val=""/>
</p:tagLst>
</file>

<file path=ppt/tags/tag2.xml><?xml version="1.0" encoding="utf-8"?>
<p:tagLst xmlns:a="http://schemas.openxmlformats.org/drawingml/2006/main" xmlns:r="http://schemas.openxmlformats.org/officeDocument/2006/relationships" xmlns:p="http://schemas.openxmlformats.org/presentationml/2006/main">
  <p:tag name="CO_DIALOGNAME" val="Title"/>
  <p:tag name="CO_SHORTNAME" val=""/>
  <p:tag name="CO_INNEWPRESENTATION" val="YES"/>
  <p:tag name="CO_ONINSERTSLIDEDLG" val="YES"/>
</p:tagLst>
</file>

<file path=ppt/theme/theme1.xml><?xml version="1.0" encoding="utf-8"?>
<a:theme xmlns:a="http://schemas.openxmlformats.org/drawingml/2006/main" name="CIS Committee Presentations 0911">
  <a:themeElements>
    <a:clrScheme name="CIS Committee Presentations 0911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IS Committee Presentations 0911">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1" i="0" u="none" strike="noStrike" cap="none" normalizeH="0" baseline="0" smtClean="0">
            <a:ln>
              <a:noFill/>
            </a:ln>
            <a:solidFill>
              <a:schemeClr val="tx2"/>
            </a:solidFill>
            <a:effectLst/>
            <a:latin typeface="Gill Sans" pitchFamily="2" charset="0"/>
            <a:ea typeface="ＭＳ Ｐゴシック" pitchFamily="34"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1" i="0" u="none" strike="noStrike" cap="none" normalizeH="0" baseline="0" smtClean="0">
            <a:ln>
              <a:noFill/>
            </a:ln>
            <a:solidFill>
              <a:schemeClr val="tx2"/>
            </a:solidFill>
            <a:effectLst/>
            <a:latin typeface="Gill Sans" pitchFamily="2" charset="0"/>
            <a:ea typeface="ＭＳ Ｐゴシック" pitchFamily="34" charset="-128"/>
          </a:defRPr>
        </a:defPPr>
      </a:lstStyle>
    </a:lnDef>
  </a:objectDefaults>
  <a:extraClrSchemeLst>
    <a:extraClrScheme>
      <a:clrScheme name="CIS Committee Presentations 0911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utts_Divider page">
  <a:themeElements>
    <a:clrScheme name="Coutts_Divider pag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outts_Divider page">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1" i="0" u="none" strike="noStrike" cap="none" normalizeH="0" baseline="0" smtClean="0">
            <a:ln>
              <a:noFill/>
            </a:ln>
            <a:solidFill>
              <a:schemeClr val="tx2"/>
            </a:solidFill>
            <a:effectLst/>
            <a:latin typeface="Gill Sans" pitchFamily="2" charset="0"/>
            <a:ea typeface="ＭＳ Ｐゴシック" pitchFamily="34"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1" i="0" u="none" strike="noStrike" cap="none" normalizeH="0" baseline="0" smtClean="0">
            <a:ln>
              <a:noFill/>
            </a:ln>
            <a:solidFill>
              <a:schemeClr val="tx2"/>
            </a:solidFill>
            <a:effectLst/>
            <a:latin typeface="Gill Sans" pitchFamily="2" charset="0"/>
            <a:ea typeface="ＭＳ Ｐゴシック" pitchFamily="34" charset="-128"/>
          </a:defRPr>
        </a:defPPr>
      </a:lstStyle>
    </a:lnDef>
  </a:objectDefaults>
  <a:extraClrSchemeLst>
    <a:extraClrScheme>
      <a:clrScheme name="Coutts_Divider pag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utts full template">
  <a:themeElements>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outts full template">
      <a:majorFont>
        <a:latin typeface="Gill Sans"/>
        <a:ea typeface="ＭＳ Ｐゴシック"/>
        <a:cs typeface="ＭＳ Ｐゴシック"/>
      </a:majorFont>
      <a:minorFont>
        <a:latin typeface="Gill Sans"/>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lnDef>
  </a:objectDefaults>
  <a:extraClrSchemeLst>
    <a:extraClrScheme>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outts full template">
  <a:themeElements>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outts full template">
      <a:majorFont>
        <a:latin typeface="Gill Sans"/>
        <a:ea typeface="ＭＳ Ｐゴシック"/>
        <a:cs typeface="ＭＳ Ｐゴシック"/>
      </a:majorFont>
      <a:minorFont>
        <a:latin typeface="Gill Sans"/>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lnDef>
  </a:objectDefaults>
  <a:extraClrSchemeLst>
    <a:extraClrScheme>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outts full template">
  <a:themeElements>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outts full template">
      <a:majorFont>
        <a:latin typeface="Gill Sans"/>
        <a:ea typeface="ＭＳ Ｐゴシック"/>
        <a:cs typeface="ＭＳ Ｐゴシック"/>
      </a:majorFont>
      <a:minorFont>
        <a:latin typeface="Gill Sans"/>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lnDef>
  </a:objectDefaults>
  <a:extraClrSchemeLst>
    <a:extraClrScheme>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6084"/>
    </a:hlink>
    <a:folHlink>
      <a:srgbClr val="70C7AD"/>
    </a:folHlink>
  </a:clrScheme>
</a:themeOverride>
</file>

<file path=ppt/theme/themeOverride2.xml><?xml version="1.0" encoding="utf-8"?>
<a:themeOverride xmlns:a="http://schemas.openxmlformats.org/drawingml/2006/main">
  <a:clrScheme name="">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6084"/>
    </a:hlink>
    <a:folHlink>
      <a:srgbClr val="70C7AD"/>
    </a:folHlink>
  </a:clrScheme>
</a:themeOverride>
</file>

<file path=ppt/theme/themeOverride3.xml><?xml version="1.0" encoding="utf-8"?>
<a:themeOverride xmlns:a="http://schemas.openxmlformats.org/drawingml/2006/main">
  <a:clrScheme name="">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6084"/>
    </a:hlink>
    <a:folHlink>
      <a:srgbClr val="70C7AD"/>
    </a:folHlink>
  </a:clrScheme>
</a:themeOverride>
</file>

<file path=ppt/theme/themeOverride4.xml><?xml version="1.0" encoding="utf-8"?>
<a:themeOverride xmlns:a="http://schemas.openxmlformats.org/drawingml/2006/main">
  <a:clrScheme name="">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6084"/>
    </a:hlink>
    <a:folHlink>
      <a:srgbClr val="70C7AD"/>
    </a:folHlink>
  </a:clrScheme>
</a:themeOverride>
</file>

<file path=docProps/app.xml><?xml version="1.0" encoding="utf-8"?>
<Properties xmlns="http://schemas.openxmlformats.org/officeDocument/2006/extended-properties" xmlns:vt="http://schemas.openxmlformats.org/officeDocument/2006/docPropsVTypes">
  <Template>CIS Committee Presentations 0911</Template>
  <TotalTime>39968</TotalTime>
  <Words>1126</Words>
  <Application>Microsoft Office PowerPoint</Application>
  <PresentationFormat>Custom</PresentationFormat>
  <Paragraphs>249</Paragraphs>
  <Slides>21</Slides>
  <Notes>2</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21</vt:i4>
      </vt:variant>
    </vt:vector>
  </HeadingPairs>
  <TitlesOfParts>
    <vt:vector size="31" baseType="lpstr">
      <vt:lpstr>Gill Sans</vt:lpstr>
      <vt:lpstr>ＭＳ Ｐゴシック</vt:lpstr>
      <vt:lpstr>ＭＳ Ｐゴシック</vt:lpstr>
      <vt:lpstr>Arial</vt:lpstr>
      <vt:lpstr>Cambria Math</vt:lpstr>
      <vt:lpstr>CIS Committee Presentations 0911</vt:lpstr>
      <vt:lpstr>Coutts_Divider page</vt:lpstr>
      <vt:lpstr>Coutts full template</vt:lpstr>
      <vt:lpstr>1_Coutts full template</vt:lpstr>
      <vt:lpstr>2_Coutts full template</vt:lpstr>
      <vt:lpstr>T-model</vt:lpstr>
      <vt:lpstr>Not to be smart, but to be diversified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Royal Bank of Scotland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Glenny</dc:creator>
  <cp:lastModifiedBy>langyu gu</cp:lastModifiedBy>
  <cp:revision>1448</cp:revision>
  <cp:lastPrinted>2016-11-15T10:38:05Z</cp:lastPrinted>
  <dcterms:created xsi:type="dcterms:W3CDTF">2011-10-18T11:07:18Z</dcterms:created>
  <dcterms:modified xsi:type="dcterms:W3CDTF">2017-11-07T21:13:35Z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1119716311</vt:i4>
  </property>
  <property fmtid="{D5CDD505-2E9C-101B-9397-08002B2CF9AE}" pid="3" name="_NewReviewCycle">
    <vt:lpwstr/>
  </property>
  <property fmtid="{D5CDD505-2E9C-101B-9397-08002B2CF9AE}" pid="4" name="_EmailSubject">
    <vt:lpwstr>TAAF Doc Request</vt:lpwstr>
  </property>
  <property fmtid="{D5CDD505-2E9C-101B-9397-08002B2CF9AE}" pid="5" name="_AuthorEmail">
    <vt:lpwstr>Munaz.Khan@coutts.com</vt:lpwstr>
  </property>
  <property fmtid="{D5CDD505-2E9C-101B-9397-08002B2CF9AE}" pid="6" name="_AuthorEmailDisplayName">
    <vt:lpwstr>Khan, Munaz (Global Markets, PB)</vt:lpwstr>
  </property>
</Properties>
</file>