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Override2.xml" ContentType="application/vnd.openxmlformats-officedocument.themeOverr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Override3.xml" ContentType="application/vnd.openxmlformats-officedocument.themeOverrid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Override4.xml" ContentType="application/vnd.openxmlformats-officedocument.themeOverrid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4" r:id="rId1"/>
    <p:sldMasterId id="2147483652" r:id="rId2"/>
    <p:sldMasterId id="2147484120" r:id="rId3"/>
    <p:sldMasterId id="2147485140" r:id="rId4"/>
    <p:sldMasterId id="2147485152" r:id="rId5"/>
  </p:sldMasterIdLst>
  <p:notesMasterIdLst>
    <p:notesMasterId r:id="rId19"/>
  </p:notesMasterIdLst>
  <p:handoutMasterIdLst>
    <p:handoutMasterId r:id="rId20"/>
  </p:handoutMasterIdLst>
  <p:sldIdLst>
    <p:sldId id="892" r:id="rId6"/>
    <p:sldId id="893" r:id="rId7"/>
    <p:sldId id="895" r:id="rId8"/>
    <p:sldId id="896" r:id="rId9"/>
    <p:sldId id="905" r:id="rId10"/>
    <p:sldId id="897" r:id="rId11"/>
    <p:sldId id="898" r:id="rId12"/>
    <p:sldId id="899" r:id="rId13"/>
    <p:sldId id="900" r:id="rId14"/>
    <p:sldId id="903" r:id="rId15"/>
    <p:sldId id="901" r:id="rId16"/>
    <p:sldId id="902" r:id="rId17"/>
    <p:sldId id="904" r:id="rId18"/>
  </p:sldIdLst>
  <p:sldSz cx="10693400" cy="7561263"/>
  <p:notesSz cx="9944100" cy="6805613"/>
  <p:custDataLst>
    <p:tags r:id="rId21"/>
  </p:custDataLst>
  <p:defaultTextStyle>
    <a:defPPr>
      <a:defRPr lang="en-GB"/>
    </a:defPPr>
    <a:lvl1pPr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1pPr>
    <a:lvl2pPr marL="4572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2pPr>
    <a:lvl3pPr marL="9144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3pPr>
    <a:lvl4pPr marL="13716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4pPr>
    <a:lvl5pPr marL="1828800" algn="ctr" rtl="0" eaLnBrk="0" fontAlgn="base" hangingPunct="0">
      <a:spcBef>
        <a:spcPct val="50000"/>
      </a:spcBef>
      <a:spcAft>
        <a:spcPct val="0"/>
      </a:spcAft>
      <a:defRPr sz="1200" b="1" kern="1200">
        <a:solidFill>
          <a:schemeClr val="tx2"/>
        </a:solidFill>
        <a:latin typeface="Gill Sans" pitchFamily="2" charset="0"/>
        <a:ea typeface="MS PGothic" pitchFamily="34" charset="-128"/>
        <a:cs typeface="+mn-cs"/>
      </a:defRPr>
    </a:lvl5pPr>
    <a:lvl6pPr marL="2286000" algn="l" defTabSz="914400" rtl="0" eaLnBrk="1" latinLnBrk="0" hangingPunct="1">
      <a:defRPr sz="1200" b="1" kern="1200">
        <a:solidFill>
          <a:schemeClr val="tx2"/>
        </a:solidFill>
        <a:latin typeface="Gill Sans" pitchFamily="2" charset="0"/>
        <a:ea typeface="MS PGothic" pitchFamily="34" charset="-128"/>
        <a:cs typeface="+mn-cs"/>
      </a:defRPr>
    </a:lvl6pPr>
    <a:lvl7pPr marL="2743200" algn="l" defTabSz="914400" rtl="0" eaLnBrk="1" latinLnBrk="0" hangingPunct="1">
      <a:defRPr sz="1200" b="1" kern="1200">
        <a:solidFill>
          <a:schemeClr val="tx2"/>
        </a:solidFill>
        <a:latin typeface="Gill Sans" pitchFamily="2" charset="0"/>
        <a:ea typeface="MS PGothic" pitchFamily="34" charset="-128"/>
        <a:cs typeface="+mn-cs"/>
      </a:defRPr>
    </a:lvl7pPr>
    <a:lvl8pPr marL="3200400" algn="l" defTabSz="914400" rtl="0" eaLnBrk="1" latinLnBrk="0" hangingPunct="1">
      <a:defRPr sz="1200" b="1" kern="1200">
        <a:solidFill>
          <a:schemeClr val="tx2"/>
        </a:solidFill>
        <a:latin typeface="Gill Sans" pitchFamily="2" charset="0"/>
        <a:ea typeface="MS PGothic" pitchFamily="34" charset="-128"/>
        <a:cs typeface="+mn-cs"/>
      </a:defRPr>
    </a:lvl8pPr>
    <a:lvl9pPr marL="3657600" algn="l" defTabSz="914400" rtl="0" eaLnBrk="1" latinLnBrk="0" hangingPunct="1">
      <a:defRPr sz="1200" b="1" kern="1200">
        <a:solidFill>
          <a:schemeClr val="tx2"/>
        </a:solidFill>
        <a:latin typeface="Gill Sans" pitchFamily="2" charset="0"/>
        <a:ea typeface="MS PGothic" pitchFamily="34" charset="-128"/>
        <a:cs typeface="+mn-cs"/>
      </a:defRPr>
    </a:lvl9pPr>
  </p:defaultTextStyle>
  <p:extLst>
    <p:ext uri="{EFAFB233-063F-42B5-8137-9DF3F51BA10A}">
      <p15:sldGuideLst xmlns:p15="http://schemas.microsoft.com/office/powerpoint/2012/main">
        <p15:guide id="1" orient="horz" pos="1020">
          <p15:clr>
            <a:srgbClr val="A4A3A4"/>
          </p15:clr>
        </p15:guide>
        <p15:guide id="2" orient="horz" pos="4331">
          <p15:clr>
            <a:srgbClr val="A4A3A4"/>
          </p15:clr>
        </p15:guide>
        <p15:guide id="3" orient="horz" pos="2630">
          <p15:clr>
            <a:srgbClr val="A4A3A4"/>
          </p15:clr>
        </p15:guide>
        <p15:guide id="4" orient="horz" pos="2721">
          <p15:clr>
            <a:srgbClr val="A4A3A4"/>
          </p15:clr>
        </p15:guide>
        <p15:guide id="5" orient="horz" pos="4621">
          <p15:clr>
            <a:srgbClr val="A4A3A4"/>
          </p15:clr>
        </p15:guide>
        <p15:guide id="6" pos="6498">
          <p15:clr>
            <a:srgbClr val="A4A3A4"/>
          </p15:clr>
        </p15:guide>
        <p15:guide id="7" pos="238">
          <p15:clr>
            <a:srgbClr val="A4A3A4"/>
          </p15:clr>
        </p15:guide>
        <p15:guide id="8" pos="3330">
          <p15:clr>
            <a:srgbClr val="A4A3A4"/>
          </p15:clr>
        </p15:guide>
        <p15:guide id="9" pos="3418">
          <p15:clr>
            <a:srgbClr val="A4A3A4"/>
          </p15:clr>
        </p15:guide>
      </p15:sldGuideLst>
    </p:ext>
    <p:ext uri="{2D200454-40CA-4A62-9FC3-DE9A4176ACB9}">
      <p15:notesGuideLst xmlns:p15="http://schemas.microsoft.com/office/powerpoint/2012/main">
        <p15:guide id="1" orient="horz" pos="2143">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1592F"/>
    <a:srgbClr val="81BC64"/>
    <a:srgbClr val="FEFDFD"/>
    <a:srgbClr val="FDFDFD"/>
    <a:srgbClr val="FDFDFE"/>
    <a:srgbClr val="FDFEFE"/>
    <a:srgbClr val="FEFEFE"/>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190" autoAdjust="0"/>
    <p:restoredTop sz="94572" autoAdjust="0"/>
  </p:normalViewPr>
  <p:slideViewPr>
    <p:cSldViewPr snapToGrid="0">
      <p:cViewPr varScale="1">
        <p:scale>
          <a:sx n="106" d="100"/>
          <a:sy n="106" d="100"/>
        </p:scale>
        <p:origin x="1962" y="102"/>
      </p:cViewPr>
      <p:guideLst>
        <p:guide orient="horz" pos="1020"/>
        <p:guide orient="horz" pos="4331"/>
        <p:guide orient="horz" pos="2630"/>
        <p:guide orient="horz" pos="2721"/>
        <p:guide orient="horz" pos="4621"/>
        <p:guide pos="6498"/>
        <p:guide pos="238"/>
        <p:guide pos="3330"/>
        <p:guide pos="34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12" d="100"/>
          <a:sy n="112" d="100"/>
        </p:scale>
        <p:origin x="-270" y="-90"/>
      </p:cViewPr>
      <p:guideLst>
        <p:guide orient="horz" pos="2143"/>
        <p:guide pos="31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79" name="Rectangle 3"/>
          <p:cNvSpPr>
            <a:spLocks noGrp="1" noChangeArrowheads="1"/>
          </p:cNvSpPr>
          <p:nvPr>
            <p:ph type="dt" sz="quarter" idx="1"/>
          </p:nvPr>
        </p:nvSpPr>
        <p:spPr bwMode="auto">
          <a:xfrm>
            <a:off x="5632450" y="0"/>
            <a:ext cx="4310063"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t"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endParaRPr lang="en-US" altLang="en-US"/>
          </a:p>
        </p:txBody>
      </p:sp>
      <p:sp>
        <p:nvSpPr>
          <p:cNvPr id="459780" name="Rectangle 4"/>
          <p:cNvSpPr>
            <a:spLocks noGrp="1" noChangeArrowheads="1"/>
          </p:cNvSpPr>
          <p:nvPr>
            <p:ph type="ftr" sz="quarter" idx="2"/>
          </p:nvPr>
        </p:nvSpPr>
        <p:spPr bwMode="auto">
          <a:xfrm>
            <a:off x="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l" defTabSz="882650">
              <a:spcBef>
                <a:spcPct val="0"/>
              </a:spcBef>
              <a:defRPr sz="1100" b="0">
                <a:solidFill>
                  <a:schemeClr val="tx1"/>
                </a:solidFill>
                <a:latin typeface="Arial" charset="0"/>
              </a:defRPr>
            </a:lvl1pPr>
          </a:lstStyle>
          <a:p>
            <a:pPr>
              <a:defRPr/>
            </a:pPr>
            <a:endParaRPr lang="en-US" altLang="en-US"/>
          </a:p>
        </p:txBody>
      </p:sp>
      <p:sp>
        <p:nvSpPr>
          <p:cNvPr id="459781" name="Rectangle 5"/>
          <p:cNvSpPr>
            <a:spLocks noGrp="1" noChangeArrowheads="1"/>
          </p:cNvSpPr>
          <p:nvPr>
            <p:ph type="sldNum" sz="quarter" idx="3"/>
          </p:nvPr>
        </p:nvSpPr>
        <p:spPr bwMode="auto">
          <a:xfrm>
            <a:off x="5632450" y="6465888"/>
            <a:ext cx="43100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11" tIns="44154" rIns="88311" bIns="44154" numCol="1" anchor="b" anchorCtr="0" compatLnSpc="1">
            <a:prstTxWarp prst="textNoShape">
              <a:avLst/>
            </a:prstTxWarp>
          </a:bodyPr>
          <a:lstStyle>
            <a:lvl1pPr algn="r" defTabSz="882650">
              <a:spcBef>
                <a:spcPct val="0"/>
              </a:spcBef>
              <a:defRPr sz="1100" b="0">
                <a:solidFill>
                  <a:schemeClr val="tx1"/>
                </a:solidFill>
                <a:latin typeface="Arial" charset="0"/>
              </a:defRPr>
            </a:lvl1pPr>
          </a:lstStyle>
          <a:p>
            <a:pPr>
              <a:defRPr/>
            </a:pPr>
            <a:fld id="{FFCE53D1-62CE-4D29-827C-697E13B17515}" type="slidenum">
              <a:rPr lang="en-GB" altLang="en-US"/>
              <a:pPr>
                <a:defRPr/>
              </a:pPr>
              <a:t>‹#›</a:t>
            </a:fld>
            <a:endParaRPr lang="en-GB" altLang="en-US"/>
          </a:p>
        </p:txBody>
      </p:sp>
    </p:spTree>
    <p:extLst>
      <p:ext uri="{BB962C8B-B14F-4D97-AF65-F5344CB8AC3E}">
        <p14:creationId xmlns:p14="http://schemas.microsoft.com/office/powerpoint/2010/main" val="1777798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47" name="Rectangle 3"/>
          <p:cNvSpPr>
            <a:spLocks noGrp="1" noChangeArrowheads="1"/>
          </p:cNvSpPr>
          <p:nvPr>
            <p:ph type="dt" idx="1"/>
          </p:nvPr>
        </p:nvSpPr>
        <p:spPr bwMode="auto">
          <a:xfrm>
            <a:off x="5634038" y="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lvl1pPr algn="r">
              <a:spcBef>
                <a:spcPct val="0"/>
              </a:spcBef>
              <a:defRPr sz="1100" b="0">
                <a:solidFill>
                  <a:schemeClr val="tx1"/>
                </a:solidFill>
                <a:latin typeface="Arial" charset="0"/>
              </a:defRPr>
            </a:lvl1pPr>
          </a:lstStyle>
          <a:p>
            <a:pPr>
              <a:defRPr/>
            </a:pPr>
            <a:endParaRPr lang="en-US" altLang="en-US"/>
          </a:p>
        </p:txBody>
      </p:sp>
      <p:sp>
        <p:nvSpPr>
          <p:cNvPr id="44036" name="Rectangle 4"/>
          <p:cNvSpPr>
            <a:spLocks noGrp="1" noRot="1" noChangeAspect="1" noChangeArrowheads="1" noTextEdit="1"/>
          </p:cNvSpPr>
          <p:nvPr>
            <p:ph type="sldImg" idx="2"/>
          </p:nvPr>
        </p:nvSpPr>
        <p:spPr bwMode="auto">
          <a:xfrm>
            <a:off x="3155950" y="530225"/>
            <a:ext cx="3636963"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5563" y="3252788"/>
            <a:ext cx="7292975" cy="302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50" name="Rectangle 6"/>
          <p:cNvSpPr>
            <a:spLocks noGrp="1" noChangeArrowheads="1"/>
          </p:cNvSpPr>
          <p:nvPr>
            <p:ph type="ftr" sz="quarter" idx="4"/>
          </p:nvPr>
        </p:nvSpPr>
        <p:spPr bwMode="auto">
          <a:xfrm>
            <a:off x="0" y="6426200"/>
            <a:ext cx="4310063"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l">
              <a:spcBef>
                <a:spcPct val="0"/>
              </a:spcBef>
              <a:defRPr sz="1100" b="0">
                <a:solidFill>
                  <a:schemeClr val="tx1"/>
                </a:solidFill>
                <a:latin typeface="Arial" charset="0"/>
              </a:defRPr>
            </a:lvl1pPr>
          </a:lstStyle>
          <a:p>
            <a:pPr>
              <a:defRPr/>
            </a:pPr>
            <a:endParaRPr lang="en-US" altLang="en-US"/>
          </a:p>
        </p:txBody>
      </p:sp>
      <p:sp>
        <p:nvSpPr>
          <p:cNvPr id="6151" name="Rectangle 7"/>
          <p:cNvSpPr>
            <a:spLocks noGrp="1" noChangeArrowheads="1"/>
          </p:cNvSpPr>
          <p:nvPr>
            <p:ph type="sldNum" sz="quarter" idx="5"/>
          </p:nvPr>
        </p:nvSpPr>
        <p:spPr bwMode="auto">
          <a:xfrm>
            <a:off x="5634038" y="6426200"/>
            <a:ext cx="4310062" cy="37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511" tIns="45756" rIns="91511" bIns="45756" numCol="1" anchor="b" anchorCtr="0" compatLnSpc="1">
            <a:prstTxWarp prst="textNoShape">
              <a:avLst/>
            </a:prstTxWarp>
          </a:bodyPr>
          <a:lstStyle>
            <a:lvl1pPr algn="r">
              <a:spcBef>
                <a:spcPct val="0"/>
              </a:spcBef>
              <a:defRPr sz="1100" b="0">
                <a:solidFill>
                  <a:schemeClr val="tx1"/>
                </a:solidFill>
                <a:latin typeface="Arial" charset="0"/>
              </a:defRPr>
            </a:lvl1pPr>
          </a:lstStyle>
          <a:p>
            <a:pPr>
              <a:defRPr/>
            </a:pPr>
            <a:fld id="{95BC8424-FDCE-4803-894B-356F2CB1E774}" type="slidenum">
              <a:rPr lang="en-GB" altLang="en-US"/>
              <a:pPr>
                <a:defRPr/>
              </a:pPr>
              <a:t>‹#›</a:t>
            </a:fld>
            <a:endParaRPr lang="en-GB" altLang="en-US"/>
          </a:p>
        </p:txBody>
      </p:sp>
    </p:spTree>
    <p:extLst>
      <p:ext uri="{BB962C8B-B14F-4D97-AF65-F5344CB8AC3E}">
        <p14:creationId xmlns:p14="http://schemas.microsoft.com/office/powerpoint/2010/main" val="20358910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14E5A67-7152-4B1B-BC63-FF3A1D8D2B1D}" type="slidenum">
              <a:rPr lang="en-GB" smtClean="0"/>
              <a:pPr>
                <a:defRPr/>
              </a:pPr>
              <a:t>1</a:t>
            </a:fld>
            <a:endParaRPr lang="en-GB" dirty="0"/>
          </a:p>
        </p:txBody>
      </p:sp>
    </p:spTree>
    <p:extLst>
      <p:ext uri="{BB962C8B-B14F-4D97-AF65-F5344CB8AC3E}">
        <p14:creationId xmlns:p14="http://schemas.microsoft.com/office/powerpoint/2010/main" val="37098578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4.xml"/><Relationship Id="rId1" Type="http://schemas.openxmlformats.org/officeDocument/2006/relationships/themeOverride" Target="../theme/themeOverride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pPr lvl="0"/>
            <a:r>
              <a:rPr lang="en-GB" noProof="0" smtClean="0"/>
              <a:t>Click to edit Master title style</a:t>
            </a:r>
          </a:p>
        </p:txBody>
      </p:sp>
      <p:sp>
        <p:nvSpPr>
          <p:cNvPr id="576516" name="Rectangle 4"/>
          <p:cNvSpPr>
            <a:spLocks noGrp="1" noChangeArrowheads="1"/>
          </p:cNvSpPr>
          <p:nvPr>
            <p:ph type="subTitle" idx="1"/>
          </p:nvPr>
        </p:nvSpPr>
        <p:spPr>
          <a:xfrm>
            <a:off x="1025525" y="3441700"/>
            <a:ext cx="8642350"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defRPr sz="1600">
                <a:solidFill>
                  <a:srgbClr val="B6BAAF"/>
                </a:solidFill>
              </a:defRPr>
            </a:lvl1pPr>
          </a:lstStyle>
          <a:p>
            <a:pPr lvl="0"/>
            <a:r>
              <a:rPr lang="en-GB" noProof="0" smtClean="0"/>
              <a:t>Click to edit Master subtitle style</a:t>
            </a:r>
          </a:p>
        </p:txBody>
      </p:sp>
    </p:spTree>
    <p:extLst>
      <p:ext uri="{BB962C8B-B14F-4D97-AF65-F5344CB8AC3E}">
        <p14:creationId xmlns:p14="http://schemas.microsoft.com/office/powerpoint/2010/main" val="7683092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FC3FFE45-52AE-4054-887F-4C45F5D5E984}" type="slidenum">
              <a:rPr lang="en-GB" altLang="en-US"/>
              <a:pPr>
                <a:defRPr/>
              </a:pPr>
              <a:t>‹#›</a:t>
            </a:fld>
            <a:endParaRPr lang="en-GB" altLang="en-US"/>
          </a:p>
        </p:txBody>
      </p:sp>
    </p:spTree>
    <p:extLst>
      <p:ext uri="{BB962C8B-B14F-4D97-AF65-F5344CB8AC3E}">
        <p14:creationId xmlns:p14="http://schemas.microsoft.com/office/powerpoint/2010/main" val="318495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08EBB820-12F7-4D07-A160-685F9DD1EE54}" type="slidenum">
              <a:rPr lang="en-GB" altLang="en-US"/>
              <a:pPr>
                <a:defRPr/>
              </a:pPr>
              <a:t>‹#›</a:t>
            </a:fld>
            <a:endParaRPr lang="en-GB" altLang="en-US"/>
          </a:p>
        </p:txBody>
      </p:sp>
    </p:spTree>
    <p:extLst>
      <p:ext uri="{BB962C8B-B14F-4D97-AF65-F5344CB8AC3E}">
        <p14:creationId xmlns:p14="http://schemas.microsoft.com/office/powerpoint/2010/main" val="21999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A7E08DB1-5A16-415C-B695-A77ABC6D148E}" type="slidenum">
              <a:rPr lang="en-GB" altLang="en-US"/>
              <a:pPr>
                <a:defRPr/>
              </a:pPr>
              <a:t>‹#›</a:t>
            </a:fld>
            <a:endParaRPr lang="en-GB" altLang="en-US"/>
          </a:p>
        </p:txBody>
      </p:sp>
    </p:spTree>
    <p:extLst>
      <p:ext uri="{BB962C8B-B14F-4D97-AF65-F5344CB8AC3E}">
        <p14:creationId xmlns:p14="http://schemas.microsoft.com/office/powerpoint/2010/main" val="276800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bg1"/>
        </a:solidFill>
        <a:effectLst/>
      </p:bgPr>
    </p:bg>
    <p:spTree>
      <p:nvGrpSpPr>
        <p:cNvPr id="1" name=""/>
        <p:cNvGrpSpPr/>
        <p:nvPr/>
      </p:nvGrpSpPr>
      <p:grpSpPr>
        <a:xfrm>
          <a:off x="0" y="0"/>
          <a:ext cx="0" cy="0"/>
          <a:chOff x="0" y="0"/>
          <a:chExt cx="0" cy="0"/>
        </a:xfrm>
      </p:grpSpPr>
      <p:sp>
        <p:nvSpPr>
          <p:cNvPr id="4" name="Rectangle 20"/>
          <p:cNvSpPr>
            <a:spLocks noChangeArrowheads="1"/>
          </p:cNvSpPr>
          <p:nvPr/>
        </p:nvSpPr>
        <p:spPr bwMode="gray">
          <a:xfrm>
            <a:off x="198438" y="2578100"/>
            <a:ext cx="7629525" cy="2590800"/>
          </a:xfrm>
          <a:prstGeom prst="rect">
            <a:avLst/>
          </a:prstGeom>
          <a:solidFill>
            <a:schemeClr val="bg2"/>
          </a:solidFill>
          <a:ln>
            <a:noFill/>
          </a:ln>
          <a:effectLst/>
          <a:extLst>
            <a:ext uri="{91240B29-F687-4F45-9708-019B960494DF}">
              <a14:hiddenLine xmlns:a14="http://schemas.microsoft.com/office/drawing/2010/main" w="635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54000" rIns="54000" bIns="54000"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pic>
        <p:nvPicPr>
          <p:cNvPr id="5" name="Picture 26" descr="Coutts_Std_Logo_Single_P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325" y="1735138"/>
            <a:ext cx="198437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350" name="Rectangle 6"/>
          <p:cNvSpPr>
            <a:spLocks noGrp="1" noChangeArrowheads="1"/>
          </p:cNvSpPr>
          <p:nvPr>
            <p:ph type="ctrTitle"/>
          </p:nvPr>
        </p:nvSpPr>
        <p:spPr>
          <a:xfrm>
            <a:off x="377825" y="2990850"/>
            <a:ext cx="6983413" cy="455613"/>
          </a:xfrm>
        </p:spPr>
        <p:txBody>
          <a:bodyPr/>
          <a:lstStyle>
            <a:lvl1pPr>
              <a:defRPr>
                <a:solidFill>
                  <a:schemeClr val="tx2"/>
                </a:solidFill>
              </a:defRPr>
            </a:lvl1pPr>
          </a:lstStyle>
          <a:p>
            <a:pPr lvl="0"/>
            <a:r>
              <a:rPr lang="en-GB" noProof="0" smtClean="0"/>
              <a:t>Click to edit Master title style</a:t>
            </a:r>
          </a:p>
        </p:txBody>
      </p:sp>
      <p:sp>
        <p:nvSpPr>
          <p:cNvPr id="441351" name="Rectangle 7"/>
          <p:cNvSpPr>
            <a:spLocks noGrp="1" noChangeArrowheads="1"/>
          </p:cNvSpPr>
          <p:nvPr>
            <p:ph type="subTitle" idx="1"/>
          </p:nvPr>
        </p:nvSpPr>
        <p:spPr>
          <a:xfrm>
            <a:off x="377825" y="3441700"/>
            <a:ext cx="6983413" cy="452438"/>
          </a:xfrm>
          <a:extLst>
            <a:ext uri="{91240B29-F687-4F45-9708-019B960494DF}">
              <a14:hiddenLine xmlns:a14="http://schemas.microsoft.com/office/drawing/2010/main" w="9525">
                <a:solidFill>
                  <a:schemeClr val="tx1"/>
                </a:solidFill>
                <a:miter lim="800000"/>
                <a:headEnd/>
                <a:tailEnd/>
              </a14:hiddenLine>
            </a:ext>
          </a:extLst>
        </p:spPr>
        <p:txBody>
          <a:bodyPr tIns="72000"/>
          <a:lstStyle>
            <a:lvl1pPr>
              <a:spcBef>
                <a:spcPct val="20000"/>
              </a:spcBef>
              <a:defRPr b="0"/>
            </a:lvl1pPr>
          </a:lstStyle>
          <a:p>
            <a:pPr lvl="0"/>
            <a:r>
              <a:rPr lang="en-GB" noProof="0" smtClean="0"/>
              <a:t>Click to edit Master subtitle style</a:t>
            </a:r>
          </a:p>
        </p:txBody>
      </p:sp>
    </p:spTree>
    <p:extLst>
      <p:ext uri="{BB962C8B-B14F-4D97-AF65-F5344CB8AC3E}">
        <p14:creationId xmlns:p14="http://schemas.microsoft.com/office/powerpoint/2010/main" val="785763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12BD4B94-3B51-4875-8FF9-3506AA523C69}" type="slidenum">
              <a:rPr lang="en-GB" altLang="en-US"/>
              <a:pPr>
                <a:defRPr/>
              </a:pPr>
              <a:t>‹#›</a:t>
            </a:fld>
            <a:endParaRPr lang="en-GB" altLang="en-US"/>
          </a:p>
        </p:txBody>
      </p:sp>
    </p:spTree>
    <p:extLst>
      <p:ext uri="{BB962C8B-B14F-4D97-AF65-F5344CB8AC3E}">
        <p14:creationId xmlns:p14="http://schemas.microsoft.com/office/powerpoint/2010/main" val="131233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8CA95986-E886-4E95-8202-B4055E87BF02}" type="slidenum">
              <a:rPr lang="en-GB" altLang="en-US"/>
              <a:pPr>
                <a:defRPr/>
              </a:pPr>
              <a:t>‹#›</a:t>
            </a:fld>
            <a:endParaRPr lang="en-GB" altLang="en-US"/>
          </a:p>
        </p:txBody>
      </p:sp>
    </p:spTree>
    <p:extLst>
      <p:ext uri="{BB962C8B-B14F-4D97-AF65-F5344CB8AC3E}">
        <p14:creationId xmlns:p14="http://schemas.microsoft.com/office/powerpoint/2010/main" val="424904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2756BB1F-5C4C-4C4C-9EDB-5D9B27F7CBF8}" type="slidenum">
              <a:rPr lang="en-GB" altLang="en-US"/>
              <a:pPr>
                <a:defRPr/>
              </a:pPr>
              <a:t>‹#›</a:t>
            </a:fld>
            <a:endParaRPr lang="en-GB" altLang="en-US"/>
          </a:p>
        </p:txBody>
      </p:sp>
    </p:spTree>
    <p:extLst>
      <p:ext uri="{BB962C8B-B14F-4D97-AF65-F5344CB8AC3E}">
        <p14:creationId xmlns:p14="http://schemas.microsoft.com/office/powerpoint/2010/main" val="45789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28"/>
          <p:cNvSpPr>
            <a:spLocks noGrp="1" noChangeArrowheads="1"/>
          </p:cNvSpPr>
          <p:nvPr>
            <p:ph type="sldNum" sz="quarter" idx="11"/>
          </p:nvPr>
        </p:nvSpPr>
        <p:spPr>
          <a:ln/>
        </p:spPr>
        <p:txBody>
          <a:bodyPr/>
          <a:lstStyle>
            <a:lvl1pPr>
              <a:defRPr/>
            </a:lvl1pPr>
          </a:lstStyle>
          <a:p>
            <a:pPr>
              <a:defRPr/>
            </a:pPr>
            <a:fld id="{2DE9DE83-798E-452D-B462-298C96E8D6AB}" type="slidenum">
              <a:rPr lang="en-GB" altLang="en-US"/>
              <a:pPr>
                <a:defRPr/>
              </a:pPr>
              <a:t>‹#›</a:t>
            </a:fld>
            <a:endParaRPr lang="en-GB" altLang="en-US"/>
          </a:p>
        </p:txBody>
      </p:sp>
    </p:spTree>
    <p:extLst>
      <p:ext uri="{BB962C8B-B14F-4D97-AF65-F5344CB8AC3E}">
        <p14:creationId xmlns:p14="http://schemas.microsoft.com/office/powerpoint/2010/main" val="343758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28"/>
          <p:cNvSpPr>
            <a:spLocks noGrp="1" noChangeArrowheads="1"/>
          </p:cNvSpPr>
          <p:nvPr>
            <p:ph type="sldNum" sz="quarter" idx="11"/>
          </p:nvPr>
        </p:nvSpPr>
        <p:spPr>
          <a:ln/>
        </p:spPr>
        <p:txBody>
          <a:bodyPr/>
          <a:lstStyle>
            <a:lvl1pPr>
              <a:defRPr/>
            </a:lvl1pPr>
          </a:lstStyle>
          <a:p>
            <a:pPr>
              <a:defRPr/>
            </a:pPr>
            <a:fld id="{EB7B645C-FEE4-4E80-9E0D-6C1AA894995B}" type="slidenum">
              <a:rPr lang="en-GB" altLang="en-US"/>
              <a:pPr>
                <a:defRPr/>
              </a:pPr>
              <a:t>‹#›</a:t>
            </a:fld>
            <a:endParaRPr lang="en-GB" altLang="en-US"/>
          </a:p>
        </p:txBody>
      </p:sp>
    </p:spTree>
    <p:extLst>
      <p:ext uri="{BB962C8B-B14F-4D97-AF65-F5344CB8AC3E}">
        <p14:creationId xmlns:p14="http://schemas.microsoft.com/office/powerpoint/2010/main" val="2749501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28"/>
          <p:cNvSpPr>
            <a:spLocks noGrp="1" noChangeArrowheads="1"/>
          </p:cNvSpPr>
          <p:nvPr>
            <p:ph type="sldNum" sz="quarter" idx="11"/>
          </p:nvPr>
        </p:nvSpPr>
        <p:spPr>
          <a:ln/>
        </p:spPr>
        <p:txBody>
          <a:bodyPr/>
          <a:lstStyle>
            <a:lvl1pPr>
              <a:defRPr/>
            </a:lvl1pPr>
          </a:lstStyle>
          <a:p>
            <a:pPr>
              <a:defRPr/>
            </a:pPr>
            <a:fld id="{57D6EC90-CBAE-4E45-8C17-8EB63BECC681}" type="slidenum">
              <a:rPr lang="en-GB" altLang="en-US"/>
              <a:pPr>
                <a:defRPr/>
              </a:pPr>
              <a:t>‹#›</a:t>
            </a:fld>
            <a:endParaRPr lang="en-GB" altLang="en-US"/>
          </a:p>
        </p:txBody>
      </p:sp>
    </p:spTree>
    <p:extLst>
      <p:ext uri="{BB962C8B-B14F-4D97-AF65-F5344CB8AC3E}">
        <p14:creationId xmlns:p14="http://schemas.microsoft.com/office/powerpoint/2010/main" val="275893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534DE79A-50F0-4DE9-AFE1-A7EDE0625189}" type="slidenum">
              <a:rPr lang="en-GB" altLang="en-US"/>
              <a:pPr>
                <a:defRPr/>
              </a:pPr>
              <a:t>‹#›</a:t>
            </a:fld>
            <a:endParaRPr lang="en-GB" altLang="en-US"/>
          </a:p>
        </p:txBody>
      </p:sp>
    </p:spTree>
    <p:extLst>
      <p:ext uri="{BB962C8B-B14F-4D97-AF65-F5344CB8AC3E}">
        <p14:creationId xmlns:p14="http://schemas.microsoft.com/office/powerpoint/2010/main" val="1839442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32F5A71A-9518-478B-8F8F-A271FD2C7833}" type="slidenum">
              <a:rPr lang="en-GB" altLang="en-US"/>
              <a:pPr>
                <a:defRPr/>
              </a:pPr>
              <a:t>‹#›</a:t>
            </a:fld>
            <a:endParaRPr lang="en-GB" altLang="en-US"/>
          </a:p>
        </p:txBody>
      </p:sp>
    </p:spTree>
    <p:extLst>
      <p:ext uri="{BB962C8B-B14F-4D97-AF65-F5344CB8AC3E}">
        <p14:creationId xmlns:p14="http://schemas.microsoft.com/office/powerpoint/2010/main" val="1652332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28"/>
          <p:cNvSpPr>
            <a:spLocks noGrp="1" noChangeArrowheads="1"/>
          </p:cNvSpPr>
          <p:nvPr>
            <p:ph type="sldNum" sz="quarter" idx="11"/>
          </p:nvPr>
        </p:nvSpPr>
        <p:spPr>
          <a:ln/>
        </p:spPr>
        <p:txBody>
          <a:bodyPr/>
          <a:lstStyle>
            <a:lvl1pPr>
              <a:defRPr/>
            </a:lvl1pPr>
          </a:lstStyle>
          <a:p>
            <a:pPr>
              <a:defRPr/>
            </a:pPr>
            <a:fld id="{DC7AAC9A-CA76-42F4-B67E-5E80198E54F7}" type="slidenum">
              <a:rPr lang="en-GB" altLang="en-US"/>
              <a:pPr>
                <a:defRPr/>
              </a:pPr>
              <a:t>‹#›</a:t>
            </a:fld>
            <a:endParaRPr lang="en-GB" altLang="en-US"/>
          </a:p>
        </p:txBody>
      </p:sp>
    </p:spTree>
    <p:extLst>
      <p:ext uri="{BB962C8B-B14F-4D97-AF65-F5344CB8AC3E}">
        <p14:creationId xmlns:p14="http://schemas.microsoft.com/office/powerpoint/2010/main" val="182808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CD1DF21F-61B1-4D30-8556-F29BD872F8BA}" type="slidenum">
              <a:rPr lang="en-GB" altLang="en-US"/>
              <a:pPr>
                <a:defRPr/>
              </a:pPr>
              <a:t>‹#›</a:t>
            </a:fld>
            <a:endParaRPr lang="en-GB" altLang="en-US"/>
          </a:p>
        </p:txBody>
      </p:sp>
    </p:spTree>
    <p:extLst>
      <p:ext uri="{BB962C8B-B14F-4D97-AF65-F5344CB8AC3E}">
        <p14:creationId xmlns:p14="http://schemas.microsoft.com/office/powerpoint/2010/main" val="3460466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6791BFD5-FE19-4614-9DB3-3C3F00726342}" type="slidenum">
              <a:rPr lang="en-GB" altLang="en-US"/>
              <a:pPr>
                <a:defRPr/>
              </a:pPr>
              <a:t>‹#›</a:t>
            </a:fld>
            <a:endParaRPr lang="en-GB" altLang="en-US"/>
          </a:p>
        </p:txBody>
      </p:sp>
    </p:spTree>
    <p:extLst>
      <p:ext uri="{BB962C8B-B14F-4D97-AF65-F5344CB8AC3E}">
        <p14:creationId xmlns:p14="http://schemas.microsoft.com/office/powerpoint/2010/main" val="2293483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9413" y="352425"/>
            <a:ext cx="9936162" cy="6016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379413" y="1619250"/>
            <a:ext cx="9937750" cy="5256213"/>
          </a:xfrm>
        </p:spPr>
        <p:txBody>
          <a:bodyPr/>
          <a:lstStyle/>
          <a:p>
            <a:pPr lvl="0"/>
            <a:endParaRPr lang="en-GB" noProof="0" smtClean="0"/>
          </a:p>
        </p:txBody>
      </p:sp>
      <p:sp>
        <p:nvSpPr>
          <p:cNvPr id="4" name="Rectangle 1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28"/>
          <p:cNvSpPr>
            <a:spLocks noGrp="1" noChangeArrowheads="1"/>
          </p:cNvSpPr>
          <p:nvPr>
            <p:ph type="sldNum" sz="quarter" idx="11"/>
          </p:nvPr>
        </p:nvSpPr>
        <p:spPr>
          <a:ln/>
        </p:spPr>
        <p:txBody>
          <a:bodyPr/>
          <a:lstStyle>
            <a:lvl1pPr>
              <a:defRPr/>
            </a:lvl1pPr>
          </a:lstStyle>
          <a:p>
            <a:pPr>
              <a:defRPr/>
            </a:pPr>
            <a:fld id="{EA799190-5589-4C9F-8381-CE55FB49DD6B}" type="slidenum">
              <a:rPr lang="en-GB" altLang="en-US"/>
              <a:pPr>
                <a:defRPr/>
              </a:pPr>
              <a:t>‹#›</a:t>
            </a:fld>
            <a:endParaRPr lang="en-GB" altLang="en-US"/>
          </a:p>
        </p:txBody>
      </p:sp>
    </p:spTree>
    <p:extLst>
      <p:ext uri="{BB962C8B-B14F-4D97-AF65-F5344CB8AC3E}">
        <p14:creationId xmlns:p14="http://schemas.microsoft.com/office/powerpoint/2010/main" val="2249251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4108504581"/>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09A28C1-1640-4E20-9017-C68F05012BDB}" type="slidenum">
              <a:rPr lang="en-US" altLang="en-US"/>
              <a:pPr>
                <a:defRPr/>
              </a:pPr>
              <a:t>‹#›</a:t>
            </a:fld>
            <a:endParaRPr lang="en-US" altLang="en-US"/>
          </a:p>
        </p:txBody>
      </p:sp>
    </p:spTree>
    <p:extLst>
      <p:ext uri="{BB962C8B-B14F-4D97-AF65-F5344CB8AC3E}">
        <p14:creationId xmlns:p14="http://schemas.microsoft.com/office/powerpoint/2010/main" val="2741218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7C8E3205-E2C4-485B-8138-107A9EA84459}" type="slidenum">
              <a:rPr lang="en-US" altLang="en-US"/>
              <a:pPr>
                <a:defRPr/>
              </a:pPr>
              <a:t>‹#›</a:t>
            </a:fld>
            <a:endParaRPr lang="en-US" altLang="en-US"/>
          </a:p>
        </p:txBody>
      </p:sp>
    </p:spTree>
    <p:extLst>
      <p:ext uri="{BB962C8B-B14F-4D97-AF65-F5344CB8AC3E}">
        <p14:creationId xmlns:p14="http://schemas.microsoft.com/office/powerpoint/2010/main" val="742072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39FB1597-2177-4BC2-92A3-6D60D3A3302C}" type="slidenum">
              <a:rPr lang="en-US" altLang="en-US"/>
              <a:pPr>
                <a:defRPr/>
              </a:pPr>
              <a:t>‹#›</a:t>
            </a:fld>
            <a:endParaRPr lang="en-US" altLang="en-US"/>
          </a:p>
        </p:txBody>
      </p:sp>
    </p:spTree>
    <p:extLst>
      <p:ext uri="{BB962C8B-B14F-4D97-AF65-F5344CB8AC3E}">
        <p14:creationId xmlns:p14="http://schemas.microsoft.com/office/powerpoint/2010/main" val="3049112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13B54D8C-0942-4865-B539-0C40FCCCFA18}" type="slidenum">
              <a:rPr lang="en-US" altLang="en-US"/>
              <a:pPr>
                <a:defRPr/>
              </a:pPr>
              <a:t>‹#›</a:t>
            </a:fld>
            <a:endParaRPr lang="en-US" altLang="en-US"/>
          </a:p>
        </p:txBody>
      </p:sp>
    </p:spTree>
    <p:extLst>
      <p:ext uri="{BB962C8B-B14F-4D97-AF65-F5344CB8AC3E}">
        <p14:creationId xmlns:p14="http://schemas.microsoft.com/office/powerpoint/2010/main" val="98088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5" name="Rectangle 7"/>
          <p:cNvSpPr>
            <a:spLocks noGrp="1" noChangeArrowheads="1"/>
          </p:cNvSpPr>
          <p:nvPr>
            <p:ph type="sldNum" sz="quarter" idx="11"/>
          </p:nvPr>
        </p:nvSpPr>
        <p:spPr>
          <a:ln/>
        </p:spPr>
        <p:txBody>
          <a:bodyPr/>
          <a:lstStyle>
            <a:lvl1pPr>
              <a:defRPr/>
            </a:lvl1pPr>
          </a:lstStyle>
          <a:p>
            <a:pPr>
              <a:defRPr/>
            </a:pPr>
            <a:fld id="{E7FC3E92-C588-42D2-83A0-D6BD9D345C6F}" type="slidenum">
              <a:rPr lang="en-GB" altLang="en-US"/>
              <a:pPr>
                <a:defRPr/>
              </a:pPr>
              <a:t>‹#›</a:t>
            </a:fld>
            <a:endParaRPr lang="en-GB" altLang="en-US"/>
          </a:p>
        </p:txBody>
      </p:sp>
    </p:spTree>
    <p:extLst>
      <p:ext uri="{BB962C8B-B14F-4D97-AF65-F5344CB8AC3E}">
        <p14:creationId xmlns:p14="http://schemas.microsoft.com/office/powerpoint/2010/main" val="22735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13096087-2E29-4179-AA70-035532F3A290}" type="slidenum">
              <a:rPr lang="en-US" altLang="en-US"/>
              <a:pPr>
                <a:defRPr/>
              </a:pPr>
              <a:t>‹#›</a:t>
            </a:fld>
            <a:endParaRPr lang="en-US" altLang="en-US"/>
          </a:p>
        </p:txBody>
      </p:sp>
    </p:spTree>
    <p:extLst>
      <p:ext uri="{BB962C8B-B14F-4D97-AF65-F5344CB8AC3E}">
        <p14:creationId xmlns:p14="http://schemas.microsoft.com/office/powerpoint/2010/main" val="11991298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91181450-11EB-44C2-ACBB-0C84A95E19A8}" type="slidenum">
              <a:rPr lang="en-US" altLang="en-US"/>
              <a:pPr>
                <a:defRPr/>
              </a:pPr>
              <a:t>‹#›</a:t>
            </a:fld>
            <a:endParaRPr lang="en-US" altLang="en-US"/>
          </a:p>
        </p:txBody>
      </p:sp>
    </p:spTree>
    <p:extLst>
      <p:ext uri="{BB962C8B-B14F-4D97-AF65-F5344CB8AC3E}">
        <p14:creationId xmlns:p14="http://schemas.microsoft.com/office/powerpoint/2010/main" val="3784557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89865C17-57FA-4738-84C8-39B317965017}" type="slidenum">
              <a:rPr lang="en-US" altLang="en-US"/>
              <a:pPr>
                <a:defRPr/>
              </a:pPr>
              <a:t>‹#›</a:t>
            </a:fld>
            <a:endParaRPr lang="en-US" altLang="en-US"/>
          </a:p>
        </p:txBody>
      </p:sp>
    </p:spTree>
    <p:extLst>
      <p:ext uri="{BB962C8B-B14F-4D97-AF65-F5344CB8AC3E}">
        <p14:creationId xmlns:p14="http://schemas.microsoft.com/office/powerpoint/2010/main" val="14534367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E47E16FD-F96B-4A36-97B1-BBBEB8E6F2AE}" type="slidenum">
              <a:rPr lang="en-US" altLang="en-US"/>
              <a:pPr>
                <a:defRPr/>
              </a:pPr>
              <a:t>‹#›</a:t>
            </a:fld>
            <a:endParaRPr lang="en-US" altLang="en-US"/>
          </a:p>
        </p:txBody>
      </p:sp>
    </p:spTree>
    <p:extLst>
      <p:ext uri="{BB962C8B-B14F-4D97-AF65-F5344CB8AC3E}">
        <p14:creationId xmlns:p14="http://schemas.microsoft.com/office/powerpoint/2010/main" val="2794044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9D2F8133-4EDA-446A-AAA2-5BDE85D247EA}" type="slidenum">
              <a:rPr lang="en-US" altLang="en-US"/>
              <a:pPr>
                <a:defRPr/>
              </a:pPr>
              <a:t>‹#›</a:t>
            </a:fld>
            <a:endParaRPr lang="en-US" altLang="en-US"/>
          </a:p>
        </p:txBody>
      </p:sp>
    </p:spTree>
    <p:extLst>
      <p:ext uri="{BB962C8B-B14F-4D97-AF65-F5344CB8AC3E}">
        <p14:creationId xmlns:p14="http://schemas.microsoft.com/office/powerpoint/2010/main" val="230771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A915789-7445-4358-AA5F-B78E973ED95F}" type="slidenum">
              <a:rPr lang="en-US" altLang="en-US"/>
              <a:pPr>
                <a:defRPr/>
              </a:pPr>
              <a:t>‹#›</a:t>
            </a:fld>
            <a:endParaRPr lang="en-US" altLang="en-US"/>
          </a:p>
        </p:txBody>
      </p:sp>
    </p:spTree>
    <p:extLst>
      <p:ext uri="{BB962C8B-B14F-4D97-AF65-F5344CB8AC3E}">
        <p14:creationId xmlns:p14="http://schemas.microsoft.com/office/powerpoint/2010/main" val="2637673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1783163306"/>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C126C5E-DF76-483C-BA5A-67F71A215EFB}" type="slidenum">
              <a:rPr lang="en-US" altLang="en-US"/>
              <a:pPr>
                <a:defRPr/>
              </a:pPr>
              <a:t>‹#›</a:t>
            </a:fld>
            <a:endParaRPr lang="en-US" altLang="en-US"/>
          </a:p>
        </p:txBody>
      </p:sp>
    </p:spTree>
    <p:extLst>
      <p:ext uri="{BB962C8B-B14F-4D97-AF65-F5344CB8AC3E}">
        <p14:creationId xmlns:p14="http://schemas.microsoft.com/office/powerpoint/2010/main" val="35755945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ADE9494C-9DED-49C6-AD38-8EDCC353F99A}" type="slidenum">
              <a:rPr lang="en-US" altLang="en-US"/>
              <a:pPr>
                <a:defRPr/>
              </a:pPr>
              <a:t>‹#›</a:t>
            </a:fld>
            <a:endParaRPr lang="en-US" altLang="en-US"/>
          </a:p>
        </p:txBody>
      </p:sp>
    </p:spTree>
    <p:extLst>
      <p:ext uri="{BB962C8B-B14F-4D97-AF65-F5344CB8AC3E}">
        <p14:creationId xmlns:p14="http://schemas.microsoft.com/office/powerpoint/2010/main" val="4095931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FAA045-8B83-415D-87D7-5451D2D324E5}" type="slidenum">
              <a:rPr lang="en-US" altLang="en-US"/>
              <a:pPr>
                <a:defRPr/>
              </a:pPr>
              <a:t>‹#›</a:t>
            </a:fld>
            <a:endParaRPr lang="en-US" altLang="en-US"/>
          </a:p>
        </p:txBody>
      </p:sp>
    </p:spTree>
    <p:extLst>
      <p:ext uri="{BB962C8B-B14F-4D97-AF65-F5344CB8AC3E}">
        <p14:creationId xmlns:p14="http://schemas.microsoft.com/office/powerpoint/2010/main" val="306762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729D644C-24DF-4261-887F-9D9B970CCA75}" type="slidenum">
              <a:rPr lang="en-GB" altLang="en-US"/>
              <a:pPr>
                <a:defRPr/>
              </a:pPr>
              <a:t>‹#›</a:t>
            </a:fld>
            <a:endParaRPr lang="en-GB" altLang="en-US"/>
          </a:p>
        </p:txBody>
      </p:sp>
    </p:spTree>
    <p:extLst>
      <p:ext uri="{BB962C8B-B14F-4D97-AF65-F5344CB8AC3E}">
        <p14:creationId xmlns:p14="http://schemas.microsoft.com/office/powerpoint/2010/main" val="38824619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AC7ADA9D-431A-4E93-BDC6-F4239C41FAF6}" type="slidenum">
              <a:rPr lang="en-US" altLang="en-US"/>
              <a:pPr>
                <a:defRPr/>
              </a:pPr>
              <a:t>‹#›</a:t>
            </a:fld>
            <a:endParaRPr lang="en-US" altLang="en-US"/>
          </a:p>
        </p:txBody>
      </p:sp>
    </p:spTree>
    <p:extLst>
      <p:ext uri="{BB962C8B-B14F-4D97-AF65-F5344CB8AC3E}">
        <p14:creationId xmlns:p14="http://schemas.microsoft.com/office/powerpoint/2010/main" val="16389155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09094C28-17F8-40C0-9D3E-98F53517310B}" type="slidenum">
              <a:rPr lang="en-US" altLang="en-US"/>
              <a:pPr>
                <a:defRPr/>
              </a:pPr>
              <a:t>‹#›</a:t>
            </a:fld>
            <a:endParaRPr lang="en-US" altLang="en-US"/>
          </a:p>
        </p:txBody>
      </p:sp>
    </p:spTree>
    <p:extLst>
      <p:ext uri="{BB962C8B-B14F-4D97-AF65-F5344CB8AC3E}">
        <p14:creationId xmlns:p14="http://schemas.microsoft.com/office/powerpoint/2010/main" val="38098024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75F235D8-ECB0-4155-B255-6BC284520554}" type="slidenum">
              <a:rPr lang="en-US" altLang="en-US"/>
              <a:pPr>
                <a:defRPr/>
              </a:pPr>
              <a:t>‹#›</a:t>
            </a:fld>
            <a:endParaRPr lang="en-US" altLang="en-US"/>
          </a:p>
        </p:txBody>
      </p:sp>
    </p:spTree>
    <p:extLst>
      <p:ext uri="{BB962C8B-B14F-4D97-AF65-F5344CB8AC3E}">
        <p14:creationId xmlns:p14="http://schemas.microsoft.com/office/powerpoint/2010/main" val="3689294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9AAB2A89-7AED-4A59-B890-D0D2C4204E8A}" type="slidenum">
              <a:rPr lang="en-US" altLang="en-US"/>
              <a:pPr>
                <a:defRPr/>
              </a:pPr>
              <a:t>‹#›</a:t>
            </a:fld>
            <a:endParaRPr lang="en-US" altLang="en-US"/>
          </a:p>
        </p:txBody>
      </p:sp>
    </p:spTree>
    <p:extLst>
      <p:ext uri="{BB962C8B-B14F-4D97-AF65-F5344CB8AC3E}">
        <p14:creationId xmlns:p14="http://schemas.microsoft.com/office/powerpoint/2010/main" val="1766064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4068A3FF-B161-4B81-966E-0EB4AF136FAC}" type="slidenum">
              <a:rPr lang="en-US" altLang="en-US"/>
              <a:pPr>
                <a:defRPr/>
              </a:pPr>
              <a:t>‹#›</a:t>
            </a:fld>
            <a:endParaRPr lang="en-US" altLang="en-US"/>
          </a:p>
        </p:txBody>
      </p:sp>
    </p:spTree>
    <p:extLst>
      <p:ext uri="{BB962C8B-B14F-4D97-AF65-F5344CB8AC3E}">
        <p14:creationId xmlns:p14="http://schemas.microsoft.com/office/powerpoint/2010/main" val="12888461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263C73C4-20CF-46F0-9F17-ECF0C449D163}" type="slidenum">
              <a:rPr lang="en-US" altLang="en-US"/>
              <a:pPr>
                <a:defRPr/>
              </a:pPr>
              <a:t>‹#›</a:t>
            </a:fld>
            <a:endParaRPr lang="en-US" altLang="en-US"/>
          </a:p>
        </p:txBody>
      </p:sp>
    </p:spTree>
    <p:extLst>
      <p:ext uri="{BB962C8B-B14F-4D97-AF65-F5344CB8AC3E}">
        <p14:creationId xmlns:p14="http://schemas.microsoft.com/office/powerpoint/2010/main" val="39015458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5FCDE1A1-E37C-4F66-8709-3E572CBF6E0F}" type="slidenum">
              <a:rPr lang="en-US" altLang="en-US"/>
              <a:pPr>
                <a:defRPr/>
              </a:pPr>
              <a:t>‹#›</a:t>
            </a:fld>
            <a:endParaRPr lang="en-US" altLang="en-US"/>
          </a:p>
        </p:txBody>
      </p:sp>
    </p:spTree>
    <p:extLst>
      <p:ext uri="{BB962C8B-B14F-4D97-AF65-F5344CB8AC3E}">
        <p14:creationId xmlns:p14="http://schemas.microsoft.com/office/powerpoint/2010/main" val="3504430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10693400" cy="7561263"/>
          </a:xfrm>
          <a:prstGeom prst="rect">
            <a:avLst/>
          </a:prstGeom>
          <a:solidFill>
            <a:schemeClr val="tx2"/>
          </a:solidFill>
          <a:ln w="9525">
            <a:solidFill>
              <a:schemeClr val="tx2"/>
            </a:solidFill>
            <a:miter lim="800000"/>
            <a:headEnd/>
            <a:tailEnd/>
          </a:ln>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pic>
        <p:nvPicPr>
          <p:cNvPr id="5" name="Picture 18" descr="Coutts_Std_Logo_Single_N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0" y="358775"/>
            <a:ext cx="37655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9"/>
          <p:cNvSpPr txBox="1">
            <a:spLocks noChangeArrowheads="1"/>
          </p:cNvSpPr>
          <p:nvPr/>
        </p:nvSpPr>
        <p:spPr bwMode="gray">
          <a:xfrm>
            <a:off x="7323138" y="6083300"/>
            <a:ext cx="23018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54000" tIns="54000" rIns="54000" bIns="54000">
            <a:spAutoFit/>
          </a:bodyPr>
          <a:lstStyle>
            <a:lvl1pPr defTabSz="1023938">
              <a:defRPr sz="1200">
                <a:solidFill>
                  <a:schemeClr val="tx2"/>
                </a:solidFill>
                <a:latin typeface="Gill Sans" pitchFamily="2" charset="0"/>
              </a:defRPr>
            </a:lvl1pPr>
            <a:lvl2pPr marL="742950" indent="-285750" defTabSz="1023938">
              <a:defRPr sz="1200">
                <a:solidFill>
                  <a:schemeClr val="tx2"/>
                </a:solidFill>
                <a:latin typeface="Gill Sans" pitchFamily="2" charset="0"/>
              </a:defRPr>
            </a:lvl2pPr>
            <a:lvl3pPr marL="1143000" indent="-228600" defTabSz="1023938">
              <a:defRPr sz="1200">
                <a:solidFill>
                  <a:schemeClr val="tx2"/>
                </a:solidFill>
                <a:latin typeface="Gill Sans" pitchFamily="2" charset="0"/>
              </a:defRPr>
            </a:lvl3pPr>
            <a:lvl4pPr marL="1600200" indent="-228600" defTabSz="1023938">
              <a:defRPr sz="1200">
                <a:solidFill>
                  <a:schemeClr val="tx2"/>
                </a:solidFill>
                <a:latin typeface="Gill Sans" pitchFamily="2" charset="0"/>
              </a:defRPr>
            </a:lvl4pPr>
            <a:lvl5pPr marL="2057400" indent="-228600" defTabSz="1023938">
              <a:defRPr sz="1200">
                <a:solidFill>
                  <a:schemeClr val="tx2"/>
                </a:solidFill>
                <a:latin typeface="Gill Sans" pitchFamily="2" charset="0"/>
              </a:defRPr>
            </a:lvl5pPr>
            <a:lvl6pPr marL="2514600" indent="-228600" algn="ctr" defTabSz="1023938" eaLnBrk="0" fontAlgn="base" hangingPunct="0">
              <a:spcBef>
                <a:spcPct val="50000"/>
              </a:spcBef>
              <a:spcAft>
                <a:spcPct val="0"/>
              </a:spcAft>
              <a:defRPr sz="1200">
                <a:solidFill>
                  <a:schemeClr val="tx2"/>
                </a:solidFill>
                <a:latin typeface="Gill Sans" pitchFamily="2" charset="0"/>
              </a:defRPr>
            </a:lvl6pPr>
            <a:lvl7pPr marL="2971800" indent="-228600" algn="ctr" defTabSz="1023938" eaLnBrk="0" fontAlgn="base" hangingPunct="0">
              <a:spcBef>
                <a:spcPct val="50000"/>
              </a:spcBef>
              <a:spcAft>
                <a:spcPct val="0"/>
              </a:spcAft>
              <a:defRPr sz="1200">
                <a:solidFill>
                  <a:schemeClr val="tx2"/>
                </a:solidFill>
                <a:latin typeface="Gill Sans" pitchFamily="2" charset="0"/>
              </a:defRPr>
            </a:lvl7pPr>
            <a:lvl8pPr marL="3429000" indent="-228600" algn="ctr" defTabSz="1023938" eaLnBrk="0" fontAlgn="base" hangingPunct="0">
              <a:spcBef>
                <a:spcPct val="50000"/>
              </a:spcBef>
              <a:spcAft>
                <a:spcPct val="0"/>
              </a:spcAft>
              <a:defRPr sz="1200">
                <a:solidFill>
                  <a:schemeClr val="tx2"/>
                </a:solidFill>
                <a:latin typeface="Gill Sans" pitchFamily="2" charset="0"/>
              </a:defRPr>
            </a:lvl8pPr>
            <a:lvl9pPr marL="3886200" indent="-228600" algn="ctr" defTabSz="1023938" eaLnBrk="0" fontAlgn="base" hangingPunct="0">
              <a:spcBef>
                <a:spcPct val="50000"/>
              </a:spcBef>
              <a:spcAft>
                <a:spcPct val="0"/>
              </a:spcAft>
              <a:defRPr sz="1200">
                <a:solidFill>
                  <a:schemeClr val="tx2"/>
                </a:solidFill>
                <a:latin typeface="Gill Sans" pitchFamily="2" charset="0"/>
              </a:defRPr>
            </a:lvl9pPr>
          </a:lstStyle>
          <a:p>
            <a:pPr>
              <a:defRPr/>
            </a:pPr>
            <a:r>
              <a:rPr lang="en-US" sz="1800" b="0" smtClean="0">
                <a:solidFill>
                  <a:srgbClr val="FFFFFF"/>
                </a:solidFill>
                <a:ea typeface="ＭＳ Ｐゴシック"/>
              </a:rPr>
              <a:t>INTERNAL USE ONLY</a:t>
            </a:r>
          </a:p>
        </p:txBody>
      </p:sp>
      <p:sp>
        <p:nvSpPr>
          <p:cNvPr id="576515" name="Rectangle 3"/>
          <p:cNvSpPr>
            <a:spLocks noGrp="1" noChangeArrowheads="1"/>
          </p:cNvSpPr>
          <p:nvPr>
            <p:ph type="ctrTitle"/>
          </p:nvPr>
        </p:nvSpPr>
        <p:spPr>
          <a:xfrm>
            <a:off x="1025525" y="2990850"/>
            <a:ext cx="8642350" cy="455613"/>
          </a:xfrm>
        </p:spPr>
        <p:txBody>
          <a:bodyPr/>
          <a:lstStyle>
            <a:lvl1pPr>
              <a:defRPr sz="3200"/>
            </a:lvl1pPr>
          </a:lstStyle>
          <a:p>
            <a:r>
              <a:rPr lang="en-US"/>
              <a:t>Click to edit Master title style</a:t>
            </a:r>
          </a:p>
        </p:txBody>
      </p:sp>
      <p:sp>
        <p:nvSpPr>
          <p:cNvPr id="576516" name="Rectangle 4"/>
          <p:cNvSpPr>
            <a:spLocks noGrp="1" noChangeArrowheads="1"/>
          </p:cNvSpPr>
          <p:nvPr>
            <p:ph type="subTitle" idx="1"/>
          </p:nvPr>
        </p:nvSpPr>
        <p:spPr>
          <a:xfrm>
            <a:off x="1025525" y="3441700"/>
            <a:ext cx="8642350" cy="452438"/>
          </a:xfrm>
        </p:spPr>
        <p:txBody>
          <a:bodyPr tIns="72000"/>
          <a:lstStyle>
            <a:lvl1pPr>
              <a:defRPr sz="1600">
                <a:solidFill>
                  <a:srgbClr val="B6BAAF"/>
                </a:solidFill>
              </a:defRPr>
            </a:lvl1pPr>
          </a:lstStyle>
          <a:p>
            <a:r>
              <a:rPr lang="en-US"/>
              <a:t>Click to edit Master subtitle style</a:t>
            </a:r>
          </a:p>
        </p:txBody>
      </p:sp>
    </p:spTree>
    <p:extLst>
      <p:ext uri="{BB962C8B-B14F-4D97-AF65-F5344CB8AC3E}">
        <p14:creationId xmlns:p14="http://schemas.microsoft.com/office/powerpoint/2010/main" val="2717155820"/>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377AC17C-6A2B-4EA3-A590-E4313F93AC06}" type="slidenum">
              <a:rPr lang="en-US" altLang="en-US"/>
              <a:pPr>
                <a:defRPr/>
              </a:pPr>
              <a:t>‹#›</a:t>
            </a:fld>
            <a:endParaRPr lang="en-US" altLang="en-US"/>
          </a:p>
        </p:txBody>
      </p:sp>
    </p:spTree>
    <p:extLst>
      <p:ext uri="{BB962C8B-B14F-4D97-AF65-F5344CB8AC3E}">
        <p14:creationId xmlns:p14="http://schemas.microsoft.com/office/powerpoint/2010/main" val="29535025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550" y="4859338"/>
            <a:ext cx="9090025"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E1710827-D332-4051-98BC-584F184C276E}" type="slidenum">
              <a:rPr lang="en-US" altLang="en-US"/>
              <a:pPr>
                <a:defRPr/>
              </a:pPr>
              <a:t>‹#›</a:t>
            </a:fld>
            <a:endParaRPr lang="en-US" altLang="en-US"/>
          </a:p>
        </p:txBody>
      </p:sp>
    </p:spTree>
    <p:extLst>
      <p:ext uri="{BB962C8B-B14F-4D97-AF65-F5344CB8AC3E}">
        <p14:creationId xmlns:p14="http://schemas.microsoft.com/office/powerpoint/2010/main" val="385567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8" name="Rectangle 7"/>
          <p:cNvSpPr>
            <a:spLocks noGrp="1" noChangeArrowheads="1"/>
          </p:cNvSpPr>
          <p:nvPr>
            <p:ph type="sldNum" sz="quarter" idx="11"/>
          </p:nvPr>
        </p:nvSpPr>
        <p:spPr>
          <a:ln/>
        </p:spPr>
        <p:txBody>
          <a:bodyPr/>
          <a:lstStyle>
            <a:lvl1pPr>
              <a:defRPr/>
            </a:lvl1pPr>
          </a:lstStyle>
          <a:p>
            <a:pPr>
              <a:defRPr/>
            </a:pPr>
            <a:fld id="{EA3A17F0-0892-4364-B98E-30F14BE2C7D4}" type="slidenum">
              <a:rPr lang="en-GB" altLang="en-US"/>
              <a:pPr>
                <a:defRPr/>
              </a:pPr>
              <a:t>‹#›</a:t>
            </a:fld>
            <a:endParaRPr lang="en-GB" altLang="en-US"/>
          </a:p>
        </p:txBody>
      </p:sp>
    </p:spTree>
    <p:extLst>
      <p:ext uri="{BB962C8B-B14F-4D97-AF65-F5344CB8AC3E}">
        <p14:creationId xmlns:p14="http://schemas.microsoft.com/office/powerpoint/2010/main" val="6616053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9413"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24488" y="1619250"/>
            <a:ext cx="4892675"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A46DE2B0-0A88-4027-BA75-4FE77F08A4AF}" type="slidenum">
              <a:rPr lang="en-US" altLang="en-US"/>
              <a:pPr>
                <a:defRPr/>
              </a:pPr>
              <a:t>‹#›</a:t>
            </a:fld>
            <a:endParaRPr lang="en-US" altLang="en-US"/>
          </a:p>
        </p:txBody>
      </p:sp>
    </p:spTree>
    <p:extLst>
      <p:ext uri="{BB962C8B-B14F-4D97-AF65-F5344CB8AC3E}">
        <p14:creationId xmlns:p14="http://schemas.microsoft.com/office/powerpoint/2010/main" val="100554591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3213"/>
            <a:ext cx="9623425" cy="1260475"/>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34988" y="1692275"/>
            <a:ext cx="4724400"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4988" y="2397125"/>
            <a:ext cx="4724400"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32425" y="1692275"/>
            <a:ext cx="472598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32425" y="2397125"/>
            <a:ext cx="4725988" cy="43576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8" name="Rectangle 7"/>
          <p:cNvSpPr>
            <a:spLocks noGrp="1" noChangeArrowheads="1"/>
          </p:cNvSpPr>
          <p:nvPr>
            <p:ph type="sldNum" sz="quarter" idx="11"/>
          </p:nvPr>
        </p:nvSpPr>
        <p:spPr/>
        <p:txBody>
          <a:bodyPr/>
          <a:lstStyle>
            <a:lvl1pPr>
              <a:defRPr b="1"/>
            </a:lvl1pPr>
          </a:lstStyle>
          <a:p>
            <a:pPr>
              <a:defRPr/>
            </a:pPr>
            <a:fld id="{CA7548EE-ACBE-4DAF-850D-8DDC2C95DB79}" type="slidenum">
              <a:rPr lang="en-US" altLang="en-US"/>
              <a:pPr>
                <a:defRPr/>
              </a:pPr>
              <a:t>‹#›</a:t>
            </a:fld>
            <a:endParaRPr lang="en-US" altLang="en-US"/>
          </a:p>
        </p:txBody>
      </p:sp>
    </p:spTree>
    <p:extLst>
      <p:ext uri="{BB962C8B-B14F-4D97-AF65-F5344CB8AC3E}">
        <p14:creationId xmlns:p14="http://schemas.microsoft.com/office/powerpoint/2010/main" val="334270885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4" name="Rectangle 7"/>
          <p:cNvSpPr>
            <a:spLocks noGrp="1" noChangeArrowheads="1"/>
          </p:cNvSpPr>
          <p:nvPr>
            <p:ph type="sldNum" sz="quarter" idx="11"/>
          </p:nvPr>
        </p:nvSpPr>
        <p:spPr/>
        <p:txBody>
          <a:bodyPr/>
          <a:lstStyle>
            <a:lvl1pPr>
              <a:defRPr b="1"/>
            </a:lvl1pPr>
          </a:lstStyle>
          <a:p>
            <a:pPr>
              <a:defRPr/>
            </a:pPr>
            <a:fld id="{E9C9E78B-D59A-4319-A152-D7B9EC4192C2}" type="slidenum">
              <a:rPr lang="en-US" altLang="en-US"/>
              <a:pPr>
                <a:defRPr/>
              </a:pPr>
              <a:t>‹#›</a:t>
            </a:fld>
            <a:endParaRPr lang="en-US" altLang="en-US"/>
          </a:p>
        </p:txBody>
      </p:sp>
    </p:spTree>
    <p:extLst>
      <p:ext uri="{BB962C8B-B14F-4D97-AF65-F5344CB8AC3E}">
        <p14:creationId xmlns:p14="http://schemas.microsoft.com/office/powerpoint/2010/main" val="6284186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3" name="Rectangle 7"/>
          <p:cNvSpPr>
            <a:spLocks noGrp="1" noChangeArrowheads="1"/>
          </p:cNvSpPr>
          <p:nvPr>
            <p:ph type="sldNum" sz="quarter" idx="11"/>
          </p:nvPr>
        </p:nvSpPr>
        <p:spPr/>
        <p:txBody>
          <a:bodyPr/>
          <a:lstStyle>
            <a:lvl1pPr>
              <a:defRPr b="1"/>
            </a:lvl1pPr>
          </a:lstStyle>
          <a:p>
            <a:pPr>
              <a:defRPr/>
            </a:pPr>
            <a:fld id="{6FC657E6-DFCD-4FB5-BC2C-8C89B3867AD1}" type="slidenum">
              <a:rPr lang="en-US" altLang="en-US"/>
              <a:pPr>
                <a:defRPr/>
              </a:pPr>
              <a:t>‹#›</a:t>
            </a:fld>
            <a:endParaRPr lang="en-US" altLang="en-US"/>
          </a:p>
        </p:txBody>
      </p:sp>
    </p:spTree>
    <p:extLst>
      <p:ext uri="{BB962C8B-B14F-4D97-AF65-F5344CB8AC3E}">
        <p14:creationId xmlns:p14="http://schemas.microsoft.com/office/powerpoint/2010/main" val="5579255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C97B1C96-BB1C-47CA-A769-1973B4553839}" type="slidenum">
              <a:rPr lang="en-US" altLang="en-US"/>
              <a:pPr>
                <a:defRPr/>
              </a:pPr>
              <a:t>‹#›</a:t>
            </a:fld>
            <a:endParaRPr lang="en-US" altLang="en-US"/>
          </a:p>
        </p:txBody>
      </p:sp>
    </p:spTree>
    <p:extLst>
      <p:ext uri="{BB962C8B-B14F-4D97-AF65-F5344CB8AC3E}">
        <p14:creationId xmlns:p14="http://schemas.microsoft.com/office/powerpoint/2010/main" val="37992963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6" name="Rectangle 7"/>
          <p:cNvSpPr>
            <a:spLocks noGrp="1" noChangeArrowheads="1"/>
          </p:cNvSpPr>
          <p:nvPr>
            <p:ph type="sldNum" sz="quarter" idx="11"/>
          </p:nvPr>
        </p:nvSpPr>
        <p:spPr/>
        <p:txBody>
          <a:bodyPr/>
          <a:lstStyle>
            <a:lvl1pPr>
              <a:defRPr b="1"/>
            </a:lvl1pPr>
          </a:lstStyle>
          <a:p>
            <a:pPr>
              <a:defRPr/>
            </a:pPr>
            <a:fld id="{5B4502DD-E211-4E4A-B7E1-D40EDF9125FD}" type="slidenum">
              <a:rPr lang="en-US" altLang="en-US"/>
              <a:pPr>
                <a:defRPr/>
              </a:pPr>
              <a:t>‹#›</a:t>
            </a:fld>
            <a:endParaRPr lang="en-US" altLang="en-US"/>
          </a:p>
        </p:txBody>
      </p:sp>
    </p:spTree>
    <p:extLst>
      <p:ext uri="{BB962C8B-B14F-4D97-AF65-F5344CB8AC3E}">
        <p14:creationId xmlns:p14="http://schemas.microsoft.com/office/powerpoint/2010/main" val="20118663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BFC82935-3E7E-4049-AD20-F45175BFF4DA}" type="slidenum">
              <a:rPr lang="en-US" altLang="en-US"/>
              <a:pPr>
                <a:defRPr/>
              </a:pPr>
              <a:t>‹#›</a:t>
            </a:fld>
            <a:endParaRPr lang="en-US" altLang="en-US"/>
          </a:p>
        </p:txBody>
      </p:sp>
    </p:spTree>
    <p:extLst>
      <p:ext uri="{BB962C8B-B14F-4D97-AF65-F5344CB8AC3E}">
        <p14:creationId xmlns:p14="http://schemas.microsoft.com/office/powerpoint/2010/main" val="3979773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2725" y="352425"/>
            <a:ext cx="2484438" cy="6523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9413" y="352425"/>
            <a:ext cx="7300912" cy="6523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b="1"/>
            </a:lvl1pPr>
          </a:lstStyle>
          <a:p>
            <a:pPr>
              <a:defRPr/>
            </a:pPr>
            <a:r>
              <a:rPr lang="en-US"/>
              <a:t>[Presentation main title as per title page]</a:t>
            </a:r>
          </a:p>
        </p:txBody>
      </p:sp>
      <p:sp>
        <p:nvSpPr>
          <p:cNvPr id="5" name="Rectangle 7"/>
          <p:cNvSpPr>
            <a:spLocks noGrp="1" noChangeArrowheads="1"/>
          </p:cNvSpPr>
          <p:nvPr>
            <p:ph type="sldNum" sz="quarter" idx="11"/>
          </p:nvPr>
        </p:nvSpPr>
        <p:spPr/>
        <p:txBody>
          <a:bodyPr/>
          <a:lstStyle>
            <a:lvl1pPr>
              <a:defRPr b="1"/>
            </a:lvl1pPr>
          </a:lstStyle>
          <a:p>
            <a:pPr>
              <a:defRPr/>
            </a:pPr>
            <a:fld id="{8202C677-409F-46A3-A1AA-7597B502A357}" type="slidenum">
              <a:rPr lang="en-US" altLang="en-US"/>
              <a:pPr>
                <a:defRPr/>
              </a:pPr>
              <a:t>‹#›</a:t>
            </a:fld>
            <a:endParaRPr lang="en-US" altLang="en-US"/>
          </a:p>
        </p:txBody>
      </p:sp>
    </p:spTree>
    <p:extLst>
      <p:ext uri="{BB962C8B-B14F-4D97-AF65-F5344CB8AC3E}">
        <p14:creationId xmlns:p14="http://schemas.microsoft.com/office/powerpoint/2010/main" val="233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4" name="Rectangle 7"/>
          <p:cNvSpPr>
            <a:spLocks noGrp="1" noChangeArrowheads="1"/>
          </p:cNvSpPr>
          <p:nvPr>
            <p:ph type="sldNum" sz="quarter" idx="11"/>
          </p:nvPr>
        </p:nvSpPr>
        <p:spPr>
          <a:ln/>
        </p:spPr>
        <p:txBody>
          <a:bodyPr/>
          <a:lstStyle>
            <a:lvl1pPr>
              <a:defRPr/>
            </a:lvl1pPr>
          </a:lstStyle>
          <a:p>
            <a:pPr>
              <a:defRPr/>
            </a:pPr>
            <a:fld id="{137A7952-1526-4A23-9D1A-CD9A9694A087}" type="slidenum">
              <a:rPr lang="en-GB" altLang="en-US"/>
              <a:pPr>
                <a:defRPr/>
              </a:pPr>
              <a:t>‹#›</a:t>
            </a:fld>
            <a:endParaRPr lang="en-GB" altLang="en-US"/>
          </a:p>
        </p:txBody>
      </p:sp>
    </p:spTree>
    <p:extLst>
      <p:ext uri="{BB962C8B-B14F-4D97-AF65-F5344CB8AC3E}">
        <p14:creationId xmlns:p14="http://schemas.microsoft.com/office/powerpoint/2010/main" val="34404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3" name="Rectangle 7"/>
          <p:cNvSpPr>
            <a:spLocks noGrp="1" noChangeArrowheads="1"/>
          </p:cNvSpPr>
          <p:nvPr>
            <p:ph type="sldNum" sz="quarter" idx="11"/>
          </p:nvPr>
        </p:nvSpPr>
        <p:spPr>
          <a:ln/>
        </p:spPr>
        <p:txBody>
          <a:bodyPr/>
          <a:lstStyle>
            <a:lvl1pPr>
              <a:defRPr/>
            </a:lvl1pPr>
          </a:lstStyle>
          <a:p>
            <a:pPr>
              <a:defRPr/>
            </a:pPr>
            <a:fld id="{8AB4DF73-0059-40A9-A13B-53B916189DD7}" type="slidenum">
              <a:rPr lang="en-GB" altLang="en-US"/>
              <a:pPr>
                <a:defRPr/>
              </a:pPr>
              <a:t>‹#›</a:t>
            </a:fld>
            <a:endParaRPr lang="en-GB" altLang="en-US"/>
          </a:p>
        </p:txBody>
      </p:sp>
    </p:spTree>
    <p:extLst>
      <p:ext uri="{BB962C8B-B14F-4D97-AF65-F5344CB8AC3E}">
        <p14:creationId xmlns:p14="http://schemas.microsoft.com/office/powerpoint/2010/main" val="413420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988" y="301625"/>
            <a:ext cx="3517900" cy="1281113"/>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181475" y="301625"/>
            <a:ext cx="5976938" cy="64531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988" y="1582738"/>
            <a:ext cx="3517900"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05D2E500-95C5-49EC-801C-F3D8EF5BD629}" type="slidenum">
              <a:rPr lang="en-GB" altLang="en-US"/>
              <a:pPr>
                <a:defRPr/>
              </a:pPr>
              <a:t>‹#›</a:t>
            </a:fld>
            <a:endParaRPr lang="en-GB" altLang="en-US"/>
          </a:p>
        </p:txBody>
      </p:sp>
    </p:spTree>
    <p:extLst>
      <p:ext uri="{BB962C8B-B14F-4D97-AF65-F5344CB8AC3E}">
        <p14:creationId xmlns:p14="http://schemas.microsoft.com/office/powerpoint/2010/main" val="61270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500" y="5292725"/>
            <a:ext cx="6416675" cy="625475"/>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095500" y="676275"/>
            <a:ext cx="6416675" cy="45354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095500" y="5918200"/>
            <a:ext cx="6416675" cy="887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GB"/>
              <a:t>Product &amp; Proposition Performance Committee</a:t>
            </a:r>
          </a:p>
        </p:txBody>
      </p:sp>
      <p:sp>
        <p:nvSpPr>
          <p:cNvPr id="6" name="Rectangle 7"/>
          <p:cNvSpPr>
            <a:spLocks noGrp="1" noChangeArrowheads="1"/>
          </p:cNvSpPr>
          <p:nvPr>
            <p:ph type="sldNum" sz="quarter" idx="11"/>
          </p:nvPr>
        </p:nvSpPr>
        <p:spPr>
          <a:ln/>
        </p:spPr>
        <p:txBody>
          <a:bodyPr/>
          <a:lstStyle>
            <a:lvl1pPr>
              <a:defRPr/>
            </a:lvl1pPr>
          </a:lstStyle>
          <a:p>
            <a:pPr>
              <a:defRPr/>
            </a:pPr>
            <a:fld id="{284436BA-6341-4407-B2AC-190166E71887}" type="slidenum">
              <a:rPr lang="en-GB" altLang="en-US"/>
              <a:pPr>
                <a:defRPr/>
              </a:pPr>
              <a:t>‹#›</a:t>
            </a:fld>
            <a:endParaRPr lang="en-GB" altLang="en-US"/>
          </a:p>
        </p:txBody>
      </p:sp>
    </p:spTree>
    <p:extLst>
      <p:ext uri="{BB962C8B-B14F-4D97-AF65-F5344CB8AC3E}">
        <p14:creationId xmlns:p14="http://schemas.microsoft.com/office/powerpoint/2010/main" val="373099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sp>
        <p:nvSpPr>
          <p:cNvPr id="1027"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1028" name="Rectangle 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1030" name="Line 6"/>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EA48DDFD-9A08-417E-B852-F6643AA1AFC4}"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1" r:id="rId1"/>
    <p:sldLayoutId id="2147487079" r:id="rId2"/>
    <p:sldLayoutId id="2147487080" r:id="rId3"/>
    <p:sldLayoutId id="2147487081" r:id="rId4"/>
    <p:sldLayoutId id="2147487082" r:id="rId5"/>
    <p:sldLayoutId id="2147487083" r:id="rId6"/>
    <p:sldLayoutId id="2147487084" r:id="rId7"/>
    <p:sldLayoutId id="2147487085" r:id="rId8"/>
    <p:sldLayoutId id="2147487086" r:id="rId9"/>
    <p:sldLayoutId id="2147487087" r:id="rId10"/>
    <p:sldLayoutId id="2147487088" r:id="rId11"/>
    <p:sldLayoutId id="2147487089"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6"/>
          <p:cNvSpPr>
            <a:spLocks noChangeArrowheads="1"/>
          </p:cNvSpPr>
          <p:nvPr/>
        </p:nvSpPr>
        <p:spPr bwMode="gray">
          <a:xfrm>
            <a:off x="0" y="0"/>
            <a:ext cx="10693400" cy="1403350"/>
          </a:xfrm>
          <a:prstGeom prst="rect">
            <a:avLst/>
          </a:prstGeom>
          <a:solidFill>
            <a:schemeClr val="tx2"/>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smtClean="0"/>
          </a:p>
        </p:txBody>
      </p:sp>
      <p:sp>
        <p:nvSpPr>
          <p:cNvPr id="2051" name="Rectangle 1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smtClean="0"/>
              <a:t>Click to edit Master title style</a:t>
            </a:r>
          </a:p>
        </p:txBody>
      </p:sp>
      <p:sp>
        <p:nvSpPr>
          <p:cNvPr id="2052" name="Rectangle 14"/>
          <p:cNvSpPr>
            <a:spLocks noGrp="1" noChangeArrowheads="1"/>
          </p:cNvSpPr>
          <p:nvPr>
            <p:ph type="body" idx="1"/>
          </p:nvPr>
        </p:nvSpPr>
        <p:spPr bwMode="gray">
          <a:xfrm>
            <a:off x="379413" y="1619250"/>
            <a:ext cx="9937750"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440335" name="Rectangle 15"/>
          <p:cNvSpPr>
            <a:spLocks noGrp="1" noChangeArrowheads="1"/>
          </p:cNvSpPr>
          <p:nvPr>
            <p:ph type="ftr" sz="quarter" idx="3"/>
          </p:nvPr>
        </p:nvSpPr>
        <p:spPr bwMode="gray">
          <a:xfrm>
            <a:off x="377825" y="7183438"/>
            <a:ext cx="4906963" cy="15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lvl1pPr algn="l" defTabSz="1023938">
              <a:spcBef>
                <a:spcPct val="0"/>
              </a:spcBef>
              <a:defRPr sz="1000" b="0">
                <a:ea typeface="MS PGothic" pitchFamily="34" charset="-128"/>
              </a:defRPr>
            </a:lvl1pPr>
          </a:lstStyle>
          <a:p>
            <a:pPr>
              <a:defRPr/>
            </a:pPr>
            <a:r>
              <a:rPr lang="en-GB"/>
              <a:t>Product &amp; Proposition Performance Committee</a:t>
            </a:r>
          </a:p>
        </p:txBody>
      </p:sp>
      <p:sp>
        <p:nvSpPr>
          <p:cNvPr id="2054" name="Line 19"/>
          <p:cNvSpPr>
            <a:spLocks noChangeShapeType="1"/>
          </p:cNvSpPr>
          <p:nvPr/>
        </p:nvSpPr>
        <p:spPr bwMode="gray">
          <a:xfrm>
            <a:off x="198438" y="7080250"/>
            <a:ext cx="10296525" cy="0"/>
          </a:xfrm>
          <a:prstGeom prst="line">
            <a:avLst/>
          </a:prstGeom>
          <a:noFill/>
          <a:ln w="158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40348" name="Rectangle 28"/>
          <p:cNvSpPr>
            <a:spLocks noGrp="1" noChangeArrowheads="1"/>
          </p:cNvSpPr>
          <p:nvPr>
            <p:ph type="sldNum" sz="quarter" idx="4"/>
          </p:nvPr>
        </p:nvSpPr>
        <p:spPr bwMode="gray">
          <a:xfrm>
            <a:off x="9991725" y="7180263"/>
            <a:ext cx="323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defTabSz="995363" eaLnBrk="1" hangingPunct="1">
              <a:spcBef>
                <a:spcPct val="0"/>
              </a:spcBef>
              <a:defRPr sz="1000" b="0">
                <a:cs typeface="Arial" charset="0"/>
              </a:defRPr>
            </a:lvl1pPr>
          </a:lstStyle>
          <a:p>
            <a:pPr>
              <a:defRPr/>
            </a:pPr>
            <a:fld id="{AE915FF2-747C-4BD5-A467-DE6591431965}"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7102" r:id="rId1"/>
    <p:sldLayoutId id="2147487090" r:id="rId2"/>
    <p:sldLayoutId id="2147487091" r:id="rId3"/>
    <p:sldLayoutId id="2147487092" r:id="rId4"/>
    <p:sldLayoutId id="2147487093" r:id="rId5"/>
    <p:sldLayoutId id="2147487094" r:id="rId6"/>
    <p:sldLayoutId id="2147487095" r:id="rId7"/>
    <p:sldLayoutId id="2147487096" r:id="rId8"/>
    <p:sldLayoutId id="2147487097" r:id="rId9"/>
    <p:sldLayoutId id="2147487098" r:id="rId10"/>
    <p:sldLayoutId id="2147487099" r:id="rId11"/>
    <p:sldLayoutId id="2147487100" r:id="rId12"/>
  </p:sldLayoutIdLst>
  <p:hf hd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2" charset="0"/>
          <a:ea typeface="MS PGothic" pitchFamily="34" charset="-128"/>
        </a:defRPr>
      </a:lvl5pPr>
      <a:lvl6pPr marL="4572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6pPr>
      <a:lvl7pPr marL="9144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7pPr>
      <a:lvl8pPr marL="13716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8pPr>
      <a:lvl9pPr marL="1828800" algn="l" defTabSz="1023938" rtl="0" fontAlgn="base">
        <a:lnSpc>
          <a:spcPct val="85000"/>
        </a:lnSpc>
        <a:spcBef>
          <a:spcPct val="0"/>
        </a:spcBef>
        <a:spcAft>
          <a:spcPct val="0"/>
        </a:spcAft>
        <a:defRPr sz="2400">
          <a:solidFill>
            <a:schemeClr val="bg1"/>
          </a:solidFill>
          <a:latin typeface="Gill Sans" pitchFamily="2" charset="0"/>
          <a:ea typeface="ＭＳ Ｐゴシック" pitchFamily="34"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charset="0"/>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3075"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3078"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D52AA286-7512-4B55-AC77-1A5AAD959D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03" r:id="rId1"/>
    <p:sldLayoutId id="2147487104" r:id="rId2"/>
    <p:sldLayoutId id="2147487105" r:id="rId3"/>
    <p:sldLayoutId id="2147487106" r:id="rId4"/>
    <p:sldLayoutId id="2147487107" r:id="rId5"/>
    <p:sldLayoutId id="2147487108" r:id="rId6"/>
    <p:sldLayoutId id="2147487109" r:id="rId7"/>
    <p:sldLayoutId id="2147487110" r:id="rId8"/>
    <p:sldLayoutId id="2147487111" r:id="rId9"/>
    <p:sldLayoutId id="2147487112" r:id="rId10"/>
    <p:sldLayoutId id="2147487113"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4099"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4102"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1438F3A2-944A-46F0-940B-B71E293C91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14" r:id="rId1"/>
    <p:sldLayoutId id="2147487115" r:id="rId2"/>
    <p:sldLayoutId id="2147487116" r:id="rId3"/>
    <p:sldLayoutId id="2147487117" r:id="rId4"/>
    <p:sldLayoutId id="2147487118" r:id="rId5"/>
    <p:sldLayoutId id="2147487119" r:id="rId6"/>
    <p:sldLayoutId id="2147487120" r:id="rId7"/>
    <p:sldLayoutId id="2147487121" r:id="rId8"/>
    <p:sldLayoutId id="2147487122" r:id="rId9"/>
    <p:sldLayoutId id="2147487123" r:id="rId10"/>
    <p:sldLayoutId id="2147487124"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10"/>
          <p:cNvSpPr>
            <a:spLocks noChangeArrowheads="1"/>
          </p:cNvSpPr>
          <p:nvPr/>
        </p:nvSpPr>
        <p:spPr bwMode="gray">
          <a:xfrm>
            <a:off x="0" y="0"/>
            <a:ext cx="10693400" cy="1403350"/>
          </a:xfrm>
          <a:prstGeom prst="rect">
            <a:avLst/>
          </a:prstGeom>
          <a:solidFill>
            <a:schemeClr val="tx2"/>
          </a:solidFill>
          <a:ln w="9525">
            <a:solidFill>
              <a:schemeClr val="tx2"/>
            </a:solidFill>
            <a:miter lim="800000"/>
            <a:headEnd/>
            <a:tailEnd/>
          </a:ln>
        </p:spPr>
        <p:txBody>
          <a:bodyPr wrap="none" anchor="ctr"/>
          <a:lstStyle>
            <a:lvl1pPr defTabSz="1023938">
              <a:defRPr sz="1200" b="1">
                <a:solidFill>
                  <a:schemeClr val="tx2"/>
                </a:solidFill>
                <a:latin typeface="Gill Sans" pitchFamily="2" charset="0"/>
                <a:ea typeface="MS PGothic" pitchFamily="34" charset="-128"/>
              </a:defRPr>
            </a:lvl1pPr>
            <a:lvl2pPr marL="742950" indent="-285750" defTabSz="1023938">
              <a:defRPr sz="1200" b="1">
                <a:solidFill>
                  <a:schemeClr val="tx2"/>
                </a:solidFill>
                <a:latin typeface="Gill Sans" pitchFamily="2" charset="0"/>
                <a:ea typeface="MS PGothic" pitchFamily="34" charset="-128"/>
              </a:defRPr>
            </a:lvl2pPr>
            <a:lvl3pPr marL="1143000" indent="-228600" defTabSz="1023938">
              <a:defRPr sz="1200" b="1">
                <a:solidFill>
                  <a:schemeClr val="tx2"/>
                </a:solidFill>
                <a:latin typeface="Gill Sans" pitchFamily="2" charset="0"/>
                <a:ea typeface="MS PGothic" pitchFamily="34" charset="-128"/>
              </a:defRPr>
            </a:lvl3pPr>
            <a:lvl4pPr marL="1600200" indent="-228600" defTabSz="1023938">
              <a:defRPr sz="1200" b="1">
                <a:solidFill>
                  <a:schemeClr val="tx2"/>
                </a:solidFill>
                <a:latin typeface="Gill Sans" pitchFamily="2" charset="0"/>
                <a:ea typeface="MS PGothic" pitchFamily="34" charset="-128"/>
              </a:defRPr>
            </a:lvl4pPr>
            <a:lvl5pPr marL="2057400" indent="-228600" defTabSz="1023938">
              <a:defRPr sz="1200" b="1">
                <a:solidFill>
                  <a:schemeClr val="tx2"/>
                </a:solidFill>
                <a:latin typeface="Gill Sans" pitchFamily="2" charset="0"/>
                <a:ea typeface="MS PGothic" pitchFamily="34" charset="-128"/>
              </a:defRPr>
            </a:lvl5pPr>
            <a:lvl6pPr marL="25146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defTabSz="1023938"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defRPr/>
            </a:pPr>
            <a:endParaRPr lang="en-US" altLang="en-US" b="0" smtClean="0">
              <a:solidFill>
                <a:srgbClr val="6E615F"/>
              </a:solidFill>
            </a:endParaRPr>
          </a:p>
        </p:txBody>
      </p:sp>
      <p:sp>
        <p:nvSpPr>
          <p:cNvPr id="5123" name="Rectangle 3"/>
          <p:cNvSpPr>
            <a:spLocks noGrp="1" noChangeArrowheads="1"/>
          </p:cNvSpPr>
          <p:nvPr>
            <p:ph type="title"/>
          </p:nvPr>
        </p:nvSpPr>
        <p:spPr bwMode="gray">
          <a:xfrm>
            <a:off x="379413" y="352425"/>
            <a:ext cx="993616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smtClean="0"/>
              <a:t>Click to edit Master title style</a:t>
            </a:r>
          </a:p>
        </p:txBody>
      </p:sp>
      <p:sp>
        <p:nvSpPr>
          <p:cNvPr id="5124" name="Rectangle 4"/>
          <p:cNvSpPr>
            <a:spLocks noGrp="1" noChangeArrowheads="1"/>
          </p:cNvSpPr>
          <p:nvPr>
            <p:ph type="body" idx="1"/>
          </p:nvPr>
        </p:nvSpPr>
        <p:spPr bwMode="gray">
          <a:xfrm>
            <a:off x="379413" y="1619250"/>
            <a:ext cx="99377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75493" name="Rectangle 5"/>
          <p:cNvSpPr>
            <a:spLocks noGrp="1" noChangeArrowheads="1"/>
          </p:cNvSpPr>
          <p:nvPr>
            <p:ph type="ftr" sz="quarter" idx="3"/>
          </p:nvPr>
        </p:nvSpPr>
        <p:spPr bwMode="gray">
          <a:xfrm>
            <a:off x="377825" y="7183438"/>
            <a:ext cx="4906963" cy="152400"/>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a:spcBef>
                <a:spcPct val="0"/>
              </a:spcBef>
              <a:defRPr sz="1000" b="0">
                <a:solidFill>
                  <a:srgbClr val="6E615F"/>
                </a:solidFill>
                <a:latin typeface="Gill Sans" charset="0"/>
                <a:ea typeface="ＭＳ Ｐゴシック" charset="-128"/>
                <a:cs typeface="ＭＳ Ｐゴシック" charset="-128"/>
              </a:defRPr>
            </a:lvl1pPr>
          </a:lstStyle>
          <a:p>
            <a:pPr>
              <a:defRPr/>
            </a:pPr>
            <a:r>
              <a:rPr lang="en-US"/>
              <a:t>[Presentation main title as per title page]</a:t>
            </a:r>
          </a:p>
        </p:txBody>
      </p:sp>
      <p:sp>
        <p:nvSpPr>
          <p:cNvPr id="5126" name="Line 6"/>
          <p:cNvSpPr>
            <a:spLocks noChangeShapeType="1"/>
          </p:cNvSpPr>
          <p:nvPr/>
        </p:nvSpPr>
        <p:spPr bwMode="gray">
          <a:xfrm>
            <a:off x="198438" y="7080250"/>
            <a:ext cx="10296525" cy="0"/>
          </a:xfrm>
          <a:prstGeom prst="line">
            <a:avLst/>
          </a:prstGeom>
          <a:noFill/>
          <a:ln w="158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575495" name="Rectangle 7"/>
          <p:cNvSpPr>
            <a:spLocks noGrp="1" noChangeArrowheads="1"/>
          </p:cNvSpPr>
          <p:nvPr>
            <p:ph type="sldNum" sz="quarter" idx="4"/>
          </p:nvPr>
        </p:nvSpPr>
        <p:spPr bwMode="gray">
          <a:xfrm>
            <a:off x="9991725" y="7180263"/>
            <a:ext cx="32385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spcBef>
                <a:spcPct val="0"/>
              </a:spcBef>
              <a:defRPr sz="1000" b="0">
                <a:solidFill>
                  <a:srgbClr val="6E615F"/>
                </a:solidFill>
                <a:cs typeface="Arial" charset="0"/>
              </a:defRPr>
            </a:lvl1pPr>
          </a:lstStyle>
          <a:p>
            <a:pPr>
              <a:defRPr/>
            </a:pPr>
            <a:fld id="{6105E992-0FC6-414F-A3FD-5C91F5441F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7125" r:id="rId1"/>
    <p:sldLayoutId id="2147487126" r:id="rId2"/>
    <p:sldLayoutId id="2147487127" r:id="rId3"/>
    <p:sldLayoutId id="2147487128" r:id="rId4"/>
    <p:sldLayoutId id="2147487129" r:id="rId5"/>
    <p:sldLayoutId id="2147487130" r:id="rId6"/>
    <p:sldLayoutId id="2147487131" r:id="rId7"/>
    <p:sldLayoutId id="2147487132" r:id="rId8"/>
    <p:sldLayoutId id="2147487133" r:id="rId9"/>
    <p:sldLayoutId id="2147487134" r:id="rId10"/>
    <p:sldLayoutId id="2147487135" r:id="rId11"/>
  </p:sldLayoutIdLst>
  <p:hf hdr="0" ftr="0" dt="0"/>
  <p:txStyles>
    <p:title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p:titleStyle>
    <p:bodyStyle>
      <a:lvl1pPr marL="342900" indent="-342900" algn="l" defTabSz="1023938" rtl="0" eaLnBrk="0" fontAlgn="base" hangingPunct="0">
        <a:spcBef>
          <a:spcPct val="40000"/>
        </a:spcBef>
        <a:spcAft>
          <a:spcPct val="0"/>
        </a:spcAft>
        <a:defRPr sz="1400" b="1">
          <a:solidFill>
            <a:schemeClr val="tx2"/>
          </a:solidFill>
          <a:latin typeface="+mn-lt"/>
          <a:ea typeface="MS PGothic" pitchFamily="34" charset="-128"/>
          <a:cs typeface="+mn-cs"/>
        </a:defRPr>
      </a:lvl1pPr>
      <a:lvl2pPr marL="1588" indent="455613" algn="l" defTabSz="1023938" rtl="0" eaLnBrk="0" fontAlgn="base" hangingPunct="0">
        <a:spcBef>
          <a:spcPct val="40000"/>
        </a:spcBef>
        <a:spcAft>
          <a:spcPct val="0"/>
        </a:spcAft>
        <a:defRPr sz="1200">
          <a:solidFill>
            <a:schemeClr val="tx1"/>
          </a:solidFill>
          <a:latin typeface="+mn-lt"/>
          <a:ea typeface="MS PGothic" pitchFamily="34" charset="-128"/>
        </a:defRPr>
      </a:lvl2pPr>
      <a:lvl3pPr marL="180975" indent="-1778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3pPr>
      <a:lvl4pPr marL="352425" indent="-169863"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4pPr>
      <a:lvl5pPr marL="544513" indent="-190500" algn="l" defTabSz="1023938" rtl="0" eaLnBrk="0" fontAlgn="base" hangingPunct="0">
        <a:spcBef>
          <a:spcPct val="40000"/>
        </a:spcBef>
        <a:spcAft>
          <a:spcPct val="0"/>
        </a:spcAft>
        <a:buClr>
          <a:schemeClr val="tx2"/>
        </a:buClr>
        <a:buFont typeface="Arial" charset="0"/>
        <a:buChar char="–"/>
        <a:defRPr sz="1200">
          <a:solidFill>
            <a:schemeClr val="tx1"/>
          </a:solidFill>
          <a:latin typeface="+mn-lt"/>
          <a:ea typeface="MS PGothic" pitchFamily="34" charset="-128"/>
        </a:defRPr>
      </a:lvl5pPr>
      <a:lvl6pPr marL="10017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6pPr>
      <a:lvl7pPr marL="14589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7pPr>
      <a:lvl8pPr marL="19161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8pPr>
      <a:lvl9pPr marL="2373313" indent="-190500" algn="l" defTabSz="1023938" rtl="0" fontAlgn="base">
        <a:spcBef>
          <a:spcPct val="40000"/>
        </a:spcBef>
        <a:spcAft>
          <a:spcPct val="0"/>
        </a:spcAft>
        <a:buClr>
          <a:schemeClr val="tx2"/>
        </a:buClr>
        <a:buFont typeface="Arial" pitchFamily="-105" charset="0"/>
        <a:buChar cha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313" y="381301"/>
            <a:ext cx="9936162" cy="601663"/>
          </a:xfrm>
        </p:spPr>
        <p:txBody>
          <a:bodyPr/>
          <a:lstStyle/>
          <a:p>
            <a:r>
              <a:rPr lang="en-GB" sz="2000" dirty="0" smtClean="0"/>
              <a:t>Not to being smart, but being diversified</a:t>
            </a:r>
            <a:endParaRPr lang="en-GB" sz="2000" dirty="0"/>
          </a:p>
        </p:txBody>
      </p:sp>
      <p:sp>
        <p:nvSpPr>
          <p:cNvPr id="4" name="Slide Number Placeholder 3"/>
          <p:cNvSpPr>
            <a:spLocks noGrp="1"/>
          </p:cNvSpPr>
          <p:nvPr>
            <p:ph type="sldNum" sz="quarter" idx="11"/>
          </p:nvPr>
        </p:nvSpPr>
        <p:spPr>
          <a:xfrm>
            <a:off x="9991725" y="7180263"/>
            <a:ext cx="323850" cy="615553"/>
          </a:xfrm>
        </p:spPr>
        <p:txBody>
          <a:bodyPr/>
          <a:lstStyle/>
          <a:p>
            <a:endParaRPr lang="en-GB" dirty="0" smtClean="0"/>
          </a:p>
          <a:p>
            <a:endParaRPr lang="en-GB" dirty="0"/>
          </a:p>
          <a:p>
            <a:endParaRPr lang="en-GB" dirty="0" smtClean="0"/>
          </a:p>
          <a:p>
            <a:endParaRPr lang="en-GB" dirty="0"/>
          </a:p>
        </p:txBody>
      </p:sp>
      <p:sp>
        <p:nvSpPr>
          <p:cNvPr id="10" name="Title 1"/>
          <p:cNvSpPr txBox="1">
            <a:spLocks/>
          </p:cNvSpPr>
          <p:nvPr/>
        </p:nvSpPr>
        <p:spPr bwMode="gray">
          <a:xfrm>
            <a:off x="274638" y="1505251"/>
            <a:ext cx="9936162" cy="204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r>
              <a:rPr lang="en-GB" sz="2000" b="0" kern="0" dirty="0" smtClean="0">
                <a:solidFill>
                  <a:schemeClr val="tx1"/>
                </a:solidFill>
              </a:rPr>
              <a:t>Explanation on why to be diversified</a:t>
            </a:r>
          </a:p>
          <a:p>
            <a:r>
              <a:rPr lang="en-GB" sz="2000" b="0" kern="0" dirty="0" smtClean="0">
                <a:solidFill>
                  <a:schemeClr val="tx1"/>
                </a:solidFill>
              </a:rPr>
              <a:t>Invested in regions (regional diversification)</a:t>
            </a:r>
          </a:p>
          <a:p>
            <a:endParaRPr lang="en-GB" sz="2000" b="0" kern="0" dirty="0" smtClean="0">
              <a:solidFill>
                <a:schemeClr val="tx1"/>
              </a:solidFill>
            </a:endParaRPr>
          </a:p>
          <a:p>
            <a:r>
              <a:rPr lang="en-GB" sz="2000" b="0" kern="0" dirty="0" smtClean="0">
                <a:solidFill>
                  <a:schemeClr val="tx1"/>
                </a:solidFill>
              </a:rPr>
              <a:t>Asset type diversification</a:t>
            </a:r>
          </a:p>
          <a:p>
            <a:r>
              <a:rPr lang="en-GB" sz="2000" b="0" kern="0" dirty="0" smtClean="0">
                <a:solidFill>
                  <a:schemeClr val="tx1"/>
                </a:solidFill>
              </a:rPr>
              <a:t>Style diversification</a:t>
            </a:r>
            <a:endParaRPr lang="en-GB" sz="2000" b="0" kern="0" dirty="0">
              <a:solidFill>
                <a:schemeClr val="tx1"/>
              </a:solidFill>
            </a:endParaRPr>
          </a:p>
        </p:txBody>
      </p:sp>
    </p:spTree>
    <p:extLst>
      <p:ext uri="{BB962C8B-B14F-4D97-AF65-F5344CB8AC3E}">
        <p14:creationId xmlns:p14="http://schemas.microsoft.com/office/powerpoint/2010/main" val="397308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10</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Diversifier multiplier</a:t>
            </a:r>
            <a:endParaRPr lang="en-US" altLang="en-US" sz="1600" b="0" dirty="0">
              <a:solidFill>
                <a:srgbClr val="FFFFFF"/>
              </a:solidFill>
            </a:endParaRPr>
          </a:p>
        </p:txBody>
      </p:sp>
      <p:sp>
        <p:nvSpPr>
          <p:cNvPr id="10" name="TextBox 9"/>
          <p:cNvSpPr txBox="1"/>
          <p:nvPr/>
        </p:nvSpPr>
        <p:spPr>
          <a:xfrm>
            <a:off x="428625" y="1600200"/>
            <a:ext cx="7372350" cy="1015663"/>
          </a:xfrm>
          <a:prstGeom prst="rect">
            <a:avLst/>
          </a:prstGeom>
          <a:noFill/>
        </p:spPr>
        <p:txBody>
          <a:bodyPr wrap="square" rtlCol="0">
            <a:spAutoFit/>
          </a:bodyPr>
          <a:lstStyle/>
          <a:p>
            <a:pPr algn="l"/>
            <a:r>
              <a:rPr lang="en-GB" dirty="0" smtClean="0"/>
              <a:t>Given the diversification benefit of signals, we need the DM to bring the combined signal to the defined standard</a:t>
            </a:r>
          </a:p>
          <a:p>
            <a:pPr algn="l"/>
            <a:endParaRPr lang="en-GB" dirty="0"/>
          </a:p>
          <a:p>
            <a:pPr algn="l"/>
            <a:endParaRPr lang="en-GB" dirty="0"/>
          </a:p>
        </p:txBody>
      </p:sp>
    </p:spTree>
    <p:extLst>
      <p:ext uri="{BB962C8B-B14F-4D97-AF65-F5344CB8AC3E}">
        <p14:creationId xmlns:p14="http://schemas.microsoft.com/office/powerpoint/2010/main" val="118157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11</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Trading cost as a vital factor</a:t>
            </a:r>
            <a:endParaRPr lang="en-US" altLang="en-US" sz="1600" b="0" dirty="0">
              <a:solidFill>
                <a:srgbClr val="FFFFFF"/>
              </a:solidFill>
            </a:endParaRPr>
          </a:p>
        </p:txBody>
      </p:sp>
      <p:sp>
        <p:nvSpPr>
          <p:cNvPr id="10" name="TextBox 9"/>
          <p:cNvSpPr txBox="1"/>
          <p:nvPr/>
        </p:nvSpPr>
        <p:spPr>
          <a:xfrm>
            <a:off x="428624" y="1600200"/>
            <a:ext cx="9367225" cy="2185214"/>
          </a:xfrm>
          <a:prstGeom prst="rect">
            <a:avLst/>
          </a:prstGeom>
          <a:noFill/>
        </p:spPr>
        <p:txBody>
          <a:bodyPr wrap="square" rtlCol="0">
            <a:spAutoFit/>
          </a:bodyPr>
          <a:lstStyle/>
          <a:p>
            <a:pPr algn="l"/>
            <a:r>
              <a:rPr lang="en-GB" dirty="0" smtClean="0"/>
              <a:t>		</a:t>
            </a:r>
            <a:r>
              <a:rPr lang="en-GB" sz="1600" dirty="0" smtClean="0"/>
              <a:t>Actual </a:t>
            </a:r>
            <a:r>
              <a:rPr lang="en-GB" sz="1600" dirty="0" smtClean="0"/>
              <a:t>return = market return – (trading cost + commission</a:t>
            </a:r>
            <a:r>
              <a:rPr lang="en-GB" sz="1600" dirty="0" smtClean="0"/>
              <a:t>).</a:t>
            </a:r>
          </a:p>
          <a:p>
            <a:pPr algn="l"/>
            <a:endParaRPr lang="en-GB" sz="1600" dirty="0" smtClean="0"/>
          </a:p>
          <a:p>
            <a:pPr algn="l"/>
            <a:r>
              <a:rPr lang="en-GB" b="0" dirty="0" smtClean="0"/>
              <a:t>We try hard to estimate the market return and often fail to do so.  Costs is generally certain and easier to predictable. In certain instruments or strategy, costs could be the “deal breaker” although strategies look amazing before costs, especially for short-term strategies. </a:t>
            </a:r>
          </a:p>
          <a:p>
            <a:pPr algn="l"/>
            <a:r>
              <a:rPr lang="en-GB" b="0" dirty="0" smtClean="0"/>
              <a:t>The </a:t>
            </a:r>
            <a:r>
              <a:rPr lang="en-GB" b="0" dirty="0" smtClean="0"/>
              <a:t>model has considered costs seriously and costs are involved in every part of analysis and simulations.</a:t>
            </a:r>
          </a:p>
          <a:p>
            <a:pPr algn="l"/>
            <a:endParaRPr lang="en-GB" dirty="0"/>
          </a:p>
          <a:p>
            <a:pPr algn="l"/>
            <a:endParaRPr lang="en-GB" dirty="0"/>
          </a:p>
        </p:txBody>
      </p:sp>
      <p:pic>
        <p:nvPicPr>
          <p:cNvPr id="2" name="Picture 1"/>
          <p:cNvPicPr>
            <a:picLocks noChangeAspect="1"/>
          </p:cNvPicPr>
          <p:nvPr/>
        </p:nvPicPr>
        <p:blipFill>
          <a:blip r:embed="rId2"/>
          <a:stretch>
            <a:fillRect/>
          </a:stretch>
        </p:blipFill>
        <p:spPr>
          <a:xfrm>
            <a:off x="3471399" y="4343641"/>
            <a:ext cx="2410688" cy="2060800"/>
          </a:xfrm>
          <a:prstGeom prst="rect">
            <a:avLst/>
          </a:prstGeom>
        </p:spPr>
      </p:pic>
      <p:sp>
        <p:nvSpPr>
          <p:cNvPr id="3" name="Rectangle 2"/>
          <p:cNvSpPr/>
          <p:nvPr/>
        </p:nvSpPr>
        <p:spPr>
          <a:xfrm>
            <a:off x="3314824" y="3771424"/>
            <a:ext cx="4018483" cy="461665"/>
          </a:xfrm>
          <a:prstGeom prst="rect">
            <a:avLst/>
          </a:prstGeom>
        </p:spPr>
        <p:txBody>
          <a:bodyPr wrap="square">
            <a:spAutoFit/>
          </a:bodyPr>
          <a:lstStyle/>
          <a:p>
            <a:pPr algn="l"/>
            <a:r>
              <a:rPr lang="en-GB" b="0" dirty="0" smtClean="0"/>
              <a:t>Annualised turnover and cost in Sharpe Ratio term in the simulated back-test based on a $100m portfolio.</a:t>
            </a:r>
            <a:endParaRPr lang="en-GB" b="0" dirty="0"/>
          </a:p>
        </p:txBody>
      </p:sp>
    </p:spTree>
    <p:extLst>
      <p:ext uri="{BB962C8B-B14F-4D97-AF65-F5344CB8AC3E}">
        <p14:creationId xmlns:p14="http://schemas.microsoft.com/office/powerpoint/2010/main" val="1278326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12</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Optimization – which one is the best?</a:t>
            </a:r>
            <a:endParaRPr lang="en-US" altLang="en-US" sz="1600" b="0" dirty="0">
              <a:solidFill>
                <a:srgbClr val="FFFFFF"/>
              </a:solidFill>
            </a:endParaRPr>
          </a:p>
        </p:txBody>
      </p:sp>
      <p:sp>
        <p:nvSpPr>
          <p:cNvPr id="10" name="TextBox 9"/>
          <p:cNvSpPr txBox="1"/>
          <p:nvPr/>
        </p:nvSpPr>
        <p:spPr>
          <a:xfrm>
            <a:off x="428625" y="1600200"/>
            <a:ext cx="7372350" cy="2492990"/>
          </a:xfrm>
          <a:prstGeom prst="rect">
            <a:avLst/>
          </a:prstGeom>
          <a:noFill/>
        </p:spPr>
        <p:txBody>
          <a:bodyPr wrap="square" rtlCol="0">
            <a:spAutoFit/>
          </a:bodyPr>
          <a:lstStyle/>
          <a:p>
            <a:pPr algn="l"/>
            <a:endParaRPr lang="en-GB" dirty="0"/>
          </a:p>
          <a:p>
            <a:pPr algn="l"/>
            <a:r>
              <a:rPr lang="en-GB" dirty="0" smtClean="0"/>
              <a:t>List out all possible Optimisation techniques</a:t>
            </a:r>
          </a:p>
          <a:p>
            <a:pPr algn="l"/>
            <a:r>
              <a:rPr lang="en-GB" dirty="0" smtClean="0"/>
              <a:t>MVO</a:t>
            </a:r>
          </a:p>
          <a:p>
            <a:pPr algn="l"/>
            <a:r>
              <a:rPr lang="en-GB" dirty="0" smtClean="0"/>
              <a:t>Equal risk</a:t>
            </a:r>
          </a:p>
          <a:p>
            <a:pPr algn="l"/>
            <a:r>
              <a:rPr lang="en-GB" dirty="0" smtClean="0"/>
              <a:t>Equal risk contribute</a:t>
            </a:r>
          </a:p>
          <a:p>
            <a:pPr algn="l"/>
            <a:r>
              <a:rPr lang="en-GB" dirty="0" smtClean="0"/>
              <a:t>Min </a:t>
            </a:r>
            <a:r>
              <a:rPr lang="en-GB" dirty="0" err="1" smtClean="0"/>
              <a:t>vol</a:t>
            </a:r>
            <a:endParaRPr lang="en-GB" dirty="0" smtClean="0"/>
          </a:p>
          <a:p>
            <a:pPr algn="l"/>
            <a:r>
              <a:rPr lang="en-GB" dirty="0" smtClean="0"/>
              <a:t>Max risk-adjusted return</a:t>
            </a:r>
          </a:p>
          <a:p>
            <a:pPr algn="l"/>
            <a:endParaRPr lang="en-GB" dirty="0" smtClean="0"/>
          </a:p>
          <a:p>
            <a:pPr algn="l"/>
            <a:endParaRPr lang="en-GB" dirty="0"/>
          </a:p>
        </p:txBody>
      </p:sp>
    </p:spTree>
    <p:extLst>
      <p:ext uri="{BB962C8B-B14F-4D97-AF65-F5344CB8AC3E}">
        <p14:creationId xmlns:p14="http://schemas.microsoft.com/office/powerpoint/2010/main" val="2254326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13</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Result -  8 assets model</a:t>
            </a:r>
            <a:endParaRPr lang="en-US" altLang="en-US" sz="1600" b="0" dirty="0">
              <a:solidFill>
                <a:srgbClr val="FFFFFF"/>
              </a:solidFill>
            </a:endParaRPr>
          </a:p>
        </p:txBody>
      </p:sp>
      <p:sp>
        <p:nvSpPr>
          <p:cNvPr id="10" name="TextBox 9"/>
          <p:cNvSpPr txBox="1"/>
          <p:nvPr/>
        </p:nvSpPr>
        <p:spPr>
          <a:xfrm>
            <a:off x="428625" y="1600200"/>
            <a:ext cx="7372350" cy="1107996"/>
          </a:xfrm>
          <a:prstGeom prst="rect">
            <a:avLst/>
          </a:prstGeom>
          <a:noFill/>
        </p:spPr>
        <p:txBody>
          <a:bodyPr wrap="square" rtlCol="0">
            <a:spAutoFit/>
          </a:bodyPr>
          <a:lstStyle/>
          <a:p>
            <a:pPr algn="l"/>
            <a:endParaRPr lang="en-GB" dirty="0"/>
          </a:p>
          <a:p>
            <a:pPr algn="l"/>
            <a:r>
              <a:rPr lang="en-GB" dirty="0" smtClean="0"/>
              <a:t>Final PNL:</a:t>
            </a:r>
          </a:p>
          <a:p>
            <a:pPr algn="l"/>
            <a:endParaRPr lang="en-GB" dirty="0"/>
          </a:p>
          <a:p>
            <a:pPr algn="l"/>
            <a:r>
              <a:rPr lang="en-GB" smtClean="0"/>
              <a:t>AND  statistics</a:t>
            </a:r>
            <a:endParaRPr lang="en-GB" dirty="0" smtClean="0"/>
          </a:p>
        </p:txBody>
      </p:sp>
    </p:spTree>
    <p:extLst>
      <p:ext uri="{BB962C8B-B14F-4D97-AF65-F5344CB8AC3E}">
        <p14:creationId xmlns:p14="http://schemas.microsoft.com/office/powerpoint/2010/main" val="1209305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2</a:t>
            </a:fld>
            <a:endParaRPr lang="en-US" altLang="en-US" sz="1000" smtClean="0">
              <a:solidFill>
                <a:srgbClr val="6E615F"/>
              </a:solidFill>
            </a:endParaRPr>
          </a:p>
        </p:txBody>
      </p:sp>
      <p:sp>
        <p:nvSpPr>
          <p:cNvPr id="43011" name="Rectangle 2"/>
          <p:cNvSpPr txBox="1">
            <a:spLocks noChangeArrowheads="1"/>
          </p:cNvSpPr>
          <p:nvPr/>
        </p:nvSpPr>
        <p:spPr bwMode="gray">
          <a:xfrm>
            <a:off x="119063" y="471488"/>
            <a:ext cx="74612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How to be smart on diversification</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2" name="TextBox 1"/>
          <p:cNvSpPr txBox="1"/>
          <p:nvPr/>
        </p:nvSpPr>
        <p:spPr>
          <a:xfrm>
            <a:off x="324951" y="7088489"/>
            <a:ext cx="7012919" cy="487313"/>
          </a:xfrm>
          <a:prstGeom prst="rect">
            <a:avLst/>
          </a:prstGeom>
          <a:noFill/>
        </p:spPr>
        <p:txBody>
          <a:bodyPr wrap="square" rtlCol="0">
            <a:spAutoFit/>
          </a:bodyPr>
          <a:lstStyle/>
          <a:p>
            <a:pPr algn="l">
              <a:spcBef>
                <a:spcPts val="100"/>
              </a:spcBef>
            </a:pPr>
            <a:r>
              <a:rPr lang="en-GB" sz="800" b="0" dirty="0" smtClean="0"/>
              <a:t>* Performance of the long/short basket using representative securities, captures the TAA trade performance (not securities selection)</a:t>
            </a:r>
            <a:endParaRPr lang="en-GB" sz="800" b="0" dirty="0"/>
          </a:p>
          <a:p>
            <a:pPr algn="l">
              <a:spcBef>
                <a:spcPts val="100"/>
              </a:spcBef>
            </a:pPr>
            <a:r>
              <a:rPr lang="en-GB" sz="800" b="0" dirty="0" smtClean="0"/>
              <a:t>** Indicative trade date for the pair trade. Note: not all the pair trades were in place for the full YTD period. </a:t>
            </a:r>
          </a:p>
          <a:p>
            <a:pPr algn="l">
              <a:spcBef>
                <a:spcPts val="100"/>
              </a:spcBef>
            </a:pPr>
            <a:r>
              <a:rPr lang="en-GB" sz="800" b="0" dirty="0" smtClean="0"/>
              <a:t>*** Distribution of 3-month rolling returns for the pair since Jan-1998</a:t>
            </a:r>
            <a:endParaRPr lang="en-GB" sz="800" b="0" dirty="0"/>
          </a:p>
        </p:txBody>
      </p:sp>
      <p:sp>
        <p:nvSpPr>
          <p:cNvPr id="3" name="TextBox 2"/>
          <p:cNvSpPr txBox="1"/>
          <p:nvPr/>
        </p:nvSpPr>
        <p:spPr>
          <a:xfrm>
            <a:off x="702803" y="6808879"/>
            <a:ext cx="4027895" cy="180000"/>
          </a:xfrm>
          <a:prstGeom prst="rect">
            <a:avLst/>
          </a:prstGeom>
          <a:solidFill>
            <a:schemeClr val="bg1"/>
          </a:solidFill>
        </p:spPr>
        <p:txBody>
          <a:bodyPr wrap="square" rtlCol="0">
            <a:spAutoFit/>
          </a:bodyPr>
          <a:lstStyle/>
          <a:p>
            <a:endParaRPr lang="en-GB" dirty="0"/>
          </a:p>
        </p:txBody>
      </p:sp>
      <p:sp>
        <p:nvSpPr>
          <p:cNvPr id="7" name="Title 1"/>
          <p:cNvSpPr txBox="1">
            <a:spLocks/>
          </p:cNvSpPr>
          <p:nvPr/>
        </p:nvSpPr>
        <p:spPr bwMode="gray">
          <a:xfrm>
            <a:off x="274638" y="1648276"/>
            <a:ext cx="9936162" cy="43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defTabSz="1023938" rtl="0" eaLnBrk="0" fontAlgn="base" hangingPunct="0">
              <a:lnSpc>
                <a:spcPct val="85000"/>
              </a:lnSpc>
              <a:spcBef>
                <a:spcPct val="0"/>
              </a:spcBef>
              <a:spcAft>
                <a:spcPct val="0"/>
              </a:spcAft>
              <a:defRPr sz="2400">
                <a:solidFill>
                  <a:schemeClr val="bg1"/>
                </a:solidFill>
                <a:latin typeface="+mj-lt"/>
                <a:ea typeface="MS PGothic" pitchFamily="34" charset="-128"/>
                <a:cs typeface="+mj-cs"/>
              </a:defRPr>
            </a:lvl1pPr>
            <a:lvl2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2pPr>
            <a:lvl3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3pPr>
            <a:lvl4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4pPr>
            <a:lvl5pPr algn="l" defTabSz="1023938" rtl="0" eaLnBrk="0" fontAlgn="base" hangingPunct="0">
              <a:lnSpc>
                <a:spcPct val="85000"/>
              </a:lnSpc>
              <a:spcBef>
                <a:spcPct val="0"/>
              </a:spcBef>
              <a:spcAft>
                <a:spcPct val="0"/>
              </a:spcAft>
              <a:defRPr sz="2400">
                <a:solidFill>
                  <a:schemeClr val="bg1"/>
                </a:solidFill>
                <a:latin typeface="Gill Sans" pitchFamily="-105" charset="0"/>
                <a:ea typeface="MS PGothic" pitchFamily="34" charset="-128"/>
                <a:cs typeface="ＭＳ Ｐゴシック" pitchFamily="-105" charset="-128"/>
              </a:defRPr>
            </a:lvl5pPr>
            <a:lvl6pPr marL="4572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6pPr>
            <a:lvl7pPr marL="9144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7pPr>
            <a:lvl8pPr marL="13716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8pPr>
            <a:lvl9pPr marL="1828800" algn="l" defTabSz="1023938" rtl="0" fontAlgn="base">
              <a:lnSpc>
                <a:spcPct val="85000"/>
              </a:lnSpc>
              <a:spcBef>
                <a:spcPct val="0"/>
              </a:spcBef>
              <a:spcAft>
                <a:spcPct val="0"/>
              </a:spcAft>
              <a:defRPr sz="2400">
                <a:solidFill>
                  <a:schemeClr val="bg1"/>
                </a:solidFill>
                <a:latin typeface="Gill Sans" pitchFamily="-105" charset="0"/>
                <a:ea typeface="ＭＳ Ｐゴシック" pitchFamily="-105" charset="-128"/>
                <a:cs typeface="ＭＳ Ｐゴシック" pitchFamily="-105" charset="-128"/>
              </a:defRPr>
            </a:lvl9pPr>
          </a:lstStyle>
          <a:p>
            <a:r>
              <a:rPr lang="en-GB" sz="2000" b="0" kern="0" dirty="0" smtClean="0">
                <a:solidFill>
                  <a:schemeClr val="tx1"/>
                </a:solidFill>
              </a:rPr>
              <a:t>8 Assets correlation table</a:t>
            </a:r>
            <a:endParaRPr lang="en-GB" sz="2000" b="0" kern="0" dirty="0">
              <a:solidFill>
                <a:schemeClr val="tx1"/>
              </a:solidFill>
            </a:endParaRPr>
          </a:p>
        </p:txBody>
      </p:sp>
      <p:pic>
        <p:nvPicPr>
          <p:cNvPr id="4" name="Picture 3"/>
          <p:cNvPicPr>
            <a:picLocks noChangeAspect="1"/>
          </p:cNvPicPr>
          <p:nvPr/>
        </p:nvPicPr>
        <p:blipFill>
          <a:blip r:embed="rId2"/>
          <a:stretch>
            <a:fillRect/>
          </a:stretch>
        </p:blipFill>
        <p:spPr>
          <a:xfrm>
            <a:off x="3549487" y="4637269"/>
            <a:ext cx="6604163" cy="2072000"/>
          </a:xfrm>
          <a:prstGeom prst="rect">
            <a:avLst/>
          </a:prstGeom>
        </p:spPr>
      </p:pic>
    </p:spTree>
    <p:extLst>
      <p:ext uri="{BB962C8B-B14F-4D97-AF65-F5344CB8AC3E}">
        <p14:creationId xmlns:p14="http://schemas.microsoft.com/office/powerpoint/2010/main" val="273153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3</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a:t>
            </a:r>
            <a:endParaRPr lang="en-US" altLang="en-US" sz="1600" b="0" dirty="0">
              <a:solidFill>
                <a:srgbClr val="FFFFFF"/>
              </a:solidFill>
            </a:endParaRPr>
          </a:p>
          <a:p>
            <a:pPr algn="l" eaLnBrk="1" hangingPunct="1">
              <a:lnSpc>
                <a:spcPct val="85000"/>
              </a:lnSpc>
              <a:spcBef>
                <a:spcPct val="0"/>
              </a:spcBef>
            </a:pPr>
            <a:endParaRPr lang="en-US" altLang="en-US" sz="1600" b="0" dirty="0">
              <a:solidFill>
                <a:srgbClr val="FFFFFF"/>
              </a:solidFill>
            </a:endParaRPr>
          </a:p>
        </p:txBody>
      </p:sp>
      <p:sp>
        <p:nvSpPr>
          <p:cNvPr id="3" name="TextBox 2"/>
          <p:cNvSpPr txBox="1"/>
          <p:nvPr/>
        </p:nvSpPr>
        <p:spPr>
          <a:xfrm>
            <a:off x="420515" y="1601991"/>
            <a:ext cx="7372350" cy="1754326"/>
          </a:xfrm>
          <a:prstGeom prst="rect">
            <a:avLst/>
          </a:prstGeom>
          <a:noFill/>
        </p:spPr>
        <p:txBody>
          <a:bodyPr wrap="square" rtlCol="0">
            <a:spAutoFit/>
          </a:bodyPr>
          <a:lstStyle/>
          <a:p>
            <a:pPr algn="l"/>
            <a:r>
              <a:rPr lang="en-GB" b="0" dirty="0" smtClean="0"/>
              <a:t>Not </a:t>
            </a:r>
            <a:r>
              <a:rPr lang="en-GB" b="0" dirty="0" smtClean="0"/>
              <a:t>a single strategy would make money forever. Momentum strategy works in trending market but mean-reversion strategy works when factor has gone too extreme. The combination of momentum and mean-reversion strategies, empirically, produces better performance over individual one of them.</a:t>
            </a:r>
          </a:p>
          <a:p>
            <a:pPr algn="l"/>
            <a:r>
              <a:rPr lang="en-GB" b="0" dirty="0" smtClean="0"/>
              <a:t>All </a:t>
            </a:r>
            <a:r>
              <a:rPr lang="en-GB" b="0" dirty="0" smtClean="0"/>
              <a:t>type of strategy signals can be split into 6 categories:</a:t>
            </a:r>
          </a:p>
          <a:p>
            <a:pPr algn="l"/>
            <a:endParaRPr lang="en-GB" dirty="0" smtClean="0"/>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350042373"/>
              </p:ext>
            </p:extLst>
          </p:nvPr>
        </p:nvGraphicFramePr>
        <p:xfrm>
          <a:off x="1600463" y="2945988"/>
          <a:ext cx="7128933" cy="889000"/>
        </p:xfrm>
        <a:graphic>
          <a:graphicData uri="http://schemas.openxmlformats.org/drawingml/2006/table">
            <a:tbl>
              <a:tblPr firstRow="1" bandRow="1">
                <a:tableStyleId>{5C22544A-7EE6-4342-B048-85BDC9FD1C3A}</a:tableStyleId>
              </a:tblPr>
              <a:tblGrid>
                <a:gridCol w="2376311"/>
                <a:gridCol w="2376311"/>
                <a:gridCol w="2376311"/>
              </a:tblGrid>
              <a:tr h="370840">
                <a:tc>
                  <a:txBody>
                    <a:bodyPr/>
                    <a:lstStyle/>
                    <a:p>
                      <a:pPr algn="ctr"/>
                      <a:r>
                        <a:rPr lang="en-GB" sz="1400" dirty="0" smtClean="0"/>
                        <a:t>Short-term Momentum</a:t>
                      </a:r>
                      <a:endParaRPr lang="en-GB" sz="1400" dirty="0"/>
                    </a:p>
                  </a:txBody>
                  <a:tcPr/>
                </a:tc>
                <a:tc>
                  <a:txBody>
                    <a:bodyPr/>
                    <a:lstStyle/>
                    <a:p>
                      <a:pPr algn="ctr"/>
                      <a:r>
                        <a:rPr lang="en-GB" sz="1400" dirty="0" smtClean="0"/>
                        <a:t>Medium-term Momentum</a:t>
                      </a:r>
                      <a:endParaRPr lang="en-GB" sz="1400" dirty="0"/>
                    </a:p>
                  </a:txBody>
                  <a:tcPr/>
                </a:tc>
                <a:tc>
                  <a:txBody>
                    <a:bodyPr/>
                    <a:lstStyle/>
                    <a:p>
                      <a:pPr algn="ctr"/>
                      <a:r>
                        <a:rPr lang="en-GB" sz="1400" dirty="0" smtClean="0"/>
                        <a:t>Long-term Momentum</a:t>
                      </a:r>
                      <a:endParaRPr lang="en-GB" sz="1400" dirty="0"/>
                    </a:p>
                  </a:txBody>
                  <a:tcPr/>
                </a:tc>
              </a:tr>
              <a:tr h="370840">
                <a:tc>
                  <a:txBody>
                    <a:bodyPr/>
                    <a:lstStyle/>
                    <a:p>
                      <a:pPr algn="ctr"/>
                      <a:r>
                        <a:rPr lang="en-GB" sz="1400" dirty="0" smtClean="0"/>
                        <a:t>Short-term Mean-reversion</a:t>
                      </a:r>
                      <a:endParaRPr lang="en-GB" sz="1400" dirty="0"/>
                    </a:p>
                  </a:txBody>
                  <a:tcPr/>
                </a:tc>
                <a:tc>
                  <a:txBody>
                    <a:bodyPr/>
                    <a:lstStyle/>
                    <a:p>
                      <a:pPr algn="ctr"/>
                      <a:r>
                        <a:rPr lang="en-GB" sz="1400" dirty="0" smtClean="0"/>
                        <a:t>Medium-term Mean-reversion</a:t>
                      </a:r>
                      <a:endParaRPr lang="en-GB" sz="1400" dirty="0"/>
                    </a:p>
                  </a:txBody>
                  <a:tcPr/>
                </a:tc>
                <a:tc>
                  <a:txBody>
                    <a:bodyPr/>
                    <a:lstStyle/>
                    <a:p>
                      <a:pPr algn="ctr"/>
                      <a:r>
                        <a:rPr lang="en-GB" sz="1400" dirty="0" smtClean="0"/>
                        <a:t>Long-term Mean-reversion</a:t>
                      </a:r>
                      <a:endParaRPr lang="en-GB" sz="1400" dirty="0"/>
                    </a:p>
                  </a:txBody>
                  <a:tcPr/>
                </a:tc>
              </a:tr>
            </a:tbl>
          </a:graphicData>
        </a:graphic>
      </p:graphicFrame>
      <p:sp>
        <p:nvSpPr>
          <p:cNvPr id="9" name="Freeform 8"/>
          <p:cNvSpPr/>
          <p:nvPr/>
        </p:nvSpPr>
        <p:spPr bwMode="auto">
          <a:xfrm>
            <a:off x="3413157" y="4594966"/>
            <a:ext cx="6491334" cy="2200062"/>
          </a:xfrm>
          <a:custGeom>
            <a:avLst/>
            <a:gdLst>
              <a:gd name="connsiteX0" fmla="*/ 0 w 6491334"/>
              <a:gd name="connsiteY0" fmla="*/ 2200062 h 2200062"/>
              <a:gd name="connsiteX1" fmla="*/ 814812 w 6491334"/>
              <a:gd name="connsiteY1" fmla="*/ 452743 h 2200062"/>
              <a:gd name="connsiteX2" fmla="*/ 1511928 w 6491334"/>
              <a:gd name="connsiteY2" fmla="*/ 1014058 h 2200062"/>
              <a:gd name="connsiteX3" fmla="*/ 2353901 w 6491334"/>
              <a:gd name="connsiteY3" fmla="*/ 70 h 2200062"/>
              <a:gd name="connsiteX4" fmla="*/ 3177766 w 6491334"/>
              <a:gd name="connsiteY4" fmla="*/ 959738 h 2200062"/>
              <a:gd name="connsiteX5" fmla="*/ 3702867 w 6491334"/>
              <a:gd name="connsiteY5" fmla="*/ 606652 h 2200062"/>
              <a:gd name="connsiteX6" fmla="*/ 4753069 w 6491334"/>
              <a:gd name="connsiteY6" fmla="*/ 2145741 h 2200062"/>
              <a:gd name="connsiteX7" fmla="*/ 5486400 w 6491334"/>
              <a:gd name="connsiteY7" fmla="*/ 1032165 h 2200062"/>
              <a:gd name="connsiteX8" fmla="*/ 6165410 w 6491334"/>
              <a:gd name="connsiteY8" fmla="*/ 977844 h 2200062"/>
              <a:gd name="connsiteX9" fmla="*/ 6491334 w 6491334"/>
              <a:gd name="connsiteY9" fmla="*/ 325995 h 22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1334" h="2200062">
                <a:moveTo>
                  <a:pt x="0" y="2200062"/>
                </a:moveTo>
                <a:cubicBezTo>
                  <a:pt x="281412" y="1425236"/>
                  <a:pt x="562824" y="650410"/>
                  <a:pt x="814812" y="452743"/>
                </a:cubicBezTo>
                <a:cubicBezTo>
                  <a:pt x="1066800" y="255076"/>
                  <a:pt x="1255413" y="1089503"/>
                  <a:pt x="1511928" y="1014058"/>
                </a:cubicBezTo>
                <a:cubicBezTo>
                  <a:pt x="1768443" y="938613"/>
                  <a:pt x="2076261" y="9123"/>
                  <a:pt x="2353901" y="70"/>
                </a:cubicBezTo>
                <a:cubicBezTo>
                  <a:pt x="2631541" y="-8983"/>
                  <a:pt x="2952938" y="858641"/>
                  <a:pt x="3177766" y="959738"/>
                </a:cubicBezTo>
                <a:cubicBezTo>
                  <a:pt x="3402594" y="1060835"/>
                  <a:pt x="3440317" y="408985"/>
                  <a:pt x="3702867" y="606652"/>
                </a:cubicBezTo>
                <a:cubicBezTo>
                  <a:pt x="3965417" y="804319"/>
                  <a:pt x="4455814" y="2074822"/>
                  <a:pt x="4753069" y="2145741"/>
                </a:cubicBezTo>
                <a:cubicBezTo>
                  <a:pt x="5050324" y="2216660"/>
                  <a:pt x="5251010" y="1226814"/>
                  <a:pt x="5486400" y="1032165"/>
                </a:cubicBezTo>
                <a:cubicBezTo>
                  <a:pt x="5721790" y="837515"/>
                  <a:pt x="5997921" y="1095539"/>
                  <a:pt x="6165410" y="977844"/>
                </a:cubicBezTo>
                <a:cubicBezTo>
                  <a:pt x="6332899" y="860149"/>
                  <a:pt x="6412116" y="593072"/>
                  <a:pt x="6491334" y="325995"/>
                </a:cubicBezTo>
              </a:path>
            </a:pathLst>
          </a:custGeom>
          <a:noFill/>
          <a:ln w="6350" cap="flat" cmpd="sng" algn="ctr">
            <a:solidFill>
              <a:schemeClr val="accent1"/>
            </a:solidFill>
            <a:prstDash val="solid"/>
            <a:round/>
            <a:headEnd type="none" w="med" len="med"/>
            <a:tailEnd type="none" w="med" len="med"/>
          </a:ln>
          <a:effectLst/>
        </p:spPr>
        <p:txBody>
          <a:bodyPr vert="horz" wrap="square" lIns="54000" tIns="54000" rIns="54000" bIns="54000" numCol="1" rtlCol="0" anchor="t" anchorCtr="0" compatLnSpc="1">
            <a:prstTxWarp prst="textNoShape">
              <a:avLst/>
            </a:prstTxWarp>
          </a:bodyPr>
          <a:lstStyle/>
          <a:p>
            <a:pPr marL="0" marR="0" indent="0" algn="ctr" defTabSz="1023938" rtl="0" eaLnBrk="0" fontAlgn="base" latinLnBrk="0" hangingPunct="0">
              <a:lnSpc>
                <a:spcPct val="100000"/>
              </a:lnSpc>
              <a:spcBef>
                <a:spcPct val="50000"/>
              </a:spcBef>
              <a:spcAft>
                <a:spcPct val="0"/>
              </a:spcAft>
              <a:buClrTx/>
              <a:buSzTx/>
              <a:buFontTx/>
              <a:buNone/>
              <a:tabLst/>
            </a:pPr>
            <a:endParaRPr kumimoji="0" lang="en-GB"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endParaRPr>
          </a:p>
        </p:txBody>
      </p:sp>
      <p:cxnSp>
        <p:nvCxnSpPr>
          <p:cNvPr id="11" name="Straight Connector 10"/>
          <p:cNvCxnSpPr/>
          <p:nvPr/>
        </p:nvCxnSpPr>
        <p:spPr bwMode="auto">
          <a:xfrm>
            <a:off x="3413157" y="4490519"/>
            <a:ext cx="0" cy="2498756"/>
          </a:xfrm>
          <a:prstGeom prst="line">
            <a:avLst/>
          </a:prstGeom>
          <a:noFill/>
          <a:ln w="6350" cap="flat" cmpd="sng" algn="ctr">
            <a:solidFill>
              <a:schemeClr val="accent2"/>
            </a:solidFill>
            <a:prstDash val="solid"/>
            <a:round/>
            <a:headEnd type="none" w="med" len="med"/>
            <a:tailEnd type="none" w="med" len="med"/>
          </a:ln>
          <a:effectLst/>
        </p:spPr>
      </p:cxnSp>
      <p:cxnSp>
        <p:nvCxnSpPr>
          <p:cNvPr id="13" name="Straight Arrow Connector 12"/>
          <p:cNvCxnSpPr>
            <a:stCxn id="9" idx="0"/>
          </p:cNvCxnSpPr>
          <p:nvPr/>
        </p:nvCxnSpPr>
        <p:spPr bwMode="auto">
          <a:xfrm>
            <a:off x="3413157" y="6795028"/>
            <a:ext cx="6491334" cy="0"/>
          </a:xfrm>
          <a:prstGeom prst="straightConnector1">
            <a:avLst/>
          </a:prstGeom>
          <a:noFill/>
          <a:ln w="6350" cap="flat" cmpd="sng" algn="ctr">
            <a:solidFill>
              <a:schemeClr val="accent2"/>
            </a:solidFill>
            <a:prstDash val="solid"/>
            <a:round/>
            <a:headEnd type="triangle"/>
            <a:tailEnd type="triangle"/>
          </a:ln>
          <a:effectLst/>
        </p:spPr>
      </p:cxnSp>
      <p:cxnSp>
        <p:nvCxnSpPr>
          <p:cNvPr id="16" name="Straight Connector 15"/>
          <p:cNvCxnSpPr/>
          <p:nvPr/>
        </p:nvCxnSpPr>
        <p:spPr bwMode="auto">
          <a:xfrm>
            <a:off x="9904491" y="4490519"/>
            <a:ext cx="0" cy="2498756"/>
          </a:xfrm>
          <a:prstGeom prst="line">
            <a:avLst/>
          </a:prstGeom>
          <a:noFill/>
          <a:ln w="6350" cap="flat" cmpd="sng" algn="ctr">
            <a:solidFill>
              <a:schemeClr val="accent2"/>
            </a:solidFill>
            <a:prstDash val="solid"/>
            <a:round/>
            <a:headEnd type="none" w="med" len="med"/>
            <a:tailEnd type="none" w="med" len="med"/>
          </a:ln>
          <a:effectLst/>
        </p:spPr>
      </p:cxnSp>
      <p:sp>
        <p:nvSpPr>
          <p:cNvPr id="19" name="TextBox 18"/>
          <p:cNvSpPr txBox="1"/>
          <p:nvPr/>
        </p:nvSpPr>
        <p:spPr>
          <a:xfrm>
            <a:off x="5567019" y="6499922"/>
            <a:ext cx="2183611" cy="276999"/>
          </a:xfrm>
          <a:prstGeom prst="rect">
            <a:avLst/>
          </a:prstGeom>
          <a:noFill/>
        </p:spPr>
        <p:txBody>
          <a:bodyPr wrap="none" rtlCol="0">
            <a:spAutoFit/>
          </a:bodyPr>
          <a:lstStyle/>
          <a:p>
            <a:r>
              <a:rPr lang="en-GB" dirty="0" smtClean="0">
                <a:solidFill>
                  <a:schemeClr val="accent2">
                    <a:lumMod val="60000"/>
                    <a:lumOff val="40000"/>
                  </a:schemeClr>
                </a:solidFill>
              </a:rPr>
              <a:t>Long Term Mean-Reversion</a:t>
            </a:r>
            <a:endParaRPr lang="en-GB" dirty="0">
              <a:solidFill>
                <a:schemeClr val="accent2">
                  <a:lumMod val="60000"/>
                  <a:lumOff val="40000"/>
                </a:schemeClr>
              </a:solidFill>
            </a:endParaRPr>
          </a:p>
        </p:txBody>
      </p:sp>
      <p:cxnSp>
        <p:nvCxnSpPr>
          <p:cNvPr id="27" name="Straight Arrow Connector 26"/>
          <p:cNvCxnSpPr/>
          <p:nvPr/>
        </p:nvCxnSpPr>
        <p:spPr bwMode="auto">
          <a:xfrm flipV="1">
            <a:off x="3413157" y="6283105"/>
            <a:ext cx="2326740" cy="12474"/>
          </a:xfrm>
          <a:prstGeom prst="straightConnector1">
            <a:avLst/>
          </a:prstGeom>
          <a:noFill/>
          <a:ln w="6350" cap="flat" cmpd="sng" algn="ctr">
            <a:solidFill>
              <a:srgbClr val="92D050"/>
            </a:solidFill>
            <a:prstDash val="solid"/>
            <a:round/>
            <a:headEnd type="triangle"/>
            <a:tailEnd type="triangle"/>
          </a:ln>
          <a:effectLst/>
        </p:spPr>
      </p:cxnSp>
      <p:sp>
        <p:nvSpPr>
          <p:cNvPr id="29" name="TextBox 28"/>
          <p:cNvSpPr txBox="1"/>
          <p:nvPr/>
        </p:nvSpPr>
        <p:spPr>
          <a:xfrm>
            <a:off x="3598767" y="5979436"/>
            <a:ext cx="2098651" cy="276999"/>
          </a:xfrm>
          <a:prstGeom prst="rect">
            <a:avLst/>
          </a:prstGeom>
          <a:noFill/>
        </p:spPr>
        <p:txBody>
          <a:bodyPr wrap="none" rtlCol="0">
            <a:spAutoFit/>
          </a:bodyPr>
          <a:lstStyle/>
          <a:p>
            <a:r>
              <a:rPr lang="en-GB" dirty="0" smtClean="0">
                <a:solidFill>
                  <a:srgbClr val="92D050"/>
                </a:solidFill>
              </a:rPr>
              <a:t>Medium Term Momentum</a:t>
            </a:r>
            <a:endParaRPr lang="en-GB" dirty="0">
              <a:solidFill>
                <a:srgbClr val="92D050"/>
              </a:solidFill>
            </a:endParaRPr>
          </a:p>
        </p:txBody>
      </p:sp>
      <p:cxnSp>
        <p:nvCxnSpPr>
          <p:cNvPr id="30" name="Straight Connector 29"/>
          <p:cNvCxnSpPr/>
          <p:nvPr/>
        </p:nvCxnSpPr>
        <p:spPr bwMode="auto">
          <a:xfrm>
            <a:off x="5739897" y="4418091"/>
            <a:ext cx="0" cy="2081831"/>
          </a:xfrm>
          <a:prstGeom prst="line">
            <a:avLst/>
          </a:prstGeom>
          <a:noFill/>
          <a:ln w="6350" cap="flat" cmpd="sng" algn="ctr">
            <a:solidFill>
              <a:srgbClr val="92D050"/>
            </a:solidFill>
            <a:prstDash val="solid"/>
            <a:round/>
            <a:headEnd type="none" w="med" len="med"/>
            <a:tailEnd type="none" w="med" len="med"/>
          </a:ln>
          <a:effectLst/>
        </p:spPr>
      </p:cxnSp>
      <p:sp>
        <p:nvSpPr>
          <p:cNvPr id="34" name="TextBox 33"/>
          <p:cNvSpPr txBox="1"/>
          <p:nvPr/>
        </p:nvSpPr>
        <p:spPr>
          <a:xfrm>
            <a:off x="3986932" y="4490519"/>
            <a:ext cx="1195058" cy="396938"/>
          </a:xfrm>
          <a:prstGeom prst="rect">
            <a:avLst/>
          </a:prstGeom>
          <a:noFill/>
        </p:spPr>
        <p:txBody>
          <a:bodyPr wrap="square" rtlCol="0">
            <a:spAutoFit/>
          </a:bodyPr>
          <a:lstStyle/>
          <a:p>
            <a:r>
              <a:rPr lang="en-GB" sz="1000" dirty="0" smtClean="0">
                <a:solidFill>
                  <a:srgbClr val="00B0F0"/>
                </a:solidFill>
              </a:rPr>
              <a:t>Short Term Mean-reversion</a:t>
            </a:r>
            <a:endParaRPr lang="en-GB" sz="1000" dirty="0">
              <a:solidFill>
                <a:srgbClr val="00B0F0"/>
              </a:solidFill>
            </a:endParaRPr>
          </a:p>
        </p:txBody>
      </p:sp>
      <p:cxnSp>
        <p:nvCxnSpPr>
          <p:cNvPr id="35" name="Straight Connector 34"/>
          <p:cNvCxnSpPr/>
          <p:nvPr/>
        </p:nvCxnSpPr>
        <p:spPr bwMode="auto">
          <a:xfrm flipH="1">
            <a:off x="5161695" y="4569330"/>
            <a:ext cx="1509" cy="1120655"/>
          </a:xfrm>
          <a:prstGeom prst="line">
            <a:avLst/>
          </a:prstGeom>
          <a:noFill/>
          <a:ln w="6350" cap="flat" cmpd="sng" algn="ctr">
            <a:solidFill>
              <a:srgbClr val="00B0F0"/>
            </a:solidFill>
            <a:prstDash val="solid"/>
            <a:round/>
            <a:headEnd type="none" w="med" len="med"/>
            <a:tailEnd type="none" w="med" len="med"/>
          </a:ln>
          <a:effectLst/>
        </p:spPr>
      </p:cxnSp>
      <p:cxnSp>
        <p:nvCxnSpPr>
          <p:cNvPr id="37" name="Straight Connector 36"/>
          <p:cNvCxnSpPr/>
          <p:nvPr/>
        </p:nvCxnSpPr>
        <p:spPr bwMode="auto">
          <a:xfrm flipH="1">
            <a:off x="3969556" y="4524671"/>
            <a:ext cx="1509" cy="1120655"/>
          </a:xfrm>
          <a:prstGeom prst="line">
            <a:avLst/>
          </a:prstGeom>
          <a:noFill/>
          <a:ln w="6350" cap="flat" cmpd="sng" algn="ctr">
            <a:solidFill>
              <a:srgbClr val="00B0F0"/>
            </a:solidFill>
            <a:prstDash val="solid"/>
            <a:round/>
            <a:headEnd type="none" w="med" len="med"/>
            <a:tailEnd type="none" w="med" len="med"/>
          </a:ln>
          <a:effectLst/>
        </p:spPr>
      </p:cxnSp>
      <p:sp>
        <p:nvSpPr>
          <p:cNvPr id="43009" name="TextBox 43008"/>
          <p:cNvSpPr txBox="1"/>
          <p:nvPr/>
        </p:nvSpPr>
        <p:spPr>
          <a:xfrm>
            <a:off x="420515" y="4418091"/>
            <a:ext cx="2603342" cy="1938992"/>
          </a:xfrm>
          <a:prstGeom prst="rect">
            <a:avLst/>
          </a:prstGeom>
          <a:noFill/>
        </p:spPr>
        <p:txBody>
          <a:bodyPr wrap="square" rtlCol="0">
            <a:spAutoFit/>
          </a:bodyPr>
          <a:lstStyle/>
          <a:p>
            <a:pPr algn="l"/>
            <a:r>
              <a:rPr lang="en-GB" dirty="0" smtClean="0"/>
              <a:t>Momentum strategy:  </a:t>
            </a:r>
          </a:p>
          <a:p>
            <a:pPr marL="171450" indent="-171450" algn="l">
              <a:buFont typeface="Arial" panose="020B0604020202020204" pitchFamily="34" charset="0"/>
              <a:buChar char="•"/>
            </a:pPr>
            <a:r>
              <a:rPr lang="en-GB" b="0" dirty="0" smtClean="0"/>
              <a:t>stop-loss system</a:t>
            </a:r>
          </a:p>
          <a:p>
            <a:pPr marL="171450" indent="-171450" algn="l">
              <a:buFont typeface="Arial" panose="020B0604020202020204" pitchFamily="34" charset="0"/>
              <a:buChar char="•"/>
            </a:pPr>
            <a:r>
              <a:rPr lang="en-GB" b="0" dirty="0" smtClean="0"/>
              <a:t>Positive skew</a:t>
            </a:r>
          </a:p>
          <a:p>
            <a:pPr algn="l"/>
            <a:endParaRPr lang="en-GB" b="0" dirty="0"/>
          </a:p>
          <a:p>
            <a:pPr algn="l"/>
            <a:r>
              <a:rPr lang="en-GB" b="0" dirty="0" smtClean="0"/>
              <a:t>Mean-reversion strategy:</a:t>
            </a:r>
          </a:p>
          <a:p>
            <a:pPr marL="171450" indent="-171450" algn="l">
              <a:buFont typeface="Arial" panose="020B0604020202020204" pitchFamily="34" charset="0"/>
              <a:buChar char="•"/>
            </a:pPr>
            <a:r>
              <a:rPr lang="en-GB" b="0" dirty="0" smtClean="0"/>
              <a:t>Catch falling knives</a:t>
            </a:r>
          </a:p>
          <a:p>
            <a:pPr marL="171450" indent="-171450" algn="l">
              <a:buFont typeface="Arial" panose="020B0604020202020204" pitchFamily="34" charset="0"/>
              <a:buChar char="•"/>
            </a:pPr>
            <a:r>
              <a:rPr lang="en-GB" b="0" dirty="0" smtClean="0"/>
              <a:t>Negative skew</a:t>
            </a:r>
            <a:endParaRPr lang="en-GB" b="0" dirty="0"/>
          </a:p>
        </p:txBody>
      </p:sp>
    </p:spTree>
    <p:extLst>
      <p:ext uri="{BB962C8B-B14F-4D97-AF65-F5344CB8AC3E}">
        <p14:creationId xmlns:p14="http://schemas.microsoft.com/office/powerpoint/2010/main" val="1852818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4</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Mean reversion</a:t>
            </a:r>
            <a:endParaRPr lang="en-US" altLang="en-US" sz="1600" b="0" dirty="0">
              <a:solidFill>
                <a:srgbClr val="FFFFFF"/>
              </a:solidFill>
            </a:endParaRPr>
          </a:p>
        </p:txBody>
      </p:sp>
      <mc:AlternateContent xmlns:mc="http://schemas.openxmlformats.org/markup-compatibility/2006">
        <mc:Choice xmlns:a14="http://schemas.microsoft.com/office/drawing/2010/main" Requires="a14">
          <p:sp>
            <p:nvSpPr>
              <p:cNvPr id="10" name="TextBox 9"/>
              <p:cNvSpPr txBox="1"/>
              <p:nvPr/>
            </p:nvSpPr>
            <p:spPr>
              <a:xfrm>
                <a:off x="447675" y="1600200"/>
                <a:ext cx="7372350" cy="4308487"/>
              </a:xfrm>
              <a:prstGeom prst="rect">
                <a:avLst/>
              </a:prstGeom>
              <a:noFill/>
            </p:spPr>
            <p:txBody>
              <a:bodyPr wrap="square" rtlCol="0">
                <a:spAutoFit/>
              </a:bodyPr>
              <a:lstStyle/>
              <a:p>
                <a:pPr algn="l"/>
                <a:r>
                  <a:rPr lang="en-GB" dirty="0" smtClean="0"/>
                  <a:t>Two elements: Carry and Information </a:t>
                </a:r>
                <a:r>
                  <a:rPr lang="en-GB" dirty="0" smtClean="0"/>
                  <a:t>ratio</a:t>
                </a:r>
              </a:p>
              <a:p>
                <a:pPr algn="l"/>
                <a:endParaRPr lang="en-GB" dirty="0"/>
              </a:p>
              <a:p>
                <a:pPr algn="l"/>
                <a:r>
                  <a:rPr lang="en-GB" dirty="0" smtClean="0"/>
                  <a:t>Carry signal: </a:t>
                </a:r>
                <a:r>
                  <a:rPr lang="en-GB" b="0" dirty="0" smtClean="0"/>
                  <a:t>assuming asset price status quo,  expect the second nearest futures price fall to the nearest futures price and earn the yield throughout the terms of the contract. </a:t>
                </a:r>
              </a:p>
              <a:p>
                <a:pPr algn="l"/>
                <a:r>
                  <a:rPr lang="en-GB" dirty="0" smtClean="0"/>
                  <a:t>			</a:t>
                </a:r>
                <a14:m>
                  <m:oMath xmlns:m="http://schemas.openxmlformats.org/officeDocument/2006/math">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𝑪</m:t>
                        </m:r>
                      </m:e>
                      <m:sub>
                        <m:r>
                          <a:rPr lang="en-GB" sz="1800" b="1" i="1" smtClean="0">
                            <a:latin typeface="Cambria Math" panose="02040503050406030204" pitchFamily="18" charset="0"/>
                          </a:rPr>
                          <m:t>𝒕</m:t>
                        </m:r>
                      </m:sub>
                    </m:sSub>
                    <m:r>
                      <a:rPr lang="en-GB" sz="1800" i="1" smtClean="0">
                        <a:latin typeface="Cambria Math" panose="02040503050406030204" pitchFamily="18" charset="0"/>
                      </a:rPr>
                      <m:t>=</m:t>
                    </m:r>
                    <m:f>
                      <m:fPr>
                        <m:ctrlPr>
                          <a:rPr lang="en-GB" sz="1800" i="1" smtClean="0">
                            <a:latin typeface="Cambria Math" panose="02040503050406030204" pitchFamily="18" charset="0"/>
                          </a:rPr>
                        </m:ctrlPr>
                      </m:fPr>
                      <m:num>
                        <m:sSub>
                          <m:sSubPr>
                            <m:ctrlPr>
                              <a:rPr lang="en-GB" sz="1800" i="1" smtClean="0">
                                <a:latin typeface="Cambria Math" panose="02040503050406030204" pitchFamily="18" charset="0"/>
                              </a:rPr>
                            </m:ctrlPr>
                          </m:sSubPr>
                          <m:e>
                            <m:r>
                              <a:rPr lang="en-GB" sz="1800" b="1" i="1" smtClean="0">
                                <a:latin typeface="Cambria Math" panose="02040503050406030204" pitchFamily="18" charset="0"/>
                              </a:rPr>
                              <m:t>𝑭</m:t>
                            </m:r>
                          </m:e>
                          <m:sub>
                            <m:r>
                              <a:rPr lang="en-GB" sz="1800" b="1" i="1" smtClean="0">
                                <a:latin typeface="Cambria Math" panose="02040503050406030204" pitchFamily="18" charset="0"/>
                              </a:rPr>
                              <m:t>𝒕</m:t>
                            </m:r>
                          </m:sub>
                        </m:sSub>
                        <m:r>
                          <a:rPr lang="en-GB" sz="1800" i="1" smtClean="0">
                            <a:latin typeface="Cambria Math" panose="02040503050406030204" pitchFamily="18" charset="0"/>
                          </a:rPr>
                          <m:t>−</m:t>
                        </m:r>
                        <m:sSub>
                          <m:sSubPr>
                            <m:ctrlPr>
                              <a:rPr lang="en-GB" sz="1800" i="1" smtClean="0">
                                <a:latin typeface="Cambria Math" panose="02040503050406030204" pitchFamily="18" charset="0"/>
                              </a:rPr>
                            </m:ctrlPr>
                          </m:sSubPr>
                          <m:e>
                            <m:r>
                              <a:rPr lang="en-GB" sz="1800" b="1" i="1" smtClean="0">
                                <a:latin typeface="Cambria Math" panose="02040503050406030204" pitchFamily="18" charset="0"/>
                              </a:rPr>
                              <m:t>𝑺</m:t>
                            </m:r>
                          </m:e>
                          <m:sub>
                            <m:r>
                              <a:rPr lang="en-GB" sz="1800" b="1" i="1" smtClean="0">
                                <a:latin typeface="Cambria Math" panose="02040503050406030204" pitchFamily="18" charset="0"/>
                              </a:rPr>
                              <m:t>𝒕</m:t>
                            </m:r>
                          </m:sub>
                        </m:sSub>
                      </m:num>
                      <m:den>
                        <m:sSub>
                          <m:sSubPr>
                            <m:ctrlPr>
                              <a:rPr lang="en-GB" sz="1800" i="1" smtClean="0">
                                <a:latin typeface="Cambria Math" panose="02040503050406030204" pitchFamily="18" charset="0"/>
                              </a:rPr>
                            </m:ctrlPr>
                          </m:sSubPr>
                          <m:e>
                            <m:r>
                              <a:rPr lang="en-GB" sz="1800" b="1" i="1" smtClean="0">
                                <a:latin typeface="Cambria Math" panose="02040503050406030204" pitchFamily="18" charset="0"/>
                              </a:rPr>
                              <m:t>𝑺</m:t>
                            </m:r>
                          </m:e>
                          <m:sub>
                            <m:r>
                              <a:rPr lang="en-GB" sz="1800" b="1" i="1" smtClean="0">
                                <a:latin typeface="Cambria Math" panose="02040503050406030204" pitchFamily="18" charset="0"/>
                              </a:rPr>
                              <m:t>𝒕</m:t>
                            </m:r>
                          </m:sub>
                        </m:sSub>
                      </m:den>
                    </m:f>
                  </m:oMath>
                </a14:m>
                <a:endParaRPr lang="en-GB" sz="1800" dirty="0" smtClean="0"/>
              </a:p>
              <a:p>
                <a:pPr algn="l"/>
                <a:r>
                  <a:rPr lang="en-GB" dirty="0" smtClean="0"/>
                  <a:t>	</a:t>
                </a:r>
                <a:r>
                  <a:rPr lang="en-GB" b="0" dirty="0"/>
                  <a:t>w</a:t>
                </a:r>
                <a:r>
                  <a:rPr lang="en-GB" b="0" dirty="0" smtClean="0"/>
                  <a:t>here: </a:t>
                </a:r>
                <a14:m>
                  <m:oMath xmlns:m="http://schemas.openxmlformats.org/officeDocument/2006/math">
                    <m:sSub>
                      <m:sSubPr>
                        <m:ctrlPr>
                          <a:rPr lang="en-GB" b="0" i="1">
                            <a:latin typeface="Cambria Math" panose="02040503050406030204" pitchFamily="18" charset="0"/>
                          </a:rPr>
                        </m:ctrlPr>
                      </m:sSubPr>
                      <m:e>
                        <m:r>
                          <a:rPr lang="en-GB" b="0" i="1">
                            <a:latin typeface="Cambria Math" panose="02040503050406030204" pitchFamily="18" charset="0"/>
                          </a:rPr>
                          <m:t>𝐹</m:t>
                        </m:r>
                      </m:e>
                      <m:sub>
                        <m:r>
                          <a:rPr lang="en-GB" b="0" i="1">
                            <a:latin typeface="Cambria Math" panose="02040503050406030204" pitchFamily="18" charset="0"/>
                          </a:rPr>
                          <m:t>𝑡</m:t>
                        </m:r>
                      </m:sub>
                    </m:sSub>
                  </m:oMath>
                </a14:m>
                <a:r>
                  <a:rPr lang="en-GB" b="0" dirty="0" smtClean="0"/>
                  <a:t> is first expiring contract; </a:t>
                </a:r>
                <a14:m>
                  <m:oMath xmlns:m="http://schemas.openxmlformats.org/officeDocument/2006/math">
                    <m:sSub>
                      <m:sSubPr>
                        <m:ctrlPr>
                          <a:rPr lang="en-GB" b="0" i="1">
                            <a:latin typeface="Cambria Math" panose="02040503050406030204" pitchFamily="18" charset="0"/>
                          </a:rPr>
                        </m:ctrlPr>
                      </m:sSubPr>
                      <m:e>
                        <m:r>
                          <a:rPr lang="en-GB" b="0" i="1">
                            <a:latin typeface="Cambria Math" panose="02040503050406030204" pitchFamily="18" charset="0"/>
                          </a:rPr>
                          <m:t>𝑆</m:t>
                        </m:r>
                      </m:e>
                      <m:sub>
                        <m:r>
                          <a:rPr lang="en-GB" b="0" i="1">
                            <a:latin typeface="Cambria Math" panose="02040503050406030204" pitchFamily="18" charset="0"/>
                          </a:rPr>
                          <m:t>𝑡</m:t>
                        </m:r>
                      </m:sub>
                    </m:sSub>
                  </m:oMath>
                </a14:m>
                <a:r>
                  <a:rPr lang="en-GB" b="0" dirty="0" smtClean="0"/>
                  <a:t> is second expiring contract.</a:t>
                </a:r>
              </a:p>
              <a:p>
                <a:pPr algn="l"/>
                <a:endParaRPr lang="en-GB" b="0" dirty="0"/>
              </a:p>
              <a:p>
                <a:pPr algn="l"/>
                <a:r>
                  <a:rPr lang="en-GB" dirty="0" smtClean="0"/>
                  <a:t>Information ratio (ST/MT/LT):  </a:t>
                </a:r>
                <a:r>
                  <a:rPr lang="en-GB" b="0" dirty="0" smtClean="0"/>
                  <a:t>rolling information ratio of an asset. It expects the overvalued asset  underperforming in various time horizon.</a:t>
                </a:r>
              </a:p>
              <a:p>
                <a:pPr algn="l"/>
                <a:endParaRPr lang="en-GB" dirty="0" smtClean="0"/>
              </a:p>
              <a:p>
                <a:pPr algn="l"/>
                <a:r>
                  <a:rPr lang="en-GB" dirty="0"/>
                  <a:t>	</a:t>
                </a:r>
                <a:r>
                  <a:rPr lang="en-GB" dirty="0" smtClean="0"/>
                  <a:t>		</a:t>
                </a:r>
                <a14:m>
                  <m:oMath xmlns:m="http://schemas.openxmlformats.org/officeDocument/2006/math">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𝑰𝑹</m:t>
                        </m:r>
                      </m:e>
                      <m:sub>
                        <m:r>
                          <a:rPr lang="en-GB" sz="1800" b="1" i="1" smtClean="0">
                            <a:latin typeface="Cambria Math" panose="02040503050406030204" pitchFamily="18" charset="0"/>
                          </a:rPr>
                          <m:t>𝒕</m:t>
                        </m:r>
                      </m:sub>
                    </m:sSub>
                    <m:box>
                      <m:boxPr>
                        <m:ctrlPr>
                          <a:rPr lang="en-GB" sz="1800" b="1" i="1" smtClean="0">
                            <a:latin typeface="Cambria Math" panose="02040503050406030204" pitchFamily="18" charset="0"/>
                          </a:rPr>
                        </m:ctrlPr>
                      </m:boxPr>
                      <m:e>
                        <m:r>
                          <a:rPr lang="en-GB" sz="1800" b="1" i="1" smtClean="0">
                            <a:latin typeface="Cambria Math" panose="02040503050406030204" pitchFamily="18" charset="0"/>
                          </a:rPr>
                          <m:t>=</m:t>
                        </m:r>
                        <m:f>
                          <m:fPr>
                            <m:ctrlPr>
                              <a:rPr lang="en-GB" sz="1800" b="1" i="1" smtClean="0">
                                <a:latin typeface="Cambria Math" panose="02040503050406030204" pitchFamily="18" charset="0"/>
                              </a:rPr>
                            </m:ctrlPr>
                          </m:fPr>
                          <m:num>
                            <m:sSubSup>
                              <m:sSubSupPr>
                                <m:ctrlPr>
                                  <a:rPr lang="en-GB" sz="1800" b="1" i="1" smtClean="0">
                                    <a:latin typeface="Cambria Math" panose="02040503050406030204" pitchFamily="18" charset="0"/>
                                  </a:rPr>
                                </m:ctrlPr>
                              </m:sSubSupPr>
                              <m:e>
                                <m:r>
                                  <a:rPr lang="en-GB" sz="1800" b="1" i="1" smtClean="0">
                                    <a:latin typeface="Cambria Math" panose="02040503050406030204" pitchFamily="18" charset="0"/>
                                  </a:rPr>
                                  <m:t>𝒓</m:t>
                                </m:r>
                              </m:e>
                              <m:sub>
                                <m:r>
                                  <a:rPr lang="en-GB" sz="1800" b="1" i="1" smtClean="0">
                                    <a:latin typeface="Cambria Math" panose="02040503050406030204" pitchFamily="18" charset="0"/>
                                  </a:rPr>
                                  <m:t>𝒕</m:t>
                                </m:r>
                              </m:sub>
                              <m:sup>
                                <m:r>
                                  <a:rPr lang="en-GB" sz="1800" b="1" i="1" smtClean="0">
                                    <a:latin typeface="Cambria Math" panose="02040503050406030204" pitchFamily="18" charset="0"/>
                                  </a:rPr>
                                  <m:t>𝒊</m:t>
                                </m:r>
                              </m:sup>
                            </m:sSubSup>
                            <m:r>
                              <a:rPr lang="en-GB" sz="1800" b="1" i="1" smtClean="0">
                                <a:latin typeface="Cambria Math" panose="02040503050406030204" pitchFamily="18" charset="0"/>
                              </a:rPr>
                              <m:t> −</m:t>
                            </m:r>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𝑩𝑴𝑲</m:t>
                                </m:r>
                              </m:e>
                              <m:sub>
                                <m:r>
                                  <a:rPr lang="en-GB" sz="1800" b="1" i="1" smtClean="0">
                                    <a:latin typeface="Cambria Math" panose="02040503050406030204" pitchFamily="18" charset="0"/>
                                  </a:rPr>
                                  <m:t>𝒕</m:t>
                                </m:r>
                              </m:sub>
                            </m:sSub>
                          </m:num>
                          <m:den>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𝑻𝑬</m:t>
                                </m:r>
                              </m:e>
                              <m:sub>
                                <m:r>
                                  <a:rPr lang="en-GB" sz="1800" b="1" i="1" smtClean="0">
                                    <a:latin typeface="Cambria Math" panose="02040503050406030204" pitchFamily="18" charset="0"/>
                                  </a:rPr>
                                  <m:t>𝒕</m:t>
                                </m:r>
                              </m:sub>
                            </m:sSub>
                          </m:den>
                        </m:f>
                        <m:r>
                          <a:rPr lang="en-GB" sz="1800" b="1" i="1" smtClean="0">
                            <a:latin typeface="Cambria Math" panose="02040503050406030204" pitchFamily="18" charset="0"/>
                          </a:rPr>
                          <m:t> </m:t>
                        </m:r>
                      </m:e>
                    </m:box>
                  </m:oMath>
                </a14:m>
                <a:endParaRPr lang="en-GB" sz="1800" dirty="0" smtClean="0"/>
              </a:p>
              <a:p>
                <a:pPr algn="l"/>
                <a:r>
                  <a:rPr lang="en-GB" b="0" dirty="0" smtClean="0"/>
                  <a:t>	where</a:t>
                </a:r>
                <a:r>
                  <a:rPr lang="en-GB" sz="1800" dirty="0" smtClean="0"/>
                  <a:t>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𝑩𝑴𝑲</m:t>
                        </m:r>
                      </m:e>
                      <m:sub>
                        <m:r>
                          <a:rPr lang="en-GB" sz="1800" i="1">
                            <a:latin typeface="Cambria Math" panose="02040503050406030204" pitchFamily="18" charset="0"/>
                          </a:rPr>
                          <m:t>𝒕</m:t>
                        </m:r>
                      </m:sub>
                    </m:sSub>
                    <m:r>
                      <a:rPr lang="en-GB" sz="1800" b="1" i="0" smtClean="0">
                        <a:latin typeface="Cambria Math" panose="02040503050406030204" pitchFamily="18" charset="0"/>
                      </a:rPr>
                      <m:t>=</m:t>
                    </m:r>
                    <m:f>
                      <m:fPr>
                        <m:ctrlPr>
                          <a:rPr lang="en-GB" sz="1800" b="1" i="1" smtClean="0">
                            <a:latin typeface="Cambria Math" panose="02040503050406030204" pitchFamily="18" charset="0"/>
                          </a:rPr>
                        </m:ctrlPr>
                      </m:fPr>
                      <m:num>
                        <m:r>
                          <a:rPr lang="en-GB" sz="1800" b="1" i="1" smtClean="0">
                            <a:latin typeface="Cambria Math" panose="02040503050406030204" pitchFamily="18" charset="0"/>
                          </a:rPr>
                          <m:t>𝟏</m:t>
                        </m:r>
                      </m:num>
                      <m:den>
                        <m:r>
                          <a:rPr lang="en-GB" sz="1800" b="1" i="1" smtClean="0">
                            <a:latin typeface="Cambria Math" panose="02040503050406030204" pitchFamily="18" charset="0"/>
                          </a:rPr>
                          <m:t>𝑵</m:t>
                        </m:r>
                      </m:den>
                    </m:f>
                    <m:nary>
                      <m:naryPr>
                        <m:chr m:val="∑"/>
                        <m:ctrlPr>
                          <a:rPr lang="en-GB" sz="1800" b="1" i="1" smtClean="0">
                            <a:latin typeface="Cambria Math" panose="02040503050406030204" pitchFamily="18" charset="0"/>
                          </a:rPr>
                        </m:ctrlPr>
                      </m:naryPr>
                      <m:sub>
                        <m:r>
                          <m:rPr>
                            <m:brk m:alnAt="23"/>
                          </m:rPr>
                          <a:rPr lang="en-GB" sz="1800" b="1" i="1" smtClean="0">
                            <a:latin typeface="Cambria Math" panose="02040503050406030204" pitchFamily="18" charset="0"/>
                          </a:rPr>
                          <m:t>𝒊</m:t>
                        </m:r>
                      </m:sub>
                      <m:sup>
                        <m:r>
                          <a:rPr lang="en-GB" sz="1800" b="1" i="1" smtClean="0">
                            <a:latin typeface="Cambria Math" panose="02040503050406030204" pitchFamily="18" charset="0"/>
                          </a:rPr>
                          <m:t>𝑵</m:t>
                        </m:r>
                      </m:sup>
                      <m:e>
                        <m:sSubSup>
                          <m:sSubSupPr>
                            <m:ctrlPr>
                              <a:rPr lang="en-GB" sz="1800" b="1" i="1" smtClean="0">
                                <a:latin typeface="Cambria Math" panose="02040503050406030204" pitchFamily="18" charset="0"/>
                              </a:rPr>
                            </m:ctrlPr>
                          </m:sSubSupPr>
                          <m:e>
                            <m:r>
                              <a:rPr lang="en-GB" sz="1800" b="1" i="1" smtClean="0">
                                <a:latin typeface="Cambria Math" panose="02040503050406030204" pitchFamily="18" charset="0"/>
                              </a:rPr>
                              <m:t>𝒓</m:t>
                            </m:r>
                          </m:e>
                          <m:sub>
                            <m:r>
                              <a:rPr lang="en-GB" sz="1800" b="1" i="1" smtClean="0">
                                <a:latin typeface="Cambria Math" panose="02040503050406030204" pitchFamily="18" charset="0"/>
                              </a:rPr>
                              <m:t>𝒕</m:t>
                            </m:r>
                          </m:sub>
                          <m:sup>
                            <m:r>
                              <a:rPr lang="en-GB" sz="1800" b="1" i="1" smtClean="0">
                                <a:latin typeface="Cambria Math" panose="02040503050406030204" pitchFamily="18" charset="0"/>
                              </a:rPr>
                              <m:t>𝒊</m:t>
                            </m:r>
                          </m:sup>
                        </m:sSubSup>
                      </m:e>
                    </m:nary>
                  </m:oMath>
                </a14:m>
                <a:r>
                  <a:rPr lang="en-GB" sz="1800" dirty="0" smtClean="0"/>
                  <a:t> ; </a:t>
                </a:r>
                <a14:m>
                  <m:oMath xmlns:m="http://schemas.openxmlformats.org/officeDocument/2006/math">
                    <m:sSub>
                      <m:sSubPr>
                        <m:ctrlPr>
                          <a:rPr lang="en-GB" sz="1600" i="1" smtClean="0">
                            <a:latin typeface="Cambria Math" panose="02040503050406030204" pitchFamily="18" charset="0"/>
                          </a:rPr>
                        </m:ctrlPr>
                      </m:sSubPr>
                      <m:e>
                        <m:r>
                          <a:rPr lang="en-GB" sz="1600" b="1" i="1" smtClean="0">
                            <a:latin typeface="Cambria Math" panose="02040503050406030204" pitchFamily="18" charset="0"/>
                          </a:rPr>
                          <m:t>𝑻𝑬</m:t>
                        </m:r>
                      </m:e>
                      <m:sub>
                        <m:r>
                          <a:rPr lang="en-GB" sz="1600" b="1" i="1" smtClean="0">
                            <a:latin typeface="Cambria Math" panose="02040503050406030204" pitchFamily="18" charset="0"/>
                          </a:rPr>
                          <m:t>𝒕</m:t>
                        </m:r>
                      </m:sub>
                    </m:sSub>
                  </m:oMath>
                </a14:m>
                <a:r>
                  <a:rPr lang="en-GB" sz="1600" dirty="0" smtClean="0"/>
                  <a:t> </a:t>
                </a:r>
                <a:r>
                  <a:rPr lang="en-GB" b="0" dirty="0" smtClean="0"/>
                  <a:t>is active risk to BMK.</a:t>
                </a:r>
                <a:endParaRPr lang="en-GB" b="0" dirty="0"/>
              </a:p>
            </p:txBody>
          </p:sp>
        </mc:Choice>
        <mc:Fallback>
          <p:sp>
            <p:nvSpPr>
              <p:cNvPr id="10" name="TextBox 9"/>
              <p:cNvSpPr txBox="1">
                <a:spLocks noRot="1" noChangeAspect="1" noMove="1" noResize="1" noEditPoints="1" noAdjustHandles="1" noChangeArrowheads="1" noChangeShapeType="1" noTextEdit="1"/>
              </p:cNvSpPr>
              <p:nvPr/>
            </p:nvSpPr>
            <p:spPr>
              <a:xfrm>
                <a:off x="447675" y="1600200"/>
                <a:ext cx="7372350" cy="4308487"/>
              </a:xfrm>
              <a:prstGeom prst="rect">
                <a:avLst/>
              </a:prstGeom>
              <a:blipFill rotWithShape="0">
                <a:blip r:embed="rId2"/>
                <a:stretch>
                  <a:fillRect t="-142" b="-13173"/>
                </a:stretch>
              </a:blipFill>
            </p:spPr>
            <p:txBody>
              <a:bodyPr/>
              <a:lstStyle/>
              <a:p>
                <a:r>
                  <a:rPr lang="en-GB">
                    <a:noFill/>
                  </a:rPr>
                  <a:t> </a:t>
                </a:r>
              </a:p>
            </p:txBody>
          </p:sp>
        </mc:Fallback>
      </mc:AlternateContent>
      <p:sp>
        <p:nvSpPr>
          <p:cNvPr id="2" name="TextBox 1"/>
          <p:cNvSpPr txBox="1"/>
          <p:nvPr/>
        </p:nvSpPr>
        <p:spPr>
          <a:xfrm>
            <a:off x="703246" y="6240101"/>
            <a:ext cx="2638425" cy="276999"/>
          </a:xfrm>
          <a:prstGeom prst="rect">
            <a:avLst/>
          </a:prstGeom>
          <a:noFill/>
        </p:spPr>
        <p:txBody>
          <a:bodyPr wrap="square" rtlCol="0">
            <a:spAutoFit/>
          </a:bodyPr>
          <a:lstStyle/>
          <a:p>
            <a:r>
              <a:rPr lang="en-GB" dirty="0" smtClean="0"/>
              <a:t>Chart of Carry signal</a:t>
            </a:r>
            <a:endParaRPr lang="en-GB" dirty="0"/>
          </a:p>
        </p:txBody>
      </p:sp>
      <p:sp>
        <p:nvSpPr>
          <p:cNvPr id="11" name="TextBox 10"/>
          <p:cNvSpPr txBox="1"/>
          <p:nvPr/>
        </p:nvSpPr>
        <p:spPr>
          <a:xfrm>
            <a:off x="7035768" y="6240100"/>
            <a:ext cx="2638425" cy="276999"/>
          </a:xfrm>
          <a:prstGeom prst="rect">
            <a:avLst/>
          </a:prstGeom>
          <a:noFill/>
        </p:spPr>
        <p:txBody>
          <a:bodyPr wrap="square" rtlCol="0">
            <a:spAutoFit/>
          </a:bodyPr>
          <a:lstStyle/>
          <a:p>
            <a:r>
              <a:rPr lang="en-GB" dirty="0" smtClean="0"/>
              <a:t>Chart of  IR signal (ST/MT/LT)</a:t>
            </a:r>
            <a:endParaRPr lang="en-GB" dirty="0"/>
          </a:p>
        </p:txBody>
      </p:sp>
    </p:spTree>
    <p:extLst>
      <p:ext uri="{BB962C8B-B14F-4D97-AF65-F5344CB8AC3E}">
        <p14:creationId xmlns:p14="http://schemas.microsoft.com/office/powerpoint/2010/main" val="1310751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5</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Mean reversion</a:t>
            </a:r>
            <a:endParaRPr lang="en-US" altLang="en-US" sz="1600" b="0" dirty="0">
              <a:solidFill>
                <a:srgbClr val="FFFFFF"/>
              </a:solidFill>
            </a:endParaRPr>
          </a:p>
        </p:txBody>
      </p:sp>
      <p:sp>
        <p:nvSpPr>
          <p:cNvPr id="11" name="TextBox 10"/>
          <p:cNvSpPr txBox="1"/>
          <p:nvPr/>
        </p:nvSpPr>
        <p:spPr>
          <a:xfrm>
            <a:off x="5502472" y="3560274"/>
            <a:ext cx="2638425" cy="276999"/>
          </a:xfrm>
          <a:prstGeom prst="rect">
            <a:avLst/>
          </a:prstGeom>
          <a:noFill/>
        </p:spPr>
        <p:txBody>
          <a:bodyPr wrap="square" rtlCol="0">
            <a:spAutoFit/>
          </a:bodyPr>
          <a:lstStyle/>
          <a:p>
            <a:pPr algn="l"/>
            <a:r>
              <a:rPr lang="en-GB" dirty="0" smtClean="0"/>
              <a:t>IR </a:t>
            </a:r>
            <a:r>
              <a:rPr lang="en-GB" dirty="0" smtClean="0"/>
              <a:t>signal </a:t>
            </a:r>
            <a:r>
              <a:rPr lang="en-GB" dirty="0" smtClean="0"/>
              <a:t>of UKX</a:t>
            </a:r>
            <a:endParaRPr lang="en-GB" dirty="0"/>
          </a:p>
        </p:txBody>
      </p:sp>
      <p:sp>
        <p:nvSpPr>
          <p:cNvPr id="7" name="TextBox 6"/>
          <p:cNvSpPr txBox="1"/>
          <p:nvPr/>
        </p:nvSpPr>
        <p:spPr>
          <a:xfrm>
            <a:off x="260515" y="1600200"/>
            <a:ext cx="7372350" cy="276999"/>
          </a:xfrm>
          <a:prstGeom prst="rect">
            <a:avLst/>
          </a:prstGeom>
          <a:noFill/>
        </p:spPr>
        <p:txBody>
          <a:bodyPr wrap="square" rtlCol="0">
            <a:spAutoFit/>
          </a:bodyPr>
          <a:lstStyle/>
          <a:p>
            <a:pPr algn="l"/>
            <a:r>
              <a:rPr lang="en-GB" dirty="0" smtClean="0"/>
              <a:t>Carry signal of VIX</a:t>
            </a:r>
            <a:endParaRPr lang="en-GB" dirty="0"/>
          </a:p>
        </p:txBody>
      </p:sp>
      <p:pic>
        <p:nvPicPr>
          <p:cNvPr id="3" name="Picture 2"/>
          <p:cNvPicPr>
            <a:picLocks noChangeAspect="1"/>
          </p:cNvPicPr>
          <p:nvPr/>
        </p:nvPicPr>
        <p:blipFill>
          <a:blip r:embed="rId2"/>
          <a:stretch>
            <a:fillRect/>
          </a:stretch>
        </p:blipFill>
        <p:spPr>
          <a:xfrm>
            <a:off x="260515" y="1877199"/>
            <a:ext cx="5066215" cy="3188484"/>
          </a:xfrm>
          <a:prstGeom prst="rect">
            <a:avLst/>
          </a:prstGeom>
        </p:spPr>
      </p:pic>
      <p:pic>
        <p:nvPicPr>
          <p:cNvPr id="4" name="Picture 3"/>
          <p:cNvPicPr>
            <a:picLocks noChangeAspect="1"/>
          </p:cNvPicPr>
          <p:nvPr/>
        </p:nvPicPr>
        <p:blipFill>
          <a:blip r:embed="rId3"/>
          <a:stretch>
            <a:fillRect/>
          </a:stretch>
        </p:blipFill>
        <p:spPr>
          <a:xfrm>
            <a:off x="5502472" y="3837273"/>
            <a:ext cx="5066215" cy="3188484"/>
          </a:xfrm>
          <a:prstGeom prst="rect">
            <a:avLst/>
          </a:prstGeom>
        </p:spPr>
      </p:pic>
    </p:spTree>
    <p:extLst>
      <p:ext uri="{BB962C8B-B14F-4D97-AF65-F5344CB8AC3E}">
        <p14:creationId xmlns:p14="http://schemas.microsoft.com/office/powerpoint/2010/main" val="1170383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6</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Factor constructions – Momentum</a:t>
            </a:r>
            <a:endParaRPr lang="en-US" altLang="en-US" sz="1600" b="0" dirty="0">
              <a:solidFill>
                <a:srgbClr val="FFFFFF"/>
              </a:solidFill>
            </a:endParaRPr>
          </a:p>
        </p:txBody>
      </p:sp>
      <mc:AlternateContent xmlns:mc="http://schemas.openxmlformats.org/markup-compatibility/2006">
        <mc:Choice xmlns:a14="http://schemas.microsoft.com/office/drawing/2010/main" Requires="a14">
          <p:sp>
            <p:nvSpPr>
              <p:cNvPr id="10" name="TextBox 9"/>
              <p:cNvSpPr txBox="1"/>
              <p:nvPr/>
            </p:nvSpPr>
            <p:spPr>
              <a:xfrm>
                <a:off x="428625" y="1600200"/>
                <a:ext cx="7372350" cy="2219838"/>
              </a:xfrm>
              <a:prstGeom prst="rect">
                <a:avLst/>
              </a:prstGeom>
              <a:noFill/>
            </p:spPr>
            <p:txBody>
              <a:bodyPr wrap="square" rtlCol="0">
                <a:spAutoFit/>
              </a:bodyPr>
              <a:lstStyle/>
              <a:p>
                <a:pPr algn="l"/>
                <a:r>
                  <a:rPr lang="en-GB" dirty="0" smtClean="0"/>
                  <a:t>EMA cross-over:  (ST/MT/LT)</a:t>
                </a:r>
              </a:p>
              <a:p>
                <a:pPr algn="l"/>
                <a:endParaRPr lang="en-GB" dirty="0"/>
              </a:p>
              <a:p>
                <a:pPr algn="l"/>
                <a:r>
                  <a:rPr lang="en-GB" dirty="0" smtClean="0"/>
                  <a:t>Positive signal when short-leg EMA (Exponential moving average) crosses long-leg EMA upward; Negative signal when short-leg EMA crosses long-leg EMA downward</a:t>
                </a:r>
                <a:r>
                  <a:rPr lang="en-GB" dirty="0" smtClean="0"/>
                  <a:t>.</a:t>
                </a:r>
              </a:p>
              <a:p>
                <a:pPr algn="l"/>
                <a:endParaRPr lang="en-GB" dirty="0"/>
              </a:p>
              <a:p>
                <a:pPr algn="l"/>
                <a:r>
                  <a:rPr lang="en-GB" dirty="0" smtClean="0"/>
                  <a:t>			</a:t>
                </a:r>
                <a14:m>
                  <m:oMath xmlns:m="http://schemas.openxmlformats.org/officeDocument/2006/math">
                    <m:sSub>
                      <m:sSubPr>
                        <m:ctrlPr>
                          <a:rPr lang="en-GB" sz="1800" i="1">
                            <a:latin typeface="Cambria Math" panose="02040503050406030204" pitchFamily="18" charset="0"/>
                          </a:rPr>
                        </m:ctrlPr>
                      </m:sSubPr>
                      <m:e>
                        <m:r>
                          <a:rPr lang="en-GB" sz="1800" b="1" i="1" smtClean="0">
                            <a:latin typeface="Cambria Math" panose="02040503050406030204" pitchFamily="18" charset="0"/>
                          </a:rPr>
                          <m:t>𝑬</m:t>
                        </m:r>
                      </m:e>
                      <m:sub>
                        <m:r>
                          <a:rPr lang="en-GB" sz="1800" i="1">
                            <a:latin typeface="Cambria Math" panose="02040503050406030204" pitchFamily="18" charset="0"/>
                          </a:rPr>
                          <m:t>𝒕</m:t>
                        </m:r>
                      </m:sub>
                    </m:sSub>
                    <m:r>
                      <a:rPr lang="en-GB" sz="1800" i="1">
                        <a:latin typeface="Cambria Math" panose="02040503050406030204" pitchFamily="18" charset="0"/>
                      </a:rPr>
                      <m:t>=</m:t>
                    </m:r>
                    <m:f>
                      <m:fPr>
                        <m:ctrlPr>
                          <a:rPr lang="en-GB" sz="1800" i="1">
                            <a:latin typeface="Cambria Math" panose="02040503050406030204" pitchFamily="18" charset="0"/>
                          </a:rPr>
                        </m:ctrlPr>
                      </m:fPr>
                      <m:num>
                        <m:sSub>
                          <m:sSubPr>
                            <m:ctrlPr>
                              <a:rPr lang="en-GB" sz="1800" i="1" smtClean="0">
                                <a:latin typeface="Cambria Math" panose="02040503050406030204" pitchFamily="18" charset="0"/>
                              </a:rPr>
                            </m:ctrlPr>
                          </m:sSubPr>
                          <m:e>
                            <m:r>
                              <a:rPr lang="en-GB" sz="1800" b="1" i="1" smtClean="0">
                                <a:latin typeface="Cambria Math" panose="02040503050406030204" pitchFamily="18" charset="0"/>
                              </a:rPr>
                              <m:t>𝑬𝑴𝑨</m:t>
                            </m:r>
                          </m:e>
                          <m:sub>
                            <m:r>
                              <a:rPr lang="en-GB" sz="1800" b="1" i="1" smtClean="0">
                                <a:latin typeface="Cambria Math" panose="02040503050406030204" pitchFamily="18" charset="0"/>
                              </a:rPr>
                              <m:t>𝑭𝒂𝒔𝒕</m:t>
                            </m:r>
                          </m:sub>
                        </m:sSub>
                        <m:r>
                          <a:rPr lang="en-GB" sz="1800" i="1">
                            <a:latin typeface="Cambria Math" panose="02040503050406030204" pitchFamily="18" charset="0"/>
                          </a:rPr>
                          <m:t>−</m:t>
                        </m:r>
                        <m:sSub>
                          <m:sSubPr>
                            <m:ctrlPr>
                              <a:rPr lang="en-GB" sz="1800" i="1" smtClean="0">
                                <a:latin typeface="Cambria Math" panose="02040503050406030204" pitchFamily="18" charset="0"/>
                              </a:rPr>
                            </m:ctrlPr>
                          </m:sSubPr>
                          <m:e>
                            <m:r>
                              <a:rPr lang="en-GB" sz="1800" b="1" i="1" smtClean="0">
                                <a:latin typeface="Cambria Math" panose="02040503050406030204" pitchFamily="18" charset="0"/>
                              </a:rPr>
                              <m:t>𝑬𝑴𝑨</m:t>
                            </m:r>
                          </m:e>
                          <m:sub>
                            <m:r>
                              <a:rPr lang="en-GB" sz="1800" b="1" i="1" smtClean="0">
                                <a:latin typeface="Cambria Math" panose="02040503050406030204" pitchFamily="18" charset="0"/>
                              </a:rPr>
                              <m:t>𝑺𝒍𝒐𝒘</m:t>
                            </m:r>
                          </m:sub>
                        </m:sSub>
                      </m:num>
                      <m:den>
                        <m:sSub>
                          <m:sSubPr>
                            <m:ctrlPr>
                              <a:rPr lang="en-GB" sz="1800" i="1">
                                <a:latin typeface="Cambria Math" panose="02040503050406030204" pitchFamily="18" charset="0"/>
                              </a:rPr>
                            </m:ctrlPr>
                          </m:sSubPr>
                          <m:e>
                            <m:r>
                              <a:rPr lang="en-GB" sz="1800" b="1" i="1" smtClean="0">
                                <a:latin typeface="Cambria Math" panose="02040503050406030204" pitchFamily="18" charset="0"/>
                              </a:rPr>
                              <m:t>𝑷</m:t>
                            </m:r>
                          </m:e>
                          <m:sub>
                            <m:r>
                              <a:rPr lang="en-GB" sz="1800" i="1">
                                <a:latin typeface="Cambria Math" panose="02040503050406030204" pitchFamily="18" charset="0"/>
                              </a:rPr>
                              <m:t>𝒕</m:t>
                            </m:r>
                          </m:sub>
                        </m:sSub>
                        <m:r>
                          <a:rPr lang="en-GB" sz="1800" b="1" i="1" smtClean="0">
                            <a:latin typeface="Cambria Math" panose="02040503050406030204" pitchFamily="18" charset="0"/>
                          </a:rPr>
                          <m:t>∗</m:t>
                        </m:r>
                        <m:sSub>
                          <m:sSubPr>
                            <m:ctrlPr>
                              <a:rPr lang="en-GB" sz="1800" i="1">
                                <a:latin typeface="Cambria Math" panose="02040503050406030204" pitchFamily="18" charset="0"/>
                              </a:rPr>
                            </m:ctrlPr>
                          </m:sSubPr>
                          <m:e>
                            <m:r>
                              <a:rPr lang="vi-VN" sz="1800" i="1" smtClean="0">
                                <a:latin typeface="Cambria Math" panose="02040503050406030204" pitchFamily="18" charset="0"/>
                              </a:rPr>
                              <m:t>ơ</m:t>
                            </m:r>
                          </m:e>
                          <m:sub>
                            <m:r>
                              <a:rPr lang="en-GB" sz="1800" i="1">
                                <a:latin typeface="Cambria Math" panose="02040503050406030204" pitchFamily="18" charset="0"/>
                              </a:rPr>
                              <m:t>𝒕</m:t>
                            </m:r>
                          </m:sub>
                        </m:sSub>
                      </m:den>
                    </m:f>
                  </m:oMath>
                </a14:m>
                <a:endParaRPr lang="en-GB" sz="1800" dirty="0" smtClean="0"/>
              </a:p>
              <a:p>
                <a:pPr algn="l"/>
                <a:r>
                  <a:rPr lang="en-GB" b="0" dirty="0" smtClean="0"/>
                  <a:t>	where </a:t>
                </a:r>
                <a14:m>
                  <m:oMath xmlns:m="http://schemas.openxmlformats.org/officeDocument/2006/math">
                    <m:sSub>
                      <m:sSubPr>
                        <m:ctrlPr>
                          <a:rPr lang="en-GB" b="0" i="1">
                            <a:latin typeface="Cambria Math" panose="02040503050406030204" pitchFamily="18" charset="0"/>
                          </a:rPr>
                        </m:ctrlPr>
                      </m:sSubPr>
                      <m:e>
                        <m:r>
                          <a:rPr lang="vi-VN" b="0" i="1">
                            <a:latin typeface="Cambria Math" panose="02040503050406030204" pitchFamily="18" charset="0"/>
                          </a:rPr>
                          <m:t>ơ</m:t>
                        </m:r>
                      </m:e>
                      <m:sub>
                        <m:r>
                          <a:rPr lang="en-GB" b="0" i="1">
                            <a:latin typeface="Cambria Math" panose="02040503050406030204" pitchFamily="18" charset="0"/>
                          </a:rPr>
                          <m:t>𝑡</m:t>
                        </m:r>
                      </m:sub>
                    </m:sSub>
                  </m:oMath>
                </a14:m>
                <a:r>
                  <a:rPr lang="en-GB" b="0" dirty="0" smtClean="0"/>
                  <a:t> is volatility of underlying.</a:t>
                </a:r>
                <a:endParaRPr lang="en-GB" b="0" dirty="0"/>
              </a:p>
            </p:txBody>
          </p:sp>
        </mc:Choice>
        <mc:Fallback>
          <p:sp>
            <p:nvSpPr>
              <p:cNvPr id="10" name="TextBox 9"/>
              <p:cNvSpPr txBox="1">
                <a:spLocks noRot="1" noChangeAspect="1" noMove="1" noResize="1" noEditPoints="1" noAdjustHandles="1" noChangeArrowheads="1" noChangeShapeType="1" noTextEdit="1"/>
              </p:cNvSpPr>
              <p:nvPr/>
            </p:nvSpPr>
            <p:spPr>
              <a:xfrm>
                <a:off x="428625" y="1600200"/>
                <a:ext cx="7372350" cy="2219838"/>
              </a:xfrm>
              <a:prstGeom prst="rect">
                <a:avLst/>
              </a:prstGeom>
              <a:blipFill rotWithShape="0">
                <a:blip r:embed="rId2"/>
                <a:stretch>
                  <a:fillRect t="-275" b="-824"/>
                </a:stretch>
              </a:blipFill>
            </p:spPr>
            <p:txBody>
              <a:bodyPr/>
              <a:lstStyle/>
              <a:p>
                <a:r>
                  <a:rPr lang="en-GB">
                    <a:noFill/>
                  </a:rPr>
                  <a:t> </a:t>
                </a:r>
              </a:p>
            </p:txBody>
          </p:sp>
        </mc:Fallback>
      </mc:AlternateContent>
      <p:pic>
        <p:nvPicPr>
          <p:cNvPr id="3" name="Picture 2"/>
          <p:cNvPicPr>
            <a:picLocks noChangeAspect="1"/>
          </p:cNvPicPr>
          <p:nvPr/>
        </p:nvPicPr>
        <p:blipFill>
          <a:blip r:embed="rId3"/>
          <a:stretch>
            <a:fillRect/>
          </a:stretch>
        </p:blipFill>
        <p:spPr>
          <a:xfrm>
            <a:off x="5267867" y="4010685"/>
            <a:ext cx="5066215" cy="2997837"/>
          </a:xfrm>
          <a:prstGeom prst="rect">
            <a:avLst/>
          </a:prstGeom>
        </p:spPr>
      </p:pic>
    </p:spTree>
    <p:extLst>
      <p:ext uri="{BB962C8B-B14F-4D97-AF65-F5344CB8AC3E}">
        <p14:creationId xmlns:p14="http://schemas.microsoft.com/office/powerpoint/2010/main" val="2803706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7</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1800" b="0" dirty="0" smtClean="0">
                <a:solidFill>
                  <a:srgbClr val="FFFFFF"/>
                </a:solidFill>
              </a:rPr>
              <a:t>Dynamic t</a:t>
            </a:r>
            <a:r>
              <a:rPr lang="en-US" altLang="en-US" sz="2000" b="0" dirty="0" smtClean="0">
                <a:solidFill>
                  <a:srgbClr val="FFFFFF"/>
                </a:solidFill>
              </a:rPr>
              <a:t>uning </a:t>
            </a:r>
            <a:r>
              <a:rPr lang="en-US" altLang="en-US" sz="2000" b="0" dirty="0" smtClean="0">
                <a:solidFill>
                  <a:srgbClr val="FFFFFF"/>
                </a:solidFill>
              </a:rPr>
              <a:t>engine</a:t>
            </a:r>
            <a:endParaRPr lang="en-US" altLang="en-US" sz="1600" b="0" dirty="0">
              <a:solidFill>
                <a:srgbClr val="FFFFFF"/>
              </a:solidFill>
            </a:endParaRPr>
          </a:p>
        </p:txBody>
      </p:sp>
      <p:sp>
        <p:nvSpPr>
          <p:cNvPr id="10" name="TextBox 9"/>
          <p:cNvSpPr txBox="1"/>
          <p:nvPr/>
        </p:nvSpPr>
        <p:spPr>
          <a:xfrm>
            <a:off x="428624" y="1600200"/>
            <a:ext cx="9086567" cy="3323987"/>
          </a:xfrm>
          <a:prstGeom prst="rect">
            <a:avLst/>
          </a:prstGeom>
          <a:noFill/>
        </p:spPr>
        <p:txBody>
          <a:bodyPr wrap="square" rtlCol="0">
            <a:spAutoFit/>
          </a:bodyPr>
          <a:lstStyle/>
          <a:p>
            <a:pPr algn="l"/>
            <a:r>
              <a:rPr lang="en-GB" b="0" dirty="0" smtClean="0"/>
              <a:t>A good set of variations(parameters) should work well on various instruments. It is especially true for price based strategies. It is also the best way to avoid overfitting by </a:t>
            </a:r>
            <a:r>
              <a:rPr lang="en-GB" b="0" dirty="0" smtClean="0"/>
              <a:t>stopping </a:t>
            </a:r>
            <a:r>
              <a:rPr lang="en-GB" b="0" dirty="0" smtClean="0"/>
              <a:t>individually tailoring rule for every instrument. </a:t>
            </a:r>
          </a:p>
          <a:p>
            <a:pPr algn="l"/>
            <a:r>
              <a:rPr lang="en-GB" b="0" dirty="0" smtClean="0"/>
              <a:t>Hence, the “core” set of parameters is defined by the best sharp ratio across all instruments. Fixed income instruments and Equity instruments behave fundamentally different, the core parameters are analysed in separate groups.</a:t>
            </a:r>
          </a:p>
          <a:p>
            <a:pPr algn="l"/>
            <a:endParaRPr lang="en-GB" b="0" dirty="0"/>
          </a:p>
          <a:p>
            <a:pPr algn="l"/>
            <a:r>
              <a:rPr lang="en-GB" b="0" dirty="0" smtClean="0"/>
              <a:t>In the system, to find t</a:t>
            </a:r>
            <a:r>
              <a:rPr lang="en-GB" b="0" dirty="0" smtClean="0"/>
              <a:t>he second and third sets of parameters </a:t>
            </a:r>
            <a:r>
              <a:rPr lang="en-GB" b="0" dirty="0" smtClean="0"/>
              <a:t>does not rely on the performance or </a:t>
            </a:r>
            <a:r>
              <a:rPr lang="en-GB" b="0" dirty="0" err="1" smtClean="0"/>
              <a:t>sharpe</a:t>
            </a:r>
            <a:r>
              <a:rPr lang="en-GB" b="0" dirty="0" smtClean="0"/>
              <a:t> ratio. Instead, the correlation is the key selection criteria. It is because of that:</a:t>
            </a:r>
          </a:p>
          <a:p>
            <a:pPr algn="l"/>
            <a:r>
              <a:rPr lang="en-GB" b="0" dirty="0"/>
              <a:t>	</a:t>
            </a:r>
            <a:r>
              <a:rPr lang="en-GB" b="0" dirty="0" smtClean="0"/>
              <a:t>(1) It is very difficult to significantly prove that one set of rules </a:t>
            </a:r>
            <a:r>
              <a:rPr lang="en-GB" b="0" dirty="0" smtClean="0"/>
              <a:t>outperforms the others.</a:t>
            </a:r>
          </a:p>
          <a:p>
            <a:pPr algn="l"/>
            <a:r>
              <a:rPr lang="en-GB" b="0" dirty="0" smtClean="0"/>
              <a:t>	(2) expected low correlated rules provides diversification benefit.</a:t>
            </a:r>
          </a:p>
          <a:p>
            <a:pPr algn="l"/>
            <a:endParaRPr lang="en-GB" b="0" dirty="0"/>
          </a:p>
          <a:p>
            <a:pPr algn="l"/>
            <a:endParaRPr lang="en-GB" b="0" dirty="0" smtClean="0"/>
          </a:p>
          <a:p>
            <a:pPr algn="l"/>
            <a:endParaRPr lang="en-GB" dirty="0"/>
          </a:p>
          <a:p>
            <a:pPr algn="l"/>
            <a:endParaRPr lang="en-GB" dirty="0"/>
          </a:p>
        </p:txBody>
      </p:sp>
      <p:sp>
        <p:nvSpPr>
          <p:cNvPr id="2" name="TextBox 1"/>
          <p:cNvSpPr txBox="1"/>
          <p:nvPr/>
        </p:nvSpPr>
        <p:spPr>
          <a:xfrm>
            <a:off x="1474415" y="4276894"/>
            <a:ext cx="7434195" cy="276999"/>
          </a:xfrm>
          <a:prstGeom prst="rect">
            <a:avLst/>
          </a:prstGeom>
          <a:noFill/>
        </p:spPr>
        <p:txBody>
          <a:bodyPr wrap="square" rtlCol="0">
            <a:spAutoFit/>
          </a:bodyPr>
          <a:lstStyle/>
          <a:p>
            <a:pPr algn="l"/>
            <a:r>
              <a:rPr lang="en-GB" b="0" dirty="0" smtClean="0"/>
              <a:t>The table shows the number of years required to be certain that one rule is better than another</a:t>
            </a:r>
            <a:endParaRPr lang="en-GB" b="0" dirty="0"/>
          </a:p>
        </p:txBody>
      </p:sp>
      <p:graphicFrame>
        <p:nvGraphicFramePr>
          <p:cNvPr id="3" name="Table 2"/>
          <p:cNvGraphicFramePr>
            <a:graphicFrameLocks noGrp="1"/>
          </p:cNvGraphicFramePr>
          <p:nvPr>
            <p:extLst>
              <p:ext uri="{D42A27DB-BD31-4B8C-83A1-F6EECF244321}">
                <p14:modId xmlns:p14="http://schemas.microsoft.com/office/powerpoint/2010/main" val="1761497880"/>
              </p:ext>
            </p:extLst>
          </p:nvPr>
        </p:nvGraphicFramePr>
        <p:xfrm>
          <a:off x="1600462" y="5066339"/>
          <a:ext cx="7128935" cy="1483360"/>
        </p:xfrm>
        <a:graphic>
          <a:graphicData uri="http://schemas.openxmlformats.org/drawingml/2006/table">
            <a:tbl>
              <a:tblPr firstRow="1" bandRow="1">
                <a:tableStyleId>{5C22544A-7EE6-4342-B048-85BDC9FD1C3A}</a:tableStyleId>
              </a:tblPr>
              <a:tblGrid>
                <a:gridCol w="1425787"/>
                <a:gridCol w="1425787"/>
                <a:gridCol w="1425787"/>
                <a:gridCol w="1425787"/>
                <a:gridCol w="1425787"/>
              </a:tblGrid>
              <a:tr h="370840">
                <a:tc>
                  <a:txBody>
                    <a:bodyPr/>
                    <a:lstStyle/>
                    <a:p>
                      <a:r>
                        <a:rPr lang="en-GB" dirty="0" smtClean="0"/>
                        <a:t>-1.0</a:t>
                      </a:r>
                      <a:endParaRPr lang="en-GB" dirty="0"/>
                    </a:p>
                  </a:txBody>
                  <a:tcPr/>
                </a:tc>
                <a:tc>
                  <a:txBody>
                    <a:bodyPr/>
                    <a:lstStyle/>
                    <a:p>
                      <a:r>
                        <a:rPr lang="en-GB" dirty="0" smtClean="0"/>
                        <a:t>0.0</a:t>
                      </a:r>
                      <a:endParaRPr lang="en-GB" dirty="0"/>
                    </a:p>
                  </a:txBody>
                  <a:tcPr/>
                </a:tc>
                <a:tc>
                  <a:txBody>
                    <a:bodyPr/>
                    <a:lstStyle/>
                    <a:p>
                      <a:r>
                        <a:rPr lang="en-GB" dirty="0" smtClean="0"/>
                        <a:t>0.5</a:t>
                      </a:r>
                      <a:endParaRPr lang="en-GB" dirty="0"/>
                    </a:p>
                  </a:txBody>
                  <a:tcPr/>
                </a:tc>
                <a:tc>
                  <a:txBody>
                    <a:bodyPr/>
                    <a:lstStyle/>
                    <a:p>
                      <a:r>
                        <a:rPr lang="en-GB" dirty="0" smtClean="0"/>
                        <a:t>0.8</a:t>
                      </a:r>
                      <a:endParaRPr lang="en-GB" dirty="0"/>
                    </a:p>
                  </a:txBody>
                  <a:tcPr/>
                </a:tc>
                <a:tc>
                  <a:txBody>
                    <a:bodyPr/>
                    <a:lstStyle/>
                    <a:p>
                      <a:r>
                        <a:rPr lang="en-GB" dirty="0" smtClean="0"/>
                        <a:t>0.95</a:t>
                      </a:r>
                      <a:endParaRPr lang="en-GB" dirty="0"/>
                    </a:p>
                  </a:txBody>
                  <a:tcPr/>
                </a:tc>
              </a:tr>
              <a:tr h="370840">
                <a:tc>
                  <a:txBody>
                    <a:bodyPr/>
                    <a:lstStyle/>
                    <a:p>
                      <a:r>
                        <a:rPr lang="en-GB" dirty="0" smtClean="0"/>
                        <a:t>47</a:t>
                      </a:r>
                      <a:endParaRPr lang="en-GB" dirty="0"/>
                    </a:p>
                  </a:txBody>
                  <a:tcPr/>
                </a:tc>
                <a:tc>
                  <a:txBody>
                    <a:bodyPr/>
                    <a:lstStyle/>
                    <a:p>
                      <a:r>
                        <a:rPr lang="en-GB" dirty="0" smtClean="0"/>
                        <a:t>47</a:t>
                      </a:r>
                      <a:endParaRPr lang="en-GB" dirty="0"/>
                    </a:p>
                  </a:txBody>
                  <a:tcPr/>
                </a:tc>
                <a:tc>
                  <a:txBody>
                    <a:bodyPr/>
                    <a:lstStyle/>
                    <a:p>
                      <a:r>
                        <a:rPr lang="en-GB" dirty="0" smtClean="0"/>
                        <a:t>46</a:t>
                      </a:r>
                      <a:endParaRPr lang="en-GB" dirty="0"/>
                    </a:p>
                  </a:txBody>
                  <a:tcPr/>
                </a:tc>
                <a:tc>
                  <a:txBody>
                    <a:bodyPr/>
                    <a:lstStyle/>
                    <a:p>
                      <a:r>
                        <a:rPr lang="en-GB" dirty="0" smtClean="0"/>
                        <a:t>44</a:t>
                      </a:r>
                      <a:endParaRPr lang="en-GB" dirty="0"/>
                    </a:p>
                  </a:txBody>
                  <a:tcPr/>
                </a:tc>
                <a:tc>
                  <a:txBody>
                    <a:bodyPr/>
                    <a:lstStyle/>
                    <a:p>
                      <a:r>
                        <a:rPr lang="en-GB" dirty="0" smtClean="0"/>
                        <a:t>37</a:t>
                      </a:r>
                      <a:endParaRPr lang="en-GB" dirty="0"/>
                    </a:p>
                  </a:txBody>
                  <a:tcPr/>
                </a:tc>
              </a:tr>
              <a:tr h="370840">
                <a:tc>
                  <a:txBody>
                    <a:bodyPr/>
                    <a:lstStyle/>
                    <a:p>
                      <a:r>
                        <a:rPr lang="en-GB" dirty="0" smtClean="0"/>
                        <a:t>46</a:t>
                      </a:r>
                      <a:endParaRPr lang="en-GB" dirty="0"/>
                    </a:p>
                  </a:txBody>
                  <a:tcPr/>
                </a:tc>
                <a:tc>
                  <a:txBody>
                    <a:bodyPr/>
                    <a:lstStyle/>
                    <a:p>
                      <a:r>
                        <a:rPr lang="en-GB" dirty="0" smtClean="0"/>
                        <a:t>45</a:t>
                      </a:r>
                      <a:endParaRPr lang="en-GB" dirty="0"/>
                    </a:p>
                  </a:txBody>
                  <a:tcPr/>
                </a:tc>
                <a:tc>
                  <a:txBody>
                    <a:bodyPr/>
                    <a:lstStyle/>
                    <a:p>
                      <a:r>
                        <a:rPr lang="en-GB" dirty="0" smtClean="0"/>
                        <a:t>40</a:t>
                      </a:r>
                      <a:endParaRPr lang="en-GB" dirty="0"/>
                    </a:p>
                  </a:txBody>
                  <a:tcPr/>
                </a:tc>
                <a:tc>
                  <a:txBody>
                    <a:bodyPr/>
                    <a:lstStyle/>
                    <a:p>
                      <a:r>
                        <a:rPr lang="en-GB" dirty="0" smtClean="0"/>
                        <a:t>32</a:t>
                      </a:r>
                      <a:endParaRPr lang="en-GB" dirty="0"/>
                    </a:p>
                  </a:txBody>
                  <a:tcPr/>
                </a:tc>
                <a:tc>
                  <a:txBody>
                    <a:bodyPr/>
                    <a:lstStyle/>
                    <a:p>
                      <a:r>
                        <a:rPr lang="en-GB" dirty="0" smtClean="0"/>
                        <a:t>10</a:t>
                      </a:r>
                      <a:endParaRPr lang="en-GB" dirty="0"/>
                    </a:p>
                  </a:txBody>
                  <a:tcPr/>
                </a:tc>
              </a:tr>
              <a:tr h="370840">
                <a:tc>
                  <a:txBody>
                    <a:bodyPr/>
                    <a:lstStyle/>
                    <a:p>
                      <a:r>
                        <a:rPr lang="en-GB" dirty="0" smtClean="0"/>
                        <a:t>41</a:t>
                      </a:r>
                      <a:endParaRPr lang="en-GB" dirty="0"/>
                    </a:p>
                  </a:txBody>
                  <a:tcPr/>
                </a:tc>
                <a:tc>
                  <a:txBody>
                    <a:bodyPr/>
                    <a:lstStyle/>
                    <a:p>
                      <a:r>
                        <a:rPr lang="en-GB" dirty="0" smtClean="0"/>
                        <a:t>37</a:t>
                      </a:r>
                      <a:endParaRPr lang="en-GB" dirty="0"/>
                    </a:p>
                  </a:txBody>
                  <a:tcPr/>
                </a:tc>
                <a:tc>
                  <a:txBody>
                    <a:bodyPr/>
                    <a:lstStyle/>
                    <a:p>
                      <a:r>
                        <a:rPr lang="en-GB" dirty="0" smtClean="0"/>
                        <a:t>25</a:t>
                      </a:r>
                      <a:endParaRPr lang="en-GB" dirty="0"/>
                    </a:p>
                  </a:txBody>
                  <a:tcPr/>
                </a:tc>
                <a:tc>
                  <a:txBody>
                    <a:bodyPr/>
                    <a:lstStyle/>
                    <a:p>
                      <a:r>
                        <a:rPr lang="en-GB" dirty="0" smtClean="0"/>
                        <a:t>10</a:t>
                      </a:r>
                      <a:endParaRPr lang="en-GB" dirty="0"/>
                    </a:p>
                  </a:txBody>
                  <a:tcPr/>
                </a:tc>
                <a:tc>
                  <a:txBody>
                    <a:bodyPr/>
                    <a:lstStyle/>
                    <a:p>
                      <a:r>
                        <a:rPr lang="en-GB" dirty="0" smtClean="0"/>
                        <a:t>3</a:t>
                      </a:r>
                      <a:endParaRPr lang="en-GB" dirty="0"/>
                    </a:p>
                  </a:txBody>
                  <a:tcPr/>
                </a:tc>
              </a:tr>
            </a:tbl>
          </a:graphicData>
        </a:graphic>
      </p:graphicFrame>
      <p:sp>
        <p:nvSpPr>
          <p:cNvPr id="7" name="TextBox 6"/>
          <p:cNvSpPr txBox="1"/>
          <p:nvPr/>
        </p:nvSpPr>
        <p:spPr>
          <a:xfrm>
            <a:off x="4099568" y="4718264"/>
            <a:ext cx="2183887" cy="276999"/>
          </a:xfrm>
          <a:prstGeom prst="rect">
            <a:avLst/>
          </a:prstGeom>
          <a:noFill/>
        </p:spPr>
        <p:txBody>
          <a:bodyPr wrap="square" rtlCol="0">
            <a:spAutoFit/>
          </a:bodyPr>
          <a:lstStyle/>
          <a:p>
            <a:pPr algn="l"/>
            <a:r>
              <a:rPr lang="en-GB" dirty="0" smtClean="0"/>
              <a:t>Correlation between rules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26460384"/>
              </p:ext>
            </p:extLst>
          </p:nvPr>
        </p:nvGraphicFramePr>
        <p:xfrm>
          <a:off x="234090" y="5066339"/>
          <a:ext cx="997181" cy="1483360"/>
        </p:xfrm>
        <a:graphic>
          <a:graphicData uri="http://schemas.openxmlformats.org/drawingml/2006/table">
            <a:tbl>
              <a:tblPr firstRow="1" bandRow="1">
                <a:tableStyleId>{21E4AEA4-8DFA-4A89-87EB-49C32662AFE0}</a:tableStyleId>
              </a:tblPr>
              <a:tblGrid>
                <a:gridCol w="997181"/>
              </a:tblGrid>
              <a:tr h="370840">
                <a:tc>
                  <a:txBody>
                    <a:bodyPr/>
                    <a:lstStyle/>
                    <a:p>
                      <a:endParaRPr lang="en-GB" dirty="0"/>
                    </a:p>
                  </a:txBody>
                  <a:tcPr/>
                </a:tc>
              </a:tr>
              <a:tr h="370840">
                <a:tc>
                  <a:txBody>
                    <a:bodyPr/>
                    <a:lstStyle/>
                    <a:p>
                      <a:r>
                        <a:rPr lang="en-GB" dirty="0" smtClean="0"/>
                        <a:t>0.1</a:t>
                      </a:r>
                      <a:endParaRPr lang="en-GB" dirty="0"/>
                    </a:p>
                  </a:txBody>
                  <a:tcPr/>
                </a:tc>
              </a:tr>
              <a:tr h="370840">
                <a:tc>
                  <a:txBody>
                    <a:bodyPr/>
                    <a:lstStyle/>
                    <a:p>
                      <a:r>
                        <a:rPr lang="en-GB" dirty="0" smtClean="0"/>
                        <a:t>0.25</a:t>
                      </a:r>
                      <a:endParaRPr lang="en-GB" dirty="0"/>
                    </a:p>
                  </a:txBody>
                  <a:tcPr/>
                </a:tc>
              </a:tr>
              <a:tr h="370840">
                <a:tc>
                  <a:txBody>
                    <a:bodyPr/>
                    <a:lstStyle/>
                    <a:p>
                      <a:r>
                        <a:rPr lang="en-GB" dirty="0" smtClean="0"/>
                        <a:t>0.5</a:t>
                      </a:r>
                      <a:endParaRPr lang="en-GB" dirty="0"/>
                    </a:p>
                  </a:txBody>
                  <a:tcPr/>
                </a:tc>
              </a:tr>
            </a:tbl>
          </a:graphicData>
        </a:graphic>
      </p:graphicFrame>
      <p:sp>
        <p:nvSpPr>
          <p:cNvPr id="9" name="TextBox 8"/>
          <p:cNvSpPr txBox="1"/>
          <p:nvPr/>
        </p:nvSpPr>
        <p:spPr>
          <a:xfrm>
            <a:off x="200288" y="4995263"/>
            <a:ext cx="1335088" cy="461665"/>
          </a:xfrm>
          <a:prstGeom prst="rect">
            <a:avLst/>
          </a:prstGeom>
          <a:noFill/>
        </p:spPr>
        <p:txBody>
          <a:bodyPr wrap="square" rtlCol="0">
            <a:spAutoFit/>
          </a:bodyPr>
          <a:lstStyle/>
          <a:p>
            <a:pPr algn="l"/>
            <a:r>
              <a:rPr lang="en-GB" dirty="0" smtClean="0"/>
              <a:t>Sharpe Ratio advantage</a:t>
            </a:r>
            <a:endParaRPr lang="en-GB" dirty="0"/>
          </a:p>
        </p:txBody>
      </p:sp>
      <p:sp>
        <p:nvSpPr>
          <p:cNvPr id="11" name="TextBox 10"/>
          <p:cNvSpPr txBox="1"/>
          <p:nvPr/>
        </p:nvSpPr>
        <p:spPr>
          <a:xfrm>
            <a:off x="1600462" y="6523879"/>
            <a:ext cx="7434195" cy="215444"/>
          </a:xfrm>
          <a:prstGeom prst="rect">
            <a:avLst/>
          </a:prstGeom>
          <a:noFill/>
        </p:spPr>
        <p:txBody>
          <a:bodyPr wrap="square" rtlCol="0">
            <a:spAutoFit/>
          </a:bodyPr>
          <a:lstStyle/>
          <a:p>
            <a:pPr algn="l"/>
            <a:r>
              <a:rPr lang="en-GB" sz="800" b="0" i="1" dirty="0" smtClean="0"/>
              <a:t>Source: Systematic Trading</a:t>
            </a:r>
            <a:endParaRPr lang="en-GB" sz="800" b="0" i="1" dirty="0"/>
          </a:p>
        </p:txBody>
      </p:sp>
    </p:spTree>
    <p:extLst>
      <p:ext uri="{BB962C8B-B14F-4D97-AF65-F5344CB8AC3E}">
        <p14:creationId xmlns:p14="http://schemas.microsoft.com/office/powerpoint/2010/main" val="451610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8</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To avoid overfitting</a:t>
            </a:r>
            <a:endParaRPr lang="en-US" altLang="en-US" sz="1600" b="0" dirty="0">
              <a:solidFill>
                <a:srgbClr val="FFFFFF"/>
              </a:solidFill>
            </a:endParaRPr>
          </a:p>
        </p:txBody>
      </p:sp>
      <p:sp>
        <p:nvSpPr>
          <p:cNvPr id="10" name="TextBox 9"/>
          <p:cNvSpPr txBox="1"/>
          <p:nvPr/>
        </p:nvSpPr>
        <p:spPr>
          <a:xfrm>
            <a:off x="428625" y="1600200"/>
            <a:ext cx="7372350" cy="1754326"/>
          </a:xfrm>
          <a:prstGeom prst="rect">
            <a:avLst/>
          </a:prstGeom>
          <a:noFill/>
        </p:spPr>
        <p:txBody>
          <a:bodyPr wrap="square" rtlCol="0">
            <a:spAutoFit/>
          </a:bodyPr>
          <a:lstStyle/>
          <a:p>
            <a:pPr algn="l"/>
            <a:r>
              <a:rPr lang="en-GB" dirty="0" smtClean="0"/>
              <a:t>The big problem with strategy constructions is the model is easily get overfitting, after all sorts of optimisation, parameter tuning etc. Model is considered </a:t>
            </a:r>
            <a:r>
              <a:rPr lang="en-GB" dirty="0" err="1" smtClean="0"/>
              <a:t>overfitted</a:t>
            </a:r>
            <a:r>
              <a:rPr lang="en-GB" dirty="0" smtClean="0"/>
              <a:t> when it only works for the past in a particular market environment but it works poorly in more general market. </a:t>
            </a:r>
          </a:p>
          <a:p>
            <a:pPr algn="l"/>
            <a:endParaRPr lang="en-GB" dirty="0"/>
          </a:p>
          <a:p>
            <a:pPr algn="l"/>
            <a:r>
              <a:rPr lang="en-GB" dirty="0" smtClean="0"/>
              <a:t>We use bootstrap. </a:t>
            </a:r>
          </a:p>
          <a:p>
            <a:pPr algn="l"/>
            <a:endParaRPr lang="en-GB" dirty="0"/>
          </a:p>
          <a:p>
            <a:pPr algn="l"/>
            <a:endParaRPr lang="en-GB" dirty="0"/>
          </a:p>
        </p:txBody>
      </p:sp>
      <p:sp>
        <p:nvSpPr>
          <p:cNvPr id="2" name="TextBox 1"/>
          <p:cNvSpPr txBox="1"/>
          <p:nvPr/>
        </p:nvSpPr>
        <p:spPr>
          <a:xfrm>
            <a:off x="5724524" y="4939099"/>
            <a:ext cx="2638425" cy="276999"/>
          </a:xfrm>
          <a:prstGeom prst="rect">
            <a:avLst/>
          </a:prstGeom>
          <a:noFill/>
        </p:spPr>
        <p:txBody>
          <a:bodyPr wrap="square" rtlCol="0">
            <a:spAutoFit/>
          </a:bodyPr>
          <a:lstStyle/>
          <a:p>
            <a:r>
              <a:rPr lang="en-GB" dirty="0" smtClean="0"/>
              <a:t>Correlation table example</a:t>
            </a:r>
            <a:endParaRPr lang="en-GB" dirty="0"/>
          </a:p>
        </p:txBody>
      </p:sp>
    </p:spTree>
    <p:extLst>
      <p:ext uri="{BB962C8B-B14F-4D97-AF65-F5344CB8AC3E}">
        <p14:creationId xmlns:p14="http://schemas.microsoft.com/office/powerpoint/2010/main" val="3848163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fld id="{872291E2-A12D-42D4-9E91-4F80BE359E13}" type="slidenum">
              <a:rPr lang="en-US" altLang="en-US" sz="1000" smtClean="0">
                <a:solidFill>
                  <a:srgbClr val="6E615F"/>
                </a:solidFill>
              </a:rPr>
              <a:pPr/>
              <a:t>9</a:t>
            </a:fld>
            <a:endParaRPr lang="en-US" altLang="en-US" sz="1000" smtClean="0">
              <a:solidFill>
                <a:srgbClr val="6E615F"/>
              </a:solidFill>
            </a:endParaRPr>
          </a:p>
        </p:txBody>
      </p:sp>
      <p:sp>
        <p:nvSpPr>
          <p:cNvPr id="43011" name="Rectangle 2"/>
          <p:cNvSpPr txBox="1">
            <a:spLocks noChangeArrowheads="1"/>
          </p:cNvSpPr>
          <p:nvPr/>
        </p:nvSpPr>
        <p:spPr bwMode="gray">
          <a:xfrm>
            <a:off x="119062" y="471488"/>
            <a:ext cx="10091737"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3196" tIns="52153" rIns="410652" bIns="52153" anchor="ctr"/>
          <a:lstStyle>
            <a:lvl1pPr marL="114300">
              <a:defRPr sz="1200" b="1">
                <a:solidFill>
                  <a:schemeClr val="tx2"/>
                </a:solidFill>
                <a:latin typeface="Gill Sans" pitchFamily="2" charset="0"/>
                <a:ea typeface="MS PGothic" pitchFamily="34" charset="-128"/>
              </a:defRPr>
            </a:lvl1pPr>
            <a:lvl2pPr marL="742950" indent="-285750">
              <a:defRPr sz="1200" b="1">
                <a:solidFill>
                  <a:schemeClr val="tx2"/>
                </a:solidFill>
                <a:latin typeface="Gill Sans" pitchFamily="2" charset="0"/>
                <a:ea typeface="MS PGothic" pitchFamily="34" charset="-128"/>
              </a:defRPr>
            </a:lvl2pPr>
            <a:lvl3pPr marL="1143000" indent="-228600">
              <a:defRPr sz="1200" b="1">
                <a:solidFill>
                  <a:schemeClr val="tx2"/>
                </a:solidFill>
                <a:latin typeface="Gill Sans" pitchFamily="2" charset="0"/>
                <a:ea typeface="MS PGothic" pitchFamily="34" charset="-128"/>
              </a:defRPr>
            </a:lvl3pPr>
            <a:lvl4pPr marL="1600200" indent="-228600">
              <a:defRPr sz="1200" b="1">
                <a:solidFill>
                  <a:schemeClr val="tx2"/>
                </a:solidFill>
                <a:latin typeface="Gill Sans" pitchFamily="2" charset="0"/>
                <a:ea typeface="MS PGothic" pitchFamily="34" charset="-128"/>
              </a:defRPr>
            </a:lvl4pPr>
            <a:lvl5pPr marL="2057400" indent="-228600">
              <a:defRPr sz="1200" b="1">
                <a:solidFill>
                  <a:schemeClr val="tx2"/>
                </a:solidFill>
                <a:latin typeface="Gill Sans" pitchFamily="2" charset="0"/>
                <a:ea typeface="MS PGothic" pitchFamily="34" charset="-128"/>
              </a:defRPr>
            </a:lvl5pPr>
            <a:lvl6pPr marL="25146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6pPr>
            <a:lvl7pPr marL="29718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7pPr>
            <a:lvl8pPr marL="34290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8pPr>
            <a:lvl9pPr marL="3886200" indent="-228600" algn="ctr" eaLnBrk="0" fontAlgn="base" hangingPunct="0">
              <a:spcBef>
                <a:spcPct val="50000"/>
              </a:spcBef>
              <a:spcAft>
                <a:spcPct val="0"/>
              </a:spcAft>
              <a:defRPr sz="1200" b="1">
                <a:solidFill>
                  <a:schemeClr val="tx2"/>
                </a:solidFill>
                <a:latin typeface="Gill Sans" pitchFamily="2" charset="0"/>
                <a:ea typeface="MS PGothic" pitchFamily="34" charset="-128"/>
              </a:defRPr>
            </a:lvl9pPr>
          </a:lstStyle>
          <a:p>
            <a:pPr algn="l" eaLnBrk="1" hangingPunct="1">
              <a:lnSpc>
                <a:spcPct val="85000"/>
              </a:lnSpc>
              <a:spcBef>
                <a:spcPct val="0"/>
              </a:spcBef>
            </a:pPr>
            <a:r>
              <a:rPr lang="en-US" altLang="en-US" sz="1800" b="0" dirty="0">
                <a:solidFill>
                  <a:srgbClr val="FFFFFF"/>
                </a:solidFill>
              </a:rPr>
              <a:t/>
            </a:r>
            <a:br>
              <a:rPr lang="en-US" altLang="en-US" sz="1800" b="0" dirty="0">
                <a:solidFill>
                  <a:srgbClr val="FFFFFF"/>
                </a:solidFill>
              </a:rPr>
            </a:br>
            <a:r>
              <a:rPr lang="en-US" altLang="en-US" sz="2000" b="0" dirty="0" smtClean="0">
                <a:solidFill>
                  <a:srgbClr val="FFFFFF"/>
                </a:solidFill>
              </a:rPr>
              <a:t>Combining signals</a:t>
            </a:r>
            <a:endParaRPr lang="en-US" altLang="en-US" sz="1600" b="0" dirty="0">
              <a:solidFill>
                <a:srgbClr val="FFFFFF"/>
              </a:solidFill>
            </a:endParaRPr>
          </a:p>
        </p:txBody>
      </p:sp>
      <p:sp>
        <p:nvSpPr>
          <p:cNvPr id="10" name="TextBox 9"/>
          <p:cNvSpPr txBox="1"/>
          <p:nvPr/>
        </p:nvSpPr>
        <p:spPr>
          <a:xfrm>
            <a:off x="428625" y="1600200"/>
            <a:ext cx="7372350" cy="830997"/>
          </a:xfrm>
          <a:prstGeom prst="rect">
            <a:avLst/>
          </a:prstGeom>
          <a:noFill/>
        </p:spPr>
        <p:txBody>
          <a:bodyPr wrap="square" rtlCol="0">
            <a:spAutoFit/>
          </a:bodyPr>
          <a:lstStyle/>
          <a:p>
            <a:pPr algn="l"/>
            <a:r>
              <a:rPr lang="en-GB" dirty="0" smtClean="0"/>
              <a:t>Maximum sharp ratio portfolio to construct final signal for an instrument:  </a:t>
            </a:r>
          </a:p>
          <a:p>
            <a:pPr algn="l"/>
            <a:endParaRPr lang="en-GB" dirty="0"/>
          </a:p>
          <a:p>
            <a:pPr algn="l"/>
            <a:endParaRPr lang="en-GB" dirty="0"/>
          </a:p>
        </p:txBody>
      </p:sp>
      <p:sp>
        <p:nvSpPr>
          <p:cNvPr id="2" name="TextBox 1"/>
          <p:cNvSpPr txBox="1"/>
          <p:nvPr/>
        </p:nvSpPr>
        <p:spPr>
          <a:xfrm>
            <a:off x="428625" y="2567374"/>
            <a:ext cx="2638425" cy="276999"/>
          </a:xfrm>
          <a:prstGeom prst="rect">
            <a:avLst/>
          </a:prstGeom>
          <a:noFill/>
        </p:spPr>
        <p:txBody>
          <a:bodyPr wrap="square" rtlCol="0">
            <a:spAutoFit/>
          </a:bodyPr>
          <a:lstStyle/>
          <a:p>
            <a:r>
              <a:rPr lang="en-GB" dirty="0" smtClean="0"/>
              <a:t>Chart of Carry signal</a:t>
            </a:r>
            <a:endParaRPr lang="en-GB" dirty="0"/>
          </a:p>
        </p:txBody>
      </p:sp>
      <p:sp>
        <p:nvSpPr>
          <p:cNvPr id="6" name="TextBox 5"/>
          <p:cNvSpPr txBox="1"/>
          <p:nvPr/>
        </p:nvSpPr>
        <p:spPr>
          <a:xfrm>
            <a:off x="581024" y="3805624"/>
            <a:ext cx="2638425" cy="276999"/>
          </a:xfrm>
          <a:prstGeom prst="rect">
            <a:avLst/>
          </a:prstGeom>
          <a:noFill/>
        </p:spPr>
        <p:txBody>
          <a:bodyPr wrap="square" rtlCol="0">
            <a:spAutoFit/>
          </a:bodyPr>
          <a:lstStyle/>
          <a:p>
            <a:r>
              <a:rPr lang="en-GB" dirty="0" smtClean="0"/>
              <a:t>Chart of  Sharp ratio signal</a:t>
            </a:r>
            <a:endParaRPr lang="en-GB" dirty="0"/>
          </a:p>
        </p:txBody>
      </p:sp>
      <p:sp>
        <p:nvSpPr>
          <p:cNvPr id="7" name="TextBox 6"/>
          <p:cNvSpPr txBox="1"/>
          <p:nvPr/>
        </p:nvSpPr>
        <p:spPr>
          <a:xfrm>
            <a:off x="585786" y="5281999"/>
            <a:ext cx="2638425" cy="276999"/>
          </a:xfrm>
          <a:prstGeom prst="rect">
            <a:avLst/>
          </a:prstGeom>
          <a:noFill/>
        </p:spPr>
        <p:txBody>
          <a:bodyPr wrap="square" rtlCol="0">
            <a:spAutoFit/>
          </a:bodyPr>
          <a:lstStyle/>
          <a:p>
            <a:r>
              <a:rPr lang="en-GB" dirty="0" smtClean="0"/>
              <a:t>Chart of  EMA-CO signal</a:t>
            </a:r>
            <a:endParaRPr lang="en-GB" dirty="0"/>
          </a:p>
        </p:txBody>
      </p:sp>
      <p:sp>
        <p:nvSpPr>
          <p:cNvPr id="8" name="TextBox 7"/>
          <p:cNvSpPr txBox="1"/>
          <p:nvPr/>
        </p:nvSpPr>
        <p:spPr>
          <a:xfrm>
            <a:off x="6481762" y="3805623"/>
            <a:ext cx="2638425" cy="276999"/>
          </a:xfrm>
          <a:prstGeom prst="rect">
            <a:avLst/>
          </a:prstGeom>
          <a:noFill/>
        </p:spPr>
        <p:txBody>
          <a:bodyPr wrap="square" rtlCol="0">
            <a:spAutoFit/>
          </a:bodyPr>
          <a:lstStyle/>
          <a:p>
            <a:r>
              <a:rPr lang="en-GB" dirty="0" smtClean="0"/>
              <a:t>Chart of  Combined signal</a:t>
            </a:r>
            <a:endParaRPr lang="en-GB" dirty="0"/>
          </a:p>
        </p:txBody>
      </p:sp>
    </p:spTree>
    <p:extLst>
      <p:ext uri="{BB962C8B-B14F-4D97-AF65-F5344CB8AC3E}">
        <p14:creationId xmlns:p14="http://schemas.microsoft.com/office/powerpoint/2010/main" val="20957231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AGPREFIX" val="CO_"/>
  <p:tag name="CO_TEMPLATENAME" val="Coutts.ppt"/>
  <p:tag name="CO_CREATEDATE" val="17 December 2010"/>
  <p:tag name="CO_DPI" val=""/>
</p:tagLst>
</file>

<file path=ppt/theme/theme1.xml><?xml version="1.0" encoding="utf-8"?>
<a:theme xmlns:a="http://schemas.openxmlformats.org/drawingml/2006/main" name="CIS Committee Presentations 0911">
  <a:themeElements>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IS Committee Presentations 0911">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IS Committee Presentations 0911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tts_Divider page">
  <a:themeElements>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_Divider page">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GB" sz="1200" b="1" i="0" u="none" strike="noStrike" cap="none" normalizeH="0" baseline="0" smtClean="0">
            <a:ln>
              <a:noFill/>
            </a:ln>
            <a:solidFill>
              <a:schemeClr val="tx2"/>
            </a:solidFill>
            <a:effectLst/>
            <a:latin typeface="Gill Sans" pitchFamily="2" charset="0"/>
            <a:ea typeface="ＭＳ Ｐゴシック" pitchFamily="34" charset="-128"/>
          </a:defRPr>
        </a:defPPr>
      </a:lstStyle>
    </a:lnDef>
  </a:objectDefaults>
  <a:extraClrSchemeLst>
    <a:extraClrScheme>
      <a:clrScheme name="Coutts_Divider pag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outts full template">
  <a:themeElements>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fontScheme name="Coutts full template">
      <a:majorFont>
        <a:latin typeface="Gill Sans"/>
        <a:ea typeface="ＭＳ Ｐゴシック"/>
        <a:cs typeface="ＭＳ Ｐゴシック"/>
      </a:majorFont>
      <a:minorFont>
        <a:latin typeface="Gill San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noFill/>
        <a:ln w="6350" cap="flat" cmpd="sng" algn="ctr">
          <a:solidFill>
            <a:schemeClr val="accent1"/>
          </a:solidFill>
          <a:prstDash val="solid"/>
          <a:round/>
          <a:headEnd type="none" w="med" len="med"/>
          <a:tailEnd type="none" w="med" len="med"/>
        </a:ln>
        <a:effectLst/>
      </a:spPr>
      <a:bodyPr vert="horz" wrap="square" lIns="54000" tIns="54000" rIns="54000" bIns="54000" numCol="1" anchor="t" anchorCtr="0" compatLnSpc="1">
        <a:prstTxWarp prst="textNoShape">
          <a:avLst/>
        </a:prstTxWarp>
      </a:bodyPr>
      <a:lstStyle>
        <a:defPPr marL="0" marR="0" indent="0" algn="ctr" defTabSz="1023938" rtl="0" eaLnBrk="0" fontAlgn="base" latinLnBrk="0" hangingPunct="0">
          <a:lnSpc>
            <a:spcPct val="100000"/>
          </a:lnSpc>
          <a:spcBef>
            <a:spcPct val="50000"/>
          </a:spcBef>
          <a:spcAft>
            <a:spcPct val="0"/>
          </a:spcAft>
          <a:buClrTx/>
          <a:buSzTx/>
          <a:buFontTx/>
          <a:buNone/>
          <a:tabLst/>
          <a:defRPr kumimoji="0" lang="en-US" sz="1200" b="0" i="0" u="none" strike="noStrike" cap="none" normalizeH="0" baseline="0">
            <a:ln>
              <a:noFill/>
            </a:ln>
            <a:solidFill>
              <a:schemeClr val="tx2"/>
            </a:solidFill>
            <a:effectLst/>
            <a:latin typeface="Gill Sans" pitchFamily="-105" charset="0"/>
            <a:ea typeface="ＭＳ Ｐゴシック" pitchFamily="-105" charset="-128"/>
            <a:cs typeface="ＭＳ Ｐゴシック" pitchFamily="-105" charset="-128"/>
          </a:defRPr>
        </a:defPPr>
      </a:lstStyle>
    </a:lnDef>
  </a:objectDefaults>
  <a:extraClrSchemeLst>
    <a:extraClrScheme>
      <a:clrScheme name="Coutts full template 1">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2.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3.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ppt/theme/themeOverride4.xml><?xml version="1.0" encoding="utf-8"?>
<a:themeOverride xmlns:a="http://schemas.openxmlformats.org/drawingml/2006/main">
  <a:clrScheme name="">
    <a:dk1>
      <a:srgbClr val="000000"/>
    </a:dk1>
    <a:lt1>
      <a:srgbClr val="FFFFFF"/>
    </a:lt1>
    <a:dk2>
      <a:srgbClr val="6E615F"/>
    </a:dk2>
    <a:lt2>
      <a:srgbClr val="DADCD7"/>
    </a:lt2>
    <a:accent1>
      <a:srgbClr val="9A9486"/>
    </a:accent1>
    <a:accent2>
      <a:srgbClr val="F8B137"/>
    </a:accent2>
    <a:accent3>
      <a:srgbClr val="FFFFFF"/>
    </a:accent3>
    <a:accent4>
      <a:srgbClr val="000000"/>
    </a:accent4>
    <a:accent5>
      <a:srgbClr val="CAC8C3"/>
    </a:accent5>
    <a:accent6>
      <a:srgbClr val="E1A031"/>
    </a:accent6>
    <a:hlink>
      <a:srgbClr val="006084"/>
    </a:hlink>
    <a:folHlink>
      <a:srgbClr val="70C7AD"/>
    </a:folHlink>
  </a:clrScheme>
</a:themeOverride>
</file>

<file path=docProps/app.xml><?xml version="1.0" encoding="utf-8"?>
<Properties xmlns="http://schemas.openxmlformats.org/officeDocument/2006/extended-properties" xmlns:vt="http://schemas.openxmlformats.org/officeDocument/2006/docPropsVTypes">
  <Template>CIS Committee Presentations 0911</Template>
  <TotalTime>39034</TotalTime>
  <Words>597</Words>
  <Application>Microsoft Office PowerPoint</Application>
  <PresentationFormat>Custom</PresentationFormat>
  <Paragraphs>137</Paragraphs>
  <Slides>13</Slides>
  <Notes>1</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13</vt:i4>
      </vt:variant>
    </vt:vector>
  </HeadingPairs>
  <TitlesOfParts>
    <vt:vector size="23" baseType="lpstr">
      <vt:lpstr>Gill Sans</vt:lpstr>
      <vt:lpstr>MS PGothic</vt:lpstr>
      <vt:lpstr>MS PGothic</vt:lpstr>
      <vt:lpstr>Arial</vt:lpstr>
      <vt:lpstr>Cambria Math</vt:lpstr>
      <vt:lpstr>CIS Committee Presentations 0911</vt:lpstr>
      <vt:lpstr>Coutts_Divider page</vt:lpstr>
      <vt:lpstr>Coutts full template</vt:lpstr>
      <vt:lpstr>1_Coutts full template</vt:lpstr>
      <vt:lpstr>2_Coutts full template</vt:lpstr>
      <vt:lpstr>Not to being smart, but being diversified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Royal Bank of Scotland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Glenny</dc:creator>
  <cp:lastModifiedBy>langyu gu</cp:lastModifiedBy>
  <cp:revision>1400</cp:revision>
  <cp:lastPrinted>2016-11-15T10:38:05Z</cp:lastPrinted>
  <dcterms:created xsi:type="dcterms:W3CDTF">2011-10-18T11:07:18Z</dcterms:created>
  <dcterms:modified xsi:type="dcterms:W3CDTF">2017-09-25T22:54:40Z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1119716311</vt:i4>
  </property>
  <property fmtid="{D5CDD505-2E9C-101B-9397-08002B2CF9AE}" pid="3" name="_NewReviewCycle">
    <vt:lpwstr/>
  </property>
  <property fmtid="{D5CDD505-2E9C-101B-9397-08002B2CF9AE}" pid="4" name="_EmailSubject">
    <vt:lpwstr>TAAF Doc Request</vt:lpwstr>
  </property>
  <property fmtid="{D5CDD505-2E9C-101B-9397-08002B2CF9AE}" pid="5" name="_AuthorEmail">
    <vt:lpwstr>Munaz.Khan@coutts.com</vt:lpwstr>
  </property>
  <property fmtid="{D5CDD505-2E9C-101B-9397-08002B2CF9AE}" pid="6" name="_AuthorEmailDisplayName">
    <vt:lpwstr>Khan, Munaz (Global Markets, PB)</vt:lpwstr>
  </property>
</Properties>
</file>