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5" r:id="rId6"/>
    <p:sldId id="266" r:id="rId7"/>
    <p:sldId id="263" r:id="rId8"/>
    <p:sldId id="261" r:id="rId9"/>
    <p:sldId id="269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2" autoAdjust="0"/>
  </p:normalViewPr>
  <p:slideViewPr>
    <p:cSldViewPr>
      <p:cViewPr>
        <p:scale>
          <a:sx n="91" d="100"/>
          <a:sy n="91" d="100"/>
        </p:scale>
        <p:origin x="-56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DF91-1D62-4290-A083-4B8EED9097E2}" type="datetimeFigureOut">
              <a:rPr lang="en-IE" smtClean="0"/>
              <a:pPr/>
              <a:t>28/07/2012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2FDD7-4C9E-4ED3-9FA3-51267D1E7CC3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r>
              <a:rPr lang="en-IE" sz="3800" dirty="0" err="1" smtClean="0"/>
              <a:t>ASP.Net</a:t>
            </a:r>
            <a:r>
              <a:rPr lang="en-IE" sz="3800" dirty="0" smtClean="0"/>
              <a:t> Web API Framework</a:t>
            </a:r>
          </a:p>
          <a:p>
            <a:pPr lvl="3"/>
            <a:r>
              <a:rPr lang="en-IE" dirty="0" smtClean="0"/>
              <a:t>Included in MVC 4</a:t>
            </a:r>
          </a:p>
          <a:p>
            <a:r>
              <a:rPr lang="en-IE" dirty="0" smtClean="0"/>
              <a:t>HTTP Web Services</a:t>
            </a:r>
          </a:p>
          <a:p>
            <a:pPr lvl="3"/>
            <a:r>
              <a:rPr lang="en-IE" dirty="0" smtClean="0"/>
              <a:t>Broad range of clients; browsers and mobile devices</a:t>
            </a:r>
          </a:p>
          <a:p>
            <a:r>
              <a:rPr lang="en-IE" dirty="0" smtClean="0"/>
              <a:t>Configured to JSON</a:t>
            </a:r>
          </a:p>
          <a:p>
            <a:pPr lvl="3"/>
            <a:r>
              <a:rPr lang="en-IE" dirty="0" smtClean="0"/>
              <a:t>Text-based</a:t>
            </a:r>
          </a:p>
          <a:p>
            <a:pPr lvl="3"/>
            <a:r>
              <a:rPr lang="en-IE" dirty="0" smtClean="0"/>
              <a:t>Better for slow connections </a:t>
            </a:r>
          </a:p>
          <a:p>
            <a:r>
              <a:rPr lang="en-IE" dirty="0" smtClean="0"/>
              <a:t>Simple searches implemented</a:t>
            </a:r>
          </a:p>
          <a:p>
            <a:pPr lvl="3"/>
            <a:r>
              <a:rPr lang="en-IE" dirty="0" smtClean="0"/>
              <a:t>Search by city</a:t>
            </a:r>
          </a:p>
          <a:p>
            <a:pPr lvl="3"/>
            <a:r>
              <a:rPr lang="en-IE" dirty="0" smtClean="0"/>
              <a:t>Search by name</a:t>
            </a:r>
          </a:p>
          <a:p>
            <a:pPr lvl="3"/>
            <a:r>
              <a:rPr lang="en-IE" dirty="0" smtClean="0"/>
              <a:t>Get all </a:t>
            </a:r>
          </a:p>
          <a:p>
            <a:r>
              <a:rPr lang="en-IE" dirty="0" smtClean="0"/>
              <a:t>Scalable</a:t>
            </a:r>
          </a:p>
          <a:p>
            <a:pPr lvl="3"/>
            <a:r>
              <a:rPr lang="en-IE" dirty="0" smtClean="0"/>
              <a:t>Easily extendable</a:t>
            </a:r>
          </a:p>
          <a:p>
            <a:pPr lvl="3"/>
            <a:r>
              <a:rPr lang="en-IE" dirty="0" smtClean="0"/>
              <a:t>Include Admin service</a:t>
            </a:r>
          </a:p>
          <a:p>
            <a:pPr lvl="3"/>
            <a:r>
              <a:rPr lang="en-IE" dirty="0" smtClean="0"/>
              <a:t>Client view</a:t>
            </a:r>
          </a:p>
          <a:p>
            <a:r>
              <a:rPr lang="en-IE" dirty="0" smtClean="0"/>
              <a:t>API Key</a:t>
            </a:r>
          </a:p>
          <a:p>
            <a:pPr lvl="3"/>
            <a:r>
              <a:rPr lang="en-IE" dirty="0" smtClean="0"/>
              <a:t>Security</a:t>
            </a:r>
          </a:p>
          <a:p>
            <a:pPr lvl="3"/>
            <a:r>
              <a:rPr lang="en-IE" dirty="0" smtClean="0"/>
              <a:t>Diagnostics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2FDD7-4C9E-4ED3-9FA3-51267D1E7CC3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Mup</a:t>
            </a:r>
            <a:r>
              <a:rPr lang="en-IE" dirty="0" smtClean="0"/>
              <a:t>-A-Doodle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Mapping by Muppets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41601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r>
              <a:rPr lang="en-IE" sz="2800" dirty="0" smtClean="0"/>
              <a:t>Unit Testing</a:t>
            </a:r>
          </a:p>
          <a:p>
            <a:pPr lvl="2"/>
            <a:r>
              <a:rPr lang="en-IE" dirty="0" smtClean="0"/>
              <a:t>Test each tier</a:t>
            </a:r>
            <a:endParaRPr lang="en-IE" dirty="0"/>
          </a:p>
          <a:p>
            <a:pPr lvl="2"/>
            <a:r>
              <a:rPr lang="en-IE" dirty="0" smtClean="0"/>
              <a:t>Code meets design and intended behaviour</a:t>
            </a:r>
          </a:p>
          <a:p>
            <a:pPr lvl="2"/>
            <a:r>
              <a:rPr lang="en-IE" dirty="0" smtClean="0"/>
              <a:t>Reinforces loose coupling</a:t>
            </a:r>
          </a:p>
          <a:p>
            <a:pPr lvl="2"/>
            <a:r>
              <a:rPr lang="en-IE" dirty="0" smtClean="0"/>
              <a:t>Independent, readable tests</a:t>
            </a:r>
          </a:p>
          <a:p>
            <a:pPr lvl="2"/>
            <a:endParaRPr lang="en-IE" dirty="0"/>
          </a:p>
          <a:p>
            <a:r>
              <a:rPr lang="en-IE" sz="2800" dirty="0" smtClean="0"/>
              <a:t>Iterative Testing</a:t>
            </a:r>
          </a:p>
          <a:p>
            <a:pPr lvl="2"/>
            <a:r>
              <a:rPr lang="en-IE" dirty="0" smtClean="0"/>
              <a:t>Print to screen</a:t>
            </a:r>
          </a:p>
          <a:p>
            <a:pPr lvl="2"/>
            <a:r>
              <a:rPr lang="en-IE" dirty="0" smtClean="0"/>
              <a:t>Test files</a:t>
            </a:r>
          </a:p>
          <a:p>
            <a:pPr marL="667512" lvl="2" indent="0">
              <a:buNone/>
            </a:pPr>
            <a:r>
              <a:rPr lang="en-IE" dirty="0" smtClean="0"/>
              <a:t> </a:t>
            </a:r>
          </a:p>
          <a:p>
            <a:r>
              <a:rPr lang="en-IE" sz="2800" dirty="0" smtClean="0"/>
              <a:t>Debugging</a:t>
            </a:r>
          </a:p>
        </p:txBody>
      </p:sp>
    </p:spTree>
    <p:extLst>
      <p:ext uri="{BB962C8B-B14F-4D97-AF65-F5344CB8AC3E}">
        <p14:creationId xmlns="" xmlns:p14="http://schemas.microsoft.com/office/powerpoint/2010/main" val="2204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36912"/>
            <a:ext cx="43815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981866"/>
            <a:ext cx="3568375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11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8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Meet the Team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44247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6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From Left: Johnny Morris, Dean O’Gorman, Tony O’Keeffe and Louise Harte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22492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Interactive Mapping application</a:t>
            </a:r>
          </a:p>
          <a:p>
            <a:r>
              <a:rPr lang="en-IE" dirty="0" smtClean="0"/>
              <a:t>MVC4 based design</a:t>
            </a:r>
          </a:p>
          <a:p>
            <a:r>
              <a:rPr lang="en-IE" dirty="0" smtClean="0"/>
              <a:t>Written in </a:t>
            </a:r>
            <a:r>
              <a:rPr lang="en-IE" dirty="0" smtClean="0"/>
              <a:t>C# </a:t>
            </a:r>
            <a:r>
              <a:rPr lang="en-IE" dirty="0" smtClean="0"/>
              <a:t>using ASP </a:t>
            </a:r>
            <a:r>
              <a:rPr lang="en-IE" dirty="0" smtClean="0"/>
              <a:t>.</a:t>
            </a:r>
            <a:r>
              <a:rPr lang="en-IE" dirty="0" smtClean="0"/>
              <a:t>Net</a:t>
            </a:r>
            <a:endParaRPr lang="en-IE" dirty="0" smtClean="0"/>
          </a:p>
          <a:p>
            <a:r>
              <a:rPr lang="en-IE" dirty="0" smtClean="0"/>
              <a:t>Fully Scalable</a:t>
            </a:r>
          </a:p>
          <a:p>
            <a:r>
              <a:rPr lang="en-IE" dirty="0" smtClean="0"/>
              <a:t>Integrated API</a:t>
            </a:r>
          </a:p>
          <a:p>
            <a:r>
              <a:rPr lang="en-IE" dirty="0" smtClean="0"/>
              <a:t>Utilisation of Bing Maps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361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Objects\Models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Designed following Object Oriented guidelines</a:t>
            </a:r>
          </a:p>
          <a:p>
            <a:r>
              <a:rPr lang="en-IE" dirty="0" smtClean="0"/>
              <a:t>Modelled real-world objects</a:t>
            </a:r>
          </a:p>
          <a:p>
            <a:r>
              <a:rPr lang="en-IE" dirty="0" smtClean="0"/>
              <a:t>Created classes</a:t>
            </a:r>
            <a:endParaRPr lang="en-IE" dirty="0" smtClean="0"/>
          </a:p>
          <a:p>
            <a:r>
              <a:rPr lang="en-IE" dirty="0" smtClean="0"/>
              <a:t>Implemented Inheritance</a:t>
            </a:r>
          </a:p>
          <a:p>
            <a:r>
              <a:rPr lang="en-IE" dirty="0" smtClean="0"/>
              <a:t>Models are tables in Database</a:t>
            </a:r>
            <a:endParaRPr lang="en-IE" dirty="0" smtClean="0"/>
          </a:p>
          <a:p>
            <a:r>
              <a:rPr lang="en-IE" dirty="0" smtClean="0"/>
              <a:t>Incorporated </a:t>
            </a:r>
            <a:r>
              <a:rPr lang="en-IE" dirty="0" err="1" smtClean="0"/>
              <a:t>I</a:t>
            </a:r>
            <a:r>
              <a:rPr lang="en-IE" dirty="0" err="1" smtClean="0"/>
              <a:t>DataParser</a:t>
            </a:r>
            <a:r>
              <a:rPr lang="en-IE" dirty="0" smtClean="0"/>
              <a:t> interface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16735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sz="5600" dirty="0" smtClean="0"/>
              <a:t>Data Sources</a:t>
            </a:r>
            <a:endParaRPr lang="en-IE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 smtClean="0"/>
              <a:t>Open Source</a:t>
            </a:r>
          </a:p>
          <a:p>
            <a:r>
              <a:rPr lang="en-IE" dirty="0" smtClean="0"/>
              <a:t>Open source information</a:t>
            </a:r>
          </a:p>
          <a:p>
            <a:pPr lvl="1"/>
            <a:r>
              <a:rPr lang="en-IE" dirty="0" smtClean="0"/>
              <a:t>Open source data</a:t>
            </a:r>
          </a:p>
          <a:p>
            <a:pPr lvl="1"/>
            <a:r>
              <a:rPr lang="en-IE" dirty="0" smtClean="0"/>
              <a:t>Standards and formats</a:t>
            </a:r>
          </a:p>
          <a:p>
            <a:r>
              <a:rPr lang="en-IE" dirty="0" smtClean="0"/>
              <a:t>Quality of data</a:t>
            </a:r>
          </a:p>
          <a:p>
            <a:r>
              <a:rPr lang="en-IE" dirty="0" smtClean="0"/>
              <a:t>Ingestion and Parsing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88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Five Tier Model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1025413" y="222211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Controllers</a:t>
            </a:r>
            <a:endParaRPr lang="en-IE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1025413" y="3014198"/>
            <a:ext cx="1296144" cy="7200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Views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809389" y="1934078"/>
            <a:ext cx="1728192" cy="2160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2147731" y="37249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UI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2825613" y="1934078"/>
            <a:ext cx="7920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 smtClean="0"/>
              <a:t>Presentation Layer</a:t>
            </a:r>
            <a:endParaRPr lang="en-IE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7722157" y="1934078"/>
            <a:ext cx="864096" cy="21828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 smtClean="0"/>
              <a:t>Database</a:t>
            </a:r>
            <a:endParaRPr lang="en-IE" dirty="0"/>
          </a:p>
        </p:txBody>
      </p:sp>
      <p:sp>
        <p:nvSpPr>
          <p:cNvPr id="23" name="Cloud 22"/>
          <p:cNvSpPr/>
          <p:nvPr/>
        </p:nvSpPr>
        <p:spPr>
          <a:xfrm>
            <a:off x="3862386" y="1772816"/>
            <a:ext cx="504056" cy="27922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 smtClean="0"/>
              <a:t>Service </a:t>
            </a:r>
          </a:p>
          <a:p>
            <a:pPr algn="ctr"/>
            <a:r>
              <a:rPr lang="en-IE" dirty="0" smtClean="0"/>
              <a:t> layer</a:t>
            </a:r>
            <a:endParaRPr lang="en-IE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17701" y="3590262"/>
            <a:ext cx="99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9909" y="359026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97352" y="3329603"/>
            <a:ext cx="624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H="1">
            <a:off x="7097352" y="2753539"/>
            <a:ext cx="624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H="1">
            <a:off x="5489909" y="2753539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H="1">
            <a:off x="3617701" y="2701061"/>
            <a:ext cx="99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 flipH="1">
            <a:off x="2537581" y="2726165"/>
            <a:ext cx="2880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>
            <a:off x="2537581" y="359026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/>
          <p:cNvSpPr txBox="1"/>
          <p:nvPr/>
        </p:nvSpPr>
        <p:spPr>
          <a:xfrm>
            <a:off x="7156137" y="5883835"/>
            <a:ext cx="1316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DAL Objects</a:t>
            </a:r>
          </a:p>
          <a:p>
            <a:r>
              <a:rPr lang="en-IE" dirty="0" smtClean="0"/>
              <a:t>CRUD etc.</a:t>
            </a:r>
            <a:endParaRPr lang="en-IE" dirty="0"/>
          </a:p>
        </p:txBody>
      </p:sp>
      <p:cxnSp>
        <p:nvCxnSpPr>
          <p:cNvPr id="1048" name="Straight Arrow Connector 1047"/>
          <p:cNvCxnSpPr>
            <a:stCxn id="1046" idx="0"/>
          </p:cNvCxnSpPr>
          <p:nvPr/>
        </p:nvCxnSpPr>
        <p:spPr>
          <a:xfrm flipH="1" flipV="1">
            <a:off x="6130418" y="4116892"/>
            <a:ext cx="1683816" cy="176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>
            <a:off x="3862387" y="5157192"/>
            <a:ext cx="2077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Business Calculations</a:t>
            </a:r>
          </a:p>
          <a:p>
            <a:r>
              <a:rPr lang="en-IE" dirty="0" smtClean="0"/>
              <a:t>Mapping</a:t>
            </a:r>
          </a:p>
          <a:p>
            <a:r>
              <a:rPr lang="en-IE" dirty="0" smtClean="0"/>
              <a:t>CSV Parsing</a:t>
            </a:r>
          </a:p>
          <a:p>
            <a:r>
              <a:rPr lang="en-IE" dirty="0" smtClean="0"/>
              <a:t>JSON Creation</a:t>
            </a:r>
            <a:endParaRPr lang="en-IE" dirty="0"/>
          </a:p>
        </p:txBody>
      </p:sp>
      <p:cxnSp>
        <p:nvCxnSpPr>
          <p:cNvPr id="1053" name="Straight Arrow Connector 1052"/>
          <p:cNvCxnSpPr>
            <a:stCxn id="1050" idx="0"/>
          </p:cNvCxnSpPr>
          <p:nvPr/>
        </p:nvCxnSpPr>
        <p:spPr>
          <a:xfrm flipV="1">
            <a:off x="4901270" y="4116892"/>
            <a:ext cx="197241" cy="104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 1053"/>
          <p:cNvSpPr/>
          <p:nvPr/>
        </p:nvSpPr>
        <p:spPr>
          <a:xfrm>
            <a:off x="5722373" y="1934077"/>
            <a:ext cx="816091" cy="218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 smtClean="0"/>
              <a:t>Data</a:t>
            </a:r>
          </a:p>
          <a:p>
            <a:pPr algn="ctr"/>
            <a:r>
              <a:rPr lang="en-IE" dirty="0" smtClean="0"/>
              <a:t>Access Layer</a:t>
            </a:r>
            <a:endParaRPr lang="en-IE" dirty="0"/>
          </a:p>
        </p:txBody>
      </p:sp>
      <p:sp>
        <p:nvSpPr>
          <p:cNvPr id="1055" name="Rectangle 1054"/>
          <p:cNvSpPr/>
          <p:nvPr/>
        </p:nvSpPr>
        <p:spPr>
          <a:xfrm>
            <a:off x="4610909" y="1934078"/>
            <a:ext cx="879000" cy="218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 smtClean="0"/>
              <a:t>Business</a:t>
            </a:r>
          </a:p>
          <a:p>
            <a:pPr algn="ctr"/>
            <a:r>
              <a:rPr lang="en-IE" dirty="0" smtClean="0"/>
              <a:t>Logic</a:t>
            </a:r>
          </a:p>
          <a:p>
            <a:pPr algn="ctr"/>
            <a:r>
              <a:rPr lang="en-IE" dirty="0" smtClean="0"/>
              <a:t>Layer</a:t>
            </a:r>
            <a:endParaRPr lang="en-IE" dirty="0"/>
          </a:p>
        </p:txBody>
      </p:sp>
      <p:sp>
        <p:nvSpPr>
          <p:cNvPr id="1058" name="Cloud 1057"/>
          <p:cNvSpPr/>
          <p:nvPr/>
        </p:nvSpPr>
        <p:spPr>
          <a:xfrm>
            <a:off x="6444208" y="1556792"/>
            <a:ext cx="864096" cy="3228911"/>
          </a:xfrm>
          <a:prstGeom prst="cloud">
            <a:avLst/>
          </a:prstGeom>
          <a:solidFill>
            <a:schemeClr val="accent1">
              <a:alpha val="3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 smtClean="0"/>
              <a:t>Domain Model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24576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DAL &amp; UI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Sits between business logic/controllers and dB</a:t>
            </a:r>
          </a:p>
          <a:p>
            <a:r>
              <a:rPr lang="en-IE" dirty="0" smtClean="0"/>
              <a:t>Shields accessing entities from dB details and changes</a:t>
            </a:r>
          </a:p>
          <a:p>
            <a:r>
              <a:rPr lang="en-IE" dirty="0" smtClean="0"/>
              <a:t>Consists of a series of venue-like classes for dB access</a:t>
            </a:r>
          </a:p>
          <a:p>
            <a:r>
              <a:rPr lang="en-IE" dirty="0" smtClean="0"/>
              <a:t>Consider creating an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IVenue</a:t>
            </a:r>
            <a:r>
              <a:rPr lang="en-IE" dirty="0" smtClean="0"/>
              <a:t> and using this as the main object parameter type</a:t>
            </a:r>
          </a:p>
          <a:p>
            <a:r>
              <a:rPr lang="en-IE" dirty="0" smtClean="0"/>
              <a:t>UI using </a:t>
            </a:r>
            <a:r>
              <a:rPr lang="en-IE" dirty="0" err="1" smtClean="0"/>
              <a:t>Javascript</a:t>
            </a:r>
            <a:r>
              <a:rPr lang="en-IE" dirty="0" smtClean="0"/>
              <a:t> and Bing maps to render aesthetically pleasing front end</a:t>
            </a:r>
          </a:p>
          <a:p>
            <a:r>
              <a:rPr lang="en-IE" dirty="0" smtClean="0"/>
              <a:t>Data is serialised and de-serialised requiring different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r>
              <a:rPr lang="en-IE" dirty="0" smtClean="0"/>
              <a:t> setting to disable Proxy Creation</a:t>
            </a:r>
          </a:p>
          <a:p>
            <a:r>
              <a:rPr lang="en-IE" dirty="0" smtClean="0"/>
              <a:t>Visually displays cities and their venues with venue details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31798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err="1" smtClean="0"/>
              <a:t>ASP.Net</a:t>
            </a:r>
            <a:r>
              <a:rPr lang="en-IE" dirty="0" smtClean="0"/>
              <a:t> Web API Framework</a:t>
            </a:r>
          </a:p>
          <a:p>
            <a:r>
              <a:rPr lang="en-IE" dirty="0" smtClean="0"/>
              <a:t>HTTP </a:t>
            </a:r>
            <a:r>
              <a:rPr lang="en-IE" dirty="0"/>
              <a:t>W</a:t>
            </a:r>
            <a:r>
              <a:rPr lang="en-IE" dirty="0" smtClean="0"/>
              <a:t>eb Services</a:t>
            </a:r>
          </a:p>
          <a:p>
            <a:r>
              <a:rPr lang="en-IE" dirty="0" smtClean="0"/>
              <a:t>Configured to JSON</a:t>
            </a:r>
          </a:p>
          <a:p>
            <a:r>
              <a:rPr lang="en-IE" dirty="0" smtClean="0"/>
              <a:t>Simple searches implemented</a:t>
            </a:r>
          </a:p>
          <a:p>
            <a:r>
              <a:rPr lang="en-IE" dirty="0" smtClean="0"/>
              <a:t>Scalable</a:t>
            </a:r>
          </a:p>
          <a:p>
            <a:r>
              <a:rPr lang="en-IE" dirty="0" smtClean="0"/>
              <a:t>API Key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22909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NLog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Open source advanced logging platform for </a:t>
            </a:r>
            <a:r>
              <a:rPr lang="en-IE" dirty="0" err="1" smtClean="0"/>
              <a:t>.Net</a:t>
            </a:r>
            <a:endParaRPr lang="en-IE" dirty="0"/>
          </a:p>
          <a:p>
            <a:r>
              <a:rPr lang="en-IE" dirty="0" smtClean="0"/>
              <a:t>Auditing of API Calls</a:t>
            </a:r>
          </a:p>
          <a:p>
            <a:r>
              <a:rPr lang="en-IE" dirty="0" smtClean="0"/>
              <a:t>Keep track of </a:t>
            </a:r>
          </a:p>
          <a:p>
            <a:pPr lvl="3"/>
            <a:r>
              <a:rPr lang="en-IE" dirty="0" smtClean="0"/>
              <a:t>Requests</a:t>
            </a:r>
          </a:p>
          <a:p>
            <a:pPr lvl="3"/>
            <a:r>
              <a:rPr lang="en-IE" dirty="0" smtClean="0"/>
              <a:t>Responses </a:t>
            </a:r>
          </a:p>
          <a:p>
            <a:pPr lvl="3"/>
            <a:r>
              <a:rPr lang="en-IE" dirty="0" smtClean="0"/>
              <a:t>Users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39595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307</Words>
  <Application>Microsoft Office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Mup-A-Doodle</vt:lpstr>
      <vt:lpstr>Meet the Team</vt:lpstr>
      <vt:lpstr>Introduction</vt:lpstr>
      <vt:lpstr>Objects\Models</vt:lpstr>
      <vt:lpstr> Data Sources</vt:lpstr>
      <vt:lpstr>Five Tier Model</vt:lpstr>
      <vt:lpstr>DAL &amp; UI Implementation</vt:lpstr>
      <vt:lpstr>API</vt:lpstr>
      <vt:lpstr>NLog</vt:lpstr>
      <vt:lpstr>Testing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Map-A-Doodle</dc:title>
  <dc:creator>Dean O'Gorman</dc:creator>
  <cp:lastModifiedBy>Dean</cp:lastModifiedBy>
  <cp:revision>28</cp:revision>
  <dcterms:created xsi:type="dcterms:W3CDTF">2006-08-16T00:00:00Z</dcterms:created>
  <dcterms:modified xsi:type="dcterms:W3CDTF">2012-07-28T11:24:57Z</dcterms:modified>
</cp:coreProperties>
</file>