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61" r:id="rId5"/>
    <p:sldId id="259" r:id="rId6"/>
    <p:sldId id="260" r:id="rId7"/>
    <p:sldId id="272" r:id="rId8"/>
    <p:sldId id="273" r:id="rId9"/>
    <p:sldId id="266" r:id="rId10"/>
    <p:sldId id="264" r:id="rId11"/>
    <p:sldId id="274" r:id="rId12"/>
    <p:sldId id="275" r:id="rId13"/>
    <p:sldId id="276" r:id="rId14"/>
    <p:sldId id="267" r:id="rId15"/>
    <p:sldId id="265" r:id="rId16"/>
    <p:sldId id="270" r:id="rId17"/>
    <p:sldId id="269" r:id="rId18"/>
    <p:sldId id="268" r:id="rId19"/>
    <p:sldId id="271"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80729" autoAdjust="0"/>
  </p:normalViewPr>
  <p:slideViewPr>
    <p:cSldViewPr snapToGrid="0">
      <p:cViewPr varScale="1">
        <p:scale>
          <a:sx n="121" d="100"/>
          <a:sy n="121" d="100"/>
        </p:scale>
        <p:origin x="1326"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Hi everyone, my name is Syed and I will be presenting for group 12. Our project involved creating a machine learning model to predict the salaries of NBA players based on performance statistics. I’ll elaborate on this shortly.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Next, I want to go over some of the tools we used. Our raw data was .csv, and we used excel to filter and explore data, SQL to create tables, and Python (with Pandas) for preprocessing, analysis, and the machine learning models.</a:t>
            </a:r>
            <a:endParaRPr lang="en-CA" dirty="0"/>
          </a:p>
        </p:txBody>
      </p:sp>
    </p:spTree>
    <p:extLst>
      <p:ext uri="{BB962C8B-B14F-4D97-AF65-F5344CB8AC3E}">
        <p14:creationId xmlns:p14="http://schemas.microsoft.com/office/powerpoint/2010/main" val="196822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So, a brief recap of our tables – player, salaries,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biographics</a:t>
            </a:r>
            <a:r>
              <a:rPr lang="en-US" sz="1800" dirty="0">
                <a:effectLst/>
                <a:latin typeface="Calibri" panose="020F0502020204030204" pitchFamily="34" charset="0"/>
                <a:ea typeface="Calibri" panose="020F0502020204030204" pitchFamily="34" charset="0"/>
                <a:cs typeface="Times New Roman" panose="02020603050405020304" pitchFamily="18" charset="0"/>
              </a:rPr>
              <a:t>, season stats, team stats, and a team name short form table. Our raw data had full and abbreviated team names, so we created a new table with full names and abbreviations for joining our tables</a:t>
            </a:r>
            <a:endParaRPr lang="en-CA" dirty="0"/>
          </a:p>
        </p:txBody>
      </p:sp>
    </p:spTree>
    <p:extLst>
      <p:ext uri="{BB962C8B-B14F-4D97-AF65-F5344CB8AC3E}">
        <p14:creationId xmlns:p14="http://schemas.microsoft.com/office/powerpoint/2010/main" val="4045361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is a detailed explanation for our final joined table. We created a table from joined team stats and abbreviated team names, and another table joined from season stats and salary. We joined the above two on ‘year’ and ‘name’ for proper order, and exported as a csv and loaded it into a Pandas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US" sz="1800" dirty="0">
                <a:effectLst/>
                <a:latin typeface="Calibri" panose="020F0502020204030204" pitchFamily="34" charset="0"/>
                <a:ea typeface="Calibri" panose="020F0502020204030204" pitchFamily="34" charset="0"/>
                <a:cs typeface="Times New Roman" panose="02020603050405020304" pitchFamily="18" charset="0"/>
              </a:rPr>
              <a:t> for cleaning and analysis.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buNone/>
            </a:pPr>
            <a:endParaRPr lang="en-CA" dirty="0"/>
          </a:p>
        </p:txBody>
      </p:sp>
    </p:spTree>
    <p:extLst>
      <p:ext uri="{BB962C8B-B14F-4D97-AF65-F5344CB8AC3E}">
        <p14:creationId xmlns:p14="http://schemas.microsoft.com/office/powerpoint/2010/main" val="2496102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Some details on our cleaning procedure: we dropped all non-predictive and unnecessary variables, dropped data before 1990 (as salary data was only available starting 1990), and applied and finally applied our CPI module was inflation-adjusted salaries. We did run into an issue during data cleaning (describe issue with summing and averaging)</a:t>
            </a:r>
            <a:endParaRPr lang="en-CA" dirty="0"/>
          </a:p>
        </p:txBody>
      </p:sp>
    </p:spTree>
    <p:extLst>
      <p:ext uri="{BB962C8B-B14F-4D97-AF65-F5344CB8AC3E}">
        <p14:creationId xmlns:p14="http://schemas.microsoft.com/office/powerpoint/2010/main" val="1240069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Onto our machine learning models. We actually used to models (the reason for this will be clear soon) – linear regression to predict salary based on aggregate stats, and random forest to determine if we could predict salaries in specific ranges and to identify the most important features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buNone/>
            </a:pPr>
            <a:endParaRPr lang="en-CA" dirty="0"/>
          </a:p>
        </p:txBody>
      </p:sp>
    </p:spTree>
    <p:extLst>
      <p:ext uri="{BB962C8B-B14F-4D97-AF65-F5344CB8AC3E}">
        <p14:creationId xmlns:p14="http://schemas.microsoft.com/office/powerpoint/2010/main" val="1261916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the results of the linear regression model. As you can see our output was a little chaotic. The graph shows adjusted salary vs aggregate stats. Clearly, regression was not able to generate a best-fit line – the aggregate data is simply too scattered and there are no identifiable trends. We decided to try another model.</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1545166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our random forest model, we created salary clusters. Bins were created for salaries ranging from $0 to $40 million. We had 9 bins in total, and the bin sizes increased from $1m to $2m, $5m, and $15m, to keep our bin sizes relatively equal and to have a manageable number of bins.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buNone/>
            </a:pPr>
            <a:endParaRPr lang="en-CA" dirty="0"/>
          </a:p>
        </p:txBody>
      </p:sp>
    </p:spTree>
    <p:extLst>
      <p:ext uri="{BB962C8B-B14F-4D97-AF65-F5344CB8AC3E}">
        <p14:creationId xmlns:p14="http://schemas.microsoft.com/office/powerpoint/2010/main" val="3441349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is part of the results of our model, the classification report. The indices on the left are the various bins, and we have data for precision, recall, combined f1 score, for each bin (describe results).</a:t>
            </a:r>
            <a:endParaRPr lang="en-CA" dirty="0"/>
          </a:p>
        </p:txBody>
      </p:sp>
    </p:spTree>
    <p:extLst>
      <p:ext uri="{BB962C8B-B14F-4D97-AF65-F5344CB8AC3E}">
        <p14:creationId xmlns:p14="http://schemas.microsoft.com/office/powerpoint/2010/main" val="3680707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are our top 10 features (describe results)</a:t>
            </a:r>
          </a:p>
          <a:p>
            <a:pPr marL="158750" indent="0">
              <a:buNone/>
            </a:pPr>
            <a:endParaRPr lang="en-US" sz="1800" dirty="0">
              <a:effectLst/>
              <a:latin typeface="Calibri" panose="020F0502020204030204" pitchFamily="34" charset="0"/>
              <a:cs typeface="Times New Roman" panose="02020603050405020304" pitchFamily="18" charset="0"/>
            </a:endParaRPr>
          </a:p>
          <a:p>
            <a:pPr marL="1587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present dashboard</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8986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model was not entirely successful at predicting salaries based on stats. There are clearly other factors that are important when it comes to player salaries, such as aspects of the collective bargaining agreement, perceived player value that stats don’t reflect, injuries resulting in low production, voluntary salary cuts, certain teams overpaying.</a:t>
            </a:r>
            <a:endParaRPr lang="en-CA" dirty="0"/>
          </a:p>
        </p:txBody>
      </p:sp>
    </p:spTree>
    <p:extLst>
      <p:ext uri="{BB962C8B-B14F-4D97-AF65-F5344CB8AC3E}">
        <p14:creationId xmlns:p14="http://schemas.microsoft.com/office/powerpoint/2010/main" val="3371058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523c73776_0_1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523c73776_0_1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is just a brief table of contents for our presentation (go over the contents)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523c73776_0_30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523c73776_0_30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As I’m sure you’re all ware, basketball is a popular and rapidly growing sport, and boasts some of the highest player salaries of any sports league in the world. Our team wanted to explore datasets pertaining to sports but also had and strong interest in finance, so we decided that investigating the financial aspects of sports was the best course to take. More specifically, we wanted to look at how player performance statistics impacts salary, and wanted to create a machine learning model to predict salary based on stats.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523c73776_0_3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523c73776_0_3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hypothesis/question we wanted to answer was: given a dataset of NBA player performance statistics, can we accurately predict player salary?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lang="en-CA"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e523c73776_0_3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e523c73776_0_3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Onto our data sources. These are links to our datasets, they include data on player salary and stats, as well as team records data</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e523c73776_0_3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e523c73776_0_3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To give you a better idea of the data we worked with, here are some of the stats we were looking into: Points, rebounds, assists, steals, blocks, three pointers made, field goal percentage, three point percentage, team record and turnovers. We also focused on a particular time period: 1990-2017. Our datasets only had salary info from 1990 onwards, and in 2017 there was a major increase in salary due to a new Collective Bargaining Agreement.</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e523c73776_0_3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e523c73776_0_3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is our entity relationship diagram, showing some of the tables we created. As you can see, we had table for player biographical info, salaries, team stats, and season stats (this held most of the raw data on player stats). There was also a table created for abbreviated team names, I’ll go into more detail on that shortly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26311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Based on our entity relationship diagram, we determined the three key variables for joining our tables and creating our final dataset: player name, team name, and year which is the season starting year</a:t>
            </a:r>
            <a:endParaRPr lang="en-CA" dirty="0"/>
          </a:p>
        </p:txBody>
      </p:sp>
    </p:spTree>
    <p:extLst>
      <p:ext uri="{BB962C8B-B14F-4D97-AF65-F5344CB8AC3E}">
        <p14:creationId xmlns:p14="http://schemas.microsoft.com/office/powerpoint/2010/main" val="2784192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Before we move forward, I just want to provide a brief summary of a module we used in our code. It’s a CPI module (consumer price index). CPI is a metric used to estimate prince increase due to inflation. The reason this is important for our project is that we had salary data over several years, and the $ value of course varied for each year. To compare salaries, we decided to implement a CPI module so that the salary data was standardized to the same $ value. This graph shows min, max, average, and median player salary over time once adjusted for inflation.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buNone/>
            </a:pPr>
            <a:endParaRPr lang="en-CA" dirty="0"/>
          </a:p>
        </p:txBody>
      </p:sp>
    </p:spTree>
    <p:extLst>
      <p:ext uri="{BB962C8B-B14F-4D97-AF65-F5344CB8AC3E}">
        <p14:creationId xmlns:p14="http://schemas.microsoft.com/office/powerpoint/2010/main" val="1052297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gle.com/imgres?imgurl=https%3A%2F%2Fcdn.britannica.com%2Fw%3A1100%2F44%2F193844-131-1E4A9F84%2Fball-net-basketball-game-arena.jpg&amp;imgrefurl=https%3A%2F%2Fwww.britannica.com%2Fquiz%2Fbasketball-quiz&amp;tbnid=t1RcbT8gp8Ny2M&amp;vet=12ahUKEwi9-L_f-Y_yAhXGUawKHVzDCv4QMygSegUIARD4AQ..i&amp;docid=y7JKjQZJevn8jM&amp;w=900&amp;h=675&amp;q=basketball&amp;client=firefox-b-d&amp;ved=2ahUKEwi9-L_f-Y_yAhXGUawKHVzDCv4QMygSegUIARD4AQ" TargetMode="External"/><Relationship Id="rId7" Type="http://schemas.openxmlformats.org/officeDocument/2006/relationships/hyperlink" Target="https://public.tableau.com/app/profile/dean.arnold/viz/NBASalariesDashboard/NBASalariesDashboard?publish=y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hyperlink" Target="https://www.google.com/imgres?imgurl=https%3A%2F%2Fwww.mvp247.com%2Fwp-content%2Fuploads%2F2015%2F02%2Fmoney-ball.jpg&amp;imgrefurl=https%3A%2F%2Fwww.mvp247.com%2F2015%2F02%2Finsider-qna-ebpanel%2F&amp;tbnid=AqcUHYamFgKHHM&amp;vet=12ahUKEwjGuZHM-4_yAhXxi60KHfkNCQsQMygMegUIARC-AQ..i&amp;docid=tPwfOWPlnWZURM&amp;w=568&amp;h=429&amp;q=basketball%20money%5D&amp;client=firefox-b-d&amp;ved=2ahUKEwjGuZHM-4_yAhXxi60KHfkNCQsQMygMegUIARC-AQ" TargetMode="Externa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whitefero/nba-player-salary-19902017"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data.world/gmoney/nba-team-records-by-year" TargetMode="External"/><Relationship Id="rId4" Type="http://schemas.openxmlformats.org/officeDocument/2006/relationships/hyperlink" Target="https://www.kaggle.com/drgilermo/nba-players-stat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whitefero/nba-player-salary-19902017"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s://data.world/gmoney/nba-team-records-by-year" TargetMode="External"/><Relationship Id="rId4" Type="http://schemas.openxmlformats.org/officeDocument/2006/relationships/hyperlink" Target="https://www.kaggle.com/drgilermo/nba-players-stat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NBA Player Salaries</a:t>
            </a:r>
            <a:endParaRPr dirty="0">
              <a:latin typeface="Palatino Linotype" panose="02040502050505030304" pitchFamily="18" charset="0"/>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latin typeface="Palatino Linotype" panose="02040502050505030304" pitchFamily="18" charset="0"/>
              </a:rPr>
              <a:t>A Machine Learning Model</a:t>
            </a:r>
            <a:endParaRPr dirty="0">
              <a:latin typeface="Palatino Linotype" panose="02040502050505030304" pitchFamily="18" charset="0"/>
            </a:endParaRPr>
          </a:p>
          <a:p>
            <a:pPr marL="0" lvl="0" indent="0" algn="l" rtl="0">
              <a:spcBef>
                <a:spcPts val="0"/>
              </a:spcBef>
              <a:spcAft>
                <a:spcPts val="0"/>
              </a:spcAft>
              <a:buNone/>
            </a:pPr>
            <a:r>
              <a:rPr lang="en" dirty="0">
                <a:latin typeface="Palatino Linotype" panose="02040502050505030304" pitchFamily="18" charset="0"/>
              </a:rPr>
              <a:t>To Predict NBA Salaries</a:t>
            </a:r>
          </a:p>
          <a:p>
            <a:pPr marL="0" lvl="0" indent="0" algn="l" rtl="0">
              <a:spcBef>
                <a:spcPts val="0"/>
              </a:spcBef>
              <a:spcAft>
                <a:spcPts val="0"/>
              </a:spcAft>
              <a:buNone/>
            </a:pPr>
            <a:endParaRPr dirty="0">
              <a:latin typeface="Palatino Linotype" panose="02040502050505030304" pitchFamily="18" charset="0"/>
            </a:endParaRPr>
          </a:p>
        </p:txBody>
      </p:sp>
      <p:pic>
        <p:nvPicPr>
          <p:cNvPr id="1028" name="Picture 4" descr="Basketball Quiz | Britannica">
            <a:hlinkClick r:id="rId3"/>
            <a:extLst>
              <a:ext uri="{FF2B5EF4-FFF2-40B4-BE49-F238E27FC236}">
                <a16:creationId xmlns:a16="http://schemas.microsoft.com/office/drawing/2014/main" id="{67866C8C-D02A-44B3-82F2-A0D45B4F8E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8173" y="0"/>
            <a:ext cx="2459850" cy="1714500"/>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pic>
        <p:nvPicPr>
          <p:cNvPr id="1032" name="Picture 8" descr="BBL INSIDER: MONEY BALL | MVP247.com - THE UK'S HOME OF BASKETBALL">
            <a:hlinkClick r:id="rId5"/>
            <a:extLst>
              <a:ext uri="{FF2B5EF4-FFF2-40B4-BE49-F238E27FC236}">
                <a16:creationId xmlns:a16="http://schemas.microsoft.com/office/drawing/2014/main" id="{B5D347A1-B84C-43FA-AF91-0EAC5E7E5B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9472" y="2346025"/>
            <a:ext cx="2096428" cy="1578900"/>
          </a:xfrm>
          <a:prstGeom prst="rect">
            <a:avLst/>
          </a:prstGeom>
          <a:noFill/>
          <a:effectLst>
            <a:softEdge rad="419100"/>
          </a:effectLst>
          <a:extLst>
            <a:ext uri="{909E8E84-426E-40DD-AFC4-6F175D3DCCD1}">
              <a14:hiddenFill xmlns:a14="http://schemas.microsoft.com/office/drawing/2010/main">
                <a:solidFill>
                  <a:srgbClr val="FFFFFF"/>
                </a:solidFill>
              </a14:hiddenFill>
            </a:ext>
          </a:extLst>
        </p:spPr>
      </p:pic>
      <p:pic>
        <p:nvPicPr>
          <p:cNvPr id="9" name="Picture 8" descr="BBL INSIDER: MONEY BALL | MVP247.com - THE UK'S HOME OF BASKETBALL">
            <a:hlinkClick r:id="rId5"/>
            <a:extLst>
              <a:ext uri="{FF2B5EF4-FFF2-40B4-BE49-F238E27FC236}">
                <a16:creationId xmlns:a16="http://schemas.microsoft.com/office/drawing/2014/main" id="{82546C2C-A353-46B1-BF30-7842F4CE14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008" y="2367850"/>
            <a:ext cx="2096428" cy="1578900"/>
          </a:xfrm>
          <a:prstGeom prst="rect">
            <a:avLst/>
          </a:prstGeom>
          <a:noFill/>
          <a:effectLst>
            <a:softEdge rad="419100"/>
          </a:effectLst>
          <a:extLst>
            <a:ext uri="{909E8E84-426E-40DD-AFC4-6F175D3DCCD1}">
              <a14:hiddenFill xmlns:a14="http://schemas.microsoft.com/office/drawing/2010/main">
                <a:solidFill>
                  <a:srgbClr val="FFFFFF"/>
                </a:solidFill>
              </a14:hiddenFill>
            </a:ext>
          </a:extLst>
        </p:spPr>
      </p:pic>
      <p:pic>
        <p:nvPicPr>
          <p:cNvPr id="10" name="Picture 8" descr="BBL INSIDER: MONEY BALL | MVP247.com - THE UK'S HOME OF BASKETBALL">
            <a:hlinkClick r:id="rId5"/>
            <a:extLst>
              <a:ext uri="{FF2B5EF4-FFF2-40B4-BE49-F238E27FC236}">
                <a16:creationId xmlns:a16="http://schemas.microsoft.com/office/drawing/2014/main" id="{7617A8B5-3A34-490B-9DD2-D7D75CDB3C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4280" y="2346025"/>
            <a:ext cx="2096428" cy="1578900"/>
          </a:xfrm>
          <a:prstGeom prst="rect">
            <a:avLst/>
          </a:prstGeom>
          <a:noFill/>
          <a:effectLst>
            <a:softEdge rad="419100"/>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D5BFD3D-1F83-4A45-872B-8B3EA8CC5CD7}"/>
              </a:ext>
            </a:extLst>
          </p:cNvPr>
          <p:cNvSpPr txBox="1"/>
          <p:nvPr/>
        </p:nvSpPr>
        <p:spPr>
          <a:xfrm>
            <a:off x="5251269" y="4537166"/>
            <a:ext cx="3629439" cy="553998"/>
          </a:xfrm>
          <a:prstGeom prst="rect">
            <a:avLst/>
          </a:prstGeom>
          <a:noFill/>
        </p:spPr>
        <p:txBody>
          <a:bodyPr wrap="square" rtlCol="0">
            <a:spAutoFit/>
          </a:bodyPr>
          <a:lstStyle/>
          <a:p>
            <a:r>
              <a:rPr lang="en-US" sz="1000" dirty="0">
                <a:solidFill>
                  <a:schemeClr val="bg1"/>
                </a:solidFill>
              </a:rPr>
              <a:t>Dashboard: </a:t>
            </a:r>
            <a:r>
              <a:rPr lang="en-US" sz="1000" dirty="0">
                <a:solidFill>
                  <a:schemeClr val="bg1"/>
                </a:solidFill>
                <a:hlinkClick r:id="rId7"/>
              </a:rPr>
              <a:t>https://public.tableau.com/app/profile/dean.arnold/viz/NBASalariesDashboard/NBASalariesDashboard?publish=yes</a:t>
            </a:r>
            <a:endParaRPr lang="en-CA" sz="1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Palatino Linotype" panose="02040502050505030304" pitchFamily="18" charset="0"/>
              </a:rPr>
              <a:t>	Data Exploration/Analysis</a:t>
            </a:r>
            <a:br>
              <a:rPr lang="en-US" dirty="0">
                <a:latin typeface="Palatino Linotype" panose="02040502050505030304" pitchFamily="18" charset="0"/>
              </a:rPr>
            </a:br>
            <a:r>
              <a:rPr lang="en-US" dirty="0">
                <a:latin typeface="Palatino Linotype" panose="02040502050505030304" pitchFamily="18" charset="0"/>
              </a:rPr>
              <a:t>		Tools Used</a:t>
            </a:r>
          </a:p>
        </p:txBody>
      </p:sp>
      <p:sp>
        <p:nvSpPr>
          <p:cNvPr id="3" name="Text Placeholder 2"/>
          <p:cNvSpPr>
            <a:spLocks noGrp="1"/>
          </p:cNvSpPr>
          <p:nvPr>
            <p:ph type="body" idx="1"/>
          </p:nvPr>
        </p:nvSpPr>
        <p:spPr>
          <a:xfrm>
            <a:off x="1297500" y="1196075"/>
            <a:ext cx="7038900" cy="2911200"/>
          </a:xfrm>
        </p:spPr>
        <p:txBody>
          <a:bodyPr/>
          <a:lstStyle/>
          <a:p>
            <a:r>
              <a:rPr lang="en-US" dirty="0">
                <a:latin typeface="Palatino Linotype" panose="02040502050505030304" pitchFamily="18" charset="0"/>
              </a:rPr>
              <a:t>Excel was used for ease to explore/filter through whole dataset </a:t>
            </a:r>
          </a:p>
          <a:p>
            <a:r>
              <a:rPr lang="en-US" dirty="0">
                <a:latin typeface="Palatino Linotype" panose="02040502050505030304" pitchFamily="18" charset="0"/>
              </a:rPr>
              <a:t>SQL was used to join raw csv/datasets into one table </a:t>
            </a:r>
          </a:p>
          <a:p>
            <a:r>
              <a:rPr lang="en-US" dirty="0">
                <a:latin typeface="Palatino Linotype" panose="02040502050505030304" pitchFamily="18" charset="0"/>
              </a:rPr>
              <a:t>Python/Pandas was used to load in and clean data</a:t>
            </a:r>
          </a:p>
          <a:p>
            <a:r>
              <a:rPr lang="en-US" dirty="0">
                <a:latin typeface="Palatino Linotype" panose="02040502050505030304" pitchFamily="18" charset="0"/>
              </a:rPr>
              <a:t>Python/Pandas was also used for Machine Learning</a:t>
            </a:r>
          </a:p>
        </p:txBody>
      </p:sp>
    </p:spTree>
    <p:extLst>
      <p:ext uri="{BB962C8B-B14F-4D97-AF65-F5344CB8AC3E}">
        <p14:creationId xmlns:p14="http://schemas.microsoft.com/office/powerpoint/2010/main" val="1431037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61576-3D40-4956-B597-B7198057EBE1}"/>
              </a:ext>
            </a:extLst>
          </p:cNvPr>
          <p:cNvSpPr>
            <a:spLocks noGrp="1"/>
          </p:cNvSpPr>
          <p:nvPr>
            <p:ph type="title"/>
          </p:nvPr>
        </p:nvSpPr>
        <p:spPr/>
        <p:txBody>
          <a:bodyPr/>
          <a:lstStyle/>
          <a:p>
            <a:r>
              <a:rPr kumimoji="0" lang="en-US" sz="2200" b="0" i="0" u="none" strike="noStrike" kern="0" cap="none" spc="0" normalizeH="0" baseline="0" noProof="0" dirty="0">
                <a:ln>
                  <a:noFill/>
                </a:ln>
                <a:solidFill>
                  <a:srgbClr val="FFFFFF"/>
                </a:solidFill>
                <a:effectLst/>
                <a:uLnTx/>
                <a:uFillTx/>
                <a:latin typeface="Palatino Linotype" panose="02040502050505030304" pitchFamily="18" charset="0"/>
                <a:sym typeface="Montserrat"/>
              </a:rPr>
              <a:t>	Data Exploration/Analysis</a:t>
            </a:r>
            <a:br>
              <a:rPr kumimoji="0" lang="en-US" sz="2200" b="0" i="0" u="none" strike="noStrike" kern="0" cap="none" spc="0" normalizeH="0" baseline="0" noProof="0" dirty="0">
                <a:ln>
                  <a:noFill/>
                </a:ln>
                <a:solidFill>
                  <a:srgbClr val="FFFFFF"/>
                </a:solidFill>
                <a:effectLst/>
                <a:uLnTx/>
                <a:uFillTx/>
                <a:latin typeface="Palatino Linotype" panose="02040502050505030304" pitchFamily="18" charset="0"/>
                <a:sym typeface="Montserrat"/>
              </a:rPr>
            </a:br>
            <a:r>
              <a:rPr kumimoji="0" lang="en-US" sz="2200" b="0" i="0" u="none" strike="noStrike" kern="0" cap="none" spc="0" normalizeH="0" baseline="0" noProof="0" dirty="0">
                <a:ln>
                  <a:noFill/>
                </a:ln>
                <a:solidFill>
                  <a:srgbClr val="FFFFFF"/>
                </a:solidFill>
                <a:effectLst/>
                <a:uLnTx/>
                <a:uFillTx/>
                <a:latin typeface="Palatino Linotype" panose="02040502050505030304" pitchFamily="18" charset="0"/>
                <a:sym typeface="Montserrat"/>
              </a:rPr>
              <a:t>		Database</a:t>
            </a:r>
            <a:endParaRPr lang="en-CA" dirty="0"/>
          </a:p>
        </p:txBody>
      </p:sp>
      <p:sp>
        <p:nvSpPr>
          <p:cNvPr id="3" name="Text Placeholder 2">
            <a:extLst>
              <a:ext uri="{FF2B5EF4-FFF2-40B4-BE49-F238E27FC236}">
                <a16:creationId xmlns:a16="http://schemas.microsoft.com/office/drawing/2014/main" id="{B5BE147C-3BB8-4A6A-9824-0940982B15F2}"/>
              </a:ext>
            </a:extLst>
          </p:cNvPr>
          <p:cNvSpPr>
            <a:spLocks noGrp="1"/>
          </p:cNvSpPr>
          <p:nvPr>
            <p:ph type="body" idx="1"/>
          </p:nvPr>
        </p:nvSpPr>
        <p:spPr/>
        <p:txBody>
          <a:bodyPr/>
          <a:lstStyle/>
          <a:p>
            <a:r>
              <a:rPr lang="en-US" dirty="0">
                <a:latin typeface="Palatino Linotype" panose="02040502050505030304" pitchFamily="18" charset="0"/>
              </a:rPr>
              <a:t>The following describes the SQL tables that were created:</a:t>
            </a:r>
          </a:p>
          <a:p>
            <a:pPr lvl="1"/>
            <a:r>
              <a:rPr lang="en-CA" dirty="0">
                <a:latin typeface="Palatino Linotype" panose="02040502050505030304" pitchFamily="18" charset="0"/>
              </a:rPr>
              <a:t>Player Salaries (from raw data)</a:t>
            </a:r>
          </a:p>
          <a:p>
            <a:pPr lvl="1"/>
            <a:r>
              <a:rPr lang="en-CA" dirty="0">
                <a:latin typeface="Palatino Linotype" panose="02040502050505030304" pitchFamily="18" charset="0"/>
              </a:rPr>
              <a:t>Player Bio (from raw data)</a:t>
            </a:r>
          </a:p>
          <a:p>
            <a:pPr lvl="1"/>
            <a:r>
              <a:rPr lang="en-CA" dirty="0">
                <a:latin typeface="Palatino Linotype" panose="02040502050505030304" pitchFamily="18" charset="0"/>
              </a:rPr>
              <a:t>Season Stats (from raw data)</a:t>
            </a:r>
          </a:p>
          <a:p>
            <a:pPr lvl="1"/>
            <a:r>
              <a:rPr lang="en-CA" dirty="0">
                <a:latin typeface="Palatino Linotype" panose="02040502050505030304" pitchFamily="18" charset="0"/>
              </a:rPr>
              <a:t>Team Stats (new table)</a:t>
            </a:r>
          </a:p>
          <a:p>
            <a:pPr lvl="1"/>
            <a:r>
              <a:rPr lang="en-CA" dirty="0">
                <a:latin typeface="Palatino Linotype" panose="02040502050505030304" pitchFamily="18" charset="0"/>
              </a:rPr>
              <a:t>Team name short form (new table)</a:t>
            </a:r>
          </a:p>
          <a:p>
            <a:pPr lvl="2"/>
            <a:r>
              <a:rPr lang="en-CA" dirty="0">
                <a:latin typeface="Palatino Linotype" panose="02040502050505030304" pitchFamily="18" charset="0"/>
              </a:rPr>
              <a:t>Raw data included the team names variable in both abbreviated and full name form – a new table was created matching each full name to it’s abbreviation in order to join raw data tables </a:t>
            </a:r>
          </a:p>
          <a:p>
            <a:pPr marL="615950" lvl="1" indent="0">
              <a:buNone/>
            </a:pPr>
            <a:endParaRPr lang="en-CA" dirty="0"/>
          </a:p>
        </p:txBody>
      </p:sp>
    </p:spTree>
    <p:extLst>
      <p:ext uri="{BB962C8B-B14F-4D97-AF65-F5344CB8AC3E}">
        <p14:creationId xmlns:p14="http://schemas.microsoft.com/office/powerpoint/2010/main" val="1668370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36092-BE96-4FC9-8E52-EB79E18CC169}"/>
              </a:ext>
            </a:extLst>
          </p:cNvPr>
          <p:cNvSpPr>
            <a:spLocks noGrp="1"/>
          </p:cNvSpPr>
          <p:nvPr>
            <p:ph type="title"/>
          </p:nvPr>
        </p:nvSpPr>
        <p:spPr/>
        <p:txBody>
          <a:bodyPr>
            <a:normAutofit fontScale="90000"/>
          </a:bodyPr>
          <a:lstStyle/>
          <a:p>
            <a:r>
              <a:rPr lang="en-US" dirty="0"/>
              <a:t>	</a:t>
            </a:r>
            <a:r>
              <a:rPr kumimoji="0" lang="en-US" sz="2400" b="0" i="0" u="none" strike="noStrike" kern="0" cap="none" spc="0" normalizeH="0" baseline="0" noProof="0" dirty="0">
                <a:ln>
                  <a:noFill/>
                </a:ln>
                <a:solidFill>
                  <a:srgbClr val="FFFFFF"/>
                </a:solidFill>
                <a:effectLst/>
                <a:uLnTx/>
                <a:uFillTx/>
                <a:latin typeface="Palatino Linotype" panose="02040502050505030304" pitchFamily="18" charset="0"/>
                <a:sym typeface="Montserrat"/>
              </a:rPr>
              <a:t> Data Exploration/Analysis</a:t>
            </a:r>
            <a:br>
              <a:rPr kumimoji="0" lang="en-US" sz="2400" b="0" i="0" u="none" strike="noStrike" kern="0" cap="none" spc="0" normalizeH="0" baseline="0" noProof="0" dirty="0">
                <a:ln>
                  <a:noFill/>
                </a:ln>
                <a:solidFill>
                  <a:srgbClr val="FFFFFF"/>
                </a:solidFill>
                <a:effectLst/>
                <a:uLnTx/>
                <a:uFillTx/>
                <a:latin typeface="Palatino Linotype" panose="02040502050505030304" pitchFamily="18" charset="0"/>
                <a:sym typeface="Montserrat"/>
              </a:rPr>
            </a:br>
            <a:r>
              <a:rPr kumimoji="0" lang="en-US" sz="2400" b="0" i="0" u="none" strike="noStrike" kern="0" cap="none" spc="0" normalizeH="0" baseline="0" noProof="0" dirty="0">
                <a:ln>
                  <a:noFill/>
                </a:ln>
                <a:solidFill>
                  <a:srgbClr val="FFFFFF"/>
                </a:solidFill>
                <a:effectLst/>
                <a:uLnTx/>
                <a:uFillTx/>
                <a:latin typeface="Palatino Linotype" panose="02040502050505030304" pitchFamily="18" charset="0"/>
                <a:sym typeface="Montserrat"/>
              </a:rPr>
              <a:t>		Final Joined Table</a:t>
            </a:r>
            <a:endParaRPr lang="en-CA" dirty="0"/>
          </a:p>
        </p:txBody>
      </p:sp>
      <p:sp>
        <p:nvSpPr>
          <p:cNvPr id="3" name="Text Placeholder 2">
            <a:extLst>
              <a:ext uri="{FF2B5EF4-FFF2-40B4-BE49-F238E27FC236}">
                <a16:creationId xmlns:a16="http://schemas.microsoft.com/office/drawing/2014/main" id="{7F380350-09A9-49EB-8FEA-B7B26983EC41}"/>
              </a:ext>
            </a:extLst>
          </p:cNvPr>
          <p:cNvSpPr>
            <a:spLocks noGrp="1"/>
          </p:cNvSpPr>
          <p:nvPr>
            <p:ph type="body" idx="1"/>
          </p:nvPr>
        </p:nvSpPr>
        <p:spPr/>
        <p:txBody>
          <a:bodyPr/>
          <a:lstStyle/>
          <a:p>
            <a:r>
              <a:rPr lang="en-US" dirty="0">
                <a:latin typeface="Palatino Linotype" panose="02040502050505030304" pitchFamily="18" charset="0"/>
              </a:rPr>
              <a:t>Team stats was joined with the </a:t>
            </a:r>
            <a:r>
              <a:rPr lang="en-CA" dirty="0">
                <a:latin typeface="Palatino Linotype" panose="02040502050505030304" pitchFamily="18" charset="0"/>
              </a:rPr>
              <a:t>Team name short form table to create an updated team stats table (joined on team name)</a:t>
            </a:r>
          </a:p>
          <a:p>
            <a:r>
              <a:rPr lang="en-CA" dirty="0">
                <a:latin typeface="Palatino Linotype" panose="02040502050505030304" pitchFamily="18" charset="0"/>
              </a:rPr>
              <a:t>Season stats was joined with player salaries to create a combined season/salary table (joined on player name and year as each player is paid annually)</a:t>
            </a:r>
          </a:p>
          <a:p>
            <a:r>
              <a:rPr lang="en-CA" dirty="0">
                <a:latin typeface="Palatino Linotype" panose="02040502050505030304" pitchFamily="18" charset="0"/>
              </a:rPr>
              <a:t>The above two tables were joined on team name and year – this orders the table based on player team record for each year</a:t>
            </a:r>
          </a:p>
          <a:p>
            <a:r>
              <a:rPr lang="en-CA" dirty="0">
                <a:latin typeface="Palatino Linotype" panose="02040502050505030304" pitchFamily="18" charset="0"/>
              </a:rPr>
              <a:t>The final table was exported as a csv and loaded into a pandas </a:t>
            </a:r>
            <a:r>
              <a:rPr lang="en-CA" dirty="0" err="1">
                <a:latin typeface="Palatino Linotype" panose="02040502050505030304" pitchFamily="18" charset="0"/>
              </a:rPr>
              <a:t>dataframe</a:t>
            </a:r>
            <a:r>
              <a:rPr lang="en-CA" dirty="0">
                <a:latin typeface="Palatino Linotype" panose="02040502050505030304" pitchFamily="18" charset="0"/>
              </a:rPr>
              <a:t> for cleaning and analysis</a:t>
            </a:r>
          </a:p>
        </p:txBody>
      </p:sp>
    </p:spTree>
    <p:extLst>
      <p:ext uri="{BB962C8B-B14F-4D97-AF65-F5344CB8AC3E}">
        <p14:creationId xmlns:p14="http://schemas.microsoft.com/office/powerpoint/2010/main" val="3110874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7683-2EB3-48B6-B818-7B7437A09161}"/>
              </a:ext>
            </a:extLst>
          </p:cNvPr>
          <p:cNvSpPr>
            <a:spLocks noGrp="1"/>
          </p:cNvSpPr>
          <p:nvPr>
            <p:ph type="title"/>
          </p:nvPr>
        </p:nvSpPr>
        <p:spPr/>
        <p:txBody>
          <a:bodyPr>
            <a:normAutofit fontScale="90000"/>
          </a:bodyPr>
          <a:lstStyle/>
          <a:p>
            <a:r>
              <a:rPr lang="en-US" dirty="0"/>
              <a:t>	</a:t>
            </a:r>
            <a:r>
              <a:rPr kumimoji="0" lang="en-US" sz="2400" b="0" i="0" u="none" strike="noStrike" kern="0" cap="none" spc="0" normalizeH="0" baseline="0" noProof="0" dirty="0">
                <a:ln>
                  <a:noFill/>
                </a:ln>
                <a:solidFill>
                  <a:srgbClr val="FFFFFF"/>
                </a:solidFill>
                <a:effectLst/>
                <a:uLnTx/>
                <a:uFillTx/>
                <a:latin typeface="Palatino Linotype" panose="02040502050505030304" pitchFamily="18" charset="0"/>
                <a:sym typeface="Montserrat"/>
              </a:rPr>
              <a:t> Data Exploration/Analysis</a:t>
            </a:r>
            <a:br>
              <a:rPr kumimoji="0" lang="en-US" sz="2400" b="0" i="0" u="none" strike="noStrike" kern="0" cap="none" spc="0" normalizeH="0" baseline="0" noProof="0" dirty="0">
                <a:ln>
                  <a:noFill/>
                </a:ln>
                <a:solidFill>
                  <a:srgbClr val="FFFFFF"/>
                </a:solidFill>
                <a:effectLst/>
                <a:uLnTx/>
                <a:uFillTx/>
                <a:latin typeface="Palatino Linotype" panose="02040502050505030304" pitchFamily="18" charset="0"/>
                <a:sym typeface="Montserrat"/>
              </a:rPr>
            </a:br>
            <a:r>
              <a:rPr kumimoji="0" lang="en-US" sz="2400" b="0" i="0" u="none" strike="noStrike" kern="0" cap="none" spc="0" normalizeH="0" baseline="0" noProof="0" dirty="0">
                <a:ln>
                  <a:noFill/>
                </a:ln>
                <a:solidFill>
                  <a:srgbClr val="FFFFFF"/>
                </a:solidFill>
                <a:effectLst/>
                <a:uLnTx/>
                <a:uFillTx/>
                <a:latin typeface="Palatino Linotype" panose="02040502050505030304" pitchFamily="18" charset="0"/>
                <a:sym typeface="Montserrat"/>
              </a:rPr>
              <a:t>		Data Cleaning</a:t>
            </a:r>
            <a:endParaRPr lang="en-CA" dirty="0"/>
          </a:p>
        </p:txBody>
      </p:sp>
      <p:sp>
        <p:nvSpPr>
          <p:cNvPr id="3" name="Text Placeholder 2">
            <a:extLst>
              <a:ext uri="{FF2B5EF4-FFF2-40B4-BE49-F238E27FC236}">
                <a16:creationId xmlns:a16="http://schemas.microsoft.com/office/drawing/2014/main" id="{6E3602AC-A173-4FE4-B791-D59756A6B02D}"/>
              </a:ext>
            </a:extLst>
          </p:cNvPr>
          <p:cNvSpPr>
            <a:spLocks noGrp="1"/>
          </p:cNvSpPr>
          <p:nvPr>
            <p:ph type="body" idx="1"/>
          </p:nvPr>
        </p:nvSpPr>
        <p:spPr/>
        <p:txBody>
          <a:bodyPr/>
          <a:lstStyle/>
          <a:p>
            <a:r>
              <a:rPr lang="en-US" dirty="0">
                <a:latin typeface="Palatino Linotype" panose="02040502050505030304" pitchFamily="18" charset="0"/>
              </a:rPr>
              <a:t>The table was filtered to remove all non-predictive variables</a:t>
            </a:r>
          </a:p>
          <a:p>
            <a:r>
              <a:rPr lang="en-US" dirty="0">
                <a:latin typeface="Palatino Linotype" panose="02040502050505030304" pitchFamily="18" charset="0"/>
              </a:rPr>
              <a:t>Salary data was unavailable before 1990, so values for all prior years were dropped</a:t>
            </a:r>
          </a:p>
          <a:p>
            <a:r>
              <a:rPr lang="en-US" dirty="0">
                <a:latin typeface="Palatino Linotype" panose="02040502050505030304" pitchFamily="18" charset="0"/>
              </a:rPr>
              <a:t>Players can play for more than one team per year. For analysis, we required certain values be summed (player stats, as these will vary for each team per year) and others averaged (salaries, as these are annually reported and the same across teams</a:t>
            </a:r>
          </a:p>
          <a:p>
            <a:r>
              <a:rPr lang="en-US" dirty="0">
                <a:latin typeface="Palatino Linotype" panose="02040502050505030304" pitchFamily="18" charset="0"/>
              </a:rPr>
              <a:t>We ran into issues when trying to sum or average individual columns (all columns ended being summed or average), to overcome this we created separate tables containing sums and averages and merged them on a common id (player name and year)</a:t>
            </a:r>
          </a:p>
          <a:p>
            <a:r>
              <a:rPr lang="en-CA" dirty="0">
                <a:latin typeface="Palatino Linotype" panose="02040502050505030304" pitchFamily="18" charset="0"/>
              </a:rPr>
              <a:t>Unnecessary variables were dropped, and the CPI module was applied to create the cleaned </a:t>
            </a:r>
            <a:r>
              <a:rPr lang="en-CA" dirty="0" err="1">
                <a:latin typeface="Palatino Linotype" panose="02040502050505030304" pitchFamily="18" charset="0"/>
              </a:rPr>
              <a:t>dataframe</a:t>
            </a:r>
            <a:endParaRPr lang="en-CA" dirty="0">
              <a:latin typeface="Palatino Linotype" panose="02040502050505030304" pitchFamily="18" charset="0"/>
            </a:endParaRPr>
          </a:p>
        </p:txBody>
      </p:sp>
    </p:spTree>
    <p:extLst>
      <p:ext uri="{BB962C8B-B14F-4D97-AF65-F5344CB8AC3E}">
        <p14:creationId xmlns:p14="http://schemas.microsoft.com/office/powerpoint/2010/main" val="4221680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70D9E-983F-467B-9B63-EE61DA1F08F6}"/>
              </a:ext>
            </a:extLst>
          </p:cNvPr>
          <p:cNvSpPr>
            <a:spLocks noGrp="1"/>
          </p:cNvSpPr>
          <p:nvPr>
            <p:ph type="title"/>
          </p:nvPr>
        </p:nvSpPr>
        <p:spPr/>
        <p:txBody>
          <a:bodyPr/>
          <a:lstStyle/>
          <a:p>
            <a:r>
              <a:rPr lang="en-US" dirty="0">
                <a:latin typeface="Palatino Linotype" panose="02040502050505030304" pitchFamily="18" charset="0"/>
              </a:rPr>
              <a:t>Machine Learning Models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576455F0-9BFE-4039-B974-4CA0EFBCCC99}"/>
              </a:ext>
            </a:extLst>
          </p:cNvPr>
          <p:cNvSpPr>
            <a:spLocks noGrp="1"/>
          </p:cNvSpPr>
          <p:nvPr>
            <p:ph type="body" idx="1"/>
          </p:nvPr>
        </p:nvSpPr>
        <p:spPr/>
        <p:txBody>
          <a:bodyPr/>
          <a:lstStyle/>
          <a:p>
            <a:r>
              <a:rPr lang="en-US" dirty="0">
                <a:latin typeface="Palatino Linotype" panose="02040502050505030304" pitchFamily="18" charset="0"/>
              </a:rPr>
              <a:t>Linear Regression: Used to determine if we could predict salary based on aggregate stats by curve-fitting</a:t>
            </a:r>
          </a:p>
          <a:p>
            <a:endParaRPr lang="en-US" dirty="0">
              <a:latin typeface="Palatino Linotype" panose="02040502050505030304" pitchFamily="18" charset="0"/>
            </a:endParaRPr>
          </a:p>
          <a:p>
            <a:pPr marL="146050" indent="0">
              <a:buNone/>
            </a:pPr>
            <a:endParaRPr lang="en-US" dirty="0">
              <a:latin typeface="Palatino Linotype" panose="02040502050505030304" pitchFamily="18" charset="0"/>
            </a:endParaRPr>
          </a:p>
          <a:p>
            <a:r>
              <a:rPr lang="en-US" dirty="0">
                <a:latin typeface="Palatino Linotype" panose="02040502050505030304" pitchFamily="18" charset="0"/>
              </a:rPr>
              <a:t>Random Forest: Used to determine if stats can predict salaries divided by clusters (based on various ranges) and rank the feature importance of stats</a:t>
            </a:r>
            <a:endParaRPr lang="en-CA" dirty="0">
              <a:latin typeface="Palatino Linotype" panose="02040502050505030304" pitchFamily="18" charset="0"/>
            </a:endParaRPr>
          </a:p>
        </p:txBody>
      </p:sp>
    </p:spTree>
    <p:extLst>
      <p:ext uri="{BB962C8B-B14F-4D97-AF65-F5344CB8AC3E}">
        <p14:creationId xmlns:p14="http://schemas.microsoft.com/office/powerpoint/2010/main" val="1598641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CB05A-B564-4EC8-BEBE-320606833B36}"/>
              </a:ext>
            </a:extLst>
          </p:cNvPr>
          <p:cNvSpPr>
            <a:spLocks noGrp="1"/>
          </p:cNvSpPr>
          <p:nvPr>
            <p:ph type="title"/>
          </p:nvPr>
        </p:nvSpPr>
        <p:spPr/>
        <p:txBody>
          <a:bodyPr/>
          <a:lstStyle/>
          <a:p>
            <a:r>
              <a:rPr lang="en-US" dirty="0">
                <a:latin typeface="Palatino Linotype" panose="02040502050505030304" pitchFamily="18" charset="0"/>
              </a:rPr>
              <a:t>Results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652B4AEA-878F-47F0-AA08-96D22870A983}"/>
              </a:ext>
            </a:extLst>
          </p:cNvPr>
          <p:cNvSpPr>
            <a:spLocks noGrp="1"/>
          </p:cNvSpPr>
          <p:nvPr>
            <p:ph type="body" idx="1"/>
          </p:nvPr>
        </p:nvSpPr>
        <p:spPr>
          <a:xfrm>
            <a:off x="1375877" y="980996"/>
            <a:ext cx="7038900" cy="3768753"/>
          </a:xfrm>
        </p:spPr>
        <p:txBody>
          <a:bodyPr/>
          <a:lstStyle/>
          <a:p>
            <a:pPr marL="146050" indent="0">
              <a:buNone/>
            </a:pPr>
            <a:r>
              <a:rPr lang="en-US" dirty="0">
                <a:latin typeface="Palatino Linotype" panose="02040502050505030304" pitchFamily="18" charset="0"/>
              </a:rPr>
              <a:t>Linear Regression Model</a:t>
            </a: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pPr lvl="1"/>
            <a:endParaRPr lang="en-US" dirty="0">
              <a:latin typeface="Palatino Linotype" panose="02040502050505030304" pitchFamily="18" charset="0"/>
            </a:endParaRPr>
          </a:p>
          <a:p>
            <a:r>
              <a:rPr lang="en-US" dirty="0">
                <a:latin typeface="Palatino Linotype" panose="02040502050505030304" pitchFamily="18" charset="0"/>
              </a:rPr>
              <a:t>Plot shows adjusted salary vs aggregate stats</a:t>
            </a:r>
          </a:p>
          <a:p>
            <a:r>
              <a:rPr lang="en-US" dirty="0">
                <a:latin typeface="Palatino Linotype" panose="02040502050505030304" pitchFamily="18" charset="0"/>
              </a:rPr>
              <a:t>Linear Regression model unable to generate predictive line of best fit</a:t>
            </a:r>
          </a:p>
          <a:p>
            <a:r>
              <a:rPr lang="en-US" dirty="0">
                <a:latin typeface="Palatino Linotype" panose="02040502050505030304" pitchFamily="18" charset="0"/>
              </a:rPr>
              <a:t>Let’s try another ML model</a:t>
            </a:r>
          </a:p>
          <a:p>
            <a:pPr marL="146050" indent="0">
              <a:buNone/>
            </a:pPr>
            <a:r>
              <a:rPr lang="en-US" dirty="0">
                <a:latin typeface="Palatino Linotype" panose="02040502050505030304" pitchFamily="18" charset="0"/>
              </a:rPr>
              <a:t>	</a:t>
            </a:r>
            <a:endParaRPr lang="en-CA" dirty="0">
              <a:latin typeface="Palatino Linotype" panose="02040502050505030304" pitchFamily="18" charset="0"/>
            </a:endParaRPr>
          </a:p>
        </p:txBody>
      </p:sp>
      <p:pic>
        <p:nvPicPr>
          <p:cNvPr id="5" name="Picture 4" descr="Chart&#10;&#10;Description automatically generated">
            <a:extLst>
              <a:ext uri="{FF2B5EF4-FFF2-40B4-BE49-F238E27FC236}">
                <a16:creationId xmlns:a16="http://schemas.microsoft.com/office/drawing/2014/main" id="{717FB716-271E-4A6D-8F41-9E01EF2A7340}"/>
              </a:ext>
            </a:extLst>
          </p:cNvPr>
          <p:cNvPicPr>
            <a:picLocks noChangeAspect="1"/>
          </p:cNvPicPr>
          <p:nvPr/>
        </p:nvPicPr>
        <p:blipFill>
          <a:blip r:embed="rId3"/>
          <a:stretch>
            <a:fillRect/>
          </a:stretch>
        </p:blipFill>
        <p:spPr>
          <a:xfrm>
            <a:off x="1601555" y="1368810"/>
            <a:ext cx="4529279" cy="2130199"/>
          </a:xfrm>
          <a:prstGeom prst="rect">
            <a:avLst/>
          </a:prstGeom>
        </p:spPr>
      </p:pic>
    </p:spTree>
    <p:extLst>
      <p:ext uri="{BB962C8B-B14F-4D97-AF65-F5344CB8AC3E}">
        <p14:creationId xmlns:p14="http://schemas.microsoft.com/office/powerpoint/2010/main" val="738542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DC1E-F4E4-4FB6-BA2B-1F351158C3F6}"/>
              </a:ext>
            </a:extLst>
          </p:cNvPr>
          <p:cNvSpPr>
            <a:spLocks noGrp="1"/>
          </p:cNvSpPr>
          <p:nvPr>
            <p:ph type="title"/>
          </p:nvPr>
        </p:nvSpPr>
        <p:spPr/>
        <p:txBody>
          <a:bodyPr/>
          <a:lstStyle/>
          <a:p>
            <a:r>
              <a:rPr lang="en-US" dirty="0">
                <a:latin typeface="Palatino Linotype" panose="02040502050505030304" pitchFamily="18" charset="0"/>
              </a:rPr>
              <a:t>Results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345E165C-3787-4855-B8A0-962CD5357F5E}"/>
              </a:ext>
            </a:extLst>
          </p:cNvPr>
          <p:cNvSpPr>
            <a:spLocks noGrp="1"/>
          </p:cNvSpPr>
          <p:nvPr>
            <p:ph type="body" idx="1"/>
          </p:nvPr>
        </p:nvSpPr>
        <p:spPr>
          <a:xfrm>
            <a:off x="1297500" y="1036328"/>
            <a:ext cx="7038900" cy="2911200"/>
          </a:xfrm>
        </p:spPr>
        <p:txBody>
          <a:bodyPr/>
          <a:lstStyle/>
          <a:p>
            <a:pPr marL="146050" indent="0">
              <a:buNone/>
            </a:pPr>
            <a:r>
              <a:rPr lang="en-US" dirty="0">
                <a:latin typeface="Palatino Linotype" panose="02040502050505030304" pitchFamily="18" charset="0"/>
              </a:rPr>
              <a:t>Random Forest Model – Binning by salary range</a:t>
            </a:r>
          </a:p>
          <a:p>
            <a:pPr marL="146050" indent="0">
              <a:buNone/>
            </a:pPr>
            <a:endParaRPr lang="en-US" dirty="0">
              <a:latin typeface="Palatino Linotype" panose="02040502050505030304" pitchFamily="18" charset="0"/>
            </a:endParaRPr>
          </a:p>
          <a:p>
            <a:r>
              <a:rPr lang="en-CA" dirty="0">
                <a:latin typeface="Palatino Linotype" panose="02040502050505030304" pitchFamily="18" charset="0"/>
              </a:rPr>
              <a:t>Bins Sizes: starting at $1 million, then increasing bin sizes to $2, 5, and $15 million</a:t>
            </a:r>
          </a:p>
          <a:p>
            <a:r>
              <a:rPr lang="en-CA" dirty="0">
                <a:latin typeface="Palatino Linotype" panose="02040502050505030304" pitchFamily="18" charset="0"/>
              </a:rPr>
              <a:t>Upper salary limit: $40 million</a:t>
            </a:r>
          </a:p>
          <a:p>
            <a:r>
              <a:rPr lang="en-CA" dirty="0">
                <a:latin typeface="Palatino Linotype" panose="02040502050505030304" pitchFamily="18" charset="0"/>
              </a:rPr>
              <a:t>9 bins in total</a:t>
            </a:r>
          </a:p>
          <a:p>
            <a:r>
              <a:rPr lang="en-CA" dirty="0">
                <a:latin typeface="Palatino Linotype" panose="02040502050505030304" pitchFamily="18" charset="0"/>
              </a:rPr>
              <a:t>Model was used to determine predictiveness of stats by categorical salary range, and overall accuracy</a:t>
            </a:r>
          </a:p>
        </p:txBody>
      </p:sp>
    </p:spTree>
    <p:extLst>
      <p:ext uri="{BB962C8B-B14F-4D97-AF65-F5344CB8AC3E}">
        <p14:creationId xmlns:p14="http://schemas.microsoft.com/office/powerpoint/2010/main" val="1119654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49A0-015D-44B3-AA2F-832000CB8784}"/>
              </a:ext>
            </a:extLst>
          </p:cNvPr>
          <p:cNvSpPr>
            <a:spLocks noGrp="1"/>
          </p:cNvSpPr>
          <p:nvPr>
            <p:ph type="title"/>
          </p:nvPr>
        </p:nvSpPr>
        <p:spPr/>
        <p:txBody>
          <a:bodyPr/>
          <a:lstStyle/>
          <a:p>
            <a:r>
              <a:rPr lang="en-US" dirty="0">
                <a:latin typeface="Palatino Linotype" panose="02040502050505030304" pitchFamily="18" charset="0"/>
              </a:rPr>
              <a:t>Results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7C6DDC90-C969-422E-B3A1-75A2B68B0654}"/>
              </a:ext>
            </a:extLst>
          </p:cNvPr>
          <p:cNvSpPr>
            <a:spLocks noGrp="1"/>
          </p:cNvSpPr>
          <p:nvPr>
            <p:ph type="body" idx="1"/>
          </p:nvPr>
        </p:nvSpPr>
        <p:spPr>
          <a:xfrm>
            <a:off x="1297500" y="1001493"/>
            <a:ext cx="7038900" cy="2911200"/>
          </a:xfrm>
        </p:spPr>
        <p:txBody>
          <a:bodyPr/>
          <a:lstStyle/>
          <a:p>
            <a:pPr marL="146050" indent="0">
              <a:buNone/>
            </a:pPr>
            <a:r>
              <a:rPr lang="en-US" dirty="0">
                <a:latin typeface="Palatino Linotype" panose="02040502050505030304" pitchFamily="18" charset="0"/>
              </a:rPr>
              <a:t>Random Forest Model - Classification Report                                                                             </a:t>
            </a:r>
          </a:p>
          <a:p>
            <a:pPr marL="146050" indent="0">
              <a:buNone/>
            </a:pPr>
            <a:r>
              <a:rPr lang="en-US" dirty="0">
                <a:latin typeface="Palatino Linotype" panose="02040502050505030304" pitchFamily="18" charset="0"/>
              </a:rPr>
              <a:t>						</a:t>
            </a:r>
          </a:p>
          <a:p>
            <a:pPr marL="146050" indent="0">
              <a:buNone/>
            </a:pPr>
            <a:endParaRPr lang="en-US" dirty="0">
              <a:latin typeface="Palatino Linotype" panose="02040502050505030304" pitchFamily="18" charset="0"/>
            </a:endParaRPr>
          </a:p>
          <a:p>
            <a:pPr marL="146050" indent="0">
              <a:buNone/>
            </a:pPr>
            <a:endParaRPr lang="en-CA" dirty="0">
              <a:latin typeface="Palatino Linotype" panose="02040502050505030304" pitchFamily="18" charset="0"/>
            </a:endParaRPr>
          </a:p>
        </p:txBody>
      </p:sp>
      <p:pic>
        <p:nvPicPr>
          <p:cNvPr id="5" name="Picture 4" descr="Table&#10;&#10;Description automatically generated">
            <a:extLst>
              <a:ext uri="{FF2B5EF4-FFF2-40B4-BE49-F238E27FC236}">
                <a16:creationId xmlns:a16="http://schemas.microsoft.com/office/drawing/2014/main" id="{198ED149-7F56-4066-A824-E81DCB7FAC02}"/>
              </a:ext>
            </a:extLst>
          </p:cNvPr>
          <p:cNvPicPr>
            <a:picLocks noChangeAspect="1"/>
          </p:cNvPicPr>
          <p:nvPr/>
        </p:nvPicPr>
        <p:blipFill>
          <a:blip r:embed="rId3"/>
          <a:stretch>
            <a:fillRect/>
          </a:stretch>
        </p:blipFill>
        <p:spPr>
          <a:xfrm>
            <a:off x="1514883" y="1474604"/>
            <a:ext cx="4581525" cy="2943225"/>
          </a:xfrm>
          <a:prstGeom prst="rect">
            <a:avLst/>
          </a:prstGeom>
        </p:spPr>
      </p:pic>
      <p:sp>
        <p:nvSpPr>
          <p:cNvPr id="4" name="TextBox 3">
            <a:extLst>
              <a:ext uri="{FF2B5EF4-FFF2-40B4-BE49-F238E27FC236}">
                <a16:creationId xmlns:a16="http://schemas.microsoft.com/office/drawing/2014/main" id="{730749DE-D37B-4403-AE03-8CD7412CC9C2}"/>
              </a:ext>
            </a:extLst>
          </p:cNvPr>
          <p:cNvSpPr txBox="1"/>
          <p:nvPr/>
        </p:nvSpPr>
        <p:spPr>
          <a:xfrm>
            <a:off x="6096408" y="1506629"/>
            <a:ext cx="2594746" cy="2862322"/>
          </a:xfrm>
          <a:prstGeom prst="rect">
            <a:avLst/>
          </a:prstGeom>
          <a:noFill/>
        </p:spPr>
        <p:txBody>
          <a:bodyPr wrap="square" rtlCol="0">
            <a:spAutoFit/>
          </a:bodyPr>
          <a:lstStyle/>
          <a:p>
            <a:pPr marL="171450" indent="-171450">
              <a:buClr>
                <a:schemeClr val="bg1"/>
              </a:buClr>
              <a:buFont typeface="Arial" panose="020B0604020202020204" pitchFamily="34" charset="0"/>
              <a:buChar char="•"/>
            </a:pPr>
            <a:r>
              <a:rPr lang="en-US" sz="1200" dirty="0">
                <a:solidFill>
                  <a:schemeClr val="bg1"/>
                </a:solidFill>
                <a:latin typeface="Palatino Linotype" panose="02040502050505030304" pitchFamily="18" charset="0"/>
              </a:rPr>
              <a:t>Rows are each of the bins</a:t>
            </a:r>
          </a:p>
          <a:p>
            <a:pPr marL="171450" indent="-171450">
              <a:buClr>
                <a:schemeClr val="bg1"/>
              </a:buClr>
              <a:buFont typeface="Arial" panose="020B0604020202020204" pitchFamily="34" charset="0"/>
              <a:buChar char="•"/>
            </a:pPr>
            <a:r>
              <a:rPr lang="en-US" sz="1200" dirty="0">
                <a:solidFill>
                  <a:schemeClr val="bg1"/>
                </a:solidFill>
                <a:latin typeface="Palatino Linotype" panose="02040502050505030304" pitchFamily="18" charset="0"/>
              </a:rPr>
              <a:t>Precision ranges from 0 to 0.50</a:t>
            </a:r>
          </a:p>
          <a:p>
            <a:pPr marL="171450" indent="-171450">
              <a:buClr>
                <a:schemeClr val="bg1"/>
              </a:buClr>
              <a:buFont typeface="Arial" panose="020B0604020202020204" pitchFamily="34" charset="0"/>
              <a:buChar char="•"/>
            </a:pPr>
            <a:r>
              <a:rPr lang="en-US" sz="1200" dirty="0">
                <a:solidFill>
                  <a:schemeClr val="bg1"/>
                </a:solidFill>
                <a:latin typeface="Palatino Linotype" panose="02040502050505030304" pitchFamily="18" charset="0"/>
              </a:rPr>
              <a:t>Recall ranges from 0 to 0.53</a:t>
            </a:r>
          </a:p>
          <a:p>
            <a:pPr marL="171450" indent="-171450">
              <a:buClr>
                <a:schemeClr val="bg1"/>
              </a:buClr>
              <a:buFont typeface="Arial" panose="020B0604020202020204" pitchFamily="34" charset="0"/>
              <a:buChar char="•"/>
            </a:pPr>
            <a:r>
              <a:rPr lang="en-US" sz="1200" dirty="0">
                <a:solidFill>
                  <a:schemeClr val="bg1"/>
                </a:solidFill>
                <a:latin typeface="Palatino Linotype" panose="02040502050505030304" pitchFamily="18" charset="0"/>
              </a:rPr>
              <a:t>The model is susceptible to both false positives and false negatives (low precision and recall scores for all ranges)</a:t>
            </a:r>
          </a:p>
          <a:p>
            <a:pPr marL="171450" indent="-171450">
              <a:buClr>
                <a:schemeClr val="bg1"/>
              </a:buClr>
              <a:buFont typeface="Arial" panose="020B0604020202020204" pitchFamily="34" charset="0"/>
              <a:buChar char="•"/>
            </a:pPr>
            <a:r>
              <a:rPr lang="en-US" sz="1200" dirty="0">
                <a:solidFill>
                  <a:schemeClr val="bg1"/>
                </a:solidFill>
                <a:latin typeface="Palatino Linotype" panose="02040502050505030304" pitchFamily="18" charset="0"/>
              </a:rPr>
              <a:t>Low accuracy score of 36%</a:t>
            </a:r>
          </a:p>
          <a:p>
            <a:pPr marL="171450" indent="-171450">
              <a:buClr>
                <a:schemeClr val="bg1"/>
              </a:buClr>
              <a:buFont typeface="Arial" panose="020B0604020202020204" pitchFamily="34" charset="0"/>
              <a:buChar char="•"/>
            </a:pPr>
            <a:r>
              <a:rPr lang="en-US" sz="1200" dirty="0">
                <a:solidFill>
                  <a:schemeClr val="bg1"/>
                </a:solidFill>
                <a:latin typeface="Palatino Linotype" panose="02040502050505030304" pitchFamily="18" charset="0"/>
              </a:rPr>
              <a:t>The model could not predict true positives for the highest salary range (annual salaries above $25M)</a:t>
            </a:r>
          </a:p>
          <a:p>
            <a:pPr marL="171450" indent="-171450">
              <a:buClr>
                <a:schemeClr val="bg1"/>
              </a:buClr>
              <a:buFont typeface="Arial" panose="020B0604020202020204" pitchFamily="34" charset="0"/>
              <a:buChar char="•"/>
            </a:pPr>
            <a:endParaRPr lang="en-US" sz="1200" dirty="0">
              <a:solidFill>
                <a:schemeClr val="bg1"/>
              </a:solidFill>
              <a:latin typeface="Palatino Linotype" panose="02040502050505030304" pitchFamily="18" charset="0"/>
            </a:endParaRPr>
          </a:p>
          <a:p>
            <a:pPr marL="228600" indent="-228600">
              <a:buAutoNum type="arabicPeriod"/>
            </a:pPr>
            <a:endParaRPr lang="en-US" sz="1200" dirty="0">
              <a:solidFill>
                <a:schemeClr val="bg1"/>
              </a:solidFill>
              <a:latin typeface="Palatino Linotype" panose="02040502050505030304" pitchFamily="18" charset="0"/>
            </a:endParaRPr>
          </a:p>
          <a:p>
            <a:pPr marL="171450" indent="-171450">
              <a:buFont typeface="Arial" panose="020B0604020202020204" pitchFamily="34" charset="0"/>
              <a:buChar char="•"/>
            </a:pPr>
            <a:endParaRPr lang="en-CA" sz="12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2332702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1CEC-3552-40E4-A8F1-B95CB704B156}"/>
              </a:ext>
            </a:extLst>
          </p:cNvPr>
          <p:cNvSpPr>
            <a:spLocks noGrp="1"/>
          </p:cNvSpPr>
          <p:nvPr>
            <p:ph type="title"/>
          </p:nvPr>
        </p:nvSpPr>
        <p:spPr/>
        <p:txBody>
          <a:bodyPr/>
          <a:lstStyle/>
          <a:p>
            <a:r>
              <a:rPr lang="en-US" dirty="0">
                <a:latin typeface="Palatino Linotype" panose="02040502050505030304" pitchFamily="18" charset="0"/>
              </a:rPr>
              <a:t>Results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7A96F5E1-7CFD-427F-9776-8D737ADD9C1B}"/>
              </a:ext>
            </a:extLst>
          </p:cNvPr>
          <p:cNvSpPr>
            <a:spLocks noGrp="1"/>
          </p:cNvSpPr>
          <p:nvPr>
            <p:ph type="body" idx="1"/>
          </p:nvPr>
        </p:nvSpPr>
        <p:spPr>
          <a:xfrm>
            <a:off x="1236540" y="924451"/>
            <a:ext cx="7038900" cy="2911200"/>
          </a:xfrm>
        </p:spPr>
        <p:txBody>
          <a:bodyPr/>
          <a:lstStyle/>
          <a:p>
            <a:pPr marL="146050" indent="0">
              <a:buNone/>
            </a:pPr>
            <a:r>
              <a:rPr lang="en-US" dirty="0">
                <a:latin typeface="Palatino Linotype" panose="02040502050505030304" pitchFamily="18" charset="0"/>
              </a:rPr>
              <a:t>Random Forest Model – Feature Importance</a:t>
            </a:r>
          </a:p>
          <a:p>
            <a:endParaRPr lang="en-US" dirty="0">
              <a:latin typeface="Palatino Linotype" panose="02040502050505030304" pitchFamily="18" charset="0"/>
            </a:endParaRPr>
          </a:p>
          <a:p>
            <a:r>
              <a:rPr lang="en-CA" dirty="0">
                <a:latin typeface="Palatino Linotype" panose="02040502050505030304" pitchFamily="18" charset="0"/>
              </a:rPr>
              <a:t>Top 10 Features by Importance:</a:t>
            </a:r>
          </a:p>
          <a:p>
            <a:pPr marL="146050" indent="0">
              <a:buNone/>
            </a:pPr>
            <a:endParaRPr lang="en-CA" dirty="0">
              <a:latin typeface="Palatino Linotype" panose="02040502050505030304" pitchFamily="18" charset="0"/>
            </a:endParaRPr>
          </a:p>
        </p:txBody>
      </p:sp>
      <p:pic>
        <p:nvPicPr>
          <p:cNvPr id="5" name="Picture 4" descr="Chart, bar chart&#10;&#10;Description automatically generated">
            <a:extLst>
              <a:ext uri="{FF2B5EF4-FFF2-40B4-BE49-F238E27FC236}">
                <a16:creationId xmlns:a16="http://schemas.microsoft.com/office/drawing/2014/main" id="{04BD471F-60D5-4E7A-92A9-7CCB17C0F0CD}"/>
              </a:ext>
            </a:extLst>
          </p:cNvPr>
          <p:cNvPicPr>
            <a:picLocks noChangeAspect="1"/>
          </p:cNvPicPr>
          <p:nvPr/>
        </p:nvPicPr>
        <p:blipFill>
          <a:blip r:embed="rId3"/>
          <a:stretch>
            <a:fillRect/>
          </a:stretch>
        </p:blipFill>
        <p:spPr>
          <a:xfrm>
            <a:off x="1297500" y="1909898"/>
            <a:ext cx="4250212" cy="2392136"/>
          </a:xfrm>
          <a:prstGeom prst="rect">
            <a:avLst/>
          </a:prstGeom>
        </p:spPr>
      </p:pic>
      <p:sp>
        <p:nvSpPr>
          <p:cNvPr id="6" name="TextBox 5">
            <a:extLst>
              <a:ext uri="{FF2B5EF4-FFF2-40B4-BE49-F238E27FC236}">
                <a16:creationId xmlns:a16="http://schemas.microsoft.com/office/drawing/2014/main" id="{45459C5C-0FB4-49E1-9C49-E6EC90A87696}"/>
              </a:ext>
            </a:extLst>
          </p:cNvPr>
          <p:cNvSpPr txBox="1"/>
          <p:nvPr/>
        </p:nvSpPr>
        <p:spPr>
          <a:xfrm>
            <a:off x="5826034" y="1909899"/>
            <a:ext cx="3100252" cy="1569660"/>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1200" dirty="0">
                <a:solidFill>
                  <a:schemeClr val="bg1"/>
                </a:solidFill>
                <a:latin typeface="Palatino Linotype" panose="02040502050505030304" pitchFamily="18" charset="0"/>
              </a:rPr>
              <a:t>The most important feature was the year, sharply above player stats</a:t>
            </a:r>
          </a:p>
          <a:p>
            <a:pPr marL="285750" indent="-285750">
              <a:buClr>
                <a:schemeClr val="bg1"/>
              </a:buClr>
              <a:buFont typeface="Arial" panose="020B0604020202020204" pitchFamily="34" charset="0"/>
              <a:buChar char="•"/>
            </a:pPr>
            <a:r>
              <a:rPr lang="en-US" sz="1200" dirty="0">
                <a:solidFill>
                  <a:schemeClr val="bg1"/>
                </a:solidFill>
                <a:latin typeface="Palatino Linotype" panose="02040502050505030304" pitchFamily="18" charset="0"/>
              </a:rPr>
              <a:t>As expected, player age is highly predictive of salary, as performance can drop as players age</a:t>
            </a:r>
          </a:p>
          <a:p>
            <a:pPr marL="285750" indent="-285750">
              <a:buClr>
                <a:schemeClr val="bg1"/>
              </a:buClr>
              <a:buFont typeface="Arial" panose="020B0604020202020204" pitchFamily="34" charset="0"/>
              <a:buChar char="•"/>
            </a:pPr>
            <a:r>
              <a:rPr lang="en-US" sz="1200" dirty="0">
                <a:solidFill>
                  <a:schemeClr val="bg1"/>
                </a:solidFill>
                <a:latin typeface="Palatino Linotype" panose="02040502050505030304" pitchFamily="18" charset="0"/>
              </a:rPr>
              <a:t>Player stats are relatively close in importance score</a:t>
            </a:r>
          </a:p>
          <a:p>
            <a:pPr marL="285750" indent="-285750">
              <a:buClr>
                <a:schemeClr val="bg1"/>
              </a:buClr>
              <a:buFont typeface="Arial" panose="020B0604020202020204" pitchFamily="34" charset="0"/>
              <a:buChar char="•"/>
            </a:pPr>
            <a:endParaRPr lang="en-CA" sz="12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2822717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3D1B2-8590-40C6-A1A5-0CE9C26A662C}"/>
              </a:ext>
            </a:extLst>
          </p:cNvPr>
          <p:cNvSpPr>
            <a:spLocks noGrp="1"/>
          </p:cNvSpPr>
          <p:nvPr>
            <p:ph type="title"/>
          </p:nvPr>
        </p:nvSpPr>
        <p:spPr/>
        <p:txBody>
          <a:bodyPr/>
          <a:lstStyle/>
          <a:p>
            <a:pPr algn="ctr"/>
            <a:r>
              <a:rPr lang="en-CA" dirty="0"/>
              <a:t>Future Considerations</a:t>
            </a:r>
          </a:p>
        </p:txBody>
      </p:sp>
      <p:sp>
        <p:nvSpPr>
          <p:cNvPr id="3" name="Text Placeholder 2">
            <a:extLst>
              <a:ext uri="{FF2B5EF4-FFF2-40B4-BE49-F238E27FC236}">
                <a16:creationId xmlns:a16="http://schemas.microsoft.com/office/drawing/2014/main" id="{DEB6BFB4-4036-4B8F-B7C2-D368FB893ACA}"/>
              </a:ext>
            </a:extLst>
          </p:cNvPr>
          <p:cNvSpPr>
            <a:spLocks noGrp="1"/>
          </p:cNvSpPr>
          <p:nvPr>
            <p:ph type="body" idx="1"/>
          </p:nvPr>
        </p:nvSpPr>
        <p:spPr/>
        <p:txBody>
          <a:bodyPr>
            <a:normAutofit/>
          </a:bodyPr>
          <a:lstStyle/>
          <a:p>
            <a:pPr marL="146050" indent="0">
              <a:buNone/>
            </a:pPr>
            <a:r>
              <a:rPr lang="en-CA" dirty="0"/>
              <a:t>The machine learning models demonstrated limited success in predicting our target feature.</a:t>
            </a:r>
          </a:p>
          <a:p>
            <a:pPr marL="146050" indent="0">
              <a:buNone/>
            </a:pPr>
            <a:r>
              <a:rPr lang="en-CA" dirty="0"/>
              <a:t>This indicates that there are key factors besides player stats, not included in the raw dataset, that strongly influence salary. Some factors might be:</a:t>
            </a:r>
          </a:p>
          <a:p>
            <a:r>
              <a:rPr lang="en-CA" dirty="0"/>
              <a:t>Features of the Collective Bargaining Agreement such as salary cap, maximum/minimum contracts and rookie contracts</a:t>
            </a:r>
          </a:p>
          <a:p>
            <a:r>
              <a:rPr lang="en-CA" dirty="0"/>
              <a:t>Perceived player value based on specific skills not reflected in stats</a:t>
            </a:r>
          </a:p>
          <a:p>
            <a:r>
              <a:rPr lang="en-CA" dirty="0"/>
              <a:t>Injuries resulting in dropped production, whilst the player is still being paid</a:t>
            </a:r>
          </a:p>
          <a:p>
            <a:r>
              <a:rPr lang="en-CA" dirty="0"/>
              <a:t>Voluntary salary cuts that players might take when signing with a team that is perceived to have a high chance of winning championship</a:t>
            </a:r>
          </a:p>
          <a:p>
            <a:r>
              <a:rPr lang="en-CA" dirty="0"/>
              <a:t>Less desirable teams overpaying to retain players</a:t>
            </a:r>
          </a:p>
        </p:txBody>
      </p:sp>
    </p:spTree>
    <p:extLst>
      <p:ext uri="{BB962C8B-B14F-4D97-AF65-F5344CB8AC3E}">
        <p14:creationId xmlns:p14="http://schemas.microsoft.com/office/powerpoint/2010/main" val="1284376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Palatino Linotype" panose="02040502050505030304" pitchFamily="18" charset="0"/>
              </a:rPr>
              <a:t>Table of Contents	</a:t>
            </a:r>
            <a:endParaRPr dirty="0">
              <a:latin typeface="Palatino Linotype" panose="02040502050505030304" pitchFamily="18" charset="0"/>
            </a:endParaRPr>
          </a:p>
        </p:txBody>
      </p:sp>
      <p:sp>
        <p:nvSpPr>
          <p:cNvPr id="141" name="Google Shape;141;p14"/>
          <p:cNvSpPr txBox="1">
            <a:spLocks noGrp="1"/>
          </p:cNvSpPr>
          <p:nvPr>
            <p:ph type="body" idx="1"/>
          </p:nvPr>
        </p:nvSpPr>
        <p:spPr>
          <a:xfrm>
            <a:off x="274700" y="1454331"/>
            <a:ext cx="8520600" cy="312934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Page 3 - Introduction</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Page 4 -  Hypothesis</a:t>
            </a:r>
          </a:p>
          <a:p>
            <a:pPr marL="0" lvl="0" indent="0" algn="l" rtl="0">
              <a:spcBef>
                <a:spcPts val="1200"/>
              </a:spcBef>
              <a:spcAft>
                <a:spcPts val="0"/>
              </a:spcAft>
              <a:buNone/>
            </a:pPr>
            <a:r>
              <a:rPr lang="en" dirty="0">
                <a:latin typeface="Palatino Linotype" panose="02040502050505030304" pitchFamily="18" charset="0"/>
              </a:rPr>
              <a:t>Page 5 – Source of Data</a:t>
            </a:r>
          </a:p>
          <a:p>
            <a:pPr marL="0" lvl="0" indent="0" algn="l" rtl="0">
              <a:spcBef>
                <a:spcPts val="1200"/>
              </a:spcBef>
              <a:spcAft>
                <a:spcPts val="0"/>
              </a:spcAft>
              <a:buNone/>
            </a:pPr>
            <a:r>
              <a:rPr lang="en" dirty="0">
                <a:latin typeface="Palatino Linotype" panose="02040502050505030304" pitchFamily="18" charset="0"/>
              </a:rPr>
              <a:t>Page 9 - </a:t>
            </a:r>
            <a:r>
              <a:rPr lang="en-US" dirty="0">
                <a:latin typeface="Palatino Linotype" panose="02040502050505030304" pitchFamily="18" charset="0"/>
              </a:rPr>
              <a:t>Brief Summary of CPI (Consumer Price Index)</a:t>
            </a:r>
          </a:p>
          <a:p>
            <a:pPr marL="0" lvl="0" indent="0" algn="l" rtl="0">
              <a:spcBef>
                <a:spcPts val="1200"/>
              </a:spcBef>
              <a:spcAft>
                <a:spcPts val="0"/>
              </a:spcAft>
              <a:buNone/>
            </a:pPr>
            <a:r>
              <a:rPr lang="en" dirty="0">
                <a:latin typeface="Palatino Linotype" panose="02040502050505030304" pitchFamily="18" charset="0"/>
              </a:rPr>
              <a:t>Page 10 - </a:t>
            </a:r>
            <a:r>
              <a:rPr lang="en-US" dirty="0">
                <a:latin typeface="Palatino Linotype" panose="02040502050505030304" pitchFamily="18" charset="0"/>
              </a:rPr>
              <a:t>Data Exploration/Analysis</a:t>
            </a:r>
          </a:p>
          <a:p>
            <a:pPr marL="0" lvl="0" indent="0" algn="l" rtl="0">
              <a:spcBef>
                <a:spcPts val="1200"/>
              </a:spcBef>
              <a:spcAft>
                <a:spcPts val="0"/>
              </a:spcAft>
              <a:buNone/>
            </a:pPr>
            <a:r>
              <a:rPr lang="en-US" dirty="0">
                <a:latin typeface="Palatino Linotype" panose="02040502050505030304" pitchFamily="18" charset="0"/>
              </a:rPr>
              <a:t>Page 14 – Machine Learning Models</a:t>
            </a:r>
          </a:p>
          <a:p>
            <a:pPr marL="0" lvl="0" indent="0" algn="l" rtl="0">
              <a:spcBef>
                <a:spcPts val="1200"/>
              </a:spcBef>
              <a:spcAft>
                <a:spcPts val="0"/>
              </a:spcAft>
              <a:buNone/>
            </a:pPr>
            <a:r>
              <a:rPr lang="en-US" dirty="0">
                <a:latin typeface="Palatino Linotype" panose="02040502050505030304" pitchFamily="18" charset="0"/>
              </a:rPr>
              <a:t>Page 15 – Results</a:t>
            </a:r>
          </a:p>
          <a:p>
            <a:pPr marL="0" lvl="0" indent="0" algn="l" rtl="0">
              <a:spcBef>
                <a:spcPts val="1200"/>
              </a:spcBef>
              <a:spcAft>
                <a:spcPts val="0"/>
              </a:spcAft>
              <a:buNone/>
            </a:pPr>
            <a:r>
              <a:rPr lang="en-US" dirty="0">
                <a:latin typeface="Palatino Linotype" panose="02040502050505030304" pitchFamily="18" charset="0"/>
              </a:rPr>
              <a:t>Page 19 Future Considerations</a:t>
            </a:r>
            <a:endParaRPr dirty="0">
              <a:latin typeface="Palatino Linotype" panose="0204050205050503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Palatino Linotype" panose="02040502050505030304" pitchFamily="18" charset="0"/>
              </a:rPr>
              <a:t>Introduction</a:t>
            </a:r>
            <a:endParaRPr dirty="0">
              <a:latin typeface="Palatino Linotype" panose="02040502050505030304" pitchFamily="18" charset="0"/>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Basketball is a rapidly growing sport internationally. The National Basketball Association(NBA) is the league where the top paid and most valuable players play. It was founded in New York City on June 6, 1946, and is currently the third wealthiest professional sports league in North America. Since 2020, the NBA has the highest average annual salary of all professional associations in the world. </a:t>
            </a:r>
          </a:p>
          <a:p>
            <a:pPr marL="0" lvl="0" indent="0" algn="l" rtl="0">
              <a:spcBef>
                <a:spcPts val="0"/>
              </a:spcBef>
              <a:spcAft>
                <a:spcPts val="0"/>
              </a:spcAft>
              <a:buNone/>
            </a:pPr>
            <a:endParaRPr lang="en" dirty="0">
              <a:latin typeface="Palatino Linotype" panose="02040502050505030304" pitchFamily="18" charset="0"/>
            </a:endParaRPr>
          </a:p>
          <a:p>
            <a:pPr marL="0" indent="0">
              <a:buNone/>
            </a:pPr>
            <a:r>
              <a:rPr lang="en-US" dirty="0">
                <a:latin typeface="Palatino Linotype" panose="02040502050505030304" pitchFamily="18" charset="0"/>
              </a:rPr>
              <a:t>As a group we have a mix of interest in sports and finance. In order to accommodate and combine the interests, we decided to investigate the finance side (i.e. salaries) of sports. </a:t>
            </a:r>
            <a:endParaRPr dirty="0">
              <a:latin typeface="Palatino Linotype" panose="02040502050505030304" pitchFamily="18" charset="0"/>
            </a:endParaRPr>
          </a:p>
          <a:p>
            <a:pPr marL="0" lvl="0" indent="0" algn="l" rtl="0">
              <a:spcBef>
                <a:spcPts val="1200"/>
              </a:spcBef>
              <a:spcAft>
                <a:spcPts val="1200"/>
              </a:spcAft>
              <a:buNone/>
            </a:pPr>
            <a:r>
              <a:rPr lang="en" dirty="0">
                <a:latin typeface="Palatino Linotype" panose="02040502050505030304" pitchFamily="18" charset="0"/>
              </a:rPr>
              <a:t>We used machine learning models to analyze the statistical production of each player and determine what their salary range will be. </a:t>
            </a:r>
            <a:endParaRPr dirty="0">
              <a:latin typeface="Palatino Linotype" panose="02040502050505030304" pitchFamily="18" charset="0"/>
            </a:endParaRPr>
          </a:p>
        </p:txBody>
      </p:sp>
      <p:sp>
        <p:nvSpPr>
          <p:cNvPr id="148" name="Google Shape;148;p15"/>
          <p:cNvSpPr txBox="1"/>
          <p:nvPr/>
        </p:nvSpPr>
        <p:spPr>
          <a:xfrm>
            <a:off x="4817875" y="4137000"/>
            <a:ext cx="3959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292929"/>
                </a:solidFill>
                <a:highlight>
                  <a:srgbClr val="FFFFFF"/>
                </a:highlight>
                <a:latin typeface="Georgia"/>
                <a:ea typeface="Georgia"/>
                <a:cs typeface="Georgia"/>
                <a:sym typeface="Georgia"/>
              </a:rPr>
              <a:t>“Everything is worth what its purchaser will pay for it” — Publilius Syrus</a:t>
            </a:r>
            <a:endParaRPr dirty="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algn="ctr"/>
            <a:r>
              <a:rPr lang="en-US" dirty="0">
                <a:latin typeface="Palatino Linotype" panose="02040502050505030304" pitchFamily="18" charset="0"/>
              </a:rPr>
              <a:t>Hypothesis</a:t>
            </a:r>
          </a:p>
        </p:txBody>
      </p:sp>
      <p:sp>
        <p:nvSpPr>
          <p:cNvPr id="166" name="Google Shape;166;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146050" indent="0">
              <a:buNone/>
            </a:pPr>
            <a:r>
              <a:rPr lang="en-US" dirty="0">
                <a:latin typeface="Palatino Linotype" panose="02040502050505030304" pitchFamily="18" charset="0"/>
              </a:rPr>
              <a:t>The statistics mentioned before will be consider the ‘features’ of our Machine Learning Model. The salary will be the ‘output’. The question we will be hoping to answer is: “Can we predict a player’s salary based on their NBA statistics?”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Palatino Linotype" panose="02040502050505030304" pitchFamily="18" charset="0"/>
              </a:rPr>
              <a:t>Source of Data</a:t>
            </a:r>
            <a:endParaRPr dirty="0">
              <a:latin typeface="Palatino Linotype" panose="02040502050505030304" pitchFamily="18" charset="0"/>
            </a:endParaRPr>
          </a:p>
        </p:txBody>
      </p:sp>
      <p:sp>
        <p:nvSpPr>
          <p:cNvPr id="154" name="Google Shape;154;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Our datasets currently contain data on NBA players and their season stats. It also contains biographical information and the records of their teams. </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a:t>
            </a:r>
            <a:r>
              <a:rPr lang="en" u="sng" dirty="0">
                <a:solidFill>
                  <a:schemeClr val="hlink"/>
                </a:solidFill>
                <a:latin typeface="Palatino Linotype" panose="02040502050505030304" pitchFamily="18" charset="0"/>
                <a:hlinkClick r:id="rId3"/>
              </a:rPr>
              <a:t>https://www.kaggle.com/whitefero/nba-player-salary-19902017</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a:t>
            </a:r>
            <a:r>
              <a:rPr lang="en" u="sng" dirty="0">
                <a:solidFill>
                  <a:schemeClr val="hlink"/>
                </a:solidFill>
                <a:latin typeface="Palatino Linotype" panose="02040502050505030304" pitchFamily="18" charset="0"/>
                <a:hlinkClick r:id="rId4"/>
              </a:rPr>
              <a:t>https://www.kaggle.com/drgilermo/nba-players-stats</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a:t>
            </a:r>
            <a:r>
              <a:rPr lang="en" u="sng" dirty="0">
                <a:solidFill>
                  <a:schemeClr val="hlink"/>
                </a:solidFill>
                <a:latin typeface="Palatino Linotype" panose="02040502050505030304" pitchFamily="18" charset="0"/>
                <a:hlinkClick r:id="rId5"/>
              </a:rPr>
              <a:t>https://data.world/gmoney/nba-team-records-by-year</a:t>
            </a:r>
            <a:endParaRPr dirty="0">
              <a:latin typeface="Palatino Linotype" panose="02040502050505030304" pitchFamily="18" charset="0"/>
            </a:endParaRPr>
          </a:p>
          <a:p>
            <a:pPr marL="0" lvl="0" indent="0" algn="l" rtl="0">
              <a:spcBef>
                <a:spcPts val="1200"/>
              </a:spcBef>
              <a:spcAft>
                <a:spcPts val="1200"/>
              </a:spcAft>
              <a:buNone/>
            </a:pPr>
            <a:endParaRPr dirty="0">
              <a:latin typeface="Palatino Linotype" panose="0204050205050503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Palatino Linotype" panose="02040502050505030304" pitchFamily="18" charset="0"/>
              </a:rPr>
              <a:t>Source of Data</a:t>
            </a:r>
            <a:endParaRPr dirty="0">
              <a:latin typeface="Palatino Linotype" panose="02040502050505030304" pitchFamily="18" charset="0"/>
            </a:endParaRPr>
          </a:p>
        </p:txBody>
      </p:sp>
      <p:sp>
        <p:nvSpPr>
          <p:cNvPr id="160" name="Google Shape;160;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We are looking to answer how much a player should be paid with the amount of on court statistical production they provide in the major categories. Points, rebounds, assists, steals, blocks, three pointers made, field goal percentage, three point percentage, team record and turnovers are all considered. </a:t>
            </a:r>
            <a:endParaRPr dirty="0">
              <a:latin typeface="Palatino Linotype" panose="02040502050505030304" pitchFamily="18" charset="0"/>
            </a:endParaRPr>
          </a:p>
          <a:p>
            <a:pPr marL="0" lvl="0" indent="0" algn="l" rtl="0">
              <a:spcBef>
                <a:spcPts val="1200"/>
              </a:spcBef>
              <a:spcAft>
                <a:spcPts val="1200"/>
              </a:spcAft>
              <a:buNone/>
            </a:pPr>
            <a:r>
              <a:rPr lang="en" dirty="0">
                <a:latin typeface="Palatino Linotype" panose="02040502050505030304" pitchFamily="18" charset="0"/>
              </a:rPr>
              <a:t>The datasets that we found provide salary from the 1990-2017 seasons, which is when the league’s players experienced a massive increase to their salary from the new Collective Bargaining Agreement in 2017.</a:t>
            </a:r>
            <a:endParaRPr dirty="0">
              <a:latin typeface="Palatino Linotype" panose="0204050205050503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195900" y="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Palatino Linotype" panose="02040502050505030304" pitchFamily="18" charset="0"/>
              </a:rPr>
              <a:t>Source of Data</a:t>
            </a:r>
            <a:endParaRPr dirty="0">
              <a:latin typeface="Palatino Linotype" panose="02040502050505030304" pitchFamily="18" charset="0"/>
            </a:endParaRPr>
          </a:p>
        </p:txBody>
      </p:sp>
      <p:sp>
        <p:nvSpPr>
          <p:cNvPr id="154" name="Google Shape;154;p16"/>
          <p:cNvSpPr txBox="1">
            <a:spLocks noGrp="1"/>
          </p:cNvSpPr>
          <p:nvPr>
            <p:ph type="body" idx="1"/>
          </p:nvPr>
        </p:nvSpPr>
        <p:spPr>
          <a:xfrm>
            <a:off x="484435" y="3889828"/>
            <a:ext cx="8665029" cy="3468908"/>
          </a:xfrm>
          <a:prstGeom prst="rect">
            <a:avLst/>
          </a:prstGeom>
        </p:spPr>
        <p:txBody>
          <a:bodyPr spcFirstLastPara="1" wrap="square" lIns="91425" tIns="91425" rIns="91425" bIns="91425" anchor="t" anchorCtr="0">
            <a:normAutofit/>
          </a:bodyPr>
          <a:lstStyle/>
          <a:p>
            <a:pPr marL="0" lvl="0" indent="0" algn="ctr" rtl="0">
              <a:spcBef>
                <a:spcPts val="1200"/>
              </a:spcBef>
              <a:spcAft>
                <a:spcPts val="0"/>
              </a:spcAft>
              <a:buNone/>
            </a:pPr>
            <a:r>
              <a:rPr lang="en" u="sng" dirty="0">
                <a:solidFill>
                  <a:schemeClr val="hlink"/>
                </a:solidFill>
                <a:hlinkClick r:id="rId3"/>
              </a:rPr>
              <a:t>https://www.kaggle.com/whitefero/nba-player-salary-19902017</a:t>
            </a:r>
            <a:endParaRPr dirty="0"/>
          </a:p>
          <a:p>
            <a:pPr marL="0" lvl="0" indent="0" algn="ctr" rtl="0">
              <a:spcBef>
                <a:spcPts val="1200"/>
              </a:spcBef>
              <a:spcAft>
                <a:spcPts val="0"/>
              </a:spcAft>
              <a:buNone/>
            </a:pPr>
            <a:r>
              <a:rPr lang="en" u="sng" dirty="0">
                <a:solidFill>
                  <a:schemeClr val="hlink"/>
                </a:solidFill>
                <a:hlinkClick r:id="rId4"/>
              </a:rPr>
              <a:t>https://www.kaggle.com/drgilermo/nba-players-stats</a:t>
            </a:r>
            <a:endParaRPr dirty="0"/>
          </a:p>
          <a:p>
            <a:pPr marL="0" lvl="0" indent="0" algn="ctr" rtl="0">
              <a:spcBef>
                <a:spcPts val="1200"/>
              </a:spcBef>
              <a:spcAft>
                <a:spcPts val="0"/>
              </a:spcAft>
              <a:buNone/>
            </a:pPr>
            <a:r>
              <a:rPr lang="en" u="sng" dirty="0">
                <a:solidFill>
                  <a:schemeClr val="hlink"/>
                </a:solidFill>
                <a:hlinkClick r:id="rId5"/>
              </a:rPr>
              <a:t>https://data.world/gmoney/nba-team-records-by-year</a:t>
            </a:r>
            <a:endParaRPr dirty="0"/>
          </a:p>
          <a:p>
            <a:pPr marL="0" lvl="0" indent="0" algn="ctr" rtl="0">
              <a:spcBef>
                <a:spcPts val="1200"/>
              </a:spcBef>
              <a:spcAft>
                <a:spcPts val="1200"/>
              </a:spcAft>
              <a:buNone/>
            </a:pPr>
            <a:endParaRPr dirty="0"/>
          </a:p>
        </p:txBody>
      </p:sp>
      <p:pic>
        <p:nvPicPr>
          <p:cNvPr id="4" name="Picture 3"/>
          <p:cNvPicPr>
            <a:picLocks noChangeAspect="1"/>
          </p:cNvPicPr>
          <p:nvPr/>
        </p:nvPicPr>
        <p:blipFill rotWithShape="1">
          <a:blip r:embed="rId6">
            <a:extLst>
              <a:ext uri="{28A0092B-C50C-407E-A947-70E740481C1C}">
                <a14:useLocalDpi xmlns:a14="http://schemas.microsoft.com/office/drawing/2010/main" val="0"/>
              </a:ext>
            </a:extLst>
          </a:blip>
          <a:srcRect b="62056"/>
          <a:stretch/>
        </p:blipFill>
        <p:spPr>
          <a:xfrm>
            <a:off x="1297500" y="471870"/>
            <a:ext cx="7038900" cy="3654931"/>
          </a:xfrm>
          <a:prstGeom prst="rect">
            <a:avLst/>
          </a:prstGeom>
        </p:spPr>
      </p:pic>
      <p:sp>
        <p:nvSpPr>
          <p:cNvPr id="5" name="Google Shape;154;p16"/>
          <p:cNvSpPr txBox="1">
            <a:spLocks/>
          </p:cNvSpPr>
          <p:nvPr/>
        </p:nvSpPr>
        <p:spPr>
          <a:xfrm>
            <a:off x="1297500" y="647145"/>
            <a:ext cx="1779528" cy="1342569"/>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0" indent="0">
              <a:buFont typeface="Lato"/>
              <a:buNone/>
            </a:pPr>
            <a:r>
              <a:rPr lang="en-US" dirty="0">
                <a:solidFill>
                  <a:schemeClr val="tx1"/>
                </a:solidFill>
              </a:rPr>
              <a:t>Our datasets currently contain data on NBA players and their season stats. It also contains biographical information and the records of their teams. </a:t>
            </a:r>
          </a:p>
          <a:p>
            <a:pPr marL="0" indent="0">
              <a:spcBef>
                <a:spcPts val="1200"/>
              </a:spcBef>
              <a:spcAft>
                <a:spcPts val="1200"/>
              </a:spcAft>
              <a:buFont typeface="Lato"/>
              <a:buNone/>
            </a:pPr>
            <a:endParaRPr lang="en-US" dirty="0">
              <a:solidFill>
                <a:schemeClr val="tx1"/>
              </a:solidFill>
            </a:endParaRPr>
          </a:p>
        </p:txBody>
      </p:sp>
    </p:spTree>
    <p:extLst>
      <p:ext uri="{BB962C8B-B14F-4D97-AF65-F5344CB8AC3E}">
        <p14:creationId xmlns:p14="http://schemas.microsoft.com/office/powerpoint/2010/main" val="133233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A4348-9471-4E61-892F-626335AC53AB}"/>
              </a:ext>
            </a:extLst>
          </p:cNvPr>
          <p:cNvSpPr>
            <a:spLocks noGrp="1"/>
          </p:cNvSpPr>
          <p:nvPr>
            <p:ph type="title"/>
          </p:nvPr>
        </p:nvSpPr>
        <p:spPr/>
        <p:txBody>
          <a:bodyPr/>
          <a:lstStyle/>
          <a:p>
            <a:pPr algn="ctr"/>
            <a:r>
              <a:rPr lang="en" dirty="0">
                <a:latin typeface="Palatino Linotype" panose="02040502050505030304" pitchFamily="18" charset="0"/>
              </a:rPr>
              <a:t>Source of Data</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328BF9E7-5EA5-4639-A973-E55758C95347}"/>
              </a:ext>
            </a:extLst>
          </p:cNvPr>
          <p:cNvSpPr>
            <a:spLocks noGrp="1"/>
          </p:cNvSpPr>
          <p:nvPr>
            <p:ph type="body" idx="1"/>
          </p:nvPr>
        </p:nvSpPr>
        <p:spPr/>
        <p:txBody>
          <a:bodyPr/>
          <a:lstStyle/>
          <a:p>
            <a:r>
              <a:rPr lang="en-US" dirty="0">
                <a:latin typeface="Palatino Linotype" panose="02040502050505030304" pitchFamily="18" charset="0"/>
              </a:rPr>
              <a:t>Key Variables to be used in joining tables (identifying primary/foreign keys) :</a:t>
            </a:r>
          </a:p>
          <a:p>
            <a:pPr marL="146050" indent="0">
              <a:buNone/>
            </a:pPr>
            <a:endParaRPr lang="en-US" dirty="0">
              <a:latin typeface="Palatino Linotype" panose="02040502050505030304" pitchFamily="18" charset="0"/>
            </a:endParaRPr>
          </a:p>
          <a:p>
            <a:pPr lvl="1"/>
            <a:r>
              <a:rPr lang="en-US" dirty="0">
                <a:latin typeface="Palatino Linotype" panose="02040502050505030304" pitchFamily="18" charset="0"/>
              </a:rPr>
              <a:t>Player Names</a:t>
            </a:r>
          </a:p>
          <a:p>
            <a:pPr lvl="1"/>
            <a:endParaRPr lang="en-US" dirty="0">
              <a:latin typeface="Palatino Linotype" panose="02040502050505030304" pitchFamily="18" charset="0"/>
            </a:endParaRPr>
          </a:p>
          <a:p>
            <a:pPr lvl="1"/>
            <a:r>
              <a:rPr lang="en-US" dirty="0">
                <a:latin typeface="Palatino Linotype" panose="02040502050505030304" pitchFamily="18" charset="0"/>
              </a:rPr>
              <a:t>Year (season start year)</a:t>
            </a:r>
          </a:p>
          <a:p>
            <a:pPr lvl="1"/>
            <a:endParaRPr lang="en-US" dirty="0">
              <a:latin typeface="Palatino Linotype" panose="02040502050505030304" pitchFamily="18" charset="0"/>
            </a:endParaRPr>
          </a:p>
          <a:p>
            <a:pPr lvl="1"/>
            <a:r>
              <a:rPr lang="en-US" dirty="0">
                <a:latin typeface="Palatino Linotype" panose="02040502050505030304" pitchFamily="18" charset="0"/>
              </a:rPr>
              <a:t>Team Names</a:t>
            </a:r>
          </a:p>
        </p:txBody>
      </p:sp>
    </p:spTree>
    <p:extLst>
      <p:ext uri="{BB962C8B-B14F-4D97-AF65-F5344CB8AC3E}">
        <p14:creationId xmlns:p14="http://schemas.microsoft.com/office/powerpoint/2010/main" val="1190097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F8AD-4B9A-4A95-A918-F33480B3E0DF}"/>
              </a:ext>
            </a:extLst>
          </p:cNvPr>
          <p:cNvSpPr>
            <a:spLocks noGrp="1"/>
          </p:cNvSpPr>
          <p:nvPr>
            <p:ph type="title"/>
          </p:nvPr>
        </p:nvSpPr>
        <p:spPr/>
        <p:txBody>
          <a:bodyPr/>
          <a:lstStyle/>
          <a:p>
            <a:pPr algn="ctr"/>
            <a:r>
              <a:rPr lang="en-US" dirty="0">
                <a:latin typeface="Palatino Linotype" panose="02040502050505030304" pitchFamily="18" charset="0"/>
              </a:rPr>
              <a:t>Brief Summary of CPI (Consumer Price Index)</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B5236712-E142-47F9-B1A0-A15E9C4912FA}"/>
              </a:ext>
            </a:extLst>
          </p:cNvPr>
          <p:cNvSpPr>
            <a:spLocks noGrp="1"/>
          </p:cNvSpPr>
          <p:nvPr>
            <p:ph type="body" idx="1"/>
          </p:nvPr>
        </p:nvSpPr>
        <p:spPr>
          <a:xfrm>
            <a:off x="1297500" y="1116150"/>
            <a:ext cx="7038900" cy="2132147"/>
          </a:xfrm>
        </p:spPr>
        <p:txBody>
          <a:bodyPr>
            <a:normAutofit lnSpcReduction="10000"/>
          </a:bodyPr>
          <a:lstStyle/>
          <a:p>
            <a:r>
              <a:rPr lang="en-US" dirty="0">
                <a:latin typeface="Palatino Linotype" panose="02040502050505030304" pitchFamily="18" charset="0"/>
              </a:rPr>
              <a:t>Definition:</a:t>
            </a:r>
          </a:p>
          <a:p>
            <a:pPr lvl="1"/>
            <a:r>
              <a:rPr lang="en-US" dirty="0">
                <a:latin typeface="Palatino Linotype" panose="02040502050505030304" pitchFamily="18" charset="0"/>
              </a:rPr>
              <a:t>A statistical estimate of price fluctuations based on a weighted average of prices for a list of consumer goods and services</a:t>
            </a:r>
          </a:p>
          <a:p>
            <a:pPr lvl="1"/>
            <a:r>
              <a:rPr lang="en-US" dirty="0">
                <a:latin typeface="Palatino Linotype" panose="02040502050505030304" pitchFamily="18" charset="0"/>
              </a:rPr>
              <a:t>Relies on historical price data collected periodically</a:t>
            </a:r>
          </a:p>
          <a:p>
            <a:pPr lvl="1"/>
            <a:r>
              <a:rPr lang="en-US" dirty="0">
                <a:latin typeface="Palatino Linotype" panose="02040502050505030304" pitchFamily="18" charset="0"/>
              </a:rPr>
              <a:t>Can be used to estimate inflationary price increases</a:t>
            </a:r>
          </a:p>
          <a:p>
            <a:r>
              <a:rPr lang="en-US" dirty="0">
                <a:latin typeface="Palatino Linotype" panose="02040502050505030304" pitchFamily="18" charset="0"/>
              </a:rPr>
              <a:t>Purpose for our project:</a:t>
            </a:r>
          </a:p>
          <a:p>
            <a:pPr lvl="1"/>
            <a:r>
              <a:rPr lang="en-US" dirty="0">
                <a:latin typeface="Palatino Linotype" panose="02040502050505030304" pitchFamily="18" charset="0"/>
              </a:rPr>
              <a:t>Source data included player salaries over several years</a:t>
            </a:r>
          </a:p>
          <a:p>
            <a:pPr lvl="1"/>
            <a:r>
              <a:rPr lang="en-US" dirty="0">
                <a:latin typeface="Palatino Linotype" panose="02040502050505030304" pitchFamily="18" charset="0"/>
              </a:rPr>
              <a:t>For salary summaries (sum, average, etc.) for players to be comparable, we required the salaries to be adjusted so that each year represented the same $ value</a:t>
            </a:r>
          </a:p>
          <a:p>
            <a:pPr lvl="1"/>
            <a:r>
              <a:rPr lang="en-US" dirty="0">
                <a:latin typeface="Palatino Linotype" panose="02040502050505030304" pitchFamily="18" charset="0"/>
              </a:rPr>
              <a:t>CPI module was checked for accuracy and then applied to our source data</a:t>
            </a:r>
          </a:p>
          <a:p>
            <a:pPr lvl="1"/>
            <a:endParaRPr lang="en-CA" dirty="0">
              <a:latin typeface="Palatino Linotype" panose="02040502050505030304" pitchFamily="18" charset="0"/>
            </a:endParaRPr>
          </a:p>
        </p:txBody>
      </p:sp>
      <p:pic>
        <p:nvPicPr>
          <p:cNvPr id="5" name="Picture 4" descr="Chart, line chart&#10;&#10;Description automatically generated">
            <a:extLst>
              <a:ext uri="{FF2B5EF4-FFF2-40B4-BE49-F238E27FC236}">
                <a16:creationId xmlns:a16="http://schemas.microsoft.com/office/drawing/2014/main" id="{9C442394-A78F-4C7F-AA19-13342A62F76B}"/>
              </a:ext>
            </a:extLst>
          </p:cNvPr>
          <p:cNvPicPr>
            <a:picLocks noChangeAspect="1"/>
          </p:cNvPicPr>
          <p:nvPr/>
        </p:nvPicPr>
        <p:blipFill>
          <a:blip r:embed="rId3"/>
          <a:stretch>
            <a:fillRect/>
          </a:stretch>
        </p:blipFill>
        <p:spPr>
          <a:xfrm>
            <a:off x="1948137" y="3118086"/>
            <a:ext cx="4940343" cy="1818527"/>
          </a:xfrm>
          <a:prstGeom prst="rect">
            <a:avLst/>
          </a:prstGeom>
        </p:spPr>
      </p:pic>
    </p:spTree>
    <p:extLst>
      <p:ext uri="{BB962C8B-B14F-4D97-AF65-F5344CB8AC3E}">
        <p14:creationId xmlns:p14="http://schemas.microsoft.com/office/powerpoint/2010/main" val="3252534449"/>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2391</TotalTime>
  <Words>2460</Words>
  <Application>Microsoft Office PowerPoint</Application>
  <PresentationFormat>On-screen Show (16:9)</PresentationFormat>
  <Paragraphs>150</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Georgia</vt:lpstr>
      <vt:lpstr>Lato</vt:lpstr>
      <vt:lpstr>Montserrat</vt:lpstr>
      <vt:lpstr>Palatino Linotype</vt:lpstr>
      <vt:lpstr>Focus</vt:lpstr>
      <vt:lpstr>NBA Player Salaries</vt:lpstr>
      <vt:lpstr>Table of Contents </vt:lpstr>
      <vt:lpstr>Introduction</vt:lpstr>
      <vt:lpstr>Hypothesis</vt:lpstr>
      <vt:lpstr>Source of Data</vt:lpstr>
      <vt:lpstr>Source of Data</vt:lpstr>
      <vt:lpstr>Source of Data</vt:lpstr>
      <vt:lpstr>Source of Data</vt:lpstr>
      <vt:lpstr>Brief Summary of CPI (Consumer Price Index)</vt:lpstr>
      <vt:lpstr> Data Exploration/Analysis   Tools Used</vt:lpstr>
      <vt:lpstr> Data Exploration/Analysis   Database</vt:lpstr>
      <vt:lpstr>  Data Exploration/Analysis   Final Joined Table</vt:lpstr>
      <vt:lpstr>  Data Exploration/Analysis   Data Cleaning</vt:lpstr>
      <vt:lpstr>Machine Learning Models</vt:lpstr>
      <vt:lpstr>Results</vt:lpstr>
      <vt:lpstr>Results</vt:lpstr>
      <vt:lpstr>Results</vt:lpstr>
      <vt:lpstr>Results</vt:lpstr>
      <vt:lpstr>Future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Player Salaries</dc:title>
  <dc:creator>Nick</dc:creator>
  <cp:lastModifiedBy>Syed Murtaza Kazmi</cp:lastModifiedBy>
  <cp:revision>25</cp:revision>
  <dcterms:modified xsi:type="dcterms:W3CDTF">2021-08-06T00:47:55Z</dcterms:modified>
</cp:coreProperties>
</file>