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72" r:id="rId5"/>
    <p:sldId id="259" r:id="rId6"/>
    <p:sldId id="260" r:id="rId7"/>
    <p:sldId id="261" r:id="rId8"/>
    <p:sldId id="266" r:id="rId9"/>
    <p:sldId id="264" r:id="rId10"/>
    <p:sldId id="262" r:id="rId11"/>
    <p:sldId id="267" r:id="rId12"/>
    <p:sldId id="265" r:id="rId13"/>
    <p:sldId id="270" r:id="rId14"/>
    <p:sldId id="268" r:id="rId15"/>
    <p:sldId id="269"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93" autoAdjust="0"/>
  </p:normalViewPr>
  <p:slideViewPr>
    <p:cSldViewPr snapToGrid="0">
      <p:cViewPr varScale="1">
        <p:scale>
          <a:sx n="70" d="100"/>
          <a:sy n="70" d="100"/>
        </p:scale>
        <p:origin x="13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1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a:bodyPr>
          <a:lstStyle/>
          <a:p>
            <a:pPr algn="ctr"/>
            <a:r>
              <a:rPr lang="en-US" dirty="0">
                <a:latin typeface="Palatino Linotype" panose="02040502050505030304" pitchFamily="18" charset="0"/>
              </a:rPr>
              <a:t>Data Exploration/Analysis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073564"/>
            <a:ext cx="7038900" cy="2911200"/>
          </a:xfrm>
        </p:spPr>
        <p:txBody>
          <a:bodyPr/>
          <a:lstStyle/>
          <a:p>
            <a:r>
              <a:rPr lang="en-CA" dirty="0">
                <a:latin typeface="Palatino Linotype" panose="02040502050505030304" pitchFamily="18" charset="0"/>
              </a:rPr>
              <a:t>Dropping Values:</a:t>
            </a:r>
          </a:p>
          <a:p>
            <a:pPr lvl="1"/>
            <a:r>
              <a:rPr lang="en-CA" dirty="0">
                <a:latin typeface="Palatino Linotype" panose="02040502050505030304" pitchFamily="18" charset="0"/>
              </a:rPr>
              <a:t>Advanced stats weren’t tracked throughout all the years in the dataset, so those columns were dropped </a:t>
            </a:r>
          </a:p>
          <a:p>
            <a:pPr lvl="1"/>
            <a:r>
              <a:rPr lang="en-CA" dirty="0">
                <a:latin typeface="Palatino Linotype" panose="02040502050505030304" pitchFamily="18" charset="0"/>
              </a:rPr>
              <a:t>Salary data was not available until 1990 so prior years were dropped </a:t>
            </a:r>
          </a:p>
          <a:p>
            <a:pPr lvl="1"/>
            <a:r>
              <a:rPr lang="en-CA" dirty="0">
                <a:latin typeface="Palatino Linotype" panose="02040502050505030304" pitchFamily="18" charset="0"/>
              </a:rPr>
              <a:t>Non-statistical/non-predictive values were dropped for the Machine Learning model</a:t>
            </a:r>
          </a:p>
          <a:p>
            <a:r>
              <a:rPr lang="en-CA" dirty="0">
                <a:latin typeface="Palatino Linotype" panose="02040502050505030304" pitchFamily="18" charset="0"/>
              </a:rPr>
              <a:t>Joining Tables:</a:t>
            </a:r>
          </a:p>
          <a:p>
            <a:pPr lvl="1"/>
            <a:r>
              <a:rPr lang="en-CA" dirty="0">
                <a:latin typeface="Palatino Linotype" panose="02040502050505030304" pitchFamily="18" charset="0"/>
              </a:rPr>
              <a:t>Joined tables based on player names and year to join their player stats, salaries, and team stats (add image of ERD later)</a:t>
            </a:r>
          </a:p>
          <a:p>
            <a:pPr lvl="1"/>
            <a:r>
              <a:rPr lang="en-CA" dirty="0">
                <a:latin typeface="Palatino Linotype" panose="02040502050505030304" pitchFamily="18" charset="0"/>
              </a:rPr>
              <a:t>Realized that some of the players played for multiple teams in a year so to accurately track the data within a year, some of the columns need to be summed while others need to be averaged</a:t>
            </a:r>
          </a:p>
          <a:p>
            <a:r>
              <a:rPr lang="en-CA" dirty="0">
                <a:latin typeface="Palatino Linotype" panose="02040502050505030304" pitchFamily="18" charset="0"/>
              </a:rPr>
              <a:t>Adjusting Data</a:t>
            </a:r>
          </a:p>
          <a:p>
            <a:pPr lvl="1"/>
            <a:r>
              <a:rPr lang="en-CA" dirty="0">
                <a:latin typeface="Palatino Linotype" panose="02040502050505030304" pitchFamily="18" charset="0"/>
              </a:rPr>
              <a:t>Salaries were adjusted using a CPI inflation module so that the $ is reported in the same value</a:t>
            </a:r>
          </a:p>
          <a:p>
            <a:pPr lvl="1"/>
            <a:r>
              <a:rPr lang="en-CA" dirty="0">
                <a:latin typeface="Palatino Linotype" panose="02040502050505030304" pitchFamily="18" charset="0"/>
              </a:rPr>
              <a:t>Salaries were placed into ranges to work with Machine Learning model better </a:t>
            </a:r>
          </a:p>
        </p:txBody>
      </p:sp>
    </p:spTree>
    <p:extLst>
      <p:ext uri="{BB962C8B-B14F-4D97-AF65-F5344CB8AC3E}">
        <p14:creationId xmlns:p14="http://schemas.microsoft.com/office/powerpoint/2010/main" val="241679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LR could not predict salary based on aggregate stats</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p:txBody>
      </p:sp>
    </p:spTree>
    <p:extLst>
      <p:ext uri="{BB962C8B-B14F-4D97-AF65-F5344CB8AC3E}">
        <p14:creationId xmlns:p14="http://schemas.microsoft.com/office/powerpoint/2010/main" val="111965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5981700" cy="3048000"/>
          </a:xfrm>
          <a:prstGeom prst="rect">
            <a:avLst/>
          </a:prstGeom>
        </p:spPr>
      </p:pic>
    </p:spTree>
    <p:extLst>
      <p:ext uri="{BB962C8B-B14F-4D97-AF65-F5344CB8AC3E}">
        <p14:creationId xmlns:p14="http://schemas.microsoft.com/office/powerpoint/2010/main" val="282271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Classification Report</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Tree>
    <p:extLst>
      <p:ext uri="{BB962C8B-B14F-4D97-AF65-F5344CB8AC3E}">
        <p14:creationId xmlns:p14="http://schemas.microsoft.com/office/powerpoint/2010/main" val="233270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lstStyle/>
          <a:p>
            <a:pPr marL="146050" indent="0">
              <a:buNone/>
            </a:pPr>
            <a:r>
              <a:rPr lang="en-CA" dirty="0"/>
              <a:t>The machine learning models were not that successful in predicting our target feature. This suggests that there might be other factors at play when teams decide on a player’s salary. Some factors might be:</a:t>
            </a:r>
          </a:p>
          <a:p>
            <a:r>
              <a:rPr lang="en-CA" dirty="0"/>
              <a:t>The Collective Bargaining Agreement having a salary cap, maximum/minimum contracts and rookie contracts</a:t>
            </a:r>
          </a:p>
          <a:p>
            <a:r>
              <a:rPr lang="en-CA" dirty="0"/>
              <a:t>Players have perceived value for very specific skills that don’t end up showing up in the statistics</a:t>
            </a:r>
          </a:p>
          <a:p>
            <a:r>
              <a:rPr lang="en-CA" dirty="0"/>
              <a:t>A player got injured then their production would drop while still being paid</a:t>
            </a:r>
          </a:p>
          <a:p>
            <a:r>
              <a:rPr lang="en-CA" dirty="0"/>
              <a:t>Players take pay cuts to salary in order to play for teams they think will win a championship</a:t>
            </a:r>
          </a:p>
          <a:p>
            <a:r>
              <a:rPr lang="en-CA" dirty="0"/>
              <a:t>Certain teams are less desirable to play for and might end up overpaying </a:t>
            </a:r>
            <a:r>
              <a:rPr lang="en-CA"/>
              <a:t>for production</a:t>
            </a:r>
            <a:endParaRPr lang="en-CA" dirty="0"/>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Source of Data</a:t>
            </a:r>
          </a:p>
          <a:p>
            <a:pPr marL="0" lvl="0" indent="0" algn="l" rtl="0">
              <a:spcBef>
                <a:spcPts val="1200"/>
              </a:spcBef>
              <a:spcAft>
                <a:spcPts val="0"/>
              </a:spcAft>
              <a:buNone/>
            </a:pPr>
            <a:r>
              <a:rPr lang="en" dirty="0">
                <a:latin typeface="Palatino Linotype" panose="02040502050505030304" pitchFamily="18" charset="0"/>
              </a:rPr>
              <a:t>Page 6 – Hypothesis</a:t>
            </a:r>
          </a:p>
          <a:p>
            <a:pPr marL="0" lvl="0" indent="0" algn="l" rtl="0">
              <a:spcBef>
                <a:spcPts val="1200"/>
              </a:spcBef>
              <a:spcAft>
                <a:spcPts val="0"/>
              </a:spcAft>
              <a:buNone/>
            </a:pPr>
            <a:r>
              <a:rPr lang="en" dirty="0">
                <a:latin typeface="Palatino Linotype" panose="02040502050505030304" pitchFamily="18" charset="0"/>
              </a:rPr>
              <a:t>Page 7 -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US" dirty="0">
                <a:latin typeface="Palatino Linotype" panose="02040502050505030304" pitchFamily="18" charset="0"/>
              </a:rPr>
              <a:t>Page 8 – List of Tools Used</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10 – Machine Learning Models</a:t>
            </a:r>
          </a:p>
          <a:p>
            <a:pPr marL="0" lvl="0" indent="0" algn="l" rtl="0">
              <a:spcBef>
                <a:spcPts val="1200"/>
              </a:spcBef>
              <a:spcAft>
                <a:spcPts val="0"/>
              </a:spcAft>
              <a:buNone/>
            </a:pPr>
            <a:r>
              <a:rPr lang="en-US" dirty="0">
                <a:latin typeface="Palatino Linotype" panose="02040502050505030304" pitchFamily="18" charset="0"/>
              </a:rPr>
              <a:t>Page 11 – Results and Visualizations</a:t>
            </a:r>
            <a:endParaRPr dirty="0">
              <a:latin typeface="Palatino Linotype" panose="02040502050505030304" pitchFamily="18" charset="0"/>
            </a:endParaRPr>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1958318501"/>
              </p:ext>
            </p:extLst>
          </p:nvPr>
        </p:nvGraphicFramePr>
        <p:xfrm>
          <a:off x="92075" y="92075"/>
          <a:ext cx="4572000" cy="2571750"/>
        </p:xfrm>
        <a:graphic>
          <a:graphicData uri="http://schemas.openxmlformats.org/presentationml/2006/ole">
            <mc:AlternateContent xmlns:mc="http://schemas.openxmlformats.org/markup-compatibility/2006">
              <mc:Choice xmlns:v="urn:schemas-microsoft-com:vml" Requires="v">
                <p:oleObj spid="_x0000_s1026" name="Presentation" r:id="rId4" imgW="4571957" imgH="2572537" progId="PowerPoint.Show.12">
                  <p:embed/>
                </p:oleObj>
              </mc:Choice>
              <mc:Fallback>
                <p:oleObj name="Presentation" r:id="rId4" imgW="4571957" imgH="2572537" progId="PowerPoint.Show.12">
                  <p:embed/>
                  <p:pic>
                    <p:nvPicPr>
                      <p:cNvPr id="0" name=""/>
                      <p:cNvPicPr/>
                      <p:nvPr/>
                    </p:nvPicPr>
                    <p:blipFill>
                      <a:blip r:embed="rId5"/>
                      <a:stretch>
                        <a:fillRect/>
                      </a:stretch>
                    </p:blipFill>
                    <p:spPr>
                      <a:xfrm>
                        <a:off x="92075" y="92075"/>
                        <a:ext cx="4572000" cy="257175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Source of Data</a:t>
            </a:r>
            <a:endParaRPr dirty="0"/>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smtClean="0">
                <a:solidFill>
                  <a:schemeClr val="hlink"/>
                </a:solidFill>
                <a:hlinkClick r:id="rId3"/>
              </a:rPr>
              <a:t>https</a:t>
            </a:r>
            <a:r>
              <a:rPr lang="en" u="sng" dirty="0">
                <a:solidFill>
                  <a:schemeClr val="hlink"/>
                </a:solidFill>
                <a:hlinkClick r:id="rId3"/>
              </a:rPr>
              <a:t>://www.kaggle.com/whitefero/nba-player-salary-19902017</a:t>
            </a:r>
            <a:endParaRPr dirty="0"/>
          </a:p>
          <a:p>
            <a:pPr marL="0" lvl="0" indent="0" algn="ctr" rtl="0">
              <a:spcBef>
                <a:spcPts val="1200"/>
              </a:spcBef>
              <a:spcAft>
                <a:spcPts val="0"/>
              </a:spcAft>
              <a:buNone/>
            </a:pPr>
            <a:r>
              <a:rPr lang="en" u="sng" dirty="0" smtClean="0">
                <a:solidFill>
                  <a:schemeClr val="hlink"/>
                </a:solidFill>
                <a:hlinkClick r:id="rId4"/>
              </a:rPr>
              <a:t>https</a:t>
            </a:r>
            <a:r>
              <a:rPr lang="en" u="sng" dirty="0">
                <a:solidFill>
                  <a:schemeClr val="hlink"/>
                </a:solidFill>
                <a:hlinkClick r:id="rId4"/>
              </a:rPr>
              <a:t>://www.kaggle.com/drgilermo/nba-players-stats</a:t>
            </a:r>
            <a:endParaRPr dirty="0"/>
          </a:p>
          <a:p>
            <a:pPr marL="0" lvl="0" indent="0" algn="ctr" rtl="0">
              <a:spcBef>
                <a:spcPts val="1200"/>
              </a:spcBef>
              <a:spcAft>
                <a:spcPts val="0"/>
              </a:spcAft>
              <a:buNone/>
            </a:pPr>
            <a:r>
              <a:rPr lang="en" u="sng" dirty="0" smtClean="0">
                <a:solidFill>
                  <a:schemeClr val="hlink"/>
                </a:solidFill>
                <a:hlinkClick r:id="rId5"/>
              </a:rPr>
              <a:t>https</a:t>
            </a:r>
            <a:r>
              <a:rPr lang="en" u="sng" dirty="0">
                <a:solidFill>
                  <a:schemeClr val="hlink"/>
                </a:solidFill>
                <a:hlinkClick r:id="rId5"/>
              </a:rPr>
              <a:t>://data.world/gmoney/nba-team-records-by-year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smtClean="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extLst>
      <p:ext uri="{BB962C8B-B14F-4D97-AF65-F5344CB8AC3E}">
        <p14:creationId xmlns:p14="http://schemas.microsoft.com/office/powerpoint/2010/main" val="133233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Palatino Linotype" panose="02040502050505030304" pitchFamily="18" charset="0"/>
              </a:rPr>
              <a:t>Source of Data</a:t>
            </a:r>
            <a:endParaRPr>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950</Words>
  <Application>Microsoft Office PowerPoint</Application>
  <PresentationFormat>On-screen Show (16:9)</PresentationFormat>
  <Paragraphs>95</Paragraphs>
  <Slides>16</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Georgia</vt:lpstr>
      <vt:lpstr>Lato</vt:lpstr>
      <vt:lpstr>Montserrat</vt:lpstr>
      <vt:lpstr>Palatino Linotype</vt:lpstr>
      <vt:lpstr>Focus</vt:lpstr>
      <vt:lpstr>Microsoft PowerPoint Presentation</vt:lpstr>
      <vt:lpstr>NBA Player Salaries</vt:lpstr>
      <vt:lpstr>Table of Contents </vt:lpstr>
      <vt:lpstr>Introduction</vt:lpstr>
      <vt:lpstr>Source of Data</vt:lpstr>
      <vt:lpstr>Source of Data</vt:lpstr>
      <vt:lpstr>Source of Data</vt:lpstr>
      <vt:lpstr>Hypothesis</vt:lpstr>
      <vt:lpstr>Brief Summary of CPI (Consumer Price Index)</vt:lpstr>
      <vt:lpstr>Tools Used</vt:lpstr>
      <vt:lpstr>Data Exploration/Analysis</vt:lpstr>
      <vt:lpstr>Machine Learning Models</vt:lpstr>
      <vt:lpstr>Results and Visualizations</vt:lpstr>
      <vt:lpstr>Results and Visualizations</vt:lpstr>
      <vt:lpstr>Results and Visualizations</vt:lpstr>
      <vt:lpstr>Results and Visualizations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Administrator</cp:lastModifiedBy>
  <cp:revision>11</cp:revision>
  <dcterms:modified xsi:type="dcterms:W3CDTF">2021-08-04T00:40:50Z</dcterms:modified>
</cp:coreProperties>
</file>