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63" r:id="rId5"/>
    <p:sldId id="260" r:id="rId6"/>
    <p:sldId id="259" r:id="rId7"/>
    <p:sldId id="262" r:id="rId8"/>
    <p:sldId id="264" r:id="rId9"/>
    <p:sldId id="266"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93" autoAdjust="0"/>
  </p:normalViewPr>
  <p:slideViewPr>
    <p:cSldViewPr snapToGrid="0">
      <p:cViewPr>
        <p:scale>
          <a:sx n="66" d="100"/>
          <a:sy n="66" d="100"/>
        </p:scale>
        <p:origin x="150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523c73776_0_1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523c73776_0_1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523c73776_0_3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523c73776_0_3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829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e523c73776_0_3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e523c73776_0_3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523c73776_0_3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523c73776_0_3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lvl="0" indent="0">
              <a:buNone/>
            </a:pPr>
            <a:r>
              <a:rPr lang="en-US" b="1" dirty="0" smtClean="0"/>
              <a:t>To</a:t>
            </a:r>
            <a:r>
              <a:rPr lang="en-US" b="1" baseline="0" dirty="0" smtClean="0"/>
              <a:t> be done for deliverable 4: </a:t>
            </a:r>
          </a:p>
          <a:p>
            <a:pPr marL="457200" lvl="0" indent="-298450">
              <a:buFontTx/>
              <a:buChar char="-"/>
            </a:pPr>
            <a:r>
              <a:rPr lang="en-US" b="0" baseline="0" dirty="0" smtClean="0"/>
              <a:t>interpret/explain what the scores mean (can either go into detail for each or not, but essentially the model was not very good at predicting) </a:t>
            </a:r>
          </a:p>
          <a:p>
            <a:pPr marL="457200" lvl="0" indent="-298450">
              <a:buFontTx/>
              <a:buChar char="-"/>
            </a:pPr>
            <a:endParaRPr lang="en-US" b="0" baseline="0" dirty="0" smtClean="0"/>
          </a:p>
          <a:p>
            <a:pPr marL="457200" lvl="0" indent="-298450">
              <a:buFontTx/>
              <a:buChar char="-"/>
            </a:pPr>
            <a:r>
              <a:rPr lang="en-US" b="0" baseline="0" dirty="0" smtClean="0"/>
              <a:t>Explain the ranking of features (maybe add Dean’s visualizations here) we can see that each feature individually doesn’t have much of an impact, therefore other factors might come into play, though the top ranking features are what we’d expect, the longer you play the higher your salary is as indicated by year, age and games. PER = player efficiency rating and WS = win share are also near the top which are usually stats which track player performance as a whole and wins added so those are good metrics to measure/indicate that better/winning players tend to be paid more </a:t>
            </a:r>
          </a:p>
          <a:p>
            <a:pPr marL="457200" lvl="0" indent="-298450">
              <a:buFontTx/>
              <a:buChar char="-"/>
            </a:pPr>
            <a:endParaRPr lang="en-US" b="0" baseline="0" dirty="0"/>
          </a:p>
          <a:p>
            <a:pPr marL="457200" lvl="0" indent="-298450">
              <a:buFontTx/>
              <a:buChar char="-"/>
            </a:pPr>
            <a:r>
              <a:rPr lang="en-US" b="0" baseline="0" dirty="0" smtClean="0"/>
              <a:t>Explain that we went from a linear model (not insightful since it was a blob) to Random Forest (to try and improve predictions and determine importance of features; which we see isn’t accurate either) to Deep learning  model</a:t>
            </a:r>
          </a:p>
        </p:txBody>
      </p:sp>
    </p:spTree>
    <p:extLst>
      <p:ext uri="{BB962C8B-B14F-4D97-AF65-F5344CB8AC3E}">
        <p14:creationId xmlns:p14="http://schemas.microsoft.com/office/powerpoint/2010/main" val="362983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whitefero/nba-player-salary-19902017"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hyperlink" Target="https://data.world/gmoney/nba-team-records-by-year" TargetMode="External"/><Relationship Id="rId4" Type="http://schemas.openxmlformats.org/officeDocument/2006/relationships/hyperlink" Target="https://www.kaggle.com/drgilermo/nba-players-sta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NBA Player Salaries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A Machine Learning Model</a:t>
            </a:r>
            <a:endParaRPr/>
          </a:p>
          <a:p>
            <a:pPr marL="0" lvl="0" indent="0" algn="l" rtl="0">
              <a:spcBef>
                <a:spcPts val="0"/>
              </a:spcBef>
              <a:spcAft>
                <a:spcPts val="0"/>
              </a:spcAft>
              <a:buNone/>
            </a:pPr>
            <a:r>
              <a:rPr lang="en"/>
              <a:t>To Determine NBA Salaries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Table of Contents	</a:t>
            </a:r>
            <a:endParaRPr/>
          </a:p>
        </p:txBody>
      </p:sp>
      <p:sp>
        <p:nvSpPr>
          <p:cNvPr id="141" name="Google Shape;141;p14"/>
          <p:cNvSpPr txBox="1">
            <a:spLocks noGrp="1"/>
          </p:cNvSpPr>
          <p:nvPr>
            <p:ph type="body" idx="1"/>
          </p:nvPr>
        </p:nvSpPr>
        <p:spPr>
          <a:xfrm>
            <a:off x="274700" y="11672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Page </a:t>
            </a:r>
            <a:r>
              <a:rPr lang="en" dirty="0" smtClean="0"/>
              <a:t>3 to 4 – Introduction</a:t>
            </a:r>
            <a:endParaRPr dirty="0"/>
          </a:p>
          <a:p>
            <a:pPr marL="0" lvl="0" indent="0" algn="l" rtl="0">
              <a:spcBef>
                <a:spcPts val="1200"/>
              </a:spcBef>
              <a:spcAft>
                <a:spcPts val="0"/>
              </a:spcAft>
              <a:buNone/>
            </a:pPr>
            <a:r>
              <a:rPr lang="en" dirty="0"/>
              <a:t>Page </a:t>
            </a:r>
            <a:r>
              <a:rPr lang="en" dirty="0" smtClean="0"/>
              <a:t>5 to 6</a:t>
            </a:r>
            <a:r>
              <a:rPr lang="en" dirty="0"/>
              <a:t> </a:t>
            </a:r>
            <a:r>
              <a:rPr lang="en" dirty="0" smtClean="0"/>
              <a:t>– </a:t>
            </a:r>
            <a:r>
              <a:rPr lang="en" dirty="0" smtClean="0"/>
              <a:t>Source </a:t>
            </a:r>
            <a:r>
              <a:rPr lang="en" dirty="0"/>
              <a:t>of Data</a:t>
            </a:r>
            <a:endParaRPr dirty="0"/>
          </a:p>
          <a:p>
            <a:pPr marL="0" lvl="0" indent="0" algn="l" rtl="0">
              <a:spcBef>
                <a:spcPts val="1200"/>
              </a:spcBef>
              <a:spcAft>
                <a:spcPts val="0"/>
              </a:spcAft>
              <a:buNone/>
            </a:pPr>
            <a:r>
              <a:rPr lang="en" dirty="0"/>
              <a:t>Page 5 </a:t>
            </a:r>
            <a:r>
              <a:rPr lang="en" dirty="0" smtClean="0"/>
              <a:t>– </a:t>
            </a:r>
            <a:r>
              <a:rPr lang="en" dirty="0" smtClean="0"/>
              <a:t>Description </a:t>
            </a:r>
            <a:r>
              <a:rPr lang="en" dirty="0"/>
              <a:t>of the Data Exploration Phase</a:t>
            </a:r>
            <a:endParaRPr dirty="0"/>
          </a:p>
          <a:p>
            <a:pPr marL="0" lvl="0" indent="0" algn="l" rtl="0">
              <a:spcBef>
                <a:spcPts val="1200"/>
              </a:spcBef>
              <a:spcAft>
                <a:spcPts val="0"/>
              </a:spcAft>
              <a:buNone/>
            </a:pPr>
            <a:r>
              <a:rPr lang="en" dirty="0"/>
              <a:t>Page 6 </a:t>
            </a:r>
            <a:r>
              <a:rPr lang="en" dirty="0" smtClean="0"/>
              <a:t>– Description </a:t>
            </a:r>
            <a:r>
              <a:rPr lang="en" dirty="0"/>
              <a:t>of the Analysis </a:t>
            </a:r>
            <a:r>
              <a:rPr lang="en" dirty="0" smtClean="0"/>
              <a:t>Phase</a:t>
            </a:r>
          </a:p>
          <a:p>
            <a:pPr marL="0" lvl="0" indent="0" algn="l" rtl="0">
              <a:spcBef>
                <a:spcPts val="1200"/>
              </a:spcBef>
              <a:spcAft>
                <a:spcPts val="0"/>
              </a:spcAft>
              <a:buNone/>
            </a:pPr>
            <a:r>
              <a:rPr lang="en" dirty="0" smtClean="0"/>
              <a:t>Page 7 – Tools used</a:t>
            </a: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smtClean="0"/>
              <a:t>Introduction – Selected Topic</a:t>
            </a:r>
            <a:endParaRPr dirty="0"/>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Basketball is a rapidly growing sport internationally. The National Basketball Association(NBA) is the league where the top paid and most sought after players play in. It was founded in New York City on June 6, 1946 and is currently the third wealthiest professional sports league in North America. Since 2020, the NBA has the highest average annual salary of all professional athletes in the world. </a:t>
            </a:r>
            <a:endParaRPr dirty="0"/>
          </a:p>
          <a:p>
            <a:pPr marL="0" lvl="0" indent="0" algn="l" rtl="0">
              <a:spcBef>
                <a:spcPts val="1200"/>
              </a:spcBef>
              <a:spcAft>
                <a:spcPts val="1200"/>
              </a:spcAft>
              <a:buNone/>
            </a:pPr>
            <a:r>
              <a:rPr lang="en" dirty="0"/>
              <a:t>We will use a machine learning model to analyze the statistical production of each player and determine what their </a:t>
            </a:r>
            <a:r>
              <a:rPr lang="en" dirty="0" smtClean="0"/>
              <a:t>salary range </a:t>
            </a:r>
            <a:r>
              <a:rPr lang="en" dirty="0"/>
              <a:t>will be. </a:t>
            </a:r>
            <a:endParaRPr dirty="0"/>
          </a:p>
        </p:txBody>
      </p:sp>
      <p:sp>
        <p:nvSpPr>
          <p:cNvPr id="148" name="Google Shape;148;p15"/>
          <p:cNvSpPr txBox="1"/>
          <p:nvPr/>
        </p:nvSpPr>
        <p:spPr>
          <a:xfrm>
            <a:off x="4817875" y="4137000"/>
            <a:ext cx="3959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292929"/>
                </a:solidFill>
                <a:highlight>
                  <a:srgbClr val="FFFFFF"/>
                </a:highlight>
                <a:latin typeface="Georgia"/>
                <a:ea typeface="Georgia"/>
                <a:cs typeface="Georgia"/>
                <a:sym typeface="Georgia"/>
              </a:rPr>
              <a:t>“Everything is worth what its purchaser will pay for it” — Publilius Syrus</a:t>
            </a:r>
            <a:endParaRPr>
              <a:latin typeface="Lato"/>
              <a:ea typeface="Lato"/>
              <a:cs typeface="Lato"/>
              <a:sym typeface="Lato"/>
            </a:endParaRPr>
          </a:p>
        </p:txBody>
      </p:sp>
      <p:pic>
        <p:nvPicPr>
          <p:cNvPr id="1030" name="Picture 6" descr="NBA Logo and its History | LogoMyWay"/>
          <p:cNvPicPr>
            <a:picLocks noChangeAspect="1" noChangeArrowheads="1"/>
          </p:cNvPicPr>
          <p:nvPr/>
        </p:nvPicPr>
        <p:blipFill rotWithShape="1">
          <a:blip r:embed="rId3">
            <a:extLst>
              <a:ext uri="{28A0092B-C50C-407E-A947-70E740481C1C}">
                <a14:useLocalDpi xmlns:a14="http://schemas.microsoft.com/office/drawing/2010/main" val="0"/>
              </a:ext>
            </a:extLst>
          </a:blip>
          <a:srcRect l="30130" t="2764" r="28988" b="3294"/>
          <a:stretch/>
        </p:blipFill>
        <p:spPr bwMode="auto">
          <a:xfrm>
            <a:off x="0" y="3696909"/>
            <a:ext cx="638629" cy="1446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Introduction – Topic &amp; Questions to Answer</a:t>
            </a:r>
            <a:endParaRPr lang="en-US" dirty="0"/>
          </a:p>
        </p:txBody>
      </p:sp>
      <p:sp>
        <p:nvSpPr>
          <p:cNvPr id="3" name="Text Placeholder 2"/>
          <p:cNvSpPr>
            <a:spLocks noGrp="1"/>
          </p:cNvSpPr>
          <p:nvPr>
            <p:ph type="body" idx="1"/>
          </p:nvPr>
        </p:nvSpPr>
        <p:spPr>
          <a:xfrm>
            <a:off x="1297500" y="1062670"/>
            <a:ext cx="7038900" cy="2911200"/>
          </a:xfrm>
        </p:spPr>
        <p:txBody>
          <a:bodyPr/>
          <a:lstStyle/>
          <a:p>
            <a:pPr marL="146050" indent="0">
              <a:buNone/>
            </a:pPr>
            <a:r>
              <a:rPr lang="en-US" dirty="0" smtClean="0"/>
              <a:t>As a group we have a mix of interest in sports and finance. In order to accommodate and combine the interests, we decided to take a look at the finance side (i.e. salaries) of </a:t>
            </a:r>
            <a:r>
              <a:rPr lang="en-US" dirty="0" smtClean="0"/>
              <a:t>sports</a:t>
            </a:r>
          </a:p>
          <a:p>
            <a:pPr marL="146050" indent="0">
              <a:buNone/>
            </a:pPr>
            <a:endParaRPr lang="en-US" dirty="0" smtClean="0"/>
          </a:p>
          <a:p>
            <a:pPr marL="146050" indent="0">
              <a:buNone/>
            </a:pPr>
            <a:r>
              <a:rPr lang="en-US" dirty="0"/>
              <a:t>We will use the player’s statistics as the ‘features’ of our Machine Learning Model and the player's salary will be the ‘output’. The questions we are hoping to answer are: </a:t>
            </a:r>
          </a:p>
          <a:p>
            <a:r>
              <a:rPr lang="en-US" dirty="0"/>
              <a:t>“Can we predict a player’s salary based on their NBA statistics?”</a:t>
            </a:r>
          </a:p>
          <a:p>
            <a:r>
              <a:rPr lang="en-US" dirty="0"/>
              <a:t>“Do player statistics have an impact on salaries”</a:t>
            </a:r>
          </a:p>
          <a:p>
            <a:r>
              <a:rPr lang="en-US" dirty="0"/>
              <a:t>“If so, which statistics have a greater impact on salaries or are more impactful”</a:t>
            </a:r>
          </a:p>
          <a:p>
            <a:pPr marL="146050" indent="0">
              <a:buNone/>
            </a:pPr>
            <a:endParaRPr lang="en-US" dirty="0"/>
          </a:p>
          <a:p>
            <a:pPr marL="146050" indent="0">
              <a:buNone/>
            </a:pPr>
            <a:r>
              <a:rPr lang="en-US" dirty="0" smtClean="0"/>
              <a:t> </a:t>
            </a:r>
            <a:endParaRPr lang="en-US" dirty="0"/>
          </a:p>
        </p:txBody>
      </p:sp>
      <p:pic>
        <p:nvPicPr>
          <p:cNvPr id="2050" name="Picture 2" descr="Mineral County has PVC Player, Coach of the Year, 8 on team"/>
          <p:cNvPicPr>
            <a:picLocks noChangeAspect="1" noChangeArrowheads="1"/>
          </p:cNvPicPr>
          <p:nvPr/>
        </p:nvPicPr>
        <p:blipFill rotWithShape="1">
          <a:blip r:embed="rId3">
            <a:extLst>
              <a:ext uri="{28A0092B-C50C-407E-A947-70E740481C1C}">
                <a14:useLocalDpi xmlns:a14="http://schemas.microsoft.com/office/drawing/2010/main" val="0"/>
              </a:ext>
            </a:extLst>
          </a:blip>
          <a:srcRect r="17217"/>
          <a:stretch/>
        </p:blipFill>
        <p:spPr bwMode="auto">
          <a:xfrm>
            <a:off x="1297500" y="3205091"/>
            <a:ext cx="2229471" cy="15170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fference Between MOU and Contract | Difference Betw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6929" y="3193521"/>
            <a:ext cx="2229471" cy="1537557"/>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4207350" y="3693785"/>
            <a:ext cx="1219200" cy="537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19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108814" y="611464"/>
            <a:ext cx="7038900" cy="636764"/>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smtClean="0"/>
              <a:t>Source of Data</a:t>
            </a:r>
            <a:endParaRPr dirty="0"/>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 are looking to answer how much a player should be paid with the amount of on court statistical production they provide in the major categories. </a:t>
            </a:r>
            <a:endParaRPr lang="en" dirty="0" smtClean="0"/>
          </a:p>
          <a:p>
            <a:pPr marL="285750" indent="-285750"/>
            <a:r>
              <a:rPr lang="en" dirty="0" smtClean="0"/>
              <a:t>Points</a:t>
            </a:r>
            <a:r>
              <a:rPr lang="en" dirty="0"/>
              <a:t>, rebounds, assists, steals, blocks, three pointers made, field goal percentage, three point percentage, team record and turnovers are all considered. </a:t>
            </a:r>
            <a:endParaRPr dirty="0"/>
          </a:p>
          <a:p>
            <a:pPr marL="0" lvl="0" indent="0" algn="l" rtl="0">
              <a:spcBef>
                <a:spcPts val="1200"/>
              </a:spcBef>
              <a:spcAft>
                <a:spcPts val="1200"/>
              </a:spcAft>
              <a:buNone/>
            </a:pPr>
            <a:r>
              <a:rPr lang="en" dirty="0"/>
              <a:t>The datasets that we found provide salary from the 1990-2017 seasons, which is when the league’s players experienced a massive increase to their salary from the new Collective Bargaining Agreement in 2017.</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195900" y="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Source of Data</a:t>
            </a:r>
            <a:endParaRPr dirty="0"/>
          </a:p>
        </p:txBody>
      </p:sp>
      <p:sp>
        <p:nvSpPr>
          <p:cNvPr id="154" name="Google Shape;154;p16"/>
          <p:cNvSpPr txBox="1">
            <a:spLocks noGrp="1"/>
          </p:cNvSpPr>
          <p:nvPr>
            <p:ph type="body" idx="1"/>
          </p:nvPr>
        </p:nvSpPr>
        <p:spPr>
          <a:xfrm>
            <a:off x="484435" y="3889828"/>
            <a:ext cx="8665029" cy="3468908"/>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r>
              <a:rPr lang="en" u="sng" dirty="0" smtClean="0">
                <a:solidFill>
                  <a:schemeClr val="hlink"/>
                </a:solidFill>
                <a:hlinkClick r:id="rId3"/>
              </a:rPr>
              <a:t>https</a:t>
            </a:r>
            <a:r>
              <a:rPr lang="en" u="sng" dirty="0">
                <a:solidFill>
                  <a:schemeClr val="hlink"/>
                </a:solidFill>
                <a:hlinkClick r:id="rId3"/>
              </a:rPr>
              <a:t>://www.kaggle.com/whitefero/nba-player-salary-19902017</a:t>
            </a:r>
            <a:endParaRPr dirty="0"/>
          </a:p>
          <a:p>
            <a:pPr marL="0" lvl="0" indent="0" algn="ctr" rtl="0">
              <a:spcBef>
                <a:spcPts val="1200"/>
              </a:spcBef>
              <a:spcAft>
                <a:spcPts val="0"/>
              </a:spcAft>
              <a:buNone/>
            </a:pPr>
            <a:r>
              <a:rPr lang="en" u="sng" dirty="0" smtClean="0">
                <a:solidFill>
                  <a:schemeClr val="hlink"/>
                </a:solidFill>
                <a:hlinkClick r:id="rId4"/>
              </a:rPr>
              <a:t>https</a:t>
            </a:r>
            <a:r>
              <a:rPr lang="en" u="sng" dirty="0">
                <a:solidFill>
                  <a:schemeClr val="hlink"/>
                </a:solidFill>
                <a:hlinkClick r:id="rId4"/>
              </a:rPr>
              <a:t>://www.kaggle.com/drgilermo/nba-players-stats</a:t>
            </a:r>
            <a:endParaRPr dirty="0"/>
          </a:p>
          <a:p>
            <a:pPr marL="0" lvl="0" indent="0" algn="ctr" rtl="0">
              <a:spcBef>
                <a:spcPts val="1200"/>
              </a:spcBef>
              <a:spcAft>
                <a:spcPts val="0"/>
              </a:spcAft>
              <a:buNone/>
            </a:pPr>
            <a:r>
              <a:rPr lang="en" u="sng" dirty="0" smtClean="0">
                <a:solidFill>
                  <a:schemeClr val="hlink"/>
                </a:solidFill>
                <a:hlinkClick r:id="rId5"/>
              </a:rPr>
              <a:t>https</a:t>
            </a:r>
            <a:r>
              <a:rPr lang="en" u="sng" dirty="0">
                <a:solidFill>
                  <a:schemeClr val="hlink"/>
                </a:solidFill>
                <a:hlinkClick r:id="rId5"/>
              </a:rPr>
              <a:t>://data.world/gmoney/nba-team-records-by-year</a:t>
            </a:r>
            <a:endParaRPr dirty="0"/>
          </a:p>
          <a:p>
            <a:pPr marL="0" lvl="0" indent="0" algn="ctr" rtl="0">
              <a:spcBef>
                <a:spcPts val="1200"/>
              </a:spcBef>
              <a:spcAft>
                <a:spcPts val="1200"/>
              </a:spcAft>
              <a:buNone/>
            </a:pPr>
            <a:endParaRPr dirty="0"/>
          </a:p>
        </p:txBody>
      </p:sp>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b="62056"/>
          <a:stretch/>
        </p:blipFill>
        <p:spPr>
          <a:xfrm>
            <a:off x="1297500" y="471870"/>
            <a:ext cx="7038900" cy="3654931"/>
          </a:xfrm>
          <a:prstGeom prst="rect">
            <a:avLst/>
          </a:prstGeom>
        </p:spPr>
      </p:pic>
      <p:sp>
        <p:nvSpPr>
          <p:cNvPr id="5" name="Google Shape;154;p16"/>
          <p:cNvSpPr txBox="1">
            <a:spLocks/>
          </p:cNvSpPr>
          <p:nvPr/>
        </p:nvSpPr>
        <p:spPr>
          <a:xfrm>
            <a:off x="1297500" y="647145"/>
            <a:ext cx="1779528" cy="1342569"/>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buFont typeface="Lato"/>
              <a:buNone/>
            </a:pPr>
            <a:r>
              <a:rPr lang="en-US" dirty="0" smtClean="0">
                <a:solidFill>
                  <a:schemeClr val="tx1"/>
                </a:solidFill>
              </a:rPr>
              <a:t>Our datasets currently contain data on NBA players and their season stats. It also contains biographical information and the records of their teams. </a:t>
            </a:r>
          </a:p>
          <a:p>
            <a:pPr marL="0" indent="0">
              <a:spcBef>
                <a:spcPts val="1200"/>
              </a:spcBef>
              <a:spcAft>
                <a:spcPts val="1200"/>
              </a:spcAft>
              <a:buFont typeface="Lato"/>
              <a:buNone/>
            </a:pP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AA5A-42BF-42AC-BA8F-A8426AB6AC6E}"/>
              </a:ext>
            </a:extLst>
          </p:cNvPr>
          <p:cNvSpPr>
            <a:spLocks noGrp="1"/>
          </p:cNvSpPr>
          <p:nvPr>
            <p:ph type="title"/>
          </p:nvPr>
        </p:nvSpPr>
        <p:spPr/>
        <p:txBody>
          <a:bodyPr>
            <a:normAutofit fontScale="90000"/>
          </a:bodyPr>
          <a:lstStyle/>
          <a:p>
            <a:pPr algn="ctr"/>
            <a:r>
              <a:rPr lang="en-US" dirty="0"/>
              <a:t>Description of the data exploration phase of the project</a:t>
            </a:r>
            <a:br>
              <a:rPr lang="en-US" dirty="0"/>
            </a:br>
            <a:endParaRPr lang="en-CA" dirty="0"/>
          </a:p>
        </p:txBody>
      </p:sp>
      <p:sp>
        <p:nvSpPr>
          <p:cNvPr id="3" name="Text Placeholder 2">
            <a:extLst>
              <a:ext uri="{FF2B5EF4-FFF2-40B4-BE49-F238E27FC236}">
                <a16:creationId xmlns:a16="http://schemas.microsoft.com/office/drawing/2014/main" id="{A56F7CD2-93E5-41EF-8C89-F5CF18AFE037}"/>
              </a:ext>
            </a:extLst>
          </p:cNvPr>
          <p:cNvSpPr>
            <a:spLocks noGrp="1"/>
          </p:cNvSpPr>
          <p:nvPr>
            <p:ph type="body" idx="1"/>
          </p:nvPr>
        </p:nvSpPr>
        <p:spPr>
          <a:xfrm>
            <a:off x="1297500" y="1307850"/>
            <a:ext cx="7038900" cy="2911200"/>
          </a:xfrm>
        </p:spPr>
        <p:txBody>
          <a:bodyPr/>
          <a:lstStyle/>
          <a:p>
            <a:r>
              <a:rPr lang="en-CA" dirty="0" smtClean="0"/>
              <a:t>Dropping Values:</a:t>
            </a:r>
          </a:p>
          <a:p>
            <a:pPr lvl="1"/>
            <a:r>
              <a:rPr lang="en-CA" dirty="0" smtClean="0"/>
              <a:t>Advanced stats weren’t tracked throughout all the years in the dataset, so those columns were dropped </a:t>
            </a:r>
          </a:p>
          <a:p>
            <a:pPr lvl="1"/>
            <a:r>
              <a:rPr lang="en-CA" dirty="0" smtClean="0"/>
              <a:t>Salary data was not available until 1990 so prior years were dropped </a:t>
            </a:r>
          </a:p>
          <a:p>
            <a:pPr lvl="1"/>
            <a:r>
              <a:rPr lang="en-CA" dirty="0" smtClean="0"/>
              <a:t>Non-statistical/non-predictive values were dropped for the Machine Learning model</a:t>
            </a:r>
          </a:p>
          <a:p>
            <a:r>
              <a:rPr lang="en-CA" dirty="0" smtClean="0"/>
              <a:t>Joining Tables:</a:t>
            </a:r>
          </a:p>
          <a:p>
            <a:pPr lvl="1"/>
            <a:r>
              <a:rPr lang="en-CA" dirty="0" smtClean="0"/>
              <a:t>Joined tables based on player names and year to join their player stats, salaries, and team </a:t>
            </a:r>
            <a:r>
              <a:rPr lang="en-CA" dirty="0" smtClean="0"/>
              <a:t>stats</a:t>
            </a:r>
            <a:endParaRPr lang="en-CA" dirty="0" smtClean="0"/>
          </a:p>
          <a:p>
            <a:pPr lvl="1"/>
            <a:r>
              <a:rPr lang="en-CA" dirty="0" smtClean="0"/>
              <a:t>Realized that some of the players played for multiple teams in a year so to accurately track the data within a year, some of the columns need to be summed while others need to be averaged</a:t>
            </a:r>
          </a:p>
          <a:p>
            <a:r>
              <a:rPr lang="en-CA" dirty="0" smtClean="0"/>
              <a:t>Adjusting Data</a:t>
            </a:r>
          </a:p>
          <a:p>
            <a:pPr lvl="1"/>
            <a:r>
              <a:rPr lang="en-CA" dirty="0" smtClean="0"/>
              <a:t>Salaries were adjusted using a CPI inflation module so that the $ is reported in the same value</a:t>
            </a:r>
          </a:p>
          <a:p>
            <a:pPr lvl="1"/>
            <a:r>
              <a:rPr lang="en-CA" dirty="0" smtClean="0"/>
              <a:t>Salaries were placed into ranges to work with Machine Learning model better </a:t>
            </a:r>
            <a:endParaRPr lang="en-CA" dirty="0"/>
          </a:p>
        </p:txBody>
      </p:sp>
    </p:spTree>
    <p:extLst>
      <p:ext uri="{BB962C8B-B14F-4D97-AF65-F5344CB8AC3E}">
        <p14:creationId xmlns:p14="http://schemas.microsoft.com/office/powerpoint/2010/main" val="241679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00" y="408265"/>
            <a:ext cx="7038900" cy="914100"/>
          </a:xfrm>
        </p:spPr>
        <p:txBody>
          <a:bodyPr/>
          <a:lstStyle/>
          <a:p>
            <a:r>
              <a:rPr lang="en-US" dirty="0" smtClean="0"/>
              <a:t>Tools Used</a:t>
            </a:r>
            <a:endParaRPr lang="en-US" dirty="0"/>
          </a:p>
        </p:txBody>
      </p:sp>
      <p:sp>
        <p:nvSpPr>
          <p:cNvPr id="3" name="Text Placeholder 2"/>
          <p:cNvSpPr>
            <a:spLocks noGrp="1"/>
          </p:cNvSpPr>
          <p:nvPr>
            <p:ph type="body" idx="1"/>
          </p:nvPr>
        </p:nvSpPr>
        <p:spPr>
          <a:xfrm>
            <a:off x="1297500" y="1196075"/>
            <a:ext cx="7038900" cy="2911200"/>
          </a:xfrm>
        </p:spPr>
        <p:txBody>
          <a:bodyPr/>
          <a:lstStyle/>
          <a:p>
            <a:r>
              <a:rPr lang="en-US" dirty="0"/>
              <a:t>Excel was used for ease to explore/filter through whole dataset </a:t>
            </a:r>
            <a:endParaRPr lang="en-US" dirty="0" smtClean="0"/>
          </a:p>
          <a:p>
            <a:endParaRPr lang="en-US" dirty="0" smtClean="0"/>
          </a:p>
          <a:p>
            <a:r>
              <a:rPr lang="en-US" dirty="0" smtClean="0"/>
              <a:t>SQL was used to join raw csv/datasets into one table </a:t>
            </a:r>
          </a:p>
          <a:p>
            <a:endParaRPr lang="en-US" dirty="0" smtClean="0"/>
          </a:p>
          <a:p>
            <a:r>
              <a:rPr lang="en-US" dirty="0" smtClean="0"/>
              <a:t>Python/Pandas </a:t>
            </a:r>
            <a:r>
              <a:rPr lang="en-US" dirty="0" smtClean="0"/>
              <a:t>was used to load in and clean data</a:t>
            </a:r>
          </a:p>
          <a:p>
            <a:endParaRPr lang="en-US" dirty="0" smtClean="0"/>
          </a:p>
          <a:p>
            <a:r>
              <a:rPr lang="en-US" dirty="0" smtClean="0"/>
              <a:t>Python/Pandas </a:t>
            </a:r>
            <a:r>
              <a:rPr lang="en-US" dirty="0" smtClean="0"/>
              <a:t>was also used for Machine Learning</a:t>
            </a:r>
          </a:p>
        </p:txBody>
      </p:sp>
      <p:pic>
        <p:nvPicPr>
          <p:cNvPr id="3078" name="Picture 6" descr="Microsoft Excel | Cambrian College Teaching &amp;amp; Learning Innovation Hub"/>
          <p:cNvPicPr>
            <a:picLocks noChangeAspect="1" noChangeArrowheads="1"/>
          </p:cNvPicPr>
          <p:nvPr/>
        </p:nvPicPr>
        <p:blipFill rotWithShape="1">
          <a:blip r:embed="rId2">
            <a:extLst>
              <a:ext uri="{28A0092B-C50C-407E-A947-70E740481C1C}">
                <a14:useLocalDpi xmlns:a14="http://schemas.microsoft.com/office/drawing/2010/main" val="0"/>
              </a:ext>
            </a:extLst>
          </a:blip>
          <a:srcRect l="30755" t="3505" r="28773" b="2324"/>
          <a:stretch/>
        </p:blipFill>
        <p:spPr bwMode="auto">
          <a:xfrm>
            <a:off x="1065464" y="3358704"/>
            <a:ext cx="1256823" cy="116975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ave money and improve agility and scale by modernizing your SQL Server to  Azure SQL | Argon 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7768" y="3352801"/>
            <a:ext cx="1558363" cy="116975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Python - ironFocus"/>
          <p:cNvPicPr>
            <a:picLocks noChangeAspect="1" noChangeArrowheads="1"/>
          </p:cNvPicPr>
          <p:nvPr/>
        </p:nvPicPr>
        <p:blipFill rotWithShape="1">
          <a:blip r:embed="rId4">
            <a:extLst>
              <a:ext uri="{28A0092B-C50C-407E-A947-70E740481C1C}">
                <a14:useLocalDpi xmlns:a14="http://schemas.microsoft.com/office/drawing/2010/main" val="0"/>
              </a:ext>
            </a:extLst>
          </a:blip>
          <a:srcRect t="10008" b="13471"/>
          <a:stretch/>
        </p:blipFill>
        <p:spPr bwMode="auto">
          <a:xfrm>
            <a:off x="6800019" y="3352801"/>
            <a:ext cx="1536381" cy="117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03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79835"/>
            <a:ext cx="7038900" cy="914100"/>
          </a:xfrm>
        </p:spPr>
        <p:txBody>
          <a:bodyPr/>
          <a:lstStyle/>
          <a:p>
            <a:r>
              <a:rPr lang="en-US" dirty="0" smtClean="0"/>
              <a:t>Findings (to be done for deliverable 4)</a:t>
            </a:r>
            <a:endParaRPr lang="en-US" dirty="0"/>
          </a:p>
        </p:txBody>
      </p:sp>
      <p:sp>
        <p:nvSpPr>
          <p:cNvPr id="3" name="Text Placeholder 2"/>
          <p:cNvSpPr>
            <a:spLocks noGrp="1"/>
          </p:cNvSpPr>
          <p:nvPr>
            <p:ph type="body" idx="1"/>
          </p:nvPr>
        </p:nvSpPr>
        <p:spPr>
          <a:xfrm>
            <a:off x="-467557" y="1468301"/>
            <a:ext cx="7038900" cy="2911200"/>
          </a:xfrm>
        </p:spPr>
        <p:txBody>
          <a:bodyPr/>
          <a:lstStyle/>
          <a:p>
            <a:pPr marL="615950" lvl="1" indent="0">
              <a:buNone/>
            </a:pPr>
            <a:r>
              <a:rPr lang="en-US" dirty="0" smtClean="0"/>
              <a:t>0.   'Predicted </a:t>
            </a:r>
            <a:r>
              <a:rPr lang="en-US" dirty="0"/>
              <a:t>0 To 999999',</a:t>
            </a:r>
          </a:p>
          <a:p>
            <a:pPr marL="844550" lvl="1" indent="-228600">
              <a:buAutoNum type="arabicPeriod"/>
            </a:pPr>
            <a:r>
              <a:rPr lang="en-US" dirty="0"/>
              <a:t>'Predicted 1000000 To 1999999',</a:t>
            </a:r>
          </a:p>
          <a:p>
            <a:pPr marL="844550" lvl="1" indent="-228600">
              <a:buAutoNum type="arabicPeriod"/>
            </a:pPr>
            <a:r>
              <a:rPr lang="en-US" dirty="0"/>
              <a:t>'Predicted 2000000 To 2999999',</a:t>
            </a:r>
          </a:p>
          <a:p>
            <a:pPr marL="844550" lvl="1" indent="-228600">
              <a:buAutoNum type="arabicPeriod"/>
            </a:pPr>
            <a:r>
              <a:rPr lang="en-US" dirty="0"/>
              <a:t>'Predicted 3000000 To 4999999',</a:t>
            </a:r>
          </a:p>
          <a:p>
            <a:pPr marL="844550" lvl="1" indent="-228600">
              <a:buAutoNum type="arabicPeriod"/>
            </a:pPr>
            <a:r>
              <a:rPr lang="en-US" dirty="0"/>
              <a:t>'Predicted 5000000 To 9999999',</a:t>
            </a:r>
          </a:p>
          <a:p>
            <a:pPr marL="844550" lvl="1" indent="-228600">
              <a:buAutoNum type="arabicPeriod"/>
            </a:pPr>
            <a:r>
              <a:rPr lang="en-US" dirty="0"/>
              <a:t>'Predicted 10000000 To 14999999',</a:t>
            </a:r>
          </a:p>
          <a:p>
            <a:pPr marL="844550" lvl="1" indent="-228600">
              <a:buAutoNum type="arabicPeriod"/>
            </a:pPr>
            <a:r>
              <a:rPr lang="en-US" dirty="0"/>
              <a:t>'Predicted 15000000 To 19999999',</a:t>
            </a:r>
          </a:p>
          <a:p>
            <a:pPr marL="844550" lvl="1" indent="-228600">
              <a:buAutoNum type="arabicPeriod"/>
            </a:pPr>
            <a:r>
              <a:rPr lang="en-US" dirty="0"/>
              <a:t>'Predicted 20000000 To 24999999',</a:t>
            </a:r>
          </a:p>
          <a:p>
            <a:pPr marL="844550" lvl="1" indent="-228600">
              <a:buAutoNum type="arabicPeriod"/>
            </a:pPr>
            <a:r>
              <a:rPr lang="en-US" dirty="0"/>
              <a:t>'Predicted 25000000 To 39999999']</a:t>
            </a:r>
          </a:p>
          <a:p>
            <a:endParaRPr lang="en-US" dirty="0"/>
          </a:p>
        </p:txBody>
      </p:sp>
      <p:pic>
        <p:nvPicPr>
          <p:cNvPr id="4" name="Picture 3"/>
          <p:cNvPicPr>
            <a:picLocks noChangeAspect="1"/>
          </p:cNvPicPr>
          <p:nvPr/>
        </p:nvPicPr>
        <p:blipFill>
          <a:blip r:embed="rId3"/>
          <a:stretch>
            <a:fillRect/>
          </a:stretch>
        </p:blipFill>
        <p:spPr>
          <a:xfrm>
            <a:off x="2814600" y="1129662"/>
            <a:ext cx="3467100" cy="2219325"/>
          </a:xfrm>
          <a:prstGeom prst="rect">
            <a:avLst/>
          </a:prstGeom>
        </p:spPr>
      </p:pic>
      <p:pic>
        <p:nvPicPr>
          <p:cNvPr id="5" name="Picture 4"/>
          <p:cNvPicPr>
            <a:picLocks noChangeAspect="1"/>
          </p:cNvPicPr>
          <p:nvPr/>
        </p:nvPicPr>
        <p:blipFill>
          <a:blip r:embed="rId4"/>
          <a:stretch>
            <a:fillRect/>
          </a:stretch>
        </p:blipFill>
        <p:spPr>
          <a:xfrm>
            <a:off x="6353100" y="566463"/>
            <a:ext cx="3429000" cy="4714875"/>
          </a:xfrm>
          <a:prstGeom prst="rect">
            <a:avLst/>
          </a:prstGeom>
        </p:spPr>
      </p:pic>
    </p:spTree>
    <p:extLst>
      <p:ext uri="{BB962C8B-B14F-4D97-AF65-F5344CB8AC3E}">
        <p14:creationId xmlns:p14="http://schemas.microsoft.com/office/powerpoint/2010/main" val="88629008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839</Words>
  <Application>Microsoft Office PowerPoint</Application>
  <PresentationFormat>On-screen Show (16:9)</PresentationFormat>
  <Paragraphs>66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Georgia</vt:lpstr>
      <vt:lpstr>Lato</vt:lpstr>
      <vt:lpstr>Montserrat</vt:lpstr>
      <vt:lpstr>Focus</vt:lpstr>
      <vt:lpstr>NBA Player Salaries</vt:lpstr>
      <vt:lpstr>Table of Contents </vt:lpstr>
      <vt:lpstr>Introduction – Selected Topic</vt:lpstr>
      <vt:lpstr>Introduction – Topic &amp; Questions to Answer</vt:lpstr>
      <vt:lpstr>Source of Data</vt:lpstr>
      <vt:lpstr>Source of Data</vt:lpstr>
      <vt:lpstr>Description of the data exploration phase of the project </vt:lpstr>
      <vt:lpstr>Tools Used</vt:lpstr>
      <vt:lpstr>Findings (to be done for deliverable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Player Salaries</dc:title>
  <dc:creator>Administrator</dc:creator>
  <cp:lastModifiedBy>Administrator</cp:lastModifiedBy>
  <cp:revision>13</cp:revision>
  <dcterms:modified xsi:type="dcterms:W3CDTF">2021-07-30T00:36:12Z</dcterms:modified>
</cp:coreProperties>
</file>