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6" r:id="rId8"/>
    <p:sldId id="264" r:id="rId9"/>
    <p:sldId id="262" r:id="rId10"/>
    <p:sldId id="267" r:id="rId11"/>
    <p:sldId id="265" r:id="rId12"/>
    <p:sldId id="270"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93" autoAdjust="0"/>
  </p:normalViewPr>
  <p:slideViewPr>
    <p:cSldViewPr snapToGrid="0">
      <p:cViewPr varScale="1">
        <p:scale>
          <a:sx n="73" d="100"/>
          <a:sy n="73" d="100"/>
        </p:scale>
        <p:origin x="7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523c73776_0_3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523c73776_0_3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898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6807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3A%2F%2Fcdn.britannica.com%2Fw%3A1100%2F44%2F193844-131-1E4A9F84%2Fball-net-basketball-game-arena.jpg&amp;imgrefurl=https%3A%2F%2Fwww.britannica.com%2Fquiz%2Fbasketball-quiz&amp;tbnid=t1RcbT8gp8Ny2M&amp;vet=12ahUKEwi9-L_f-Y_yAhXGUawKHVzDCv4QMygSegUIARD4AQ..i&amp;docid=y7JKjQZJevn8jM&amp;w=900&amp;h=675&amp;q=basketball&amp;client=firefox-b-d&amp;ved=2ahUKEwi9-L_f-Y_yAhXGUawKHVzDCv4QMygSegUIARD4A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google.com/imgres?imgurl=https%3A%2F%2Fwww.mvp247.com%2Fwp-content%2Fuploads%2F2015%2F02%2Fmoney-ball.jpg&amp;imgrefurl=https%3A%2F%2Fwww.mvp247.com%2F2015%2F02%2Finsider-qna-ebpanel%2F&amp;tbnid=AqcUHYamFgKHHM&amp;vet=12ahUKEwjGuZHM-4_yAhXxi60KHfkNCQsQMygMegUIARC-AQ..i&amp;docid=tPwfOWPlnWZURM&amp;w=568&amp;h=429&amp;q=basketball%20money%5D&amp;client=firefox-b-d&amp;ved=2ahUKEwjGuZHM-4_yAhXxi60KHfkNCQsQMygMegUIARC-AQ"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NBA Player Salaries</a:t>
            </a:r>
            <a:endParaRPr dirty="0">
              <a:latin typeface="Palatino Linotype" panose="02040502050505030304" pitchFamily="18" charset="0"/>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Palatino Linotype" panose="02040502050505030304" pitchFamily="18" charset="0"/>
              </a:rPr>
              <a:t>A Machine Learning Model</a:t>
            </a:r>
            <a:endParaRPr dirty="0">
              <a:latin typeface="Palatino Linotype" panose="02040502050505030304" pitchFamily="18" charset="0"/>
            </a:endParaRPr>
          </a:p>
          <a:p>
            <a:pPr marL="0" lvl="0" indent="0" algn="l" rtl="0">
              <a:spcBef>
                <a:spcPts val="0"/>
              </a:spcBef>
              <a:spcAft>
                <a:spcPts val="0"/>
              </a:spcAft>
              <a:buNone/>
            </a:pPr>
            <a:r>
              <a:rPr lang="en" dirty="0">
                <a:latin typeface="Palatino Linotype" panose="02040502050505030304" pitchFamily="18" charset="0"/>
              </a:rPr>
              <a:t>To Predict NBA Salaries</a:t>
            </a:r>
            <a:endParaRPr dirty="0">
              <a:latin typeface="Palatino Linotype" panose="02040502050505030304" pitchFamily="18" charset="0"/>
            </a:endParaRPr>
          </a:p>
        </p:txBody>
      </p:sp>
      <p:pic>
        <p:nvPicPr>
          <p:cNvPr id="1028" name="Picture 4" descr="Basketball Quiz | Britannica">
            <a:hlinkClick r:id="rId3"/>
            <a:extLst>
              <a:ext uri="{FF2B5EF4-FFF2-40B4-BE49-F238E27FC236}">
                <a16:creationId xmlns:a16="http://schemas.microsoft.com/office/drawing/2014/main" id="{67866C8C-D02A-44B3-82F2-A0D45B4F8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73" y="0"/>
            <a:ext cx="2459850" cy="1714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1032" name="Picture 8" descr="BBL INSIDER: MONEY BALL | MVP247.com - THE UK'S HOME OF BASKETBALL">
            <a:hlinkClick r:id="rId5"/>
            <a:extLst>
              <a:ext uri="{FF2B5EF4-FFF2-40B4-BE49-F238E27FC236}">
                <a16:creationId xmlns:a16="http://schemas.microsoft.com/office/drawing/2014/main" id="{B5D347A1-B84C-43FA-AF91-0EAC5E7E5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9472"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9" name="Picture 8" descr="BBL INSIDER: MONEY BALL | MVP247.com - THE UK'S HOME OF BASKETBALL">
            <a:hlinkClick r:id="rId5"/>
            <a:extLst>
              <a:ext uri="{FF2B5EF4-FFF2-40B4-BE49-F238E27FC236}">
                <a16:creationId xmlns:a16="http://schemas.microsoft.com/office/drawing/2014/main" id="{82546C2C-A353-46B1-BF30-7842F4CE1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008" y="2367850"/>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pic>
        <p:nvPicPr>
          <p:cNvPr id="10" name="Picture 8" descr="BBL INSIDER: MONEY BALL | MVP247.com - THE UK'S HOME OF BASKETBALL">
            <a:hlinkClick r:id="rId5"/>
            <a:extLst>
              <a:ext uri="{FF2B5EF4-FFF2-40B4-BE49-F238E27FC236}">
                <a16:creationId xmlns:a16="http://schemas.microsoft.com/office/drawing/2014/main" id="{7617A8B5-3A34-490B-9DD2-D7D75CDB3C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4280" y="2346025"/>
            <a:ext cx="2096428" cy="1578900"/>
          </a:xfrm>
          <a:prstGeom prst="rect">
            <a:avLst/>
          </a:prstGeom>
          <a:noFill/>
          <a:effectLst>
            <a:softEdge rad="4191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0D9E-983F-467B-9B63-EE61DA1F08F6}"/>
              </a:ext>
            </a:extLst>
          </p:cNvPr>
          <p:cNvSpPr>
            <a:spLocks noGrp="1"/>
          </p:cNvSpPr>
          <p:nvPr>
            <p:ph type="title"/>
          </p:nvPr>
        </p:nvSpPr>
        <p:spPr/>
        <p:txBody>
          <a:bodyPr/>
          <a:lstStyle/>
          <a:p>
            <a:r>
              <a:rPr lang="en-US" dirty="0">
                <a:latin typeface="Palatino Linotype" panose="02040502050505030304" pitchFamily="18" charset="0"/>
              </a:rPr>
              <a:t>Machine Learning Models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76455F0-9BFE-4039-B974-4CA0EFBCCC99}"/>
              </a:ext>
            </a:extLst>
          </p:cNvPr>
          <p:cNvSpPr>
            <a:spLocks noGrp="1"/>
          </p:cNvSpPr>
          <p:nvPr>
            <p:ph type="body" idx="1"/>
          </p:nvPr>
        </p:nvSpPr>
        <p:spPr/>
        <p:txBody>
          <a:bodyPr/>
          <a:lstStyle/>
          <a:p>
            <a:r>
              <a:rPr lang="en-US" dirty="0">
                <a:latin typeface="Palatino Linotype" panose="02040502050505030304" pitchFamily="18" charset="0"/>
              </a:rPr>
              <a:t>Linear Regression: Used to determine if we could predict salary based on aggregate stats by curve-fitting</a:t>
            </a:r>
          </a:p>
          <a:p>
            <a:endParaRPr lang="en-US" dirty="0">
              <a:latin typeface="Palatino Linotype" panose="02040502050505030304" pitchFamily="18" charset="0"/>
            </a:endParaRPr>
          </a:p>
          <a:p>
            <a:pPr marL="146050" indent="0">
              <a:buNone/>
            </a:pPr>
            <a:endParaRPr lang="en-US" dirty="0">
              <a:latin typeface="Palatino Linotype" panose="02040502050505030304" pitchFamily="18" charset="0"/>
            </a:endParaRPr>
          </a:p>
          <a:p>
            <a:r>
              <a:rPr lang="en-US" dirty="0">
                <a:latin typeface="Palatino Linotype" panose="02040502050505030304" pitchFamily="18" charset="0"/>
              </a:rPr>
              <a:t>Random Forest: Used to determine if stats can predict salaries divided by clusters (based on various ranges) and rank the feature importance of stats</a:t>
            </a:r>
            <a:endParaRPr lang="en-CA" dirty="0">
              <a:latin typeface="Palatino Linotype" panose="02040502050505030304" pitchFamily="18" charset="0"/>
            </a:endParaRPr>
          </a:p>
        </p:txBody>
      </p:sp>
    </p:spTree>
    <p:extLst>
      <p:ext uri="{BB962C8B-B14F-4D97-AF65-F5344CB8AC3E}">
        <p14:creationId xmlns:p14="http://schemas.microsoft.com/office/powerpoint/2010/main" val="159864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B05A-B564-4EC8-BEBE-320606833B3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652B4AEA-878F-47F0-AA08-96D22870A983}"/>
              </a:ext>
            </a:extLst>
          </p:cNvPr>
          <p:cNvSpPr>
            <a:spLocks noGrp="1"/>
          </p:cNvSpPr>
          <p:nvPr>
            <p:ph type="body" idx="1"/>
          </p:nvPr>
        </p:nvSpPr>
        <p:spPr>
          <a:xfrm>
            <a:off x="1375877" y="980996"/>
            <a:ext cx="7038900" cy="3768753"/>
          </a:xfrm>
        </p:spPr>
        <p:txBody>
          <a:bodyPr/>
          <a:lstStyle/>
          <a:p>
            <a:pPr marL="146050" indent="0">
              <a:buNone/>
            </a:pPr>
            <a:r>
              <a:rPr lang="en-US" dirty="0">
                <a:latin typeface="Palatino Linotype" panose="02040502050505030304" pitchFamily="18" charset="0"/>
              </a:rPr>
              <a:t>Linear Regression Model</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lvl="1"/>
            <a:endParaRPr lang="en-US" dirty="0">
              <a:latin typeface="Palatino Linotype" panose="02040502050505030304" pitchFamily="18" charset="0"/>
            </a:endParaRPr>
          </a:p>
          <a:p>
            <a:r>
              <a:rPr lang="en-US" dirty="0">
                <a:latin typeface="Palatino Linotype" panose="02040502050505030304" pitchFamily="18" charset="0"/>
              </a:rPr>
              <a:t>LR could not predict salary based on aggregate stats</a:t>
            </a:r>
          </a:p>
          <a:p>
            <a:r>
              <a:rPr lang="en-US" dirty="0">
                <a:latin typeface="Palatino Linotype" panose="02040502050505030304" pitchFamily="18" charset="0"/>
              </a:rPr>
              <a:t>Let’s try another ML model</a:t>
            </a:r>
          </a:p>
          <a:p>
            <a:pPr marL="146050" indent="0">
              <a:buNone/>
            </a:pPr>
            <a:r>
              <a:rPr lang="en-US" dirty="0">
                <a:latin typeface="Palatino Linotype" panose="02040502050505030304" pitchFamily="18" charset="0"/>
              </a:rPr>
              <a:t>	</a:t>
            </a:r>
            <a:endParaRPr lang="en-CA" dirty="0">
              <a:latin typeface="Palatino Linotype" panose="02040502050505030304" pitchFamily="18" charset="0"/>
            </a:endParaRPr>
          </a:p>
        </p:txBody>
      </p:sp>
      <p:pic>
        <p:nvPicPr>
          <p:cNvPr id="5" name="Picture 4" descr="Chart&#10;&#10;Description automatically generated">
            <a:extLst>
              <a:ext uri="{FF2B5EF4-FFF2-40B4-BE49-F238E27FC236}">
                <a16:creationId xmlns:a16="http://schemas.microsoft.com/office/drawing/2014/main" id="{717FB716-271E-4A6D-8F41-9E01EF2A7340}"/>
              </a:ext>
            </a:extLst>
          </p:cNvPr>
          <p:cNvPicPr>
            <a:picLocks noChangeAspect="1"/>
          </p:cNvPicPr>
          <p:nvPr/>
        </p:nvPicPr>
        <p:blipFill>
          <a:blip r:embed="rId2"/>
          <a:stretch>
            <a:fillRect/>
          </a:stretch>
        </p:blipFill>
        <p:spPr>
          <a:xfrm>
            <a:off x="1601555" y="1368810"/>
            <a:ext cx="4529279" cy="2130199"/>
          </a:xfrm>
          <a:prstGeom prst="rect">
            <a:avLst/>
          </a:prstGeom>
        </p:spPr>
      </p:pic>
    </p:spTree>
    <p:extLst>
      <p:ext uri="{BB962C8B-B14F-4D97-AF65-F5344CB8AC3E}">
        <p14:creationId xmlns:p14="http://schemas.microsoft.com/office/powerpoint/2010/main" val="73854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C1E-F4E4-4FB6-BA2B-1F351158C3F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345E165C-3787-4855-B8A0-962CD5357F5E}"/>
              </a:ext>
            </a:extLst>
          </p:cNvPr>
          <p:cNvSpPr>
            <a:spLocks noGrp="1"/>
          </p:cNvSpPr>
          <p:nvPr>
            <p:ph type="body" idx="1"/>
          </p:nvPr>
        </p:nvSpPr>
        <p:spPr>
          <a:xfrm>
            <a:off x="1297500" y="1036328"/>
            <a:ext cx="7038900" cy="2911200"/>
          </a:xfrm>
        </p:spPr>
        <p:txBody>
          <a:bodyPr/>
          <a:lstStyle/>
          <a:p>
            <a:pPr marL="146050" indent="0">
              <a:buNone/>
            </a:pPr>
            <a:r>
              <a:rPr lang="en-US" dirty="0">
                <a:latin typeface="Palatino Linotype" panose="02040502050505030304" pitchFamily="18" charset="0"/>
              </a:rPr>
              <a:t>Random Forest Model</a:t>
            </a:r>
          </a:p>
          <a:p>
            <a:pPr marL="146050" indent="0">
              <a:buNone/>
            </a:pPr>
            <a:endParaRPr lang="en-US" dirty="0">
              <a:latin typeface="Palatino Linotype" panose="02040502050505030304" pitchFamily="18" charset="0"/>
            </a:endParaRPr>
          </a:p>
          <a:p>
            <a:r>
              <a:rPr lang="en-CA" dirty="0">
                <a:latin typeface="Palatino Linotype" panose="02040502050505030304" pitchFamily="18" charset="0"/>
              </a:rPr>
              <a:t>Bins Sizes: $1 million, from 0 to $40 million ($0 - $999,999,  $1,000,000 - $1,999,999, etc.)</a:t>
            </a:r>
          </a:p>
        </p:txBody>
      </p:sp>
    </p:spTree>
    <p:extLst>
      <p:ext uri="{BB962C8B-B14F-4D97-AF65-F5344CB8AC3E}">
        <p14:creationId xmlns:p14="http://schemas.microsoft.com/office/powerpoint/2010/main" val="111965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1CEC-3552-40E4-A8F1-B95CB704B156}"/>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A96F5E1-7CFD-427F-9776-8D737ADD9C1B}"/>
              </a:ext>
            </a:extLst>
          </p:cNvPr>
          <p:cNvSpPr>
            <a:spLocks noGrp="1"/>
          </p:cNvSpPr>
          <p:nvPr>
            <p:ph type="body" idx="1"/>
          </p:nvPr>
        </p:nvSpPr>
        <p:spPr>
          <a:xfrm>
            <a:off x="1236540" y="924451"/>
            <a:ext cx="7038900" cy="2911200"/>
          </a:xfrm>
        </p:spPr>
        <p:txBody>
          <a:bodyPr/>
          <a:lstStyle/>
          <a:p>
            <a:pPr marL="146050" indent="0">
              <a:buNone/>
            </a:pPr>
            <a:r>
              <a:rPr lang="en-US" dirty="0">
                <a:latin typeface="Palatino Linotype" panose="02040502050505030304" pitchFamily="18" charset="0"/>
              </a:rPr>
              <a:t>Random Forest Model</a:t>
            </a:r>
          </a:p>
          <a:p>
            <a:endParaRPr lang="en-US" dirty="0">
              <a:latin typeface="Palatino Linotype" panose="02040502050505030304" pitchFamily="18" charset="0"/>
            </a:endParaRPr>
          </a:p>
          <a:p>
            <a:r>
              <a:rPr lang="en-CA" dirty="0">
                <a:latin typeface="Palatino Linotype" panose="02040502050505030304" pitchFamily="18" charset="0"/>
              </a:rPr>
              <a:t>Top 10 Features by Importance:</a:t>
            </a:r>
          </a:p>
          <a:p>
            <a:pPr marL="146050" indent="0">
              <a:buNone/>
            </a:pPr>
            <a:endParaRPr lang="en-CA" dirty="0">
              <a:latin typeface="Palatino Linotype" panose="02040502050505030304" pitchFamily="18" charset="0"/>
            </a:endParaRPr>
          </a:p>
        </p:txBody>
      </p:sp>
      <p:pic>
        <p:nvPicPr>
          <p:cNvPr id="5" name="Picture 4" descr="Chart, bar chart&#10;&#10;Description automatically generated">
            <a:extLst>
              <a:ext uri="{FF2B5EF4-FFF2-40B4-BE49-F238E27FC236}">
                <a16:creationId xmlns:a16="http://schemas.microsoft.com/office/drawing/2014/main" id="{04BD471F-60D5-4E7A-92A9-7CCB17C0F0CD}"/>
              </a:ext>
            </a:extLst>
          </p:cNvPr>
          <p:cNvPicPr>
            <a:picLocks noChangeAspect="1"/>
          </p:cNvPicPr>
          <p:nvPr/>
        </p:nvPicPr>
        <p:blipFill>
          <a:blip r:embed="rId3"/>
          <a:stretch>
            <a:fillRect/>
          </a:stretch>
        </p:blipFill>
        <p:spPr>
          <a:xfrm>
            <a:off x="1297500" y="1909898"/>
            <a:ext cx="5981700" cy="3048000"/>
          </a:xfrm>
          <a:prstGeom prst="rect">
            <a:avLst/>
          </a:prstGeom>
        </p:spPr>
      </p:pic>
    </p:spTree>
    <p:extLst>
      <p:ext uri="{BB962C8B-B14F-4D97-AF65-F5344CB8AC3E}">
        <p14:creationId xmlns:p14="http://schemas.microsoft.com/office/powerpoint/2010/main" val="282271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49A0-015D-44B3-AA2F-832000CB8784}"/>
              </a:ext>
            </a:extLst>
          </p:cNvPr>
          <p:cNvSpPr>
            <a:spLocks noGrp="1"/>
          </p:cNvSpPr>
          <p:nvPr>
            <p:ph type="title"/>
          </p:nvPr>
        </p:nvSpPr>
        <p:spPr/>
        <p:txBody>
          <a:bodyPr/>
          <a:lstStyle/>
          <a:p>
            <a:r>
              <a:rPr lang="en-US" dirty="0">
                <a:latin typeface="Palatino Linotype" panose="02040502050505030304" pitchFamily="18" charset="0"/>
              </a:rPr>
              <a:t>Results and Visualizations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7C6DDC90-C969-422E-B3A1-75A2B68B0654}"/>
              </a:ext>
            </a:extLst>
          </p:cNvPr>
          <p:cNvSpPr>
            <a:spLocks noGrp="1"/>
          </p:cNvSpPr>
          <p:nvPr>
            <p:ph type="body" idx="1"/>
          </p:nvPr>
        </p:nvSpPr>
        <p:spPr>
          <a:xfrm>
            <a:off x="1297500" y="1001493"/>
            <a:ext cx="7038900" cy="2911200"/>
          </a:xfrm>
        </p:spPr>
        <p:txBody>
          <a:bodyPr/>
          <a:lstStyle/>
          <a:p>
            <a:r>
              <a:rPr lang="en-US" dirty="0">
                <a:latin typeface="Palatino Linotype" panose="02040502050505030304" pitchFamily="18" charset="0"/>
              </a:rPr>
              <a:t>Classification Report</a:t>
            </a:r>
          </a:p>
          <a:p>
            <a:pPr marL="146050" indent="0">
              <a:buNone/>
            </a:pPr>
            <a:endParaRPr lang="en-US" dirty="0">
              <a:latin typeface="Palatino Linotype" panose="02040502050505030304" pitchFamily="18" charset="0"/>
            </a:endParaRPr>
          </a:p>
          <a:p>
            <a:pPr marL="146050" indent="0">
              <a:buNone/>
            </a:pPr>
            <a:endParaRPr lang="en-CA" dirty="0">
              <a:latin typeface="Palatino Linotype" panose="02040502050505030304" pitchFamily="18" charset="0"/>
            </a:endParaRPr>
          </a:p>
        </p:txBody>
      </p:sp>
      <p:pic>
        <p:nvPicPr>
          <p:cNvPr id="5" name="Picture 4" descr="Table&#10;&#10;Description automatically generated">
            <a:extLst>
              <a:ext uri="{FF2B5EF4-FFF2-40B4-BE49-F238E27FC236}">
                <a16:creationId xmlns:a16="http://schemas.microsoft.com/office/drawing/2014/main" id="{198ED149-7F56-4066-A824-E81DCB7FAC02}"/>
              </a:ext>
            </a:extLst>
          </p:cNvPr>
          <p:cNvPicPr>
            <a:picLocks noChangeAspect="1"/>
          </p:cNvPicPr>
          <p:nvPr/>
        </p:nvPicPr>
        <p:blipFill>
          <a:blip r:embed="rId3"/>
          <a:stretch>
            <a:fillRect/>
          </a:stretch>
        </p:blipFill>
        <p:spPr>
          <a:xfrm>
            <a:off x="1514883" y="1474604"/>
            <a:ext cx="4581525" cy="2943225"/>
          </a:xfrm>
          <a:prstGeom prst="rect">
            <a:avLst/>
          </a:prstGeom>
        </p:spPr>
      </p:pic>
    </p:spTree>
    <p:extLst>
      <p:ext uri="{BB962C8B-B14F-4D97-AF65-F5344CB8AC3E}">
        <p14:creationId xmlns:p14="http://schemas.microsoft.com/office/powerpoint/2010/main" val="233270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Table of Contents	</a:t>
            </a:r>
            <a:endParaRPr dirty="0">
              <a:latin typeface="Palatino Linotype" panose="02040502050505030304" pitchFamily="18" charset="0"/>
            </a:endParaRPr>
          </a:p>
        </p:txBody>
      </p:sp>
      <p:sp>
        <p:nvSpPr>
          <p:cNvPr id="141" name="Google Shape;141;p14"/>
          <p:cNvSpPr txBox="1">
            <a:spLocks noGrp="1"/>
          </p:cNvSpPr>
          <p:nvPr>
            <p:ph type="body" idx="1"/>
          </p:nvPr>
        </p:nvSpPr>
        <p:spPr>
          <a:xfrm>
            <a:off x="274700" y="1454331"/>
            <a:ext cx="8520600" cy="3129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Page 3 - Introduction</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4 -  Source of Data</a:t>
            </a:r>
          </a:p>
          <a:p>
            <a:pPr marL="0" lvl="0" indent="0" algn="l" rtl="0">
              <a:spcBef>
                <a:spcPts val="1200"/>
              </a:spcBef>
              <a:spcAft>
                <a:spcPts val="0"/>
              </a:spcAft>
              <a:buNone/>
            </a:pPr>
            <a:r>
              <a:rPr lang="en" dirty="0">
                <a:latin typeface="Palatino Linotype" panose="02040502050505030304" pitchFamily="18" charset="0"/>
              </a:rPr>
              <a:t>Page 6 – Hypothesis</a:t>
            </a:r>
          </a:p>
          <a:p>
            <a:pPr marL="0" lvl="0" indent="0" algn="l" rtl="0">
              <a:spcBef>
                <a:spcPts val="1200"/>
              </a:spcBef>
              <a:spcAft>
                <a:spcPts val="0"/>
              </a:spcAft>
              <a:buNone/>
            </a:pPr>
            <a:r>
              <a:rPr lang="en" dirty="0">
                <a:latin typeface="Palatino Linotype" panose="02040502050505030304" pitchFamily="18" charset="0"/>
              </a:rPr>
              <a:t>Page 7 - </a:t>
            </a:r>
            <a:r>
              <a:rPr lang="en-US" dirty="0">
                <a:latin typeface="Palatino Linotype" panose="02040502050505030304" pitchFamily="18" charset="0"/>
              </a:rPr>
              <a:t>Brief Summary of CPI (Consumer Price Index)</a:t>
            </a:r>
          </a:p>
          <a:p>
            <a:pPr marL="0" lvl="0" indent="0" algn="l" rtl="0">
              <a:spcBef>
                <a:spcPts val="1200"/>
              </a:spcBef>
              <a:spcAft>
                <a:spcPts val="0"/>
              </a:spcAft>
              <a:buNone/>
            </a:pPr>
            <a:r>
              <a:rPr lang="en-US" dirty="0">
                <a:latin typeface="Palatino Linotype" panose="02040502050505030304" pitchFamily="18" charset="0"/>
              </a:rPr>
              <a:t>Page 8 – List of Tools Used</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Page 9 - </a:t>
            </a:r>
            <a:r>
              <a:rPr lang="en-US" dirty="0">
                <a:latin typeface="Palatino Linotype" panose="02040502050505030304" pitchFamily="18" charset="0"/>
              </a:rPr>
              <a:t>Data Exploration/Analysis</a:t>
            </a:r>
          </a:p>
          <a:p>
            <a:pPr marL="0" lvl="0" indent="0" algn="l" rtl="0">
              <a:spcBef>
                <a:spcPts val="1200"/>
              </a:spcBef>
              <a:spcAft>
                <a:spcPts val="0"/>
              </a:spcAft>
              <a:buNone/>
            </a:pPr>
            <a:r>
              <a:rPr lang="en-US" dirty="0">
                <a:latin typeface="Palatino Linotype" panose="02040502050505030304" pitchFamily="18" charset="0"/>
              </a:rPr>
              <a:t>Page 10 – Machine Learning Models</a:t>
            </a:r>
          </a:p>
          <a:p>
            <a:pPr marL="0" lvl="0" indent="0" algn="l" rtl="0">
              <a:spcBef>
                <a:spcPts val="1200"/>
              </a:spcBef>
              <a:spcAft>
                <a:spcPts val="0"/>
              </a:spcAft>
              <a:buNone/>
            </a:pPr>
            <a:r>
              <a:rPr lang="en-US" dirty="0">
                <a:latin typeface="Palatino Linotype" panose="02040502050505030304" pitchFamily="18" charset="0"/>
              </a:rPr>
              <a:t>Page 11 – Results and Visualizations</a:t>
            </a:r>
            <a:endParaRPr dirty="0">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Introduction</a:t>
            </a:r>
            <a:endParaRPr dirty="0">
              <a:latin typeface="Palatino Linotype" panose="02040502050505030304" pitchFamily="18" charset="0"/>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Basketball is a rapidly growing sport internationally. The National Basketball Association(NBA) is the league where the top paid and most valuable players play. It was founded in New York City on June 6, 1946, and is currently the third wealthiest professional sports league in North America. Since 2020, the NBA has the highest average annual salary of all professional associations in the world. </a:t>
            </a:r>
          </a:p>
          <a:p>
            <a:pPr marL="0" lvl="0" indent="0" algn="l" rtl="0">
              <a:spcBef>
                <a:spcPts val="0"/>
              </a:spcBef>
              <a:spcAft>
                <a:spcPts val="0"/>
              </a:spcAft>
              <a:buNone/>
            </a:pPr>
            <a:endParaRPr lang="en" dirty="0">
              <a:latin typeface="Palatino Linotype" panose="02040502050505030304" pitchFamily="18" charset="0"/>
            </a:endParaRPr>
          </a:p>
          <a:p>
            <a:pPr marL="0" indent="0">
              <a:buNone/>
            </a:pPr>
            <a:r>
              <a:rPr lang="en-US" dirty="0">
                <a:latin typeface="Palatino Linotype" panose="02040502050505030304" pitchFamily="18" charset="0"/>
              </a:rPr>
              <a:t>As a group we have a mix of interest in sports and finance. In order to accommodate and combine the interests, we decided to investigate the finance side (i.e. salaries) of sports.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We used machine learning models to analyze the statistical production of each player and determine what their salary range will be. </a:t>
            </a:r>
            <a:endParaRPr dirty="0">
              <a:latin typeface="Palatino Linotype" panose="02040502050505030304" pitchFamily="18" charset="0"/>
            </a:endParaRPr>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92929"/>
                </a:solidFill>
                <a:highlight>
                  <a:srgbClr val="FFFFFF"/>
                </a:highlight>
                <a:latin typeface="Georgia"/>
                <a:ea typeface="Georgia"/>
                <a:cs typeface="Georgia"/>
                <a:sym typeface="Georgia"/>
              </a:rPr>
              <a:t>“Everything is worth what its purchaser will pay for it” — Publilius Syrus</a:t>
            </a: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Palatino Linotype" panose="02040502050505030304" pitchFamily="18" charset="0"/>
              </a:rPr>
              <a:t>Source of Data</a:t>
            </a:r>
            <a:endParaRPr>
              <a:latin typeface="Palatino Linotype" panose="02040502050505030304" pitchFamily="18" charset="0"/>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Our datasets currently contain data on NBA players and their season stats. It also contains biographical information and the records of their teams. </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3"/>
              </a:rPr>
              <a:t>https://www.kaggle.com/whitefero/nba-player-salary-19902017</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4"/>
              </a:rPr>
              <a:t>https://www.kaggle.com/drgilermo/nba-players-stats</a:t>
            </a:r>
            <a:endParaRPr dirty="0">
              <a:latin typeface="Palatino Linotype" panose="02040502050505030304" pitchFamily="18" charset="0"/>
            </a:endParaRPr>
          </a:p>
          <a:p>
            <a:pPr marL="0" lvl="0" indent="0" algn="l" rtl="0">
              <a:spcBef>
                <a:spcPts val="1200"/>
              </a:spcBef>
              <a:spcAft>
                <a:spcPts val="0"/>
              </a:spcAft>
              <a:buNone/>
            </a:pPr>
            <a:r>
              <a:rPr lang="en" dirty="0">
                <a:latin typeface="Palatino Linotype" panose="02040502050505030304" pitchFamily="18" charset="0"/>
              </a:rPr>
              <a:t>-</a:t>
            </a:r>
            <a:r>
              <a:rPr lang="en" u="sng" dirty="0">
                <a:solidFill>
                  <a:schemeClr val="hlink"/>
                </a:solidFill>
                <a:latin typeface="Palatino Linotype" panose="02040502050505030304" pitchFamily="18" charset="0"/>
                <a:hlinkClick r:id="rId5"/>
              </a:rPr>
              <a:t>https://data.world/gmoney/nba-team-records-by-year</a:t>
            </a:r>
            <a:endParaRPr dirty="0">
              <a:latin typeface="Palatino Linotype" panose="02040502050505030304" pitchFamily="18" charset="0"/>
            </a:endParaRPr>
          </a:p>
          <a:p>
            <a:pPr marL="0" lvl="0" indent="0" algn="l" rtl="0">
              <a:spcBef>
                <a:spcPts val="1200"/>
              </a:spcBef>
              <a:spcAft>
                <a:spcPts val="1200"/>
              </a:spcAft>
              <a:buNone/>
            </a:pPr>
            <a:endParaRPr dirty="0">
              <a:latin typeface="Palatino Linotype" panose="020405020505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Palatino Linotype" panose="02040502050505030304" pitchFamily="18" charset="0"/>
              </a:rPr>
              <a:t>Source of Data</a:t>
            </a:r>
            <a:endParaRPr dirty="0">
              <a:latin typeface="Palatino Linotype" panose="02040502050505030304" pitchFamily="18" charset="0"/>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Palatino Linotype" panose="02040502050505030304" pitchFamily="18" charset="0"/>
              </a:rPr>
              <a:t>We are looking to answer how much a player should be paid with the amount of on court statistical production they provide in the major categories. Points, rebounds, assists, steals, blocks, three pointers made, field goal percentage, three point percentage, team record and turnovers are all considered. </a:t>
            </a:r>
            <a:endParaRPr dirty="0">
              <a:latin typeface="Palatino Linotype" panose="02040502050505030304" pitchFamily="18" charset="0"/>
            </a:endParaRPr>
          </a:p>
          <a:p>
            <a:pPr marL="0" lvl="0" indent="0" algn="l" rtl="0">
              <a:spcBef>
                <a:spcPts val="1200"/>
              </a:spcBef>
              <a:spcAft>
                <a:spcPts val="1200"/>
              </a:spcAft>
              <a:buNone/>
            </a:pPr>
            <a:r>
              <a:rPr lang="en" dirty="0">
                <a:latin typeface="Palatino Linotype" panose="02040502050505030304" pitchFamily="18" charset="0"/>
              </a:rPr>
              <a:t>The datasets that we found provide salary from the 1990-2017 seasons, which is when the league’s players experienced a massive increase to their salary from the new Collective Bargaining Agreement in 2017.</a:t>
            </a:r>
            <a:endParaRPr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r>
              <a:rPr lang="en-US" dirty="0">
                <a:latin typeface="Palatino Linotype" panose="02040502050505030304" pitchFamily="18" charset="0"/>
              </a:rPr>
              <a:t>Hypothesis</a:t>
            </a: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46050" indent="0">
              <a:buNone/>
            </a:pPr>
            <a:r>
              <a:rPr lang="en-US" dirty="0">
                <a:latin typeface="Palatino Linotype" panose="02040502050505030304" pitchFamily="18" charset="0"/>
              </a:rPr>
              <a:t>The statistics mentioned before will be consider the ‘features’ of our Machine Learning Model. The salary will be the ‘output’. The question we will be hoping to answer is: “Can we predict a player’s salary based on their NBA statistics?”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F8AD-4B9A-4A95-A918-F33480B3E0DF}"/>
              </a:ext>
            </a:extLst>
          </p:cNvPr>
          <p:cNvSpPr>
            <a:spLocks noGrp="1"/>
          </p:cNvSpPr>
          <p:nvPr>
            <p:ph type="title"/>
          </p:nvPr>
        </p:nvSpPr>
        <p:spPr/>
        <p:txBody>
          <a:bodyPr/>
          <a:lstStyle/>
          <a:p>
            <a:r>
              <a:rPr lang="en-US" dirty="0">
                <a:latin typeface="Palatino Linotype" panose="02040502050505030304" pitchFamily="18" charset="0"/>
              </a:rPr>
              <a:t>Brief Summary of CPI (Consumer Price Index)</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B5236712-E142-47F9-B1A0-A15E9C4912FA}"/>
              </a:ext>
            </a:extLst>
          </p:cNvPr>
          <p:cNvSpPr>
            <a:spLocks noGrp="1"/>
          </p:cNvSpPr>
          <p:nvPr>
            <p:ph type="body" idx="1"/>
          </p:nvPr>
        </p:nvSpPr>
        <p:spPr>
          <a:xfrm>
            <a:off x="1297500" y="1116150"/>
            <a:ext cx="7038900" cy="2132147"/>
          </a:xfrm>
        </p:spPr>
        <p:txBody>
          <a:bodyPr>
            <a:normAutofit lnSpcReduction="10000"/>
          </a:bodyPr>
          <a:lstStyle/>
          <a:p>
            <a:r>
              <a:rPr lang="en-US" dirty="0">
                <a:latin typeface="Palatino Linotype" panose="02040502050505030304" pitchFamily="18" charset="0"/>
              </a:rPr>
              <a:t>Definition:</a:t>
            </a:r>
          </a:p>
          <a:p>
            <a:pPr lvl="1"/>
            <a:r>
              <a:rPr lang="en-US" dirty="0">
                <a:latin typeface="Palatino Linotype" panose="02040502050505030304" pitchFamily="18" charset="0"/>
              </a:rPr>
              <a:t>A statistical estimate of price fluctuations based on a weighted average of prices for a list of consumer goods and services</a:t>
            </a:r>
          </a:p>
          <a:p>
            <a:pPr lvl="1"/>
            <a:r>
              <a:rPr lang="en-US" dirty="0">
                <a:latin typeface="Palatino Linotype" panose="02040502050505030304" pitchFamily="18" charset="0"/>
              </a:rPr>
              <a:t>Relies on historical price data collected periodically</a:t>
            </a:r>
          </a:p>
          <a:p>
            <a:pPr lvl="1"/>
            <a:r>
              <a:rPr lang="en-US" dirty="0">
                <a:latin typeface="Palatino Linotype" panose="02040502050505030304" pitchFamily="18" charset="0"/>
              </a:rPr>
              <a:t>Can be used to estimate inflationary price increases</a:t>
            </a:r>
          </a:p>
          <a:p>
            <a:r>
              <a:rPr lang="en-US" dirty="0">
                <a:latin typeface="Palatino Linotype" panose="02040502050505030304" pitchFamily="18" charset="0"/>
              </a:rPr>
              <a:t>Purpose for our project:</a:t>
            </a:r>
          </a:p>
          <a:p>
            <a:pPr lvl="1"/>
            <a:r>
              <a:rPr lang="en-US" dirty="0">
                <a:latin typeface="Palatino Linotype" panose="02040502050505030304" pitchFamily="18" charset="0"/>
              </a:rPr>
              <a:t>Source data included player salaries over several years</a:t>
            </a:r>
          </a:p>
          <a:p>
            <a:pPr lvl="1"/>
            <a:r>
              <a:rPr lang="en-US" dirty="0">
                <a:latin typeface="Palatino Linotype" panose="02040502050505030304" pitchFamily="18" charset="0"/>
              </a:rPr>
              <a:t>For salary summaries (sum, average, etc.) for players to be comparable, we required the salaries to be adjusted so that each year represented the same $ value</a:t>
            </a:r>
          </a:p>
          <a:p>
            <a:pPr lvl="1"/>
            <a:r>
              <a:rPr lang="en-US" dirty="0">
                <a:latin typeface="Palatino Linotype" panose="02040502050505030304" pitchFamily="18" charset="0"/>
              </a:rPr>
              <a:t>CPI module was checked for accuracy and then applied to our source data</a:t>
            </a:r>
          </a:p>
          <a:p>
            <a:pPr lvl="1"/>
            <a:endParaRPr lang="en-CA" dirty="0">
              <a:latin typeface="Palatino Linotype" panose="02040502050505030304" pitchFamily="18" charset="0"/>
            </a:endParaRPr>
          </a:p>
        </p:txBody>
      </p:sp>
      <p:pic>
        <p:nvPicPr>
          <p:cNvPr id="5" name="Picture 4" descr="Chart, line chart&#10;&#10;Description automatically generated">
            <a:extLst>
              <a:ext uri="{FF2B5EF4-FFF2-40B4-BE49-F238E27FC236}">
                <a16:creationId xmlns:a16="http://schemas.microsoft.com/office/drawing/2014/main" id="{9C442394-A78F-4C7F-AA19-13342A62F76B}"/>
              </a:ext>
            </a:extLst>
          </p:cNvPr>
          <p:cNvPicPr>
            <a:picLocks noChangeAspect="1"/>
          </p:cNvPicPr>
          <p:nvPr/>
        </p:nvPicPr>
        <p:blipFill>
          <a:blip r:embed="rId2"/>
          <a:stretch>
            <a:fillRect/>
          </a:stretch>
        </p:blipFill>
        <p:spPr>
          <a:xfrm>
            <a:off x="1948137" y="3118086"/>
            <a:ext cx="4940343" cy="1818527"/>
          </a:xfrm>
          <a:prstGeom prst="rect">
            <a:avLst/>
          </a:prstGeom>
        </p:spPr>
      </p:pic>
    </p:spTree>
    <p:extLst>
      <p:ext uri="{BB962C8B-B14F-4D97-AF65-F5344CB8AC3E}">
        <p14:creationId xmlns:p14="http://schemas.microsoft.com/office/powerpoint/2010/main" val="325253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alatino Linotype" panose="02040502050505030304" pitchFamily="18" charset="0"/>
              </a:rPr>
              <a:t>Tools Used</a:t>
            </a:r>
          </a:p>
        </p:txBody>
      </p:sp>
      <p:sp>
        <p:nvSpPr>
          <p:cNvPr id="3" name="Text Placeholder 2"/>
          <p:cNvSpPr>
            <a:spLocks noGrp="1"/>
          </p:cNvSpPr>
          <p:nvPr>
            <p:ph type="body" idx="1"/>
          </p:nvPr>
        </p:nvSpPr>
        <p:spPr>
          <a:xfrm>
            <a:off x="1297500" y="1196075"/>
            <a:ext cx="7038900" cy="2911200"/>
          </a:xfrm>
        </p:spPr>
        <p:txBody>
          <a:bodyPr/>
          <a:lstStyle/>
          <a:p>
            <a:r>
              <a:rPr lang="en-US" dirty="0">
                <a:latin typeface="Palatino Linotype" panose="02040502050505030304" pitchFamily="18" charset="0"/>
              </a:rPr>
              <a:t>Excel was used for ease to explore/filter through whole dataset </a:t>
            </a:r>
          </a:p>
          <a:p>
            <a:r>
              <a:rPr lang="en-US" dirty="0">
                <a:latin typeface="Palatino Linotype" panose="02040502050505030304" pitchFamily="18" charset="0"/>
              </a:rPr>
              <a:t>SQL was used to join raw csv/datasets into one table </a:t>
            </a:r>
          </a:p>
          <a:p>
            <a:r>
              <a:rPr lang="en-US" dirty="0">
                <a:latin typeface="Palatino Linotype" panose="02040502050505030304" pitchFamily="18" charset="0"/>
              </a:rPr>
              <a:t>Python/Pandas was used to load in and clean data</a:t>
            </a:r>
          </a:p>
          <a:p>
            <a:r>
              <a:rPr lang="en-US" dirty="0">
                <a:latin typeface="Palatino Linotype" panose="02040502050505030304" pitchFamily="18" charset="0"/>
              </a:rPr>
              <a:t>Python/Pandas was also used for Machine Learning</a:t>
            </a:r>
          </a:p>
        </p:txBody>
      </p:sp>
    </p:spTree>
    <p:extLst>
      <p:ext uri="{BB962C8B-B14F-4D97-AF65-F5344CB8AC3E}">
        <p14:creationId xmlns:p14="http://schemas.microsoft.com/office/powerpoint/2010/main" val="143103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A5A-42BF-42AC-BA8F-A8426AB6AC6E}"/>
              </a:ext>
            </a:extLst>
          </p:cNvPr>
          <p:cNvSpPr>
            <a:spLocks noGrp="1"/>
          </p:cNvSpPr>
          <p:nvPr>
            <p:ph type="title"/>
          </p:nvPr>
        </p:nvSpPr>
        <p:spPr/>
        <p:txBody>
          <a:bodyPr>
            <a:normAutofit/>
          </a:bodyPr>
          <a:lstStyle/>
          <a:p>
            <a:pPr algn="ctr"/>
            <a:r>
              <a:rPr lang="en-US" dirty="0">
                <a:latin typeface="Palatino Linotype" panose="02040502050505030304" pitchFamily="18" charset="0"/>
              </a:rPr>
              <a:t>Data Exploration/Analysis</a:t>
            </a:r>
            <a:endParaRPr lang="en-CA"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A56F7CD2-93E5-41EF-8C89-F5CF18AFE037}"/>
              </a:ext>
            </a:extLst>
          </p:cNvPr>
          <p:cNvSpPr>
            <a:spLocks noGrp="1"/>
          </p:cNvSpPr>
          <p:nvPr>
            <p:ph type="body" idx="1"/>
          </p:nvPr>
        </p:nvSpPr>
        <p:spPr>
          <a:xfrm>
            <a:off x="1297500" y="1073564"/>
            <a:ext cx="7038900" cy="2911200"/>
          </a:xfrm>
        </p:spPr>
        <p:txBody>
          <a:bodyPr/>
          <a:lstStyle/>
          <a:p>
            <a:r>
              <a:rPr lang="en-CA" dirty="0">
                <a:latin typeface="Palatino Linotype" panose="02040502050505030304" pitchFamily="18" charset="0"/>
              </a:rPr>
              <a:t>Dropping Values:</a:t>
            </a:r>
          </a:p>
          <a:p>
            <a:pPr lvl="1"/>
            <a:r>
              <a:rPr lang="en-CA" dirty="0">
                <a:latin typeface="Palatino Linotype" panose="02040502050505030304" pitchFamily="18" charset="0"/>
              </a:rPr>
              <a:t>Advanced stats weren’t tracked throughout all the years in the dataset, so those columns were dropped </a:t>
            </a:r>
          </a:p>
          <a:p>
            <a:pPr lvl="1"/>
            <a:r>
              <a:rPr lang="en-CA" dirty="0">
                <a:latin typeface="Palatino Linotype" panose="02040502050505030304" pitchFamily="18" charset="0"/>
              </a:rPr>
              <a:t>Salary data was not available until 1990 so prior years were dropped </a:t>
            </a:r>
          </a:p>
          <a:p>
            <a:pPr lvl="1"/>
            <a:r>
              <a:rPr lang="en-CA" dirty="0">
                <a:latin typeface="Palatino Linotype" panose="02040502050505030304" pitchFamily="18" charset="0"/>
              </a:rPr>
              <a:t>Non-statistical/non-predictive values were dropped for the Machine Learning model</a:t>
            </a:r>
          </a:p>
          <a:p>
            <a:r>
              <a:rPr lang="en-CA" dirty="0">
                <a:latin typeface="Palatino Linotype" panose="02040502050505030304" pitchFamily="18" charset="0"/>
              </a:rPr>
              <a:t>Joining Tables:</a:t>
            </a:r>
          </a:p>
          <a:p>
            <a:pPr lvl="1"/>
            <a:r>
              <a:rPr lang="en-CA" dirty="0">
                <a:latin typeface="Palatino Linotype" panose="02040502050505030304" pitchFamily="18" charset="0"/>
              </a:rPr>
              <a:t>Joined tables based on player names and year to join their player stats, salaries, and team stats (add image of ERD later)</a:t>
            </a:r>
          </a:p>
          <a:p>
            <a:pPr lvl="1"/>
            <a:r>
              <a:rPr lang="en-CA" dirty="0">
                <a:latin typeface="Palatino Linotype" panose="02040502050505030304" pitchFamily="18" charset="0"/>
              </a:rPr>
              <a:t>Realized that some of the players played for multiple teams in a year so to accurately track the data within a year, some of the columns need to be summed while others need to be averaged</a:t>
            </a:r>
          </a:p>
          <a:p>
            <a:r>
              <a:rPr lang="en-CA" dirty="0">
                <a:latin typeface="Palatino Linotype" panose="02040502050505030304" pitchFamily="18" charset="0"/>
              </a:rPr>
              <a:t>Adjusting Data</a:t>
            </a:r>
          </a:p>
          <a:p>
            <a:pPr lvl="1"/>
            <a:r>
              <a:rPr lang="en-CA" dirty="0">
                <a:latin typeface="Palatino Linotype" panose="02040502050505030304" pitchFamily="18" charset="0"/>
              </a:rPr>
              <a:t>Salaries were adjusted using a CPI inflation module so that the $ is reported in the same value</a:t>
            </a:r>
          </a:p>
          <a:p>
            <a:pPr lvl="1"/>
            <a:r>
              <a:rPr lang="en-CA" dirty="0">
                <a:latin typeface="Palatino Linotype" panose="02040502050505030304" pitchFamily="18" charset="0"/>
              </a:rPr>
              <a:t>Salaries were placed into ranges to work with Machine Learning model better </a:t>
            </a:r>
          </a:p>
        </p:txBody>
      </p:sp>
    </p:spTree>
    <p:extLst>
      <p:ext uri="{BB962C8B-B14F-4D97-AF65-F5344CB8AC3E}">
        <p14:creationId xmlns:p14="http://schemas.microsoft.com/office/powerpoint/2010/main" val="241679635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837</Words>
  <Application>Microsoft Office PowerPoint</Application>
  <PresentationFormat>On-screen Show (16:9)</PresentationFormat>
  <Paragraphs>83</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Georgia</vt:lpstr>
      <vt:lpstr>Lato</vt:lpstr>
      <vt:lpstr>Montserrat</vt:lpstr>
      <vt:lpstr>Palatino Linotype</vt:lpstr>
      <vt:lpstr>Focus</vt:lpstr>
      <vt:lpstr>NBA Player Salaries</vt:lpstr>
      <vt:lpstr>Table of Contents </vt:lpstr>
      <vt:lpstr>Introduction</vt:lpstr>
      <vt:lpstr>Source of Data</vt:lpstr>
      <vt:lpstr>Source of Data</vt:lpstr>
      <vt:lpstr>Hypothesis</vt:lpstr>
      <vt:lpstr>Brief Summary of CPI (Consumer Price Index)</vt:lpstr>
      <vt:lpstr>Tools Used</vt:lpstr>
      <vt:lpstr>Data Exploration/Analysis</vt:lpstr>
      <vt:lpstr>Machine Learning Models</vt:lpstr>
      <vt:lpstr>Results and Visualizations</vt:lpstr>
      <vt:lpstr>Results and Visualizations</vt:lpstr>
      <vt:lpstr>Results and Visualizations</vt:lpstr>
      <vt:lpstr>Results and Visualizations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cp:lastModifiedBy>Syed Murtaza Kazmi</cp:lastModifiedBy>
  <cp:revision>7</cp:revision>
  <dcterms:modified xsi:type="dcterms:W3CDTF">2021-08-02T02:46:30Z</dcterms:modified>
</cp:coreProperties>
</file>