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61" r:id="rId5"/>
    <p:sldId id="259" r:id="rId6"/>
    <p:sldId id="260" r:id="rId7"/>
    <p:sldId id="272" r:id="rId8"/>
    <p:sldId id="273" r:id="rId9"/>
    <p:sldId id="266" r:id="rId10"/>
    <p:sldId id="264" r:id="rId11"/>
    <p:sldId id="274" r:id="rId12"/>
    <p:sldId id="275" r:id="rId13"/>
    <p:sldId id="276" r:id="rId14"/>
    <p:sldId id="267" r:id="rId15"/>
    <p:sldId id="265" r:id="rId16"/>
    <p:sldId id="270" r:id="rId17"/>
    <p:sldId id="269" r:id="rId18"/>
    <p:sldId id="268" r:id="rId19"/>
    <p:sldId id="27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993" autoAdjust="0"/>
  </p:normalViewPr>
  <p:slideViewPr>
    <p:cSldViewPr snapToGrid="0">
      <p:cViewPr varScale="1">
        <p:scale>
          <a:sx n="110" d="100"/>
          <a:sy n="110" d="100"/>
        </p:scale>
        <p:origin x="164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9898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523c73776_0_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523c73776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523c73776_0_3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523c73776_0_3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523c73776_0_3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523c73776_0_3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523c73776_0_3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523c73776_0_3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311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784192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68070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imgres?imgurl=https%3A%2F%2Fcdn.britannica.com%2Fw%3A1100%2F44%2F193844-131-1E4A9F84%2Fball-net-basketball-game-arena.jpg&amp;imgrefurl=https%3A%2F%2Fwww.britannica.com%2Fquiz%2Fbasketball-quiz&amp;tbnid=t1RcbT8gp8Ny2M&amp;vet=12ahUKEwi9-L_f-Y_yAhXGUawKHVzDCv4QMygSegUIARD4AQ..i&amp;docid=y7JKjQZJevn8jM&amp;w=900&amp;h=675&amp;q=basketball&amp;client=firefox-b-d&amp;ved=2ahUKEwi9-L_f-Y_yAhXGUawKHVzDCv4QMygSegUIARD4AQ" TargetMode="External"/><Relationship Id="rId7" Type="http://schemas.openxmlformats.org/officeDocument/2006/relationships/hyperlink" Target="https://public.tableau.com/app/profile/dean.arnold/viz/NBASalariesDashboard/NBASalariesDashboard?publish=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google.com/imgres?imgurl=https%3A%2F%2Fwww.mvp247.com%2Fwp-content%2Fuploads%2F2015%2F02%2Fmoney-ball.jpg&amp;imgrefurl=https%3A%2F%2Fwww.mvp247.com%2F2015%2F02%2Finsider-qna-ebpanel%2F&amp;tbnid=AqcUHYamFgKHHM&amp;vet=12ahUKEwjGuZHM-4_yAhXxi60KHfkNCQsQMygMegUIARC-AQ..i&amp;docid=tPwfOWPlnWZURM&amp;w=568&amp;h=429&amp;q=basketball%20money%5D&amp;client=firefox-b-d&amp;ved=2ahUKEwjGuZHM-4_yAhXxi60KHfkNCQsQMygMegUIARC-AQ"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NBA Player Salaries</a:t>
            </a:r>
            <a:endParaRPr dirty="0">
              <a:latin typeface="Palatino Linotype" panose="02040502050505030304" pitchFamily="18" charset="0"/>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latin typeface="Palatino Linotype" panose="02040502050505030304" pitchFamily="18" charset="0"/>
              </a:rPr>
              <a:t>A Machine Learning Model</a:t>
            </a:r>
            <a:endParaRPr dirty="0">
              <a:latin typeface="Palatino Linotype" panose="02040502050505030304" pitchFamily="18" charset="0"/>
            </a:endParaRPr>
          </a:p>
          <a:p>
            <a:pPr marL="0" lvl="0" indent="0" algn="l" rtl="0">
              <a:spcBef>
                <a:spcPts val="0"/>
              </a:spcBef>
              <a:spcAft>
                <a:spcPts val="0"/>
              </a:spcAft>
              <a:buNone/>
            </a:pPr>
            <a:r>
              <a:rPr lang="en" dirty="0">
                <a:latin typeface="Palatino Linotype" panose="02040502050505030304" pitchFamily="18" charset="0"/>
              </a:rPr>
              <a:t>To Predict NBA Salaries</a:t>
            </a:r>
            <a:endParaRPr dirty="0">
              <a:latin typeface="Palatino Linotype" panose="02040502050505030304" pitchFamily="18" charset="0"/>
            </a:endParaRPr>
          </a:p>
        </p:txBody>
      </p:sp>
      <p:pic>
        <p:nvPicPr>
          <p:cNvPr id="1028" name="Picture 4" descr="Basketball Quiz | Britannica">
            <a:hlinkClick r:id="rId3"/>
            <a:extLst>
              <a:ext uri="{FF2B5EF4-FFF2-40B4-BE49-F238E27FC236}">
                <a16:creationId xmlns:a16="http://schemas.microsoft.com/office/drawing/2014/main" id="{67866C8C-D02A-44B3-82F2-A0D45B4F8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173" y="0"/>
            <a:ext cx="2459850" cy="17145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032" name="Picture 8" descr="BBL INSIDER: MONEY BALL | MVP247.com - THE UK'S HOME OF BASKETBALL">
            <a:hlinkClick r:id="rId5"/>
            <a:extLst>
              <a:ext uri="{FF2B5EF4-FFF2-40B4-BE49-F238E27FC236}">
                <a16:creationId xmlns:a16="http://schemas.microsoft.com/office/drawing/2014/main" id="{B5D347A1-B84C-43FA-AF91-0EAC5E7E5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9472"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9" name="Picture 8" descr="BBL INSIDER: MONEY BALL | MVP247.com - THE UK'S HOME OF BASKETBALL">
            <a:hlinkClick r:id="rId5"/>
            <a:extLst>
              <a:ext uri="{FF2B5EF4-FFF2-40B4-BE49-F238E27FC236}">
                <a16:creationId xmlns:a16="http://schemas.microsoft.com/office/drawing/2014/main" id="{82546C2C-A353-46B1-BF30-7842F4CE1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008" y="2367850"/>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10" name="Picture 8" descr="BBL INSIDER: MONEY BALL | MVP247.com - THE UK'S HOME OF BASKETBALL">
            <a:hlinkClick r:id="rId5"/>
            <a:extLst>
              <a:ext uri="{FF2B5EF4-FFF2-40B4-BE49-F238E27FC236}">
                <a16:creationId xmlns:a16="http://schemas.microsoft.com/office/drawing/2014/main" id="{7617A8B5-3A34-490B-9DD2-D7D75CDB3C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4280"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5BFD3D-1F83-4A45-872B-8B3EA8CC5CD7}"/>
              </a:ext>
            </a:extLst>
          </p:cNvPr>
          <p:cNvSpPr txBox="1"/>
          <p:nvPr/>
        </p:nvSpPr>
        <p:spPr>
          <a:xfrm>
            <a:off x="5251269" y="4537166"/>
            <a:ext cx="3629439" cy="553998"/>
          </a:xfrm>
          <a:prstGeom prst="rect">
            <a:avLst/>
          </a:prstGeom>
          <a:noFill/>
        </p:spPr>
        <p:txBody>
          <a:bodyPr wrap="square" rtlCol="0">
            <a:spAutoFit/>
          </a:bodyPr>
          <a:lstStyle/>
          <a:p>
            <a:r>
              <a:rPr lang="en-US" sz="1000" dirty="0">
                <a:solidFill>
                  <a:schemeClr val="bg1"/>
                </a:solidFill>
              </a:rPr>
              <a:t>Dashboard: </a:t>
            </a:r>
            <a:r>
              <a:rPr lang="en-US" sz="1000" dirty="0">
                <a:solidFill>
                  <a:schemeClr val="bg1"/>
                </a:solidFill>
                <a:hlinkClick r:id="rId7"/>
              </a:rPr>
              <a:t>https://public.tableau.com/app/profile/dean.arnold/viz/NBASalariesDashboard/NBASalariesDashboard?publish=yes</a:t>
            </a:r>
            <a:endParaRPr lang="en-CA" sz="1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Palatino Linotype" panose="02040502050505030304" pitchFamily="18" charset="0"/>
              </a:rPr>
              <a:t>	Data Exploration/Analysis</a:t>
            </a:r>
            <a:br>
              <a:rPr lang="en-US" dirty="0">
                <a:latin typeface="Palatino Linotype" panose="02040502050505030304" pitchFamily="18" charset="0"/>
              </a:rPr>
            </a:br>
            <a:r>
              <a:rPr lang="en-US" dirty="0">
                <a:latin typeface="Palatino Linotype" panose="02040502050505030304" pitchFamily="18" charset="0"/>
              </a:rPr>
              <a:t>		Tools Used</a:t>
            </a:r>
          </a:p>
        </p:txBody>
      </p:sp>
      <p:sp>
        <p:nvSpPr>
          <p:cNvPr id="3" name="Text Placeholder 2"/>
          <p:cNvSpPr>
            <a:spLocks noGrp="1"/>
          </p:cNvSpPr>
          <p:nvPr>
            <p:ph type="body" idx="1"/>
          </p:nvPr>
        </p:nvSpPr>
        <p:spPr>
          <a:xfrm>
            <a:off x="1297500" y="1196075"/>
            <a:ext cx="7038900" cy="2911200"/>
          </a:xfrm>
        </p:spPr>
        <p:txBody>
          <a:bodyPr/>
          <a:lstStyle/>
          <a:p>
            <a:r>
              <a:rPr lang="en-US" dirty="0">
                <a:latin typeface="Palatino Linotype" panose="02040502050505030304" pitchFamily="18" charset="0"/>
              </a:rPr>
              <a:t>Excel was used for ease to explore/filter through whole dataset </a:t>
            </a:r>
          </a:p>
          <a:p>
            <a:r>
              <a:rPr lang="en-US" dirty="0">
                <a:latin typeface="Palatino Linotype" panose="02040502050505030304" pitchFamily="18" charset="0"/>
              </a:rPr>
              <a:t>SQL was used to join raw csv/datasets into one table </a:t>
            </a:r>
          </a:p>
          <a:p>
            <a:r>
              <a:rPr lang="en-US" dirty="0">
                <a:latin typeface="Palatino Linotype" panose="02040502050505030304" pitchFamily="18" charset="0"/>
              </a:rPr>
              <a:t>Python/Pandas was used to load in and clean data</a:t>
            </a:r>
          </a:p>
          <a:p>
            <a:r>
              <a:rPr lang="en-US" dirty="0">
                <a:latin typeface="Palatino Linotype" panose="02040502050505030304" pitchFamily="18" charset="0"/>
              </a:rPr>
              <a:t>Python/Pandas was also used for Machine Learning</a:t>
            </a:r>
          </a:p>
        </p:txBody>
      </p:sp>
    </p:spTree>
    <p:extLst>
      <p:ext uri="{BB962C8B-B14F-4D97-AF65-F5344CB8AC3E}">
        <p14:creationId xmlns:p14="http://schemas.microsoft.com/office/powerpoint/2010/main" val="143103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1576-3D40-4956-B597-B7198057EBE1}"/>
              </a:ext>
            </a:extLst>
          </p:cNvPr>
          <p:cNvSpPr>
            <a:spLocks noGrp="1"/>
          </p:cNvSpPr>
          <p:nvPr>
            <p:ph type="title"/>
          </p:nvPr>
        </p:nvSpPr>
        <p:spPr/>
        <p:txBody>
          <a:bodyPr/>
          <a:lstStyle/>
          <a:p>
            <a:r>
              <a:rPr kumimoji="0" lang="en-US" sz="22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 Exploration/Analysis</a:t>
            </a:r>
            <a:br>
              <a:rPr kumimoji="0" lang="en-US" sz="22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br>
            <a:r>
              <a:rPr kumimoji="0" lang="en-US" sz="22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Database</a:t>
            </a:r>
            <a:endParaRPr lang="en-CA" dirty="0"/>
          </a:p>
        </p:txBody>
      </p:sp>
      <p:sp>
        <p:nvSpPr>
          <p:cNvPr id="3" name="Text Placeholder 2">
            <a:extLst>
              <a:ext uri="{FF2B5EF4-FFF2-40B4-BE49-F238E27FC236}">
                <a16:creationId xmlns:a16="http://schemas.microsoft.com/office/drawing/2014/main" id="{B5BE147C-3BB8-4A6A-9824-0940982B15F2}"/>
              </a:ext>
            </a:extLst>
          </p:cNvPr>
          <p:cNvSpPr>
            <a:spLocks noGrp="1"/>
          </p:cNvSpPr>
          <p:nvPr>
            <p:ph type="body" idx="1"/>
          </p:nvPr>
        </p:nvSpPr>
        <p:spPr/>
        <p:txBody>
          <a:bodyPr/>
          <a:lstStyle/>
          <a:p>
            <a:r>
              <a:rPr lang="en-US" dirty="0">
                <a:latin typeface="Palatino Linotype" panose="02040502050505030304" pitchFamily="18" charset="0"/>
              </a:rPr>
              <a:t>The following describes the SQL tables that were created:</a:t>
            </a:r>
          </a:p>
          <a:p>
            <a:pPr lvl="1"/>
            <a:r>
              <a:rPr lang="en-CA" dirty="0">
                <a:latin typeface="Palatino Linotype" panose="02040502050505030304" pitchFamily="18" charset="0"/>
              </a:rPr>
              <a:t>Player Salaries (from raw data)</a:t>
            </a:r>
          </a:p>
          <a:p>
            <a:pPr lvl="1"/>
            <a:r>
              <a:rPr lang="en-CA" dirty="0">
                <a:latin typeface="Palatino Linotype" panose="02040502050505030304" pitchFamily="18" charset="0"/>
              </a:rPr>
              <a:t>Player Bio (from raw data)</a:t>
            </a:r>
          </a:p>
          <a:p>
            <a:pPr lvl="1"/>
            <a:r>
              <a:rPr lang="en-CA" dirty="0">
                <a:latin typeface="Palatino Linotype" panose="02040502050505030304" pitchFamily="18" charset="0"/>
              </a:rPr>
              <a:t>Season Stats (from raw data)</a:t>
            </a:r>
          </a:p>
          <a:p>
            <a:pPr lvl="1"/>
            <a:r>
              <a:rPr lang="en-CA" dirty="0">
                <a:latin typeface="Palatino Linotype" panose="02040502050505030304" pitchFamily="18" charset="0"/>
              </a:rPr>
              <a:t>Team Stats (new table)</a:t>
            </a:r>
          </a:p>
          <a:p>
            <a:pPr lvl="1"/>
            <a:r>
              <a:rPr lang="en-CA" dirty="0">
                <a:latin typeface="Palatino Linotype" panose="02040502050505030304" pitchFamily="18" charset="0"/>
              </a:rPr>
              <a:t>Team name short form (new table)</a:t>
            </a:r>
          </a:p>
          <a:p>
            <a:pPr lvl="2"/>
            <a:r>
              <a:rPr lang="en-CA" dirty="0">
                <a:latin typeface="Palatino Linotype" panose="02040502050505030304" pitchFamily="18" charset="0"/>
              </a:rPr>
              <a:t>Raw data included the team names variable in both abbreviated and full name form – a new table was created matching each full name to it’s abbreviation in order to join raw data tables </a:t>
            </a:r>
          </a:p>
          <a:p>
            <a:pPr marL="615950" lvl="1" indent="0">
              <a:buNone/>
            </a:pPr>
            <a:endParaRPr lang="en-CA" dirty="0"/>
          </a:p>
        </p:txBody>
      </p:sp>
    </p:spTree>
    <p:extLst>
      <p:ext uri="{BB962C8B-B14F-4D97-AF65-F5344CB8AC3E}">
        <p14:creationId xmlns:p14="http://schemas.microsoft.com/office/powerpoint/2010/main" val="166837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6092-BE96-4FC9-8E52-EB79E18CC169}"/>
              </a:ext>
            </a:extLst>
          </p:cNvPr>
          <p:cNvSpPr>
            <a:spLocks noGrp="1"/>
          </p:cNvSpPr>
          <p:nvPr>
            <p:ph type="title"/>
          </p:nvPr>
        </p:nvSpPr>
        <p:spPr/>
        <p:txBody>
          <a:bodyPr>
            <a:normAutofit fontScale="90000"/>
          </a:bodyPr>
          <a:lstStyle/>
          <a:p>
            <a:r>
              <a:rPr lang="en-US" dirty="0"/>
              <a:t>	</a:t>
            </a:r>
            <a: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 Exploration/Analysis</a:t>
            </a:r>
            <a:b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br>
            <a: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Final Joined Table</a:t>
            </a:r>
            <a:endParaRPr lang="en-CA" dirty="0"/>
          </a:p>
        </p:txBody>
      </p:sp>
      <p:sp>
        <p:nvSpPr>
          <p:cNvPr id="3" name="Text Placeholder 2">
            <a:extLst>
              <a:ext uri="{FF2B5EF4-FFF2-40B4-BE49-F238E27FC236}">
                <a16:creationId xmlns:a16="http://schemas.microsoft.com/office/drawing/2014/main" id="{7F380350-09A9-49EB-8FEA-B7B26983EC41}"/>
              </a:ext>
            </a:extLst>
          </p:cNvPr>
          <p:cNvSpPr>
            <a:spLocks noGrp="1"/>
          </p:cNvSpPr>
          <p:nvPr>
            <p:ph type="body" idx="1"/>
          </p:nvPr>
        </p:nvSpPr>
        <p:spPr/>
        <p:txBody>
          <a:bodyPr/>
          <a:lstStyle/>
          <a:p>
            <a:r>
              <a:rPr lang="en-US" dirty="0">
                <a:latin typeface="Palatino Linotype" panose="02040502050505030304" pitchFamily="18" charset="0"/>
              </a:rPr>
              <a:t>Team stats was joined with the </a:t>
            </a:r>
            <a:r>
              <a:rPr lang="en-CA" dirty="0">
                <a:latin typeface="Palatino Linotype" panose="02040502050505030304" pitchFamily="18" charset="0"/>
              </a:rPr>
              <a:t>Team name short form table to create an updated team stats table (joined on team name)</a:t>
            </a:r>
          </a:p>
          <a:p>
            <a:r>
              <a:rPr lang="en-CA" dirty="0">
                <a:latin typeface="Palatino Linotype" panose="02040502050505030304" pitchFamily="18" charset="0"/>
              </a:rPr>
              <a:t>Season stats was joined with player salaries to create a combined season/salary table (joined on player name and year as each player is paid annually)</a:t>
            </a:r>
          </a:p>
          <a:p>
            <a:r>
              <a:rPr lang="en-CA" dirty="0">
                <a:latin typeface="Palatino Linotype" panose="02040502050505030304" pitchFamily="18" charset="0"/>
              </a:rPr>
              <a:t>The above two tables were joined on team name and year – this orders the table based on player team record for each year</a:t>
            </a:r>
          </a:p>
          <a:p>
            <a:r>
              <a:rPr lang="en-CA" dirty="0">
                <a:latin typeface="Palatino Linotype" panose="02040502050505030304" pitchFamily="18" charset="0"/>
              </a:rPr>
              <a:t>The final table was exported as a csv and loaded into a pandas </a:t>
            </a:r>
            <a:r>
              <a:rPr lang="en-CA" dirty="0" err="1">
                <a:latin typeface="Palatino Linotype" panose="02040502050505030304" pitchFamily="18" charset="0"/>
              </a:rPr>
              <a:t>dataframe</a:t>
            </a:r>
            <a:r>
              <a:rPr lang="en-CA" dirty="0">
                <a:latin typeface="Palatino Linotype" panose="02040502050505030304" pitchFamily="18" charset="0"/>
              </a:rPr>
              <a:t> for cleaning and analysis</a:t>
            </a:r>
          </a:p>
        </p:txBody>
      </p:sp>
    </p:spTree>
    <p:extLst>
      <p:ext uri="{BB962C8B-B14F-4D97-AF65-F5344CB8AC3E}">
        <p14:creationId xmlns:p14="http://schemas.microsoft.com/office/powerpoint/2010/main" val="3110874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7683-2EB3-48B6-B818-7B7437A09161}"/>
              </a:ext>
            </a:extLst>
          </p:cNvPr>
          <p:cNvSpPr>
            <a:spLocks noGrp="1"/>
          </p:cNvSpPr>
          <p:nvPr>
            <p:ph type="title"/>
          </p:nvPr>
        </p:nvSpPr>
        <p:spPr/>
        <p:txBody>
          <a:bodyPr>
            <a:normAutofit fontScale="90000"/>
          </a:bodyPr>
          <a:lstStyle/>
          <a:p>
            <a:r>
              <a:rPr lang="en-US" dirty="0"/>
              <a:t>	</a:t>
            </a:r>
            <a: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 Exploration/Analysis</a:t>
            </a:r>
            <a:b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br>
            <a: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 Cleaning</a:t>
            </a:r>
            <a:endParaRPr lang="en-CA" dirty="0"/>
          </a:p>
        </p:txBody>
      </p:sp>
      <p:sp>
        <p:nvSpPr>
          <p:cNvPr id="3" name="Text Placeholder 2">
            <a:extLst>
              <a:ext uri="{FF2B5EF4-FFF2-40B4-BE49-F238E27FC236}">
                <a16:creationId xmlns:a16="http://schemas.microsoft.com/office/drawing/2014/main" id="{6E3602AC-A173-4FE4-B791-D59756A6B02D}"/>
              </a:ext>
            </a:extLst>
          </p:cNvPr>
          <p:cNvSpPr>
            <a:spLocks noGrp="1"/>
          </p:cNvSpPr>
          <p:nvPr>
            <p:ph type="body" idx="1"/>
          </p:nvPr>
        </p:nvSpPr>
        <p:spPr/>
        <p:txBody>
          <a:bodyPr/>
          <a:lstStyle/>
          <a:p>
            <a:r>
              <a:rPr lang="en-US" dirty="0">
                <a:latin typeface="Palatino Linotype" panose="02040502050505030304" pitchFamily="18" charset="0"/>
              </a:rPr>
              <a:t>The table was filtered to remove all non-predictive variables</a:t>
            </a:r>
          </a:p>
          <a:p>
            <a:r>
              <a:rPr lang="en-US" dirty="0">
                <a:latin typeface="Palatino Linotype" panose="02040502050505030304" pitchFamily="18" charset="0"/>
              </a:rPr>
              <a:t>Salary data was unavailable before 1990, so values for all prior years were dropped</a:t>
            </a:r>
          </a:p>
          <a:p>
            <a:r>
              <a:rPr lang="en-US" dirty="0">
                <a:latin typeface="Palatino Linotype" panose="02040502050505030304" pitchFamily="18" charset="0"/>
              </a:rPr>
              <a:t>Players can play for more than one team per year. For analysis, we required certain values be summed (player stats, as these will vary for each team per year) and others averaged (salaries, as these are annually reported and the same across teams</a:t>
            </a:r>
          </a:p>
          <a:p>
            <a:r>
              <a:rPr lang="en-US" dirty="0">
                <a:latin typeface="Palatino Linotype" panose="02040502050505030304" pitchFamily="18" charset="0"/>
              </a:rPr>
              <a:t>We ran into issues when trying to sum or average individual columns (all columns ended being summed or average), to overcome this we created separate tables containing sums and averages and merged them on a common id (player name and year)</a:t>
            </a:r>
          </a:p>
          <a:p>
            <a:r>
              <a:rPr lang="en-CA" dirty="0">
                <a:latin typeface="Palatino Linotype" panose="02040502050505030304" pitchFamily="18" charset="0"/>
              </a:rPr>
              <a:t>Unnecessary variables were dropped, and the CPI module was applied to create the cleaned </a:t>
            </a:r>
            <a:r>
              <a:rPr lang="en-CA" dirty="0" err="1">
                <a:latin typeface="Palatino Linotype" panose="02040502050505030304" pitchFamily="18" charset="0"/>
              </a:rPr>
              <a:t>dataframe</a:t>
            </a:r>
            <a:endParaRPr lang="en-CA" dirty="0">
              <a:latin typeface="Palatino Linotype" panose="02040502050505030304" pitchFamily="18" charset="0"/>
            </a:endParaRPr>
          </a:p>
        </p:txBody>
      </p:sp>
    </p:spTree>
    <p:extLst>
      <p:ext uri="{BB962C8B-B14F-4D97-AF65-F5344CB8AC3E}">
        <p14:creationId xmlns:p14="http://schemas.microsoft.com/office/powerpoint/2010/main" val="4221680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0D9E-983F-467B-9B63-EE61DA1F08F6}"/>
              </a:ext>
            </a:extLst>
          </p:cNvPr>
          <p:cNvSpPr>
            <a:spLocks noGrp="1"/>
          </p:cNvSpPr>
          <p:nvPr>
            <p:ph type="title"/>
          </p:nvPr>
        </p:nvSpPr>
        <p:spPr/>
        <p:txBody>
          <a:bodyPr/>
          <a:lstStyle/>
          <a:p>
            <a:r>
              <a:rPr lang="en-US" dirty="0">
                <a:latin typeface="Palatino Linotype" panose="02040502050505030304" pitchFamily="18" charset="0"/>
              </a:rPr>
              <a:t>Machine Learning Models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576455F0-9BFE-4039-B974-4CA0EFBCCC99}"/>
              </a:ext>
            </a:extLst>
          </p:cNvPr>
          <p:cNvSpPr>
            <a:spLocks noGrp="1"/>
          </p:cNvSpPr>
          <p:nvPr>
            <p:ph type="body" idx="1"/>
          </p:nvPr>
        </p:nvSpPr>
        <p:spPr/>
        <p:txBody>
          <a:bodyPr/>
          <a:lstStyle/>
          <a:p>
            <a:r>
              <a:rPr lang="en-US" dirty="0">
                <a:latin typeface="Palatino Linotype" panose="02040502050505030304" pitchFamily="18" charset="0"/>
              </a:rPr>
              <a:t>Linear Regression: Used to determine if we could predict salary based on aggregate stats by curve-fitting</a:t>
            </a:r>
          </a:p>
          <a:p>
            <a:endParaRPr lang="en-US" dirty="0">
              <a:latin typeface="Palatino Linotype" panose="02040502050505030304" pitchFamily="18" charset="0"/>
            </a:endParaRPr>
          </a:p>
          <a:p>
            <a:pPr marL="146050" indent="0">
              <a:buNone/>
            </a:pPr>
            <a:endParaRPr lang="en-US" dirty="0">
              <a:latin typeface="Palatino Linotype" panose="02040502050505030304" pitchFamily="18" charset="0"/>
            </a:endParaRPr>
          </a:p>
          <a:p>
            <a:r>
              <a:rPr lang="en-US" dirty="0">
                <a:latin typeface="Palatino Linotype" panose="02040502050505030304" pitchFamily="18" charset="0"/>
              </a:rPr>
              <a:t>Random Forest: Used to determine if stats can predict salaries divided by clusters (based on various ranges) and rank the feature importance of stats</a:t>
            </a:r>
            <a:endParaRPr lang="en-CA" dirty="0">
              <a:latin typeface="Palatino Linotype" panose="02040502050505030304" pitchFamily="18" charset="0"/>
            </a:endParaRPr>
          </a:p>
        </p:txBody>
      </p:sp>
    </p:spTree>
    <p:extLst>
      <p:ext uri="{BB962C8B-B14F-4D97-AF65-F5344CB8AC3E}">
        <p14:creationId xmlns:p14="http://schemas.microsoft.com/office/powerpoint/2010/main" val="1598641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B05A-B564-4EC8-BEBE-320606833B36}"/>
              </a:ext>
            </a:extLst>
          </p:cNvPr>
          <p:cNvSpPr>
            <a:spLocks noGrp="1"/>
          </p:cNvSpPr>
          <p:nvPr>
            <p:ph type="title"/>
          </p:nvPr>
        </p:nvSpPr>
        <p:spPr/>
        <p:txBody>
          <a:bodyPr/>
          <a:lstStyle/>
          <a:p>
            <a:r>
              <a:rPr lang="en-US" dirty="0">
                <a:latin typeface="Palatino Linotype" panose="02040502050505030304" pitchFamily="18" charset="0"/>
              </a:rPr>
              <a:t>Results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652B4AEA-878F-47F0-AA08-96D22870A983}"/>
              </a:ext>
            </a:extLst>
          </p:cNvPr>
          <p:cNvSpPr>
            <a:spLocks noGrp="1"/>
          </p:cNvSpPr>
          <p:nvPr>
            <p:ph type="body" idx="1"/>
          </p:nvPr>
        </p:nvSpPr>
        <p:spPr>
          <a:xfrm>
            <a:off x="1375877" y="980996"/>
            <a:ext cx="7038900" cy="3768753"/>
          </a:xfrm>
        </p:spPr>
        <p:txBody>
          <a:bodyPr/>
          <a:lstStyle/>
          <a:p>
            <a:pPr marL="146050" indent="0">
              <a:buNone/>
            </a:pPr>
            <a:r>
              <a:rPr lang="en-US" dirty="0">
                <a:latin typeface="Palatino Linotype" panose="02040502050505030304" pitchFamily="18" charset="0"/>
              </a:rPr>
              <a:t>Linear Regression Model</a:t>
            </a: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pPr lvl="1"/>
            <a:endParaRPr lang="en-US" dirty="0">
              <a:latin typeface="Palatino Linotype" panose="02040502050505030304" pitchFamily="18" charset="0"/>
            </a:endParaRPr>
          </a:p>
          <a:p>
            <a:r>
              <a:rPr lang="en-US" dirty="0">
                <a:latin typeface="Palatino Linotype" panose="02040502050505030304" pitchFamily="18" charset="0"/>
              </a:rPr>
              <a:t>Plot shows adjusted salary vs aggregate stats</a:t>
            </a:r>
          </a:p>
          <a:p>
            <a:r>
              <a:rPr lang="en-US" dirty="0">
                <a:latin typeface="Palatino Linotype" panose="02040502050505030304" pitchFamily="18" charset="0"/>
              </a:rPr>
              <a:t>Linear Regression model unable to generate predictive line of best fit</a:t>
            </a:r>
          </a:p>
          <a:p>
            <a:r>
              <a:rPr lang="en-US" dirty="0">
                <a:latin typeface="Palatino Linotype" panose="02040502050505030304" pitchFamily="18" charset="0"/>
              </a:rPr>
              <a:t>Let’s try another ML model</a:t>
            </a:r>
          </a:p>
          <a:p>
            <a:pPr marL="146050" indent="0">
              <a:buNone/>
            </a:pPr>
            <a:r>
              <a:rPr lang="en-US" dirty="0">
                <a:latin typeface="Palatino Linotype" panose="02040502050505030304" pitchFamily="18" charset="0"/>
              </a:rPr>
              <a:t>	</a:t>
            </a:r>
            <a:endParaRPr lang="en-CA" dirty="0">
              <a:latin typeface="Palatino Linotype" panose="02040502050505030304" pitchFamily="18" charset="0"/>
            </a:endParaRPr>
          </a:p>
        </p:txBody>
      </p:sp>
      <p:pic>
        <p:nvPicPr>
          <p:cNvPr id="5" name="Picture 4" descr="Chart&#10;&#10;Description automatically generated">
            <a:extLst>
              <a:ext uri="{FF2B5EF4-FFF2-40B4-BE49-F238E27FC236}">
                <a16:creationId xmlns:a16="http://schemas.microsoft.com/office/drawing/2014/main" id="{717FB716-271E-4A6D-8F41-9E01EF2A7340}"/>
              </a:ext>
            </a:extLst>
          </p:cNvPr>
          <p:cNvPicPr>
            <a:picLocks noChangeAspect="1"/>
          </p:cNvPicPr>
          <p:nvPr/>
        </p:nvPicPr>
        <p:blipFill>
          <a:blip r:embed="rId2"/>
          <a:stretch>
            <a:fillRect/>
          </a:stretch>
        </p:blipFill>
        <p:spPr>
          <a:xfrm>
            <a:off x="1601555" y="1368810"/>
            <a:ext cx="4529279" cy="2130199"/>
          </a:xfrm>
          <a:prstGeom prst="rect">
            <a:avLst/>
          </a:prstGeom>
        </p:spPr>
      </p:pic>
    </p:spTree>
    <p:extLst>
      <p:ext uri="{BB962C8B-B14F-4D97-AF65-F5344CB8AC3E}">
        <p14:creationId xmlns:p14="http://schemas.microsoft.com/office/powerpoint/2010/main" val="73854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DC1E-F4E4-4FB6-BA2B-1F351158C3F6}"/>
              </a:ext>
            </a:extLst>
          </p:cNvPr>
          <p:cNvSpPr>
            <a:spLocks noGrp="1"/>
          </p:cNvSpPr>
          <p:nvPr>
            <p:ph type="title"/>
          </p:nvPr>
        </p:nvSpPr>
        <p:spPr/>
        <p:txBody>
          <a:bodyPr/>
          <a:lstStyle/>
          <a:p>
            <a:r>
              <a:rPr lang="en-US" dirty="0">
                <a:latin typeface="Palatino Linotype" panose="02040502050505030304" pitchFamily="18" charset="0"/>
              </a:rPr>
              <a:t>Results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345E165C-3787-4855-B8A0-962CD5357F5E}"/>
              </a:ext>
            </a:extLst>
          </p:cNvPr>
          <p:cNvSpPr>
            <a:spLocks noGrp="1"/>
          </p:cNvSpPr>
          <p:nvPr>
            <p:ph type="body" idx="1"/>
          </p:nvPr>
        </p:nvSpPr>
        <p:spPr>
          <a:xfrm>
            <a:off x="1297500" y="1036328"/>
            <a:ext cx="7038900" cy="2911200"/>
          </a:xfrm>
        </p:spPr>
        <p:txBody>
          <a:bodyPr/>
          <a:lstStyle/>
          <a:p>
            <a:pPr marL="146050" indent="0">
              <a:buNone/>
            </a:pPr>
            <a:r>
              <a:rPr lang="en-US" dirty="0">
                <a:latin typeface="Palatino Linotype" panose="02040502050505030304" pitchFamily="18" charset="0"/>
              </a:rPr>
              <a:t>Random Forest Model – Binning by salary range</a:t>
            </a:r>
          </a:p>
          <a:p>
            <a:pPr marL="146050" indent="0">
              <a:buNone/>
            </a:pPr>
            <a:endParaRPr lang="en-US" dirty="0">
              <a:latin typeface="Palatino Linotype" panose="02040502050505030304" pitchFamily="18" charset="0"/>
            </a:endParaRPr>
          </a:p>
          <a:p>
            <a:r>
              <a:rPr lang="en-CA" dirty="0">
                <a:latin typeface="Palatino Linotype" panose="02040502050505030304" pitchFamily="18" charset="0"/>
              </a:rPr>
              <a:t>Bins Sizes: $1 million, from 0 to $40 million ($0 - $999,999,  $1,000,000 - $1,999,999, etc.)</a:t>
            </a:r>
          </a:p>
          <a:p>
            <a:r>
              <a:rPr lang="en-CA" dirty="0">
                <a:latin typeface="Palatino Linotype" panose="02040502050505030304" pitchFamily="18" charset="0"/>
              </a:rPr>
              <a:t>9 bins in total</a:t>
            </a:r>
          </a:p>
          <a:p>
            <a:r>
              <a:rPr lang="en-CA" dirty="0">
                <a:latin typeface="Palatino Linotype" panose="02040502050505030304" pitchFamily="18" charset="0"/>
              </a:rPr>
              <a:t>Model was used to determine predictiveness of stats by categorical salary range, and overall accuracy</a:t>
            </a:r>
          </a:p>
        </p:txBody>
      </p:sp>
    </p:spTree>
    <p:extLst>
      <p:ext uri="{BB962C8B-B14F-4D97-AF65-F5344CB8AC3E}">
        <p14:creationId xmlns:p14="http://schemas.microsoft.com/office/powerpoint/2010/main" val="111965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49A0-015D-44B3-AA2F-832000CB8784}"/>
              </a:ext>
            </a:extLst>
          </p:cNvPr>
          <p:cNvSpPr>
            <a:spLocks noGrp="1"/>
          </p:cNvSpPr>
          <p:nvPr>
            <p:ph type="title"/>
          </p:nvPr>
        </p:nvSpPr>
        <p:spPr/>
        <p:txBody>
          <a:bodyPr/>
          <a:lstStyle/>
          <a:p>
            <a:r>
              <a:rPr lang="en-US" dirty="0">
                <a:latin typeface="Palatino Linotype" panose="02040502050505030304" pitchFamily="18" charset="0"/>
              </a:rPr>
              <a:t>Results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C6DDC90-C969-422E-B3A1-75A2B68B0654}"/>
              </a:ext>
            </a:extLst>
          </p:cNvPr>
          <p:cNvSpPr>
            <a:spLocks noGrp="1"/>
          </p:cNvSpPr>
          <p:nvPr>
            <p:ph type="body" idx="1"/>
          </p:nvPr>
        </p:nvSpPr>
        <p:spPr>
          <a:xfrm>
            <a:off x="1297500" y="1001493"/>
            <a:ext cx="7038900" cy="2911200"/>
          </a:xfrm>
        </p:spPr>
        <p:txBody>
          <a:bodyPr/>
          <a:lstStyle/>
          <a:p>
            <a:r>
              <a:rPr lang="en-US" dirty="0">
                <a:latin typeface="Palatino Linotype" panose="02040502050505030304" pitchFamily="18" charset="0"/>
              </a:rPr>
              <a:t>Random Forest Model - Classification Report                                                                             </a:t>
            </a:r>
          </a:p>
          <a:p>
            <a:pPr marL="146050" indent="0">
              <a:buNone/>
            </a:pPr>
            <a:r>
              <a:rPr lang="en-US" dirty="0">
                <a:latin typeface="Palatino Linotype" panose="02040502050505030304" pitchFamily="18" charset="0"/>
              </a:rPr>
              <a:t>						</a:t>
            </a:r>
          </a:p>
          <a:p>
            <a:pPr marL="146050" indent="0">
              <a:buNone/>
            </a:pPr>
            <a:endParaRPr lang="en-US" dirty="0">
              <a:latin typeface="Palatino Linotype" panose="02040502050505030304" pitchFamily="18" charset="0"/>
            </a:endParaRPr>
          </a:p>
          <a:p>
            <a:pPr marL="146050" indent="0">
              <a:buNone/>
            </a:pPr>
            <a:endParaRPr lang="en-CA" dirty="0">
              <a:latin typeface="Palatino Linotype" panose="02040502050505030304" pitchFamily="18" charset="0"/>
            </a:endParaRPr>
          </a:p>
        </p:txBody>
      </p:sp>
      <p:pic>
        <p:nvPicPr>
          <p:cNvPr id="5" name="Picture 4" descr="Table&#10;&#10;Description automatically generated">
            <a:extLst>
              <a:ext uri="{FF2B5EF4-FFF2-40B4-BE49-F238E27FC236}">
                <a16:creationId xmlns:a16="http://schemas.microsoft.com/office/drawing/2014/main" id="{198ED149-7F56-4066-A824-E81DCB7FAC02}"/>
              </a:ext>
            </a:extLst>
          </p:cNvPr>
          <p:cNvPicPr>
            <a:picLocks noChangeAspect="1"/>
          </p:cNvPicPr>
          <p:nvPr/>
        </p:nvPicPr>
        <p:blipFill>
          <a:blip r:embed="rId3"/>
          <a:stretch>
            <a:fillRect/>
          </a:stretch>
        </p:blipFill>
        <p:spPr>
          <a:xfrm>
            <a:off x="1514883" y="1474604"/>
            <a:ext cx="4581525" cy="2943225"/>
          </a:xfrm>
          <a:prstGeom prst="rect">
            <a:avLst/>
          </a:prstGeom>
        </p:spPr>
      </p:pic>
      <p:sp>
        <p:nvSpPr>
          <p:cNvPr id="4" name="TextBox 3">
            <a:extLst>
              <a:ext uri="{FF2B5EF4-FFF2-40B4-BE49-F238E27FC236}">
                <a16:creationId xmlns:a16="http://schemas.microsoft.com/office/drawing/2014/main" id="{730749DE-D37B-4403-AE03-8CD7412CC9C2}"/>
              </a:ext>
            </a:extLst>
          </p:cNvPr>
          <p:cNvSpPr txBox="1"/>
          <p:nvPr/>
        </p:nvSpPr>
        <p:spPr>
          <a:xfrm>
            <a:off x="6096408" y="1506629"/>
            <a:ext cx="2594746" cy="2862322"/>
          </a:xfrm>
          <a:prstGeom prst="rect">
            <a:avLst/>
          </a:prstGeom>
          <a:noFill/>
        </p:spPr>
        <p:txBody>
          <a:bodyPr wrap="square" rtlCol="0">
            <a:spAutoFit/>
          </a:bodyPr>
          <a:lstStyle/>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Rows are each of the bins</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Precision ranges from 0 to 0.50</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Recall Ranges from 0 to 0.53</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The model is susceptible to both false positives and false negatives (low precision and recall scores for all ranges)</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Low accuracy score of 36%</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The model could not predict true positives for the highest salary range (annual salaries above $25M)</a:t>
            </a:r>
          </a:p>
          <a:p>
            <a:pPr marL="171450" indent="-171450">
              <a:buClr>
                <a:schemeClr val="bg1"/>
              </a:buClr>
              <a:buFont typeface="Arial" panose="020B0604020202020204" pitchFamily="34" charset="0"/>
              <a:buChar char="•"/>
            </a:pPr>
            <a:endParaRPr lang="en-US" sz="1200" dirty="0">
              <a:solidFill>
                <a:schemeClr val="bg1"/>
              </a:solidFill>
              <a:latin typeface="Palatino Linotype" panose="02040502050505030304" pitchFamily="18" charset="0"/>
            </a:endParaRPr>
          </a:p>
          <a:p>
            <a:pPr marL="228600" indent="-228600">
              <a:buAutoNum type="arabicPeriod"/>
            </a:pPr>
            <a:endParaRPr lang="en-US" sz="1200" dirty="0">
              <a:solidFill>
                <a:schemeClr val="bg1"/>
              </a:solidFill>
              <a:latin typeface="Palatino Linotype" panose="02040502050505030304" pitchFamily="18" charset="0"/>
            </a:endParaRPr>
          </a:p>
          <a:p>
            <a:pPr marL="171450" indent="-171450">
              <a:buFont typeface="Arial" panose="020B0604020202020204" pitchFamily="34" charset="0"/>
              <a:buChar char="•"/>
            </a:pPr>
            <a:endParaRPr lang="en-CA" sz="12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332702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1CEC-3552-40E4-A8F1-B95CB704B156}"/>
              </a:ext>
            </a:extLst>
          </p:cNvPr>
          <p:cNvSpPr>
            <a:spLocks noGrp="1"/>
          </p:cNvSpPr>
          <p:nvPr>
            <p:ph type="title"/>
          </p:nvPr>
        </p:nvSpPr>
        <p:spPr/>
        <p:txBody>
          <a:bodyPr/>
          <a:lstStyle/>
          <a:p>
            <a:r>
              <a:rPr lang="en-US" dirty="0">
                <a:latin typeface="Palatino Linotype" panose="02040502050505030304" pitchFamily="18" charset="0"/>
              </a:rPr>
              <a:t>Results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A96F5E1-7CFD-427F-9776-8D737ADD9C1B}"/>
              </a:ext>
            </a:extLst>
          </p:cNvPr>
          <p:cNvSpPr>
            <a:spLocks noGrp="1"/>
          </p:cNvSpPr>
          <p:nvPr>
            <p:ph type="body" idx="1"/>
          </p:nvPr>
        </p:nvSpPr>
        <p:spPr>
          <a:xfrm>
            <a:off x="1236540" y="924451"/>
            <a:ext cx="7038900" cy="2911200"/>
          </a:xfrm>
        </p:spPr>
        <p:txBody>
          <a:bodyPr/>
          <a:lstStyle/>
          <a:p>
            <a:pPr marL="146050" indent="0">
              <a:buNone/>
            </a:pPr>
            <a:r>
              <a:rPr lang="en-US" dirty="0">
                <a:latin typeface="Palatino Linotype" panose="02040502050505030304" pitchFamily="18" charset="0"/>
              </a:rPr>
              <a:t>Random Forest Model – Feature Importance</a:t>
            </a:r>
          </a:p>
          <a:p>
            <a:endParaRPr lang="en-US" dirty="0">
              <a:latin typeface="Palatino Linotype" panose="02040502050505030304" pitchFamily="18" charset="0"/>
            </a:endParaRPr>
          </a:p>
          <a:p>
            <a:r>
              <a:rPr lang="en-CA" dirty="0">
                <a:latin typeface="Palatino Linotype" panose="02040502050505030304" pitchFamily="18" charset="0"/>
              </a:rPr>
              <a:t>Top 10 Features by Importance:</a:t>
            </a:r>
          </a:p>
          <a:p>
            <a:pPr marL="146050" indent="0">
              <a:buNone/>
            </a:pPr>
            <a:endParaRPr lang="en-CA" dirty="0">
              <a:latin typeface="Palatino Linotype" panose="02040502050505030304" pitchFamily="18" charset="0"/>
            </a:endParaRPr>
          </a:p>
        </p:txBody>
      </p:sp>
      <p:pic>
        <p:nvPicPr>
          <p:cNvPr id="5" name="Picture 4" descr="Chart, bar chart&#10;&#10;Description automatically generated">
            <a:extLst>
              <a:ext uri="{FF2B5EF4-FFF2-40B4-BE49-F238E27FC236}">
                <a16:creationId xmlns:a16="http://schemas.microsoft.com/office/drawing/2014/main" id="{04BD471F-60D5-4E7A-92A9-7CCB17C0F0CD}"/>
              </a:ext>
            </a:extLst>
          </p:cNvPr>
          <p:cNvPicPr>
            <a:picLocks noChangeAspect="1"/>
          </p:cNvPicPr>
          <p:nvPr/>
        </p:nvPicPr>
        <p:blipFill>
          <a:blip r:embed="rId3"/>
          <a:stretch>
            <a:fillRect/>
          </a:stretch>
        </p:blipFill>
        <p:spPr>
          <a:xfrm>
            <a:off x="1297500" y="1909898"/>
            <a:ext cx="4250212" cy="2392136"/>
          </a:xfrm>
          <a:prstGeom prst="rect">
            <a:avLst/>
          </a:prstGeom>
        </p:spPr>
      </p:pic>
      <p:sp>
        <p:nvSpPr>
          <p:cNvPr id="6" name="TextBox 5">
            <a:extLst>
              <a:ext uri="{FF2B5EF4-FFF2-40B4-BE49-F238E27FC236}">
                <a16:creationId xmlns:a16="http://schemas.microsoft.com/office/drawing/2014/main" id="{45459C5C-0FB4-49E1-9C49-E6EC90A87696}"/>
              </a:ext>
            </a:extLst>
          </p:cNvPr>
          <p:cNvSpPr txBox="1"/>
          <p:nvPr/>
        </p:nvSpPr>
        <p:spPr>
          <a:xfrm>
            <a:off x="5826034" y="1909899"/>
            <a:ext cx="3100252" cy="156966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The most important feature was the year, sharply above player stats</a:t>
            </a:r>
          </a:p>
          <a:p>
            <a:pPr marL="285750" indent="-2857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As expected, player age is highly predictive of salary, as performance can drop as players age</a:t>
            </a:r>
          </a:p>
          <a:p>
            <a:pPr marL="285750" indent="-2857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Player stats are relatively close in importance score</a:t>
            </a:r>
          </a:p>
          <a:p>
            <a:pPr marL="285750" indent="-285750">
              <a:buClr>
                <a:schemeClr val="bg1"/>
              </a:buClr>
              <a:buFont typeface="Arial" panose="020B0604020202020204" pitchFamily="34" charset="0"/>
              <a:buChar char="•"/>
            </a:pPr>
            <a:endParaRPr lang="en-CA" sz="12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822717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D1B2-8590-40C6-A1A5-0CE9C26A662C}"/>
              </a:ext>
            </a:extLst>
          </p:cNvPr>
          <p:cNvSpPr>
            <a:spLocks noGrp="1"/>
          </p:cNvSpPr>
          <p:nvPr>
            <p:ph type="title"/>
          </p:nvPr>
        </p:nvSpPr>
        <p:spPr/>
        <p:txBody>
          <a:bodyPr/>
          <a:lstStyle/>
          <a:p>
            <a:pPr algn="ctr"/>
            <a:r>
              <a:rPr lang="en-CA" dirty="0"/>
              <a:t>Future Considerations</a:t>
            </a:r>
          </a:p>
        </p:txBody>
      </p:sp>
      <p:sp>
        <p:nvSpPr>
          <p:cNvPr id="3" name="Text Placeholder 2">
            <a:extLst>
              <a:ext uri="{FF2B5EF4-FFF2-40B4-BE49-F238E27FC236}">
                <a16:creationId xmlns:a16="http://schemas.microsoft.com/office/drawing/2014/main" id="{DEB6BFB4-4036-4B8F-B7C2-D368FB893ACA}"/>
              </a:ext>
            </a:extLst>
          </p:cNvPr>
          <p:cNvSpPr>
            <a:spLocks noGrp="1"/>
          </p:cNvSpPr>
          <p:nvPr>
            <p:ph type="body" idx="1"/>
          </p:nvPr>
        </p:nvSpPr>
        <p:spPr/>
        <p:txBody>
          <a:bodyPr>
            <a:normAutofit/>
          </a:bodyPr>
          <a:lstStyle/>
          <a:p>
            <a:pPr marL="146050" indent="0">
              <a:buNone/>
            </a:pPr>
            <a:r>
              <a:rPr lang="en-CA" dirty="0"/>
              <a:t>The machine learning models demonstrated limited success in predicting our target feature.</a:t>
            </a:r>
          </a:p>
          <a:p>
            <a:pPr marL="146050" indent="0">
              <a:buNone/>
            </a:pPr>
            <a:r>
              <a:rPr lang="en-CA" dirty="0"/>
              <a:t>This indicates that there are key factors besides player stats, not included in the raw dataset, that strongly influence salary. Some factors might be:</a:t>
            </a:r>
          </a:p>
          <a:p>
            <a:r>
              <a:rPr lang="en-CA" dirty="0"/>
              <a:t>Features of the Collective Bargaining Agreement such as salary cap, maximum/minimum contracts and rookie contracts</a:t>
            </a:r>
          </a:p>
          <a:p>
            <a:r>
              <a:rPr lang="en-CA" dirty="0"/>
              <a:t>Perceived player value based on specific skills not reflected in stats</a:t>
            </a:r>
          </a:p>
          <a:p>
            <a:r>
              <a:rPr lang="en-CA" dirty="0"/>
              <a:t>Injuries resulting in dropped production, whilst the player is still being paid</a:t>
            </a:r>
          </a:p>
          <a:p>
            <a:r>
              <a:rPr lang="en-CA" dirty="0"/>
              <a:t>Voluntary salary cuts that players might take when signing with a team that is perceived to have a high chance of winning championship</a:t>
            </a:r>
          </a:p>
          <a:p>
            <a:r>
              <a:rPr lang="en-CA" dirty="0"/>
              <a:t>Less desirable teams overpaying to retain players</a:t>
            </a:r>
          </a:p>
        </p:txBody>
      </p:sp>
    </p:spTree>
    <p:extLst>
      <p:ext uri="{BB962C8B-B14F-4D97-AF65-F5344CB8AC3E}">
        <p14:creationId xmlns:p14="http://schemas.microsoft.com/office/powerpoint/2010/main" val="12843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Table of Contents	</a:t>
            </a:r>
            <a:endParaRPr dirty="0">
              <a:latin typeface="Palatino Linotype" panose="02040502050505030304" pitchFamily="18" charset="0"/>
            </a:endParaRPr>
          </a:p>
        </p:txBody>
      </p:sp>
      <p:sp>
        <p:nvSpPr>
          <p:cNvPr id="141" name="Google Shape;141;p14"/>
          <p:cNvSpPr txBox="1">
            <a:spLocks noGrp="1"/>
          </p:cNvSpPr>
          <p:nvPr>
            <p:ph type="body" idx="1"/>
          </p:nvPr>
        </p:nvSpPr>
        <p:spPr>
          <a:xfrm>
            <a:off x="274700" y="1454331"/>
            <a:ext cx="8520600" cy="31293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Page 3 - Introduction</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Page 4 -  Hypothesis</a:t>
            </a:r>
          </a:p>
          <a:p>
            <a:pPr marL="0" lvl="0" indent="0" algn="l" rtl="0">
              <a:spcBef>
                <a:spcPts val="1200"/>
              </a:spcBef>
              <a:spcAft>
                <a:spcPts val="0"/>
              </a:spcAft>
              <a:buNone/>
            </a:pPr>
            <a:r>
              <a:rPr lang="en" dirty="0">
                <a:latin typeface="Palatino Linotype" panose="02040502050505030304" pitchFamily="18" charset="0"/>
              </a:rPr>
              <a:t>Page 5 – Source of Data</a:t>
            </a:r>
          </a:p>
          <a:p>
            <a:pPr marL="0" lvl="0" indent="0" algn="l" rtl="0">
              <a:spcBef>
                <a:spcPts val="1200"/>
              </a:spcBef>
              <a:spcAft>
                <a:spcPts val="0"/>
              </a:spcAft>
              <a:buNone/>
            </a:pPr>
            <a:r>
              <a:rPr lang="en" dirty="0">
                <a:latin typeface="Palatino Linotype" panose="02040502050505030304" pitchFamily="18" charset="0"/>
              </a:rPr>
              <a:t>Page 9 - </a:t>
            </a:r>
            <a:r>
              <a:rPr lang="en-US" dirty="0">
                <a:latin typeface="Palatino Linotype" panose="02040502050505030304" pitchFamily="18" charset="0"/>
              </a:rPr>
              <a:t>Brief Summary of CPI (Consumer Price Index)</a:t>
            </a:r>
          </a:p>
          <a:p>
            <a:pPr marL="0" lvl="0" indent="0" algn="l" rtl="0">
              <a:spcBef>
                <a:spcPts val="1200"/>
              </a:spcBef>
              <a:spcAft>
                <a:spcPts val="0"/>
              </a:spcAft>
              <a:buNone/>
            </a:pPr>
            <a:r>
              <a:rPr lang="en" dirty="0">
                <a:latin typeface="Palatino Linotype" panose="02040502050505030304" pitchFamily="18" charset="0"/>
              </a:rPr>
              <a:t>Page 10 - </a:t>
            </a:r>
            <a:r>
              <a:rPr lang="en-US" dirty="0">
                <a:latin typeface="Palatino Linotype" panose="02040502050505030304" pitchFamily="18" charset="0"/>
              </a:rPr>
              <a:t>Data Exploration/Analysis</a:t>
            </a:r>
          </a:p>
          <a:p>
            <a:pPr marL="0" lvl="0" indent="0" algn="l" rtl="0">
              <a:spcBef>
                <a:spcPts val="1200"/>
              </a:spcBef>
              <a:spcAft>
                <a:spcPts val="0"/>
              </a:spcAft>
              <a:buNone/>
            </a:pPr>
            <a:r>
              <a:rPr lang="en-US" dirty="0">
                <a:latin typeface="Palatino Linotype" panose="02040502050505030304" pitchFamily="18" charset="0"/>
              </a:rPr>
              <a:t>Page 14 – Machine Learning Models</a:t>
            </a:r>
          </a:p>
          <a:p>
            <a:pPr marL="0" lvl="0" indent="0" algn="l" rtl="0">
              <a:spcBef>
                <a:spcPts val="1200"/>
              </a:spcBef>
              <a:spcAft>
                <a:spcPts val="0"/>
              </a:spcAft>
              <a:buNone/>
            </a:pPr>
            <a:r>
              <a:rPr lang="en-US" dirty="0">
                <a:latin typeface="Palatino Linotype" panose="02040502050505030304" pitchFamily="18" charset="0"/>
              </a:rPr>
              <a:t>Page 15 – Results</a:t>
            </a:r>
          </a:p>
          <a:p>
            <a:pPr marL="0" lvl="0" indent="0" algn="l" rtl="0">
              <a:spcBef>
                <a:spcPts val="1200"/>
              </a:spcBef>
              <a:spcAft>
                <a:spcPts val="0"/>
              </a:spcAft>
              <a:buNone/>
            </a:pPr>
            <a:r>
              <a:rPr lang="en-US" dirty="0">
                <a:latin typeface="Palatino Linotype" panose="02040502050505030304" pitchFamily="18" charset="0"/>
              </a:rPr>
              <a:t>Page 19 Future Considerations</a:t>
            </a:r>
            <a:endParaRPr dirty="0">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Introduction</a:t>
            </a:r>
            <a:endParaRPr dirty="0">
              <a:latin typeface="Palatino Linotype" panose="02040502050505030304" pitchFamily="18" charset="0"/>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Basketball is a rapidly growing sport internationally. The National Basketball Association(NBA) is the league where the top paid and most valuable players play. It was founded in New York City on June 6, 1946, and is currently the third wealthiest professional sports league in North America. Since 2020, the NBA has the highest average annual salary of all professional associations in the world. </a:t>
            </a:r>
          </a:p>
          <a:p>
            <a:pPr marL="0" lvl="0" indent="0" algn="l" rtl="0">
              <a:spcBef>
                <a:spcPts val="0"/>
              </a:spcBef>
              <a:spcAft>
                <a:spcPts val="0"/>
              </a:spcAft>
              <a:buNone/>
            </a:pPr>
            <a:endParaRPr lang="en" dirty="0">
              <a:latin typeface="Palatino Linotype" panose="02040502050505030304" pitchFamily="18" charset="0"/>
            </a:endParaRPr>
          </a:p>
          <a:p>
            <a:pPr marL="0" indent="0">
              <a:buNone/>
            </a:pPr>
            <a:r>
              <a:rPr lang="en-US" dirty="0">
                <a:latin typeface="Palatino Linotype" panose="02040502050505030304" pitchFamily="18" charset="0"/>
              </a:rPr>
              <a:t>As a group we have a mix of interest in sports and finance. In order to accommodate and combine the interests, we decided to investigate the finance side (i.e. salaries) of sports.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We used machine learning models to analyze the statistical production of each player and determine what their salary range will be. </a:t>
            </a:r>
            <a:endParaRPr dirty="0">
              <a:latin typeface="Palatino Linotype" panose="02040502050505030304" pitchFamily="18" charset="0"/>
            </a:endParaRPr>
          </a:p>
        </p:txBody>
      </p:sp>
      <p:sp>
        <p:nvSpPr>
          <p:cNvPr id="148" name="Google Shape;148;p15"/>
          <p:cNvSpPr txBox="1"/>
          <p:nvPr/>
        </p:nvSpPr>
        <p:spPr>
          <a:xfrm>
            <a:off x="4817875" y="4137000"/>
            <a:ext cx="3959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292929"/>
                </a:solidFill>
                <a:highlight>
                  <a:srgbClr val="FFFFFF"/>
                </a:highlight>
                <a:latin typeface="Georgia"/>
                <a:ea typeface="Georgia"/>
                <a:cs typeface="Georgia"/>
                <a:sym typeface="Georgia"/>
              </a:rPr>
              <a:t>“Everything is worth what its purchaser will pay for it” — Publilius Syrus</a:t>
            </a:r>
            <a:endParaRPr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algn="ctr"/>
            <a:r>
              <a:rPr lang="en-US" dirty="0">
                <a:latin typeface="Palatino Linotype" panose="02040502050505030304" pitchFamily="18" charset="0"/>
              </a:rPr>
              <a:t>Hypothesis</a:t>
            </a: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146050" indent="0">
              <a:buNone/>
            </a:pPr>
            <a:r>
              <a:rPr lang="en-US" dirty="0">
                <a:latin typeface="Palatino Linotype" panose="02040502050505030304" pitchFamily="18" charset="0"/>
              </a:rPr>
              <a:t>The statistics mentioned before will be consider the ‘features’ of our Machine Learning Model. The salary will be the ‘output’. The question we will be hoping to answer is: “Can we predict a player’s salary based on their NBA statistics?”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Our datasets currently contain data on NBA players and their season stats. It also contains biographical information and the records of their teams. </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3"/>
              </a:rPr>
              <a:t>https://www.kaggle.com/whitefero/nba-player-salary-19902017</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4"/>
              </a:rPr>
              <a:t>https://www.kaggle.com/drgilermo/nba-players-stats</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5"/>
              </a:rPr>
              <a:t>https://data.world/gmoney/nba-team-records-by-year</a:t>
            </a:r>
            <a:endParaRPr dirty="0">
              <a:latin typeface="Palatino Linotype" panose="02040502050505030304" pitchFamily="18" charset="0"/>
            </a:endParaRPr>
          </a:p>
          <a:p>
            <a:pPr marL="0" lvl="0" indent="0" algn="l" rtl="0">
              <a:spcBef>
                <a:spcPts val="1200"/>
              </a:spcBef>
              <a:spcAft>
                <a:spcPts val="1200"/>
              </a:spcAft>
              <a:buNone/>
            </a:pPr>
            <a:endParaRPr dirty="0">
              <a:latin typeface="Palatino Linotype" panose="02040502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We are looking to answer how much a player should be paid with the amount of on court statistical production they provide in the major categories. Points, rebounds, assists, steals, blocks, three pointers made, field goal percentage, three point percentage, team record and turnovers are all considered.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The datasets that we found provide salary from the 1990-2017 seasons, which is when the league’s players experienced a massive increase to their salary from the new Collective Bargaining Agreement in 2017.</a:t>
            </a:r>
            <a:endParaRPr dirty="0">
              <a:latin typeface="Palatino Linotype" panose="0204050205050503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195900" y="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54" name="Google Shape;154;p16"/>
          <p:cNvSpPr txBox="1">
            <a:spLocks noGrp="1"/>
          </p:cNvSpPr>
          <p:nvPr>
            <p:ph type="body" idx="1"/>
          </p:nvPr>
        </p:nvSpPr>
        <p:spPr>
          <a:xfrm>
            <a:off x="484435" y="3889828"/>
            <a:ext cx="8665029" cy="3468908"/>
          </a:xfrm>
          <a:prstGeom prst="rect">
            <a:avLst/>
          </a:prstGeom>
        </p:spPr>
        <p:txBody>
          <a:bodyPr spcFirstLastPara="1" wrap="square" lIns="91425" tIns="91425" rIns="91425" bIns="91425" anchor="t" anchorCtr="0">
            <a:normAutofit/>
          </a:bodyPr>
          <a:lstStyle/>
          <a:p>
            <a:pPr marL="0" lvl="0" indent="0" algn="ctr" rtl="0">
              <a:spcBef>
                <a:spcPts val="1200"/>
              </a:spcBef>
              <a:spcAft>
                <a:spcPts val="0"/>
              </a:spcAft>
              <a:buNone/>
            </a:pPr>
            <a:r>
              <a:rPr lang="en" u="sng" dirty="0">
                <a:solidFill>
                  <a:schemeClr val="hlink"/>
                </a:solidFill>
                <a:hlinkClick r:id="rId3"/>
              </a:rPr>
              <a:t>https://www.kaggle.com/whitefero/nba-player-salary-19902017</a:t>
            </a:r>
            <a:endParaRPr dirty="0"/>
          </a:p>
          <a:p>
            <a:pPr marL="0" lvl="0" indent="0" algn="ctr" rtl="0">
              <a:spcBef>
                <a:spcPts val="1200"/>
              </a:spcBef>
              <a:spcAft>
                <a:spcPts val="0"/>
              </a:spcAft>
              <a:buNone/>
            </a:pPr>
            <a:r>
              <a:rPr lang="en" u="sng" dirty="0">
                <a:solidFill>
                  <a:schemeClr val="hlink"/>
                </a:solidFill>
                <a:hlinkClick r:id="rId4"/>
              </a:rPr>
              <a:t>https://www.kaggle.com/drgilermo/nba-players-stats</a:t>
            </a:r>
            <a:endParaRPr dirty="0"/>
          </a:p>
          <a:p>
            <a:pPr marL="0" lvl="0" indent="0" algn="ctr" rtl="0">
              <a:spcBef>
                <a:spcPts val="1200"/>
              </a:spcBef>
              <a:spcAft>
                <a:spcPts val="0"/>
              </a:spcAft>
              <a:buNone/>
            </a:pPr>
            <a:r>
              <a:rPr lang="en" u="sng" dirty="0">
                <a:solidFill>
                  <a:schemeClr val="hlink"/>
                </a:solidFill>
                <a:hlinkClick r:id="rId5"/>
              </a:rPr>
              <a:t>https://data.world/gmoney/nba-team-records-by-year</a:t>
            </a:r>
            <a:endParaRPr dirty="0"/>
          </a:p>
          <a:p>
            <a:pPr marL="0" lvl="0" indent="0" algn="ctr" rtl="0">
              <a:spcBef>
                <a:spcPts val="1200"/>
              </a:spcBef>
              <a:spcAft>
                <a:spcPts val="1200"/>
              </a:spcAft>
              <a:buNone/>
            </a:pPr>
            <a:endParaRPr dirty="0"/>
          </a:p>
        </p:txBody>
      </p:sp>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b="62056"/>
          <a:stretch/>
        </p:blipFill>
        <p:spPr>
          <a:xfrm>
            <a:off x="1297500" y="471870"/>
            <a:ext cx="7038900" cy="3654931"/>
          </a:xfrm>
          <a:prstGeom prst="rect">
            <a:avLst/>
          </a:prstGeom>
        </p:spPr>
      </p:pic>
      <p:sp>
        <p:nvSpPr>
          <p:cNvPr id="5" name="Google Shape;154;p16"/>
          <p:cNvSpPr txBox="1">
            <a:spLocks/>
          </p:cNvSpPr>
          <p:nvPr/>
        </p:nvSpPr>
        <p:spPr>
          <a:xfrm>
            <a:off x="1297500" y="647145"/>
            <a:ext cx="1779528" cy="1342569"/>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buFont typeface="Lato"/>
              <a:buNone/>
            </a:pPr>
            <a:r>
              <a:rPr lang="en-US" dirty="0">
                <a:solidFill>
                  <a:schemeClr val="tx1"/>
                </a:solidFill>
              </a:rPr>
              <a:t>Our datasets currently contain data on NBA players and their season stats. It also contains biographical information and the records of their teams. </a:t>
            </a:r>
          </a:p>
          <a:p>
            <a:pPr marL="0" indent="0">
              <a:spcBef>
                <a:spcPts val="1200"/>
              </a:spcBef>
              <a:spcAft>
                <a:spcPts val="1200"/>
              </a:spcAft>
              <a:buFont typeface="Lato"/>
              <a:buNone/>
            </a:pPr>
            <a:endParaRPr lang="en-US" dirty="0">
              <a:solidFill>
                <a:schemeClr val="tx1"/>
              </a:solidFill>
            </a:endParaRPr>
          </a:p>
        </p:txBody>
      </p:sp>
    </p:spTree>
    <p:extLst>
      <p:ext uri="{BB962C8B-B14F-4D97-AF65-F5344CB8AC3E}">
        <p14:creationId xmlns:p14="http://schemas.microsoft.com/office/powerpoint/2010/main" val="133233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4348-9471-4E61-892F-626335AC53AB}"/>
              </a:ext>
            </a:extLst>
          </p:cNvPr>
          <p:cNvSpPr>
            <a:spLocks noGrp="1"/>
          </p:cNvSpPr>
          <p:nvPr>
            <p:ph type="title"/>
          </p:nvPr>
        </p:nvSpPr>
        <p:spPr/>
        <p:txBody>
          <a:bodyPr/>
          <a:lstStyle/>
          <a:p>
            <a:pPr algn="ctr"/>
            <a:r>
              <a:rPr lang="en" dirty="0">
                <a:latin typeface="Palatino Linotype" panose="02040502050505030304" pitchFamily="18" charset="0"/>
              </a:rPr>
              <a:t>Source of Data</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328BF9E7-5EA5-4639-A973-E55758C95347}"/>
              </a:ext>
            </a:extLst>
          </p:cNvPr>
          <p:cNvSpPr>
            <a:spLocks noGrp="1"/>
          </p:cNvSpPr>
          <p:nvPr>
            <p:ph type="body" idx="1"/>
          </p:nvPr>
        </p:nvSpPr>
        <p:spPr/>
        <p:txBody>
          <a:bodyPr/>
          <a:lstStyle/>
          <a:p>
            <a:r>
              <a:rPr lang="en-US" dirty="0">
                <a:latin typeface="Palatino Linotype" panose="02040502050505030304" pitchFamily="18" charset="0"/>
              </a:rPr>
              <a:t>Key Variables to be used in joining tables (identifying primary/foreign keys) :</a:t>
            </a:r>
          </a:p>
          <a:p>
            <a:pPr marL="146050" indent="0">
              <a:buNone/>
            </a:pPr>
            <a:endParaRPr lang="en-US" dirty="0">
              <a:latin typeface="Palatino Linotype" panose="02040502050505030304" pitchFamily="18" charset="0"/>
            </a:endParaRPr>
          </a:p>
          <a:p>
            <a:pPr lvl="1"/>
            <a:r>
              <a:rPr lang="en-US" dirty="0">
                <a:latin typeface="Palatino Linotype" panose="02040502050505030304" pitchFamily="18" charset="0"/>
              </a:rPr>
              <a:t>Player Names</a:t>
            </a:r>
          </a:p>
          <a:p>
            <a:pPr lvl="1"/>
            <a:endParaRPr lang="en-US" dirty="0">
              <a:latin typeface="Palatino Linotype" panose="02040502050505030304" pitchFamily="18" charset="0"/>
            </a:endParaRPr>
          </a:p>
          <a:p>
            <a:pPr lvl="1"/>
            <a:r>
              <a:rPr lang="en-US" dirty="0">
                <a:latin typeface="Palatino Linotype" panose="02040502050505030304" pitchFamily="18" charset="0"/>
              </a:rPr>
              <a:t>Year (season start year)</a:t>
            </a:r>
          </a:p>
          <a:p>
            <a:pPr lvl="1"/>
            <a:endParaRPr lang="en-US" dirty="0">
              <a:latin typeface="Palatino Linotype" panose="02040502050505030304" pitchFamily="18" charset="0"/>
            </a:endParaRPr>
          </a:p>
          <a:p>
            <a:pPr lvl="1"/>
            <a:r>
              <a:rPr lang="en-US" dirty="0">
                <a:latin typeface="Palatino Linotype" panose="02040502050505030304" pitchFamily="18" charset="0"/>
              </a:rPr>
              <a:t>Team Names</a:t>
            </a:r>
          </a:p>
        </p:txBody>
      </p:sp>
    </p:spTree>
    <p:extLst>
      <p:ext uri="{BB962C8B-B14F-4D97-AF65-F5344CB8AC3E}">
        <p14:creationId xmlns:p14="http://schemas.microsoft.com/office/powerpoint/2010/main" val="119009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F8AD-4B9A-4A95-A918-F33480B3E0DF}"/>
              </a:ext>
            </a:extLst>
          </p:cNvPr>
          <p:cNvSpPr>
            <a:spLocks noGrp="1"/>
          </p:cNvSpPr>
          <p:nvPr>
            <p:ph type="title"/>
          </p:nvPr>
        </p:nvSpPr>
        <p:spPr/>
        <p:txBody>
          <a:bodyPr/>
          <a:lstStyle/>
          <a:p>
            <a:pPr algn="ctr"/>
            <a:r>
              <a:rPr lang="en-US" dirty="0">
                <a:latin typeface="Palatino Linotype" panose="02040502050505030304" pitchFamily="18" charset="0"/>
              </a:rPr>
              <a:t>Brief Summary of CPI (Consumer Price Index)</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B5236712-E142-47F9-B1A0-A15E9C4912FA}"/>
              </a:ext>
            </a:extLst>
          </p:cNvPr>
          <p:cNvSpPr>
            <a:spLocks noGrp="1"/>
          </p:cNvSpPr>
          <p:nvPr>
            <p:ph type="body" idx="1"/>
          </p:nvPr>
        </p:nvSpPr>
        <p:spPr>
          <a:xfrm>
            <a:off x="1297500" y="1116150"/>
            <a:ext cx="7038900" cy="2132147"/>
          </a:xfrm>
        </p:spPr>
        <p:txBody>
          <a:bodyPr>
            <a:normAutofit lnSpcReduction="10000"/>
          </a:bodyPr>
          <a:lstStyle/>
          <a:p>
            <a:r>
              <a:rPr lang="en-US" dirty="0">
                <a:latin typeface="Palatino Linotype" panose="02040502050505030304" pitchFamily="18" charset="0"/>
              </a:rPr>
              <a:t>Definition:</a:t>
            </a:r>
          </a:p>
          <a:p>
            <a:pPr lvl="1"/>
            <a:r>
              <a:rPr lang="en-US" dirty="0">
                <a:latin typeface="Palatino Linotype" panose="02040502050505030304" pitchFamily="18" charset="0"/>
              </a:rPr>
              <a:t>A statistical estimate of price fluctuations based on a weighted average of prices for a list of consumer goods and services</a:t>
            </a:r>
          </a:p>
          <a:p>
            <a:pPr lvl="1"/>
            <a:r>
              <a:rPr lang="en-US" dirty="0">
                <a:latin typeface="Palatino Linotype" panose="02040502050505030304" pitchFamily="18" charset="0"/>
              </a:rPr>
              <a:t>Relies on historical price data collected periodically</a:t>
            </a:r>
          </a:p>
          <a:p>
            <a:pPr lvl="1"/>
            <a:r>
              <a:rPr lang="en-US" dirty="0">
                <a:latin typeface="Palatino Linotype" panose="02040502050505030304" pitchFamily="18" charset="0"/>
              </a:rPr>
              <a:t>Can be used to estimate inflationary price increases</a:t>
            </a:r>
          </a:p>
          <a:p>
            <a:r>
              <a:rPr lang="en-US" dirty="0">
                <a:latin typeface="Palatino Linotype" panose="02040502050505030304" pitchFamily="18" charset="0"/>
              </a:rPr>
              <a:t>Purpose for our project:</a:t>
            </a:r>
          </a:p>
          <a:p>
            <a:pPr lvl="1"/>
            <a:r>
              <a:rPr lang="en-US" dirty="0">
                <a:latin typeface="Palatino Linotype" panose="02040502050505030304" pitchFamily="18" charset="0"/>
              </a:rPr>
              <a:t>Source data included player salaries over several years</a:t>
            </a:r>
          </a:p>
          <a:p>
            <a:pPr lvl="1"/>
            <a:r>
              <a:rPr lang="en-US" dirty="0">
                <a:latin typeface="Palatino Linotype" panose="02040502050505030304" pitchFamily="18" charset="0"/>
              </a:rPr>
              <a:t>For salary summaries (sum, average, etc.) for players to be comparable, we required the salaries to be adjusted so that each year represented the same $ value</a:t>
            </a:r>
          </a:p>
          <a:p>
            <a:pPr lvl="1"/>
            <a:r>
              <a:rPr lang="en-US" dirty="0">
                <a:latin typeface="Palatino Linotype" panose="02040502050505030304" pitchFamily="18" charset="0"/>
              </a:rPr>
              <a:t>CPI module was checked for accuracy and then applied to our source data</a:t>
            </a:r>
          </a:p>
          <a:p>
            <a:pPr lvl="1"/>
            <a:endParaRPr lang="en-CA" dirty="0">
              <a:latin typeface="Palatino Linotype" panose="02040502050505030304" pitchFamily="18" charset="0"/>
            </a:endParaRPr>
          </a:p>
        </p:txBody>
      </p:sp>
      <p:pic>
        <p:nvPicPr>
          <p:cNvPr id="5" name="Picture 4" descr="Chart, line chart&#10;&#10;Description automatically generated">
            <a:extLst>
              <a:ext uri="{FF2B5EF4-FFF2-40B4-BE49-F238E27FC236}">
                <a16:creationId xmlns:a16="http://schemas.microsoft.com/office/drawing/2014/main" id="{9C442394-A78F-4C7F-AA19-13342A62F76B}"/>
              </a:ext>
            </a:extLst>
          </p:cNvPr>
          <p:cNvPicPr>
            <a:picLocks noChangeAspect="1"/>
          </p:cNvPicPr>
          <p:nvPr/>
        </p:nvPicPr>
        <p:blipFill>
          <a:blip r:embed="rId2"/>
          <a:stretch>
            <a:fillRect/>
          </a:stretch>
        </p:blipFill>
        <p:spPr>
          <a:xfrm>
            <a:off x="1948137" y="3118086"/>
            <a:ext cx="4940343" cy="1818527"/>
          </a:xfrm>
          <a:prstGeom prst="rect">
            <a:avLst/>
          </a:prstGeom>
        </p:spPr>
      </p:pic>
    </p:spTree>
    <p:extLst>
      <p:ext uri="{BB962C8B-B14F-4D97-AF65-F5344CB8AC3E}">
        <p14:creationId xmlns:p14="http://schemas.microsoft.com/office/powerpoint/2010/main" val="325253444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1407</Words>
  <Application>Microsoft Office PowerPoint</Application>
  <PresentationFormat>On-screen Show (16:9)</PresentationFormat>
  <Paragraphs>127</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Georgia</vt:lpstr>
      <vt:lpstr>Lato</vt:lpstr>
      <vt:lpstr>Montserrat</vt:lpstr>
      <vt:lpstr>Palatino Linotype</vt:lpstr>
      <vt:lpstr>Focus</vt:lpstr>
      <vt:lpstr>NBA Player Salaries</vt:lpstr>
      <vt:lpstr>Table of Contents </vt:lpstr>
      <vt:lpstr>Introduction</vt:lpstr>
      <vt:lpstr>Hypothesis</vt:lpstr>
      <vt:lpstr>Source of Data</vt:lpstr>
      <vt:lpstr>Source of Data</vt:lpstr>
      <vt:lpstr>Source of Data</vt:lpstr>
      <vt:lpstr>Source of Data</vt:lpstr>
      <vt:lpstr>Brief Summary of CPI (Consumer Price Index)</vt:lpstr>
      <vt:lpstr> Data Exploration/Analysis   Tools Used</vt:lpstr>
      <vt:lpstr> Data Exploration/Analysis   Database</vt:lpstr>
      <vt:lpstr>  Data Exploration/Analysis   Final Joined Table</vt:lpstr>
      <vt:lpstr>  Data Exploration/Analysis   Data Cleaning</vt:lpstr>
      <vt:lpstr>Machine Learning Models</vt:lpstr>
      <vt:lpstr>Results</vt:lpstr>
      <vt:lpstr>Results</vt:lpstr>
      <vt:lpstr>Results</vt:lpstr>
      <vt:lpstr>Results</vt:lpstr>
      <vt:lpstr>Future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Salaries</dc:title>
  <dc:creator>Nick</dc:creator>
  <cp:lastModifiedBy>Syed Murtaza Kazmi</cp:lastModifiedBy>
  <cp:revision>19</cp:revision>
  <dcterms:modified xsi:type="dcterms:W3CDTF">2021-08-04T15:04:39Z</dcterms:modified>
</cp:coreProperties>
</file>