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61" r:id="rId5"/>
    <p:sldId id="259" r:id="rId6"/>
    <p:sldId id="260" r:id="rId7"/>
    <p:sldId id="272" r:id="rId8"/>
    <p:sldId id="273" r:id="rId9"/>
    <p:sldId id="266" r:id="rId10"/>
    <p:sldId id="264" r:id="rId11"/>
    <p:sldId id="274" r:id="rId12"/>
    <p:sldId id="275" r:id="rId13"/>
    <p:sldId id="276" r:id="rId14"/>
    <p:sldId id="267" r:id="rId15"/>
    <p:sldId id="265" r:id="rId16"/>
    <p:sldId id="270" r:id="rId17"/>
    <p:sldId id="269" r:id="rId18"/>
    <p:sldId id="268"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93" autoAdjust="0"/>
  </p:normalViewPr>
  <p:slideViewPr>
    <p:cSldViewPr snapToGrid="0">
      <p:cViewPr varScale="1">
        <p:scale>
          <a:sx n="110" d="100"/>
          <a:sy n="110" d="100"/>
        </p:scale>
        <p:origin x="16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11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78419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7" Type="http://schemas.openxmlformats.org/officeDocument/2006/relationships/hyperlink" Target="https://public.tableau.com/app/profile/dean.arnold/viz/NBASalariesDashboard/NBASalariesDashboard?publish=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5BFD3D-1F83-4A45-872B-8B3EA8CC5CD7}"/>
              </a:ext>
            </a:extLst>
          </p:cNvPr>
          <p:cNvSpPr txBox="1"/>
          <p:nvPr/>
        </p:nvSpPr>
        <p:spPr>
          <a:xfrm>
            <a:off x="5251269" y="4537166"/>
            <a:ext cx="3629439" cy="553998"/>
          </a:xfrm>
          <a:prstGeom prst="rect">
            <a:avLst/>
          </a:prstGeom>
          <a:noFill/>
        </p:spPr>
        <p:txBody>
          <a:bodyPr wrap="square" rtlCol="0">
            <a:spAutoFit/>
          </a:bodyPr>
          <a:lstStyle/>
          <a:p>
            <a:r>
              <a:rPr lang="en-US" sz="1000" dirty="0">
                <a:solidFill>
                  <a:schemeClr val="bg1"/>
                </a:solidFill>
              </a:rPr>
              <a:t>Dashboard: </a:t>
            </a:r>
            <a:r>
              <a:rPr lang="en-US" sz="1000" dirty="0">
                <a:solidFill>
                  <a:schemeClr val="bg1"/>
                </a:solidFill>
                <a:hlinkClick r:id="rId7"/>
              </a:rPr>
              <a:t>https://public.tableau.com/app/profile/dean.arnold/viz/NBASalariesDashboard/NBASalariesDashboard?publish=yes</a:t>
            </a:r>
            <a:endParaRPr lang="en-CA"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Palatino Linotype" panose="02040502050505030304" pitchFamily="18" charset="0"/>
              </a:rPr>
              <a:t>	Data Exploration/Analysis</a:t>
            </a:r>
            <a:br>
              <a:rPr lang="en-US" dirty="0">
                <a:latin typeface="Palatino Linotype" panose="02040502050505030304" pitchFamily="18" charset="0"/>
              </a:rPr>
            </a:br>
            <a:r>
              <a:rPr lang="en-US" dirty="0">
                <a:latin typeface="Palatino Linotype" panose="02040502050505030304" pitchFamily="18" charset="0"/>
              </a:rPr>
              <a:t>		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1576-3D40-4956-B597-B7198057EBE1}"/>
              </a:ext>
            </a:extLst>
          </p:cNvPr>
          <p:cNvSpPr>
            <a:spLocks noGrp="1"/>
          </p:cNvSpPr>
          <p:nvPr>
            <p:ph type="title"/>
          </p:nvPr>
        </p:nvSpPr>
        <p:spPr/>
        <p:txBody>
          <a:bodyPr/>
          <a:lstStyle/>
          <a:p>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2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Database</a:t>
            </a:r>
            <a:endParaRPr lang="en-CA" dirty="0"/>
          </a:p>
        </p:txBody>
      </p:sp>
      <p:sp>
        <p:nvSpPr>
          <p:cNvPr id="3" name="Text Placeholder 2">
            <a:extLst>
              <a:ext uri="{FF2B5EF4-FFF2-40B4-BE49-F238E27FC236}">
                <a16:creationId xmlns:a16="http://schemas.microsoft.com/office/drawing/2014/main" id="{B5BE147C-3BB8-4A6A-9824-0940982B15F2}"/>
              </a:ext>
            </a:extLst>
          </p:cNvPr>
          <p:cNvSpPr>
            <a:spLocks noGrp="1"/>
          </p:cNvSpPr>
          <p:nvPr>
            <p:ph type="body" idx="1"/>
          </p:nvPr>
        </p:nvSpPr>
        <p:spPr/>
        <p:txBody>
          <a:bodyPr/>
          <a:lstStyle/>
          <a:p>
            <a:r>
              <a:rPr lang="en-US" dirty="0">
                <a:latin typeface="Palatino Linotype" panose="02040502050505030304" pitchFamily="18" charset="0"/>
              </a:rPr>
              <a:t>The following describes the SQL tables that were created:</a:t>
            </a:r>
          </a:p>
          <a:p>
            <a:pPr lvl="1"/>
            <a:r>
              <a:rPr lang="en-CA" dirty="0">
                <a:latin typeface="Palatino Linotype" panose="02040502050505030304" pitchFamily="18" charset="0"/>
              </a:rPr>
              <a:t>Player Salaries (from raw data)</a:t>
            </a:r>
          </a:p>
          <a:p>
            <a:pPr lvl="1"/>
            <a:r>
              <a:rPr lang="en-CA" dirty="0">
                <a:latin typeface="Palatino Linotype" panose="02040502050505030304" pitchFamily="18" charset="0"/>
              </a:rPr>
              <a:t>Player Bio (from raw data)</a:t>
            </a:r>
          </a:p>
          <a:p>
            <a:pPr lvl="1"/>
            <a:r>
              <a:rPr lang="en-CA" dirty="0">
                <a:latin typeface="Palatino Linotype" panose="02040502050505030304" pitchFamily="18" charset="0"/>
              </a:rPr>
              <a:t>Season Stats (from raw data)</a:t>
            </a:r>
          </a:p>
          <a:p>
            <a:pPr lvl="1"/>
            <a:r>
              <a:rPr lang="en-CA" dirty="0">
                <a:latin typeface="Palatino Linotype" panose="02040502050505030304" pitchFamily="18" charset="0"/>
              </a:rPr>
              <a:t>Team Stats (new table)</a:t>
            </a:r>
          </a:p>
          <a:p>
            <a:pPr lvl="1"/>
            <a:r>
              <a:rPr lang="en-CA" dirty="0">
                <a:latin typeface="Palatino Linotype" panose="02040502050505030304" pitchFamily="18" charset="0"/>
              </a:rPr>
              <a:t>Team name short form (new table)</a:t>
            </a:r>
          </a:p>
          <a:p>
            <a:pPr lvl="2"/>
            <a:r>
              <a:rPr lang="en-CA" dirty="0">
                <a:latin typeface="Palatino Linotype" panose="02040502050505030304" pitchFamily="18" charset="0"/>
              </a:rPr>
              <a:t>Raw data included the team names variable in both abbreviated and full name form – a new table was created matching each full name to it’s abbreviation in order to join raw data tables </a:t>
            </a:r>
          </a:p>
          <a:p>
            <a:pPr marL="615950" lvl="1" indent="0">
              <a:buNone/>
            </a:pPr>
            <a:endParaRPr lang="en-CA" dirty="0"/>
          </a:p>
        </p:txBody>
      </p:sp>
    </p:spTree>
    <p:extLst>
      <p:ext uri="{BB962C8B-B14F-4D97-AF65-F5344CB8AC3E}">
        <p14:creationId xmlns:p14="http://schemas.microsoft.com/office/powerpoint/2010/main" val="166837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6092-BE96-4FC9-8E52-EB79E18CC169}"/>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Final Joined Table</a:t>
            </a:r>
            <a:endParaRPr lang="en-CA" dirty="0"/>
          </a:p>
        </p:txBody>
      </p:sp>
      <p:sp>
        <p:nvSpPr>
          <p:cNvPr id="3" name="Text Placeholder 2">
            <a:extLst>
              <a:ext uri="{FF2B5EF4-FFF2-40B4-BE49-F238E27FC236}">
                <a16:creationId xmlns:a16="http://schemas.microsoft.com/office/drawing/2014/main" id="{7F380350-09A9-49EB-8FEA-B7B26983EC41}"/>
              </a:ext>
            </a:extLst>
          </p:cNvPr>
          <p:cNvSpPr>
            <a:spLocks noGrp="1"/>
          </p:cNvSpPr>
          <p:nvPr>
            <p:ph type="body" idx="1"/>
          </p:nvPr>
        </p:nvSpPr>
        <p:spPr/>
        <p:txBody>
          <a:bodyPr/>
          <a:lstStyle/>
          <a:p>
            <a:r>
              <a:rPr lang="en-US" dirty="0">
                <a:latin typeface="Palatino Linotype" panose="02040502050505030304" pitchFamily="18" charset="0"/>
              </a:rPr>
              <a:t>Team stats was joined with the </a:t>
            </a:r>
            <a:r>
              <a:rPr lang="en-CA" dirty="0">
                <a:latin typeface="Palatino Linotype" panose="02040502050505030304" pitchFamily="18" charset="0"/>
              </a:rPr>
              <a:t>Team name short form table to create an updated team stats table (joined on team name)</a:t>
            </a:r>
          </a:p>
          <a:p>
            <a:r>
              <a:rPr lang="en-CA" dirty="0">
                <a:latin typeface="Palatino Linotype" panose="02040502050505030304" pitchFamily="18" charset="0"/>
              </a:rPr>
              <a:t>Season stats was joined with player salaries to create a combined season/salary table (joined on player name and year as each player is paid annually)</a:t>
            </a:r>
          </a:p>
          <a:p>
            <a:r>
              <a:rPr lang="en-CA" dirty="0">
                <a:latin typeface="Palatino Linotype" panose="02040502050505030304" pitchFamily="18" charset="0"/>
              </a:rPr>
              <a:t>The above two tables were joined on team name and year – this orders the table based on player team record for each year</a:t>
            </a:r>
          </a:p>
          <a:p>
            <a:r>
              <a:rPr lang="en-CA" dirty="0">
                <a:latin typeface="Palatino Linotype" panose="02040502050505030304" pitchFamily="18" charset="0"/>
              </a:rPr>
              <a:t>The final table was exported as a csv and loaded into a pandas </a:t>
            </a:r>
            <a:r>
              <a:rPr lang="en-CA" dirty="0" err="1">
                <a:latin typeface="Palatino Linotype" panose="02040502050505030304" pitchFamily="18" charset="0"/>
              </a:rPr>
              <a:t>dataframe</a:t>
            </a:r>
            <a:r>
              <a:rPr lang="en-CA" dirty="0">
                <a:latin typeface="Palatino Linotype" panose="02040502050505030304" pitchFamily="18" charset="0"/>
              </a:rPr>
              <a:t> for cleaning and analysis</a:t>
            </a:r>
          </a:p>
        </p:txBody>
      </p:sp>
    </p:spTree>
    <p:extLst>
      <p:ext uri="{BB962C8B-B14F-4D97-AF65-F5344CB8AC3E}">
        <p14:creationId xmlns:p14="http://schemas.microsoft.com/office/powerpoint/2010/main" val="311087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7683-2EB3-48B6-B818-7B7437A09161}"/>
              </a:ext>
            </a:extLst>
          </p:cNvPr>
          <p:cNvSpPr>
            <a:spLocks noGrp="1"/>
          </p:cNvSpPr>
          <p:nvPr>
            <p:ph type="title"/>
          </p:nvPr>
        </p:nvSpPr>
        <p:spPr/>
        <p:txBody>
          <a:bodyPr>
            <a:normAutofit fontScale="90000"/>
          </a:bodyPr>
          <a:lstStyle/>
          <a:p>
            <a:r>
              <a:rPr lang="en-US" dirty="0"/>
              <a:t>	</a:t>
            </a: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Exploration/Analysis</a:t>
            </a:r>
            <a:b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br>
            <a:r>
              <a:rPr kumimoji="0" lang="en-US" sz="2400" b="0" i="0" u="none" strike="noStrike" kern="0" cap="none" spc="0" normalizeH="0" baseline="0" noProof="0" dirty="0">
                <a:ln>
                  <a:noFill/>
                </a:ln>
                <a:solidFill>
                  <a:srgbClr val="FFFFFF"/>
                </a:solidFill>
                <a:effectLst/>
                <a:uLnTx/>
                <a:uFillTx/>
                <a:latin typeface="Palatino Linotype" panose="02040502050505030304" pitchFamily="18" charset="0"/>
                <a:sym typeface="Montserrat"/>
              </a:rPr>
              <a:t>		Data Cleaning</a:t>
            </a:r>
            <a:endParaRPr lang="en-CA" dirty="0"/>
          </a:p>
        </p:txBody>
      </p:sp>
      <p:sp>
        <p:nvSpPr>
          <p:cNvPr id="3" name="Text Placeholder 2">
            <a:extLst>
              <a:ext uri="{FF2B5EF4-FFF2-40B4-BE49-F238E27FC236}">
                <a16:creationId xmlns:a16="http://schemas.microsoft.com/office/drawing/2014/main" id="{6E3602AC-A173-4FE4-B791-D59756A6B02D}"/>
              </a:ext>
            </a:extLst>
          </p:cNvPr>
          <p:cNvSpPr>
            <a:spLocks noGrp="1"/>
          </p:cNvSpPr>
          <p:nvPr>
            <p:ph type="body" idx="1"/>
          </p:nvPr>
        </p:nvSpPr>
        <p:spPr/>
        <p:txBody>
          <a:bodyPr/>
          <a:lstStyle/>
          <a:p>
            <a:r>
              <a:rPr lang="en-US" dirty="0">
                <a:latin typeface="Palatino Linotype" panose="02040502050505030304" pitchFamily="18" charset="0"/>
              </a:rPr>
              <a:t>The table was filtered to remove all non-predictive variables</a:t>
            </a:r>
          </a:p>
          <a:p>
            <a:r>
              <a:rPr lang="en-US" dirty="0">
                <a:latin typeface="Palatino Linotype" panose="02040502050505030304" pitchFamily="18" charset="0"/>
              </a:rPr>
              <a:t>Salary data was unavailable before 1990, so values for all prior years were dropped</a:t>
            </a:r>
          </a:p>
          <a:p>
            <a:r>
              <a:rPr lang="en-US" dirty="0">
                <a:latin typeface="Palatino Linotype" panose="02040502050505030304" pitchFamily="18" charset="0"/>
              </a:rPr>
              <a:t>Players can play for more than one team per year. For analysis, we required certain values be summed (player stats, as these will vary for each team per year) and others averaged (salaries, as these are annually reported and the same across teams</a:t>
            </a:r>
          </a:p>
          <a:p>
            <a:r>
              <a:rPr lang="en-US" dirty="0">
                <a:latin typeface="Palatino Linotype" panose="02040502050505030304" pitchFamily="18" charset="0"/>
              </a:rPr>
              <a:t>We ran into issues when trying to sum or average individual columns (all columns ended being summed or average), to overcome this we created separate tables containing sums and averages and merged them on a common id (player name and year)</a:t>
            </a:r>
          </a:p>
          <a:p>
            <a:r>
              <a:rPr lang="en-CA" dirty="0">
                <a:latin typeface="Palatino Linotype" panose="02040502050505030304" pitchFamily="18" charset="0"/>
              </a:rPr>
              <a:t>Unnecessary variables were dropped, and the CPI module was applied to create the cleaned </a:t>
            </a:r>
            <a:r>
              <a:rPr lang="en-CA" dirty="0" err="1">
                <a:latin typeface="Palatino Linotype" panose="02040502050505030304" pitchFamily="18" charset="0"/>
              </a:rPr>
              <a:t>dataframe</a:t>
            </a:r>
            <a:endParaRPr lang="en-CA" dirty="0">
              <a:latin typeface="Palatino Linotype" panose="02040502050505030304" pitchFamily="18" charset="0"/>
            </a:endParaRPr>
          </a:p>
        </p:txBody>
      </p:sp>
    </p:spTree>
    <p:extLst>
      <p:ext uri="{BB962C8B-B14F-4D97-AF65-F5344CB8AC3E}">
        <p14:creationId xmlns:p14="http://schemas.microsoft.com/office/powerpoint/2010/main" val="422168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Plot shows adjusted salary vs aggregate stats</a:t>
            </a:r>
          </a:p>
          <a:p>
            <a:r>
              <a:rPr lang="en-US" dirty="0">
                <a:latin typeface="Palatino Linotype" panose="02040502050505030304" pitchFamily="18" charset="0"/>
              </a:rPr>
              <a:t>Linear Regression model unable to generate predictive line of best fit</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 – Binning by salary range</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starting at $1 million, then increasing bin sizes to $2, 5, and $15 million</a:t>
            </a:r>
          </a:p>
          <a:p>
            <a:r>
              <a:rPr lang="en-CA" dirty="0">
                <a:latin typeface="Palatino Linotype" panose="02040502050505030304" pitchFamily="18" charset="0"/>
              </a:rPr>
              <a:t>Upper salary limit: $40 million</a:t>
            </a:r>
          </a:p>
          <a:p>
            <a:r>
              <a:rPr lang="en-CA" dirty="0">
                <a:latin typeface="Palatino Linotype" panose="02040502050505030304" pitchFamily="18" charset="0"/>
              </a:rPr>
              <a:t>9 bins in total</a:t>
            </a:r>
          </a:p>
          <a:p>
            <a:r>
              <a:rPr lang="en-CA" dirty="0">
                <a:latin typeface="Palatino Linotype" panose="02040502050505030304" pitchFamily="18" charset="0"/>
              </a:rPr>
              <a:t>Model was used to determine predictiveness of stats by categorical salary range, and overall accuracy</a:t>
            </a:r>
          </a:p>
        </p:txBody>
      </p:sp>
    </p:spTree>
    <p:extLst>
      <p:ext uri="{BB962C8B-B14F-4D97-AF65-F5344CB8AC3E}">
        <p14:creationId xmlns:p14="http://schemas.microsoft.com/office/powerpoint/2010/main" val="111965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pPr marL="146050" indent="0">
              <a:buNone/>
            </a:pPr>
            <a:r>
              <a:rPr lang="en-US" dirty="0">
                <a:latin typeface="Palatino Linotype" panose="02040502050505030304" pitchFamily="18" charset="0"/>
              </a:rPr>
              <a:t>Random Forest Model - Classification Report                                                                             </a:t>
            </a:r>
          </a:p>
          <a:p>
            <a:pPr marL="146050" indent="0">
              <a:buNone/>
            </a:pPr>
            <a:r>
              <a:rPr lang="en-US" dirty="0">
                <a:latin typeface="Palatino Linotype" panose="02040502050505030304" pitchFamily="18" charset="0"/>
              </a:rPr>
              <a:t>						</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
        <p:nvSpPr>
          <p:cNvPr id="4" name="TextBox 3">
            <a:extLst>
              <a:ext uri="{FF2B5EF4-FFF2-40B4-BE49-F238E27FC236}">
                <a16:creationId xmlns:a16="http://schemas.microsoft.com/office/drawing/2014/main" id="{730749DE-D37B-4403-AE03-8CD7412CC9C2}"/>
              </a:ext>
            </a:extLst>
          </p:cNvPr>
          <p:cNvSpPr txBox="1"/>
          <p:nvPr/>
        </p:nvSpPr>
        <p:spPr>
          <a:xfrm>
            <a:off x="6096408" y="1506629"/>
            <a:ext cx="2594746" cy="2862322"/>
          </a:xfrm>
          <a:prstGeom prst="rect">
            <a:avLst/>
          </a:prstGeom>
          <a:noFill/>
        </p:spPr>
        <p:txBody>
          <a:bodyPr wrap="square" rtlCol="0">
            <a:spAutoFit/>
          </a:bodyPr>
          <a:lstStyle/>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Rows are each of the bins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Precision ranges from 0 to 0.50</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Recall ranges from 0 to 0.53</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is susceptible to both false positives and false negatives (low precision and recall scores for all ranges)</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Low accuracy score of 36%</a:t>
            </a:r>
          </a:p>
          <a:p>
            <a:pPr marL="171450" indent="-1714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model could not predict true positives for the highest salary range (annual salaries above $25M)</a:t>
            </a:r>
          </a:p>
          <a:p>
            <a:pPr marL="171450" indent="-171450">
              <a:buClr>
                <a:schemeClr val="bg1"/>
              </a:buClr>
              <a:buFont typeface="Arial" panose="020B0604020202020204" pitchFamily="34" charset="0"/>
              <a:buChar char="•"/>
            </a:pPr>
            <a:endParaRPr lang="en-US" sz="1200" dirty="0">
              <a:solidFill>
                <a:schemeClr val="bg1"/>
              </a:solidFill>
              <a:latin typeface="Palatino Linotype" panose="02040502050505030304" pitchFamily="18" charset="0"/>
            </a:endParaRPr>
          </a:p>
          <a:p>
            <a:pPr marL="228600" indent="-228600">
              <a:buAutoNum type="arabicPeriod"/>
            </a:pPr>
            <a:endParaRPr lang="en-US" sz="1200" dirty="0">
              <a:solidFill>
                <a:schemeClr val="bg1"/>
              </a:solidFill>
              <a:latin typeface="Palatino Linotype" panose="02040502050505030304" pitchFamily="18" charset="0"/>
            </a:endParaRPr>
          </a:p>
          <a:p>
            <a:pPr marL="171450" indent="-171450">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33270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 – Feature Importance</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4250212" cy="2392136"/>
          </a:xfrm>
          <a:prstGeom prst="rect">
            <a:avLst/>
          </a:prstGeom>
        </p:spPr>
      </p:pic>
      <p:sp>
        <p:nvSpPr>
          <p:cNvPr id="6" name="TextBox 5">
            <a:extLst>
              <a:ext uri="{FF2B5EF4-FFF2-40B4-BE49-F238E27FC236}">
                <a16:creationId xmlns:a16="http://schemas.microsoft.com/office/drawing/2014/main" id="{45459C5C-0FB4-49E1-9C49-E6EC90A87696}"/>
              </a:ext>
            </a:extLst>
          </p:cNvPr>
          <p:cNvSpPr txBox="1"/>
          <p:nvPr/>
        </p:nvSpPr>
        <p:spPr>
          <a:xfrm>
            <a:off x="5826034" y="1909899"/>
            <a:ext cx="3100252" cy="156966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The most important feature was the year, sharply above player stats</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As expected, player age is highly predictive of salary, as performance can drop as players age</a:t>
            </a:r>
          </a:p>
          <a:p>
            <a:pPr marL="285750" indent="-285750">
              <a:buClr>
                <a:schemeClr val="bg1"/>
              </a:buClr>
              <a:buFont typeface="Arial" panose="020B0604020202020204" pitchFamily="34" charset="0"/>
              <a:buChar char="•"/>
            </a:pPr>
            <a:r>
              <a:rPr lang="en-US" sz="1200" dirty="0">
                <a:solidFill>
                  <a:schemeClr val="bg1"/>
                </a:solidFill>
                <a:latin typeface="Palatino Linotype" panose="02040502050505030304" pitchFamily="18" charset="0"/>
              </a:rPr>
              <a:t>Player stats are relatively close in importance score</a:t>
            </a:r>
          </a:p>
          <a:p>
            <a:pPr marL="285750" indent="-285750">
              <a:buClr>
                <a:schemeClr val="bg1"/>
              </a:buClr>
              <a:buFont typeface="Arial" panose="020B0604020202020204" pitchFamily="34" charset="0"/>
              <a:buChar char="•"/>
            </a:pPr>
            <a:endParaRPr lang="en-CA" sz="1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82271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D1B2-8590-40C6-A1A5-0CE9C26A662C}"/>
              </a:ext>
            </a:extLst>
          </p:cNvPr>
          <p:cNvSpPr>
            <a:spLocks noGrp="1"/>
          </p:cNvSpPr>
          <p:nvPr>
            <p:ph type="title"/>
          </p:nvPr>
        </p:nvSpPr>
        <p:spPr/>
        <p:txBody>
          <a:bodyPr/>
          <a:lstStyle/>
          <a:p>
            <a:pPr algn="ctr"/>
            <a:r>
              <a:rPr lang="en-CA" dirty="0"/>
              <a:t>Future Considerations</a:t>
            </a:r>
          </a:p>
        </p:txBody>
      </p:sp>
      <p:sp>
        <p:nvSpPr>
          <p:cNvPr id="3" name="Text Placeholder 2">
            <a:extLst>
              <a:ext uri="{FF2B5EF4-FFF2-40B4-BE49-F238E27FC236}">
                <a16:creationId xmlns:a16="http://schemas.microsoft.com/office/drawing/2014/main" id="{DEB6BFB4-4036-4B8F-B7C2-D368FB893ACA}"/>
              </a:ext>
            </a:extLst>
          </p:cNvPr>
          <p:cNvSpPr>
            <a:spLocks noGrp="1"/>
          </p:cNvSpPr>
          <p:nvPr>
            <p:ph type="body" idx="1"/>
          </p:nvPr>
        </p:nvSpPr>
        <p:spPr/>
        <p:txBody>
          <a:bodyPr>
            <a:normAutofit/>
          </a:bodyPr>
          <a:lstStyle/>
          <a:p>
            <a:pPr marL="146050" indent="0">
              <a:buNone/>
            </a:pPr>
            <a:r>
              <a:rPr lang="en-CA" dirty="0"/>
              <a:t>The machine learning models demonstrated limited success in predicting our target feature.</a:t>
            </a:r>
          </a:p>
          <a:p>
            <a:pPr marL="146050" indent="0">
              <a:buNone/>
            </a:pPr>
            <a:r>
              <a:rPr lang="en-CA" dirty="0"/>
              <a:t>This indicates that there are key factors besides player stats, not included in the raw dataset, that strongly influence salary. Some factors might be:</a:t>
            </a:r>
          </a:p>
          <a:p>
            <a:r>
              <a:rPr lang="en-CA" dirty="0"/>
              <a:t>Features of the Collective Bargaining Agreement such as salary cap, maximum/minimum contracts and rookie contracts</a:t>
            </a:r>
          </a:p>
          <a:p>
            <a:r>
              <a:rPr lang="en-CA" dirty="0"/>
              <a:t>Perceived player value based on specific skills not reflected in stats</a:t>
            </a:r>
          </a:p>
          <a:p>
            <a:r>
              <a:rPr lang="en-CA" dirty="0"/>
              <a:t>Injuries resulting in dropped production, whilst the player is still being paid</a:t>
            </a:r>
          </a:p>
          <a:p>
            <a:r>
              <a:rPr lang="en-CA" dirty="0"/>
              <a:t>Voluntary salary cuts that players might take when signing with a team that is perceived to have a high chance of winning championship</a:t>
            </a:r>
          </a:p>
          <a:p>
            <a:r>
              <a:rPr lang="en-CA" dirty="0"/>
              <a:t>Less desirable teams overpaying to retain players</a:t>
            </a:r>
          </a:p>
        </p:txBody>
      </p:sp>
    </p:spTree>
    <p:extLst>
      <p:ext uri="{BB962C8B-B14F-4D97-AF65-F5344CB8AC3E}">
        <p14:creationId xmlns:p14="http://schemas.microsoft.com/office/powerpoint/2010/main" val="12843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Hypothesis</a:t>
            </a:r>
          </a:p>
          <a:p>
            <a:pPr marL="0" lvl="0" indent="0" algn="l" rtl="0">
              <a:spcBef>
                <a:spcPts val="1200"/>
              </a:spcBef>
              <a:spcAft>
                <a:spcPts val="0"/>
              </a:spcAft>
              <a:buNone/>
            </a:pPr>
            <a:r>
              <a:rPr lang="en" dirty="0">
                <a:latin typeface="Palatino Linotype" panose="02040502050505030304" pitchFamily="18" charset="0"/>
              </a:rPr>
              <a:t>Page 5 – Source of Data</a:t>
            </a: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 dirty="0">
                <a:latin typeface="Palatino Linotype" panose="02040502050505030304" pitchFamily="18" charset="0"/>
              </a:rPr>
              <a:t>Page 10 -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14 – Machine Learning Models</a:t>
            </a:r>
          </a:p>
          <a:p>
            <a:pPr marL="0" lvl="0" indent="0" algn="l" rtl="0">
              <a:spcBef>
                <a:spcPts val="1200"/>
              </a:spcBef>
              <a:spcAft>
                <a:spcPts val="0"/>
              </a:spcAft>
              <a:buNone/>
            </a:pPr>
            <a:r>
              <a:rPr lang="en-US" dirty="0">
                <a:latin typeface="Palatino Linotype" panose="02040502050505030304" pitchFamily="18" charset="0"/>
              </a:rPr>
              <a:t>Page 15 – Results</a:t>
            </a:r>
          </a:p>
          <a:p>
            <a:pPr marL="0" lvl="0" indent="0" algn="l" rtl="0">
              <a:spcBef>
                <a:spcPts val="1200"/>
              </a:spcBef>
              <a:spcAft>
                <a:spcPts val="0"/>
              </a:spcAft>
              <a:buNone/>
            </a:pPr>
            <a:r>
              <a:rPr lang="en-US" dirty="0">
                <a:latin typeface="Palatino Linotype" panose="02040502050505030304" pitchFamily="18" charset="0"/>
              </a:rPr>
              <a:t>Page 19 Future Considerations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algn="ctr"/>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a:solidFill>
                  <a:schemeClr val="hlink"/>
                </a:solidFill>
                <a:hlinkClick r:id="rId3"/>
              </a:rPr>
              <a:t>https://www.kaggle.com/whitefero/nba-player-salary-19902017</a:t>
            </a:r>
            <a:endParaRPr dirty="0"/>
          </a:p>
          <a:p>
            <a:pPr marL="0" lvl="0" indent="0" algn="ctr" rtl="0">
              <a:spcBef>
                <a:spcPts val="1200"/>
              </a:spcBef>
              <a:spcAft>
                <a:spcPts val="0"/>
              </a:spcAft>
              <a:buNone/>
            </a:pPr>
            <a:r>
              <a:rPr lang="en" u="sng" dirty="0">
                <a:solidFill>
                  <a:schemeClr val="hlink"/>
                </a:solidFill>
                <a:hlinkClick r:id="rId4"/>
              </a:rPr>
              <a:t>https://www.kaggle.com/drgilermo/nba-players-stats</a:t>
            </a:r>
            <a:endParaRPr dirty="0"/>
          </a:p>
          <a:p>
            <a:pPr marL="0" lvl="0" indent="0" algn="ctr" rtl="0">
              <a:spcBef>
                <a:spcPts val="1200"/>
              </a:spcBef>
              <a:spcAft>
                <a:spcPts val="0"/>
              </a:spcAft>
              <a:buNone/>
            </a:pPr>
            <a:r>
              <a:rPr lang="en" u="sng" dirty="0">
                <a:solidFill>
                  <a:schemeClr val="hlink"/>
                </a:solidFill>
                <a:hlinkClick r:id="rId5"/>
              </a:rPr>
              <a:t>https://data.world/gmoney/nba-team-records-by-year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extLst>
      <p:ext uri="{BB962C8B-B14F-4D97-AF65-F5344CB8AC3E}">
        <p14:creationId xmlns:p14="http://schemas.microsoft.com/office/powerpoint/2010/main" val="133233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4348-9471-4E61-892F-626335AC53AB}"/>
              </a:ext>
            </a:extLst>
          </p:cNvPr>
          <p:cNvSpPr>
            <a:spLocks noGrp="1"/>
          </p:cNvSpPr>
          <p:nvPr>
            <p:ph type="title"/>
          </p:nvPr>
        </p:nvSpPr>
        <p:spPr/>
        <p:txBody>
          <a:bodyPr/>
          <a:lstStyle/>
          <a:p>
            <a:pPr algn="ctr"/>
            <a:r>
              <a:rPr lang="en" dirty="0">
                <a:latin typeface="Palatino Linotype" panose="02040502050505030304" pitchFamily="18" charset="0"/>
              </a:rPr>
              <a:t>Source of Data</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28BF9E7-5EA5-4639-A973-E55758C95347}"/>
              </a:ext>
            </a:extLst>
          </p:cNvPr>
          <p:cNvSpPr>
            <a:spLocks noGrp="1"/>
          </p:cNvSpPr>
          <p:nvPr>
            <p:ph type="body" idx="1"/>
          </p:nvPr>
        </p:nvSpPr>
        <p:spPr/>
        <p:txBody>
          <a:bodyPr/>
          <a:lstStyle/>
          <a:p>
            <a:r>
              <a:rPr lang="en-US" dirty="0">
                <a:latin typeface="Palatino Linotype" panose="02040502050505030304" pitchFamily="18" charset="0"/>
              </a:rPr>
              <a:t>Key Variables to be used in joining tables (identifying primary/foreign keys) :</a:t>
            </a:r>
          </a:p>
          <a:p>
            <a:pPr marL="146050" indent="0">
              <a:buNone/>
            </a:pPr>
            <a:endParaRPr lang="en-US" dirty="0">
              <a:latin typeface="Palatino Linotype" panose="02040502050505030304" pitchFamily="18" charset="0"/>
            </a:endParaRPr>
          </a:p>
          <a:p>
            <a:pPr lvl="1"/>
            <a:r>
              <a:rPr lang="en-US" dirty="0">
                <a:latin typeface="Palatino Linotype" panose="02040502050505030304" pitchFamily="18" charset="0"/>
              </a:rPr>
              <a:t>Player Names</a:t>
            </a:r>
          </a:p>
          <a:p>
            <a:pPr lvl="1"/>
            <a:endParaRPr lang="en-US" dirty="0">
              <a:latin typeface="Palatino Linotype" panose="02040502050505030304" pitchFamily="18" charset="0"/>
            </a:endParaRPr>
          </a:p>
          <a:p>
            <a:pPr lvl="1"/>
            <a:r>
              <a:rPr lang="en-US" dirty="0">
                <a:latin typeface="Palatino Linotype" panose="02040502050505030304" pitchFamily="18" charset="0"/>
              </a:rPr>
              <a:t>Year (season start year)</a:t>
            </a:r>
          </a:p>
          <a:p>
            <a:pPr lvl="1"/>
            <a:endParaRPr lang="en-US" dirty="0">
              <a:latin typeface="Palatino Linotype" panose="02040502050505030304" pitchFamily="18" charset="0"/>
            </a:endParaRPr>
          </a:p>
          <a:p>
            <a:pPr lvl="1"/>
            <a:r>
              <a:rPr lang="en-US" dirty="0">
                <a:latin typeface="Palatino Linotype" panose="02040502050505030304" pitchFamily="18" charset="0"/>
              </a:rPr>
              <a:t>Team Names</a:t>
            </a:r>
          </a:p>
        </p:txBody>
      </p:sp>
    </p:spTree>
    <p:extLst>
      <p:ext uri="{BB962C8B-B14F-4D97-AF65-F5344CB8AC3E}">
        <p14:creationId xmlns:p14="http://schemas.microsoft.com/office/powerpoint/2010/main" val="11900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pPr algn="ctr"/>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1410</Words>
  <Application>Microsoft Office PowerPoint</Application>
  <PresentationFormat>On-screen Show (16:9)</PresentationFormat>
  <Paragraphs>128</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Georgia</vt:lpstr>
      <vt:lpstr>Lato</vt:lpstr>
      <vt:lpstr>Montserrat</vt:lpstr>
      <vt:lpstr>Palatino Linotype</vt:lpstr>
      <vt:lpstr>Focus</vt:lpstr>
      <vt:lpstr>NBA Player Salaries</vt:lpstr>
      <vt:lpstr>Table of Contents </vt:lpstr>
      <vt:lpstr>Introduction</vt:lpstr>
      <vt:lpstr>Hypothesis</vt:lpstr>
      <vt:lpstr>Source of Data</vt:lpstr>
      <vt:lpstr>Source of Data</vt:lpstr>
      <vt:lpstr>Source of Data</vt:lpstr>
      <vt:lpstr>Source of Data</vt:lpstr>
      <vt:lpstr>Brief Summary of CPI (Consumer Price Index)</vt:lpstr>
      <vt:lpstr> Data Exploration/Analysis   Tools Used</vt:lpstr>
      <vt:lpstr> Data Exploration/Analysis   Database</vt:lpstr>
      <vt:lpstr>  Data Exploration/Analysis   Final Joined Table</vt:lpstr>
      <vt:lpstr>  Data Exploration/Analysis   Data Cleaning</vt:lpstr>
      <vt:lpstr>Machine Learning Models</vt:lpstr>
      <vt:lpstr>Results</vt:lpstr>
      <vt:lpstr>Results</vt:lpstr>
      <vt:lpstr>Results</vt:lpstr>
      <vt:lpstr>Results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Nick</dc:creator>
  <cp:lastModifiedBy>Syed Murtaza Kazmi</cp:lastModifiedBy>
  <cp:revision>21</cp:revision>
  <dcterms:modified xsi:type="dcterms:W3CDTF">2021-08-05T12:58:16Z</dcterms:modified>
</cp:coreProperties>
</file>