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71" r:id="rId2"/>
    <p:sldId id="312" r:id="rId3"/>
    <p:sldId id="327" r:id="rId4"/>
    <p:sldId id="313" r:id="rId5"/>
    <p:sldId id="314" r:id="rId6"/>
    <p:sldId id="315" r:id="rId7"/>
    <p:sldId id="323" r:id="rId8"/>
    <p:sldId id="316" r:id="rId9"/>
    <p:sldId id="324" r:id="rId10"/>
    <p:sldId id="317" r:id="rId11"/>
    <p:sldId id="318" r:id="rId12"/>
    <p:sldId id="325" r:id="rId13"/>
    <p:sldId id="319" r:id="rId14"/>
    <p:sldId id="330" r:id="rId15"/>
    <p:sldId id="320" r:id="rId16"/>
    <p:sldId id="331" r:id="rId17"/>
    <p:sldId id="333" r:id="rId18"/>
    <p:sldId id="335" r:id="rId19"/>
    <p:sldId id="334" r:id="rId20"/>
    <p:sldId id="321" r:id="rId21"/>
    <p:sldId id="332" r:id="rId22"/>
    <p:sldId id="336" r:id="rId23"/>
    <p:sldId id="351" r:id="rId24"/>
    <p:sldId id="328" r:id="rId25"/>
    <p:sldId id="338" r:id="rId26"/>
    <p:sldId id="339" r:id="rId27"/>
    <p:sldId id="340" r:id="rId28"/>
    <p:sldId id="341" r:id="rId29"/>
    <p:sldId id="342" r:id="rId30"/>
    <p:sldId id="343" r:id="rId31"/>
    <p:sldId id="329" r:id="rId32"/>
    <p:sldId id="353" r:id="rId33"/>
    <p:sldId id="322" r:id="rId34"/>
    <p:sldId id="354" r:id="rId35"/>
    <p:sldId id="344" r:id="rId36"/>
    <p:sldId id="345" r:id="rId37"/>
    <p:sldId id="352" r:id="rId38"/>
    <p:sldId id="272"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3">
          <p15:clr>
            <a:srgbClr val="A4A3A4"/>
          </p15:clr>
        </p15:guide>
        <p15:guide id="2" pos="5760">
          <p15:clr>
            <a:srgbClr val="A4A3A4"/>
          </p15:clr>
        </p15:guide>
      </p15:sldGuideLst>
    </p:ext>
    <p:ext uri="{2D200454-40CA-4A62-9FC3-DE9A4176ACB9}">
      <p15:notesGuideLst xmlns:p15="http://schemas.microsoft.com/office/powerpoint/2012/main">
        <p15:guide id="1" orient="horz" pos="2779">
          <p15:clr>
            <a:srgbClr val="A4A3A4"/>
          </p15:clr>
        </p15:guide>
        <p15:guide id="2" pos="216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 initials="O" lastIdx="1" clrIdx="0">
    <p:extLst>
      <p:ext uri="{19B8F6BF-5375-455C-9EA6-DF929625EA0E}">
        <p15:presenceInfo xmlns:p15="http://schemas.microsoft.com/office/powerpoint/2012/main" userId="S::ms10381@myoffice365.site::263b2110-d78f-4a53-82cc-33c55679c9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941D"/>
    <a:srgbClr val="D9D9D9"/>
    <a:srgbClr val="F2F2F2"/>
    <a:srgbClr val="EAEAEA"/>
    <a:srgbClr val="E0E0E0"/>
    <a:srgbClr val="1C293C"/>
    <a:srgbClr val="EEEEEE"/>
    <a:srgbClr val="DCDCD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78707" autoAdjust="0"/>
  </p:normalViewPr>
  <p:slideViewPr>
    <p:cSldViewPr snapToObjects="1">
      <p:cViewPr varScale="1">
        <p:scale>
          <a:sx n="171" d="100"/>
          <a:sy n="171" d="100"/>
        </p:scale>
        <p:origin x="1000" y="84"/>
      </p:cViewPr>
      <p:guideLst>
        <p:guide orient="horz" pos="1563"/>
        <p:guide pos="576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86" d="100"/>
          <a:sy n="86" d="100"/>
        </p:scale>
        <p:origin x="-3846" y="-90"/>
      </p:cViewPr>
      <p:guideLst>
        <p:guide orient="horz" pos="2779"/>
        <p:guide pos="216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0T11:48:27.84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F3D451-C806-41D1-A91F-5E234F1BD53C}" type="datetimeFigureOut">
              <a:rPr lang="zh-CN" altLang="en-US" smtClean="0"/>
              <a:t>2021/4/10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55CAEA-163E-4146-9CF5-0482C33950D0}" type="slidenum">
              <a:rPr lang="zh-CN" altLang="en-US" smtClean="0"/>
              <a:t>‹#›</a:t>
            </a:fld>
            <a:endParaRPr lang="zh-CN" altLang="en-US"/>
          </a:p>
        </p:txBody>
      </p:sp>
    </p:spTree>
    <p:extLst>
      <p:ext uri="{BB962C8B-B14F-4D97-AF65-F5344CB8AC3E}">
        <p14:creationId xmlns:p14="http://schemas.microsoft.com/office/powerpoint/2010/main" val="28715593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26CBAA-2AFF-46AC-8EC0-0722BA62B1A7}" type="datetimeFigureOut">
              <a:rPr lang="zh-CN" altLang="en-US" smtClean="0"/>
              <a:t>2021/4/10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E811D-EA8B-4CAB-A818-49F192803EEC}" type="slidenum">
              <a:rPr lang="zh-CN" altLang="en-US" smtClean="0"/>
              <a:t>‹#›</a:t>
            </a:fld>
            <a:endParaRPr lang="zh-CN" altLang="en-US"/>
          </a:p>
        </p:txBody>
      </p:sp>
    </p:spTree>
    <p:extLst>
      <p:ext uri="{BB962C8B-B14F-4D97-AF65-F5344CB8AC3E}">
        <p14:creationId xmlns:p14="http://schemas.microsoft.com/office/powerpoint/2010/main" val="3825741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24E811D-EA8B-4CAB-A818-49F192803EE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24E811D-EA8B-4CAB-A818-49F192803EEC}" type="slidenum">
              <a:rPr lang="zh-CN" altLang="en-US" smtClean="0"/>
              <a:t>6</a:t>
            </a:fld>
            <a:endParaRPr lang="zh-CN" altLang="en-US"/>
          </a:p>
        </p:txBody>
      </p:sp>
    </p:spTree>
    <p:extLst>
      <p:ext uri="{BB962C8B-B14F-4D97-AF65-F5344CB8AC3E}">
        <p14:creationId xmlns:p14="http://schemas.microsoft.com/office/powerpoint/2010/main" val="178546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24E811D-EA8B-4CAB-A818-49F192803EEC}" type="slidenum">
              <a:rPr lang="zh-CN" altLang="en-US" smtClean="0"/>
              <a:t>20</a:t>
            </a:fld>
            <a:endParaRPr lang="zh-CN" altLang="en-US"/>
          </a:p>
        </p:txBody>
      </p:sp>
    </p:spTree>
    <p:extLst>
      <p:ext uri="{BB962C8B-B14F-4D97-AF65-F5344CB8AC3E}">
        <p14:creationId xmlns:p14="http://schemas.microsoft.com/office/powerpoint/2010/main" val="352333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38</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1768"/>
          <a:stretch>
            <a:fillRect/>
          </a:stretch>
        </p:blipFill>
        <p:spPr>
          <a:xfrm>
            <a:off x="-9526" y="2042"/>
            <a:ext cx="9153525" cy="5147106"/>
          </a:xfrm>
          <a:prstGeom prst="rect">
            <a:avLst/>
          </a:prstGeom>
        </p:spPr>
      </p:pic>
      <p:sp>
        <p:nvSpPr>
          <p:cNvPr id="3" name="矩形 2"/>
          <p:cNvSpPr/>
          <p:nvPr userDrawn="1"/>
        </p:nvSpPr>
        <p:spPr>
          <a:xfrm>
            <a:off x="1226957" y="4861148"/>
            <a:ext cx="5128957" cy="288000"/>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endParaRPr>
          </a:p>
        </p:txBody>
      </p:sp>
      <p:sp>
        <p:nvSpPr>
          <p:cNvPr id="4" name="矩形 3"/>
          <p:cNvSpPr/>
          <p:nvPr userDrawn="1"/>
        </p:nvSpPr>
        <p:spPr>
          <a:xfrm>
            <a:off x="1226957" y="1419623"/>
            <a:ext cx="7914852" cy="2995870"/>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6957" y="2042"/>
            <a:ext cx="1205640" cy="12056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72" y="0"/>
            <a:ext cx="9156172" cy="5150346"/>
          </a:xfrm>
          <a:prstGeom prst="rect">
            <a:avLst/>
          </a:prstGeom>
          <a:noFill/>
        </p:spPr>
      </p:pic>
      <p:sp>
        <p:nvSpPr>
          <p:cNvPr id="14" name="矩形 13"/>
          <p:cNvSpPr/>
          <p:nvPr userDrawn="1"/>
        </p:nvSpPr>
        <p:spPr>
          <a:xfrm>
            <a:off x="8604448" y="4871054"/>
            <a:ext cx="216024" cy="2792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8589980" y="4877900"/>
            <a:ext cx="192594" cy="272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5DC86059-B7F2-49E2-8BE3-67E6B080D1BB}" type="slidenum">
              <a:rPr lang="zh-CN" altLang="en-US" sz="1050" b="0" smtClean="0">
                <a:latin typeface="微软雅黑" panose="020B0503020204020204" pitchFamily="34" charset="-122"/>
                <a:ea typeface="微软雅黑" panose="020B0503020204020204" pitchFamily="34" charset="-122"/>
              </a:rPr>
              <a:t>‹#›</a:t>
            </a:fld>
            <a:endParaRPr lang="zh-CN" altLang="en-US" sz="1050" b="0"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1" hasCustomPrompt="1"/>
          </p:nvPr>
        </p:nvSpPr>
        <p:spPr>
          <a:xfrm>
            <a:off x="549077" y="224061"/>
            <a:ext cx="2160588" cy="287412"/>
          </a:xfrm>
        </p:spPr>
        <p:txBody>
          <a:bodyPr>
            <a:noAutofit/>
          </a:bodyPr>
          <a:lstStyle>
            <a:lvl1pPr marL="0" indent="0">
              <a:buNone/>
              <a:defRPr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a:t>在此输入您的标题</a:t>
            </a:r>
            <a:endParaRPr lang="en-US" altLang="zh-CN" dirty="0"/>
          </a:p>
        </p:txBody>
      </p:sp>
      <p:sp>
        <p:nvSpPr>
          <p:cNvPr id="9" name="文本占位符 8"/>
          <p:cNvSpPr>
            <a:spLocks noGrp="1"/>
          </p:cNvSpPr>
          <p:nvPr>
            <p:ph type="body" sz="quarter" idx="12" hasCustomPrompt="1"/>
          </p:nvPr>
        </p:nvSpPr>
        <p:spPr>
          <a:xfrm>
            <a:off x="563935" y="494011"/>
            <a:ext cx="1944688" cy="205531"/>
          </a:xfrm>
        </p:spPr>
        <p:txBody>
          <a:bodyPr>
            <a:normAutofit/>
          </a:bodyPr>
          <a:lstStyle>
            <a:lvl1pPr marL="0" indent="0">
              <a:buNone/>
              <a:defRPr sz="600" b="0" baseline="0">
                <a:latin typeface="方正正粗黑简体" pitchFamily="2" charset="-122"/>
                <a:ea typeface="方正正粗黑简体" pitchFamily="2" charset="-122"/>
                <a:cs typeface="Arial" panose="020B0604020202020204" pitchFamily="34" charset="0"/>
              </a:defRPr>
            </a:lvl1pPr>
          </a:lstStyle>
          <a:p>
            <a:pPr lvl="0"/>
            <a:r>
              <a:rPr lang="en-US" altLang="zh-CN" dirty="0"/>
              <a:t>YOUR TITLE</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72" y="0"/>
            <a:ext cx="9156172" cy="5150346"/>
          </a:xfrm>
          <a:prstGeom prst="rect">
            <a:avLst/>
          </a:prstGeom>
          <a:noFill/>
        </p:spPr>
      </p:pic>
      <p:sp>
        <p:nvSpPr>
          <p:cNvPr id="8" name="矩形 7"/>
          <p:cNvSpPr/>
          <p:nvPr userDrawn="1"/>
        </p:nvSpPr>
        <p:spPr>
          <a:xfrm>
            <a:off x="2567319" y="1656510"/>
            <a:ext cx="1685925" cy="1685925"/>
          </a:xfrm>
          <a:prstGeom prst="rect">
            <a:avLst/>
          </a:prstGeom>
          <a:solidFill>
            <a:srgbClr val="F7941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600" dirty="0">
              <a:latin typeface="Century Gothic" panose="020B0502020202020204" pitchFamily="34" charset="0"/>
            </a:endParaRPr>
          </a:p>
        </p:txBody>
      </p:sp>
      <p:sp>
        <p:nvSpPr>
          <p:cNvPr id="16" name="矩形 15"/>
          <p:cNvSpPr/>
          <p:nvPr userDrawn="1"/>
        </p:nvSpPr>
        <p:spPr>
          <a:xfrm>
            <a:off x="8604448" y="4871054"/>
            <a:ext cx="216024" cy="2792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8589980" y="4877900"/>
            <a:ext cx="192594" cy="272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5DC86059-B7F2-49E2-8BE3-67E6B080D1BB}" type="slidenum">
              <a:rPr lang="zh-CN" altLang="en-US" sz="1050" b="0" smtClean="0">
                <a:latin typeface="微软雅黑" panose="020B0503020204020204" pitchFamily="34" charset="-122"/>
                <a:ea typeface="微软雅黑" panose="020B0503020204020204" pitchFamily="34" charset="-122"/>
              </a:rPr>
              <a:t>‹#›</a:t>
            </a:fld>
            <a:endParaRPr lang="zh-CN" altLang="en-US" sz="1050" b="0"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0" hasCustomPrompt="1"/>
          </p:nvPr>
        </p:nvSpPr>
        <p:spPr>
          <a:xfrm>
            <a:off x="2567319" y="1656509"/>
            <a:ext cx="1685925" cy="1685925"/>
          </a:xfrm>
        </p:spPr>
        <p:txBody>
          <a:bodyPr>
            <a:noAutofit/>
          </a:bodyPr>
          <a:lstStyle>
            <a:lvl1pPr marL="0" indent="0" algn="ctr">
              <a:lnSpc>
                <a:spcPct val="125000"/>
              </a:lnSpc>
              <a:buNone/>
              <a:defRPr sz="8600">
                <a:solidFill>
                  <a:schemeClr val="bg1"/>
                </a:solidFill>
                <a:latin typeface="Century Gothic" panose="020B0502020202020204" pitchFamily="34" charset="0"/>
              </a:defRPr>
            </a:lvl1pPr>
          </a:lstStyle>
          <a:p>
            <a:pPr lvl="0"/>
            <a:r>
              <a:rPr lang="en-US" altLang="zh-CN" dirty="0"/>
              <a:t>1</a:t>
            </a:r>
            <a:endParaRPr lang="zh-CN" altLang="en-US" dirty="0"/>
          </a:p>
        </p:txBody>
      </p:sp>
      <p:sp>
        <p:nvSpPr>
          <p:cNvPr id="7" name="竖排文字占位符 6"/>
          <p:cNvSpPr>
            <a:spLocks noGrp="1"/>
          </p:cNvSpPr>
          <p:nvPr>
            <p:ph type="body" orient="vert" sz="quarter" idx="11" hasCustomPrompt="1"/>
          </p:nvPr>
        </p:nvSpPr>
        <p:spPr>
          <a:xfrm>
            <a:off x="2430810" y="1639841"/>
            <a:ext cx="515938" cy="1728787"/>
          </a:xfrm>
        </p:spPr>
        <p:txBody>
          <a:bodyPr vert="eaVert">
            <a:normAutofit/>
          </a:bodyPr>
          <a:lstStyle>
            <a:lvl1pPr marL="0" indent="0">
              <a:buNone/>
              <a:defRPr sz="2000">
                <a:solidFill>
                  <a:schemeClr val="bg1"/>
                </a:solidFill>
                <a:latin typeface="Century Gothic" panose="020B0502020202020204" pitchFamily="34" charset="0"/>
              </a:defRPr>
            </a:lvl1pPr>
          </a:lstStyle>
          <a:p>
            <a:pPr lvl="0"/>
            <a:r>
              <a:rPr lang="en-US" altLang="zh-CN" dirty="0"/>
              <a:t>PART</a:t>
            </a:r>
            <a:endParaRPr lang="zh-CN" altLang="en-US" dirty="0"/>
          </a:p>
        </p:txBody>
      </p:sp>
      <p:sp>
        <p:nvSpPr>
          <p:cNvPr id="11" name="文本占位符 10"/>
          <p:cNvSpPr>
            <a:spLocks noGrp="1"/>
          </p:cNvSpPr>
          <p:nvPr>
            <p:ph type="body" sz="quarter" idx="12" hasCustomPrompt="1"/>
          </p:nvPr>
        </p:nvSpPr>
        <p:spPr>
          <a:xfrm>
            <a:off x="4572000" y="1645171"/>
            <a:ext cx="2089150" cy="647700"/>
          </a:xfrm>
        </p:spPr>
        <p:txBody>
          <a:bodyPr/>
          <a:lstStyle>
            <a:lvl1pPr marL="0" indent="0">
              <a:buNone/>
              <a:defRPr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添加标题</a:t>
            </a:r>
          </a:p>
        </p:txBody>
      </p:sp>
      <p:sp>
        <p:nvSpPr>
          <p:cNvPr id="14" name="文本占位符 13"/>
          <p:cNvSpPr>
            <a:spLocks noGrp="1"/>
          </p:cNvSpPr>
          <p:nvPr>
            <p:ph type="body" sz="quarter" idx="13" hasCustomPrompt="1"/>
          </p:nvPr>
        </p:nvSpPr>
        <p:spPr>
          <a:xfrm>
            <a:off x="4572000" y="2413522"/>
            <a:ext cx="1655763" cy="122413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lvl="0"/>
            <a:endParaRPr lang="en-US" altLang="zh-CN" dirty="0"/>
          </a:p>
          <a:p>
            <a:pPr lvl="0"/>
            <a:endParaRPr lang="zh-CN" altLang="en-US" dirty="0"/>
          </a:p>
        </p:txBody>
      </p:sp>
      <p:sp>
        <p:nvSpPr>
          <p:cNvPr id="18" name="文本占位符 13"/>
          <p:cNvSpPr>
            <a:spLocks noGrp="1"/>
          </p:cNvSpPr>
          <p:nvPr>
            <p:ph type="body" sz="quarter" idx="14" hasCustomPrompt="1"/>
          </p:nvPr>
        </p:nvSpPr>
        <p:spPr>
          <a:xfrm>
            <a:off x="5833268" y="2413522"/>
            <a:ext cx="1655763" cy="122413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t>· </a:t>
            </a:r>
            <a:r>
              <a:rPr lang="zh-CN" altLang="en-US" dirty="0"/>
              <a:t>添加标题</a:t>
            </a:r>
            <a:endParaRPr lang="en-US" altLang="zh-CN" dirty="0"/>
          </a:p>
          <a:p>
            <a:pPr lvl="0"/>
            <a:endParaRPr lang="en-US" altLang="zh-CN" dirty="0"/>
          </a:p>
          <a:p>
            <a:pPr lvl="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72" y="0"/>
            <a:ext cx="9156172" cy="5150346"/>
          </a:xfrm>
          <a:prstGeom prst="rect">
            <a:avLst/>
          </a:prstGeom>
          <a:noFill/>
        </p:spPr>
      </p:pic>
      <p:cxnSp>
        <p:nvCxnSpPr>
          <p:cNvPr id="39" name="直接连接符 38"/>
          <p:cNvCxnSpPr/>
          <p:nvPr/>
        </p:nvCxnSpPr>
        <p:spPr>
          <a:xfrm>
            <a:off x="2180694" y="1203598"/>
            <a:ext cx="0" cy="931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58390" y="1275606"/>
            <a:ext cx="1584176" cy="769441"/>
          </a:xfrm>
          <a:prstGeom prst="rect">
            <a:avLst/>
          </a:prstGeom>
          <a:noFill/>
        </p:spPr>
        <p:txBody>
          <a:bodyPr wrap="square" rtlCol="0">
            <a:spAutoFit/>
          </a:bodyPr>
          <a:lstStyle/>
          <a:p>
            <a:r>
              <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rPr>
              <a:t>目  录</a:t>
            </a:r>
            <a:endParaRPr lang="en-US" altLang="zh-CN" sz="3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CONYENTS</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矩形 64"/>
          <p:cNvSpPr/>
          <p:nvPr/>
        </p:nvSpPr>
        <p:spPr>
          <a:xfrm>
            <a:off x="8604448" y="4871054"/>
            <a:ext cx="216024" cy="2792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589980" y="4877900"/>
            <a:ext cx="192594" cy="272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5DC86059-B7F2-49E2-8BE3-67E6B080D1BB}" type="slidenum">
              <a:rPr lang="zh-CN" altLang="en-US" sz="1050" b="0" smtClean="0">
                <a:latin typeface="微软雅黑" panose="020B0503020204020204" pitchFamily="34" charset="-122"/>
                <a:ea typeface="微软雅黑" panose="020B0503020204020204" pitchFamily="34" charset="-122"/>
              </a:rPr>
              <a:t>‹#›</a:t>
            </a:fld>
            <a:endParaRPr lang="zh-CN" altLang="en-US" sz="1050" b="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封底">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4" t="-1" b="927"/>
          <a:stretch>
            <a:fillRect/>
          </a:stretch>
        </p:blipFill>
        <p:spPr>
          <a:xfrm>
            <a:off x="-62830" y="-2163"/>
            <a:ext cx="9208418" cy="5145663"/>
          </a:xfrm>
          <a:prstGeom prst="rect">
            <a:avLst/>
          </a:prstGeom>
        </p:spPr>
      </p:pic>
      <p:sp>
        <p:nvSpPr>
          <p:cNvPr id="3" name="矩形 2"/>
          <p:cNvSpPr/>
          <p:nvPr userDrawn="1"/>
        </p:nvSpPr>
        <p:spPr>
          <a:xfrm>
            <a:off x="-70310" y="-1181"/>
            <a:ext cx="9223200" cy="5150329"/>
          </a:xfrm>
          <a:prstGeom prst="rect">
            <a:avLst/>
          </a:prstGeom>
          <a:solidFill>
            <a:schemeClr val="accent1">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4" name="矩形 3"/>
          <p:cNvSpPr/>
          <p:nvPr userDrawn="1"/>
        </p:nvSpPr>
        <p:spPr>
          <a:xfrm>
            <a:off x="1226957" y="1347614"/>
            <a:ext cx="5040000" cy="2592288"/>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 name="矩形 4"/>
          <p:cNvSpPr/>
          <p:nvPr userDrawn="1"/>
        </p:nvSpPr>
        <p:spPr>
          <a:xfrm>
            <a:off x="1226957" y="4861148"/>
            <a:ext cx="5040000" cy="288000"/>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6957" y="2042"/>
            <a:ext cx="1205640" cy="1205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8841">
        <p:split orient="vert"/>
      </p:transition>
    </mc:Choice>
    <mc:Fallback xmlns="">
      <p:transition spd="slow" advTm="8841">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86059-B7F2-49E2-8BE3-67E6B080D1B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DC86059-B7F2-49E2-8BE3-67E6B080D1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Dependency_injection" TargetMode="External"/><Relationship Id="rId2" Type="http://schemas.openxmlformats.org/officeDocument/2006/relationships/hyperlink" Target="https://en.wikipedia.org/wiki/Dependency_inversion_principle" TargetMode="External"/><Relationship Id="rId1" Type="http://schemas.openxmlformats.org/officeDocument/2006/relationships/slideLayout" Target="../slideLayouts/slideLayout2.xml"/><Relationship Id="rId5" Type="http://schemas.openxmlformats.org/officeDocument/2006/relationships/hyperlink" Target="https://martinfowler.com/articles/injection.html" TargetMode="External"/><Relationship Id="rId4" Type="http://schemas.openxmlformats.org/officeDocument/2006/relationships/hyperlink" Target="https://docs.microsoft.com/en-us/dotnet/core/extensions/dependency-injection"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p:cNvCxnSpPr/>
          <p:nvPr/>
        </p:nvCxnSpPr>
        <p:spPr bwMode="auto">
          <a:xfrm flipV="1">
            <a:off x="13167034" y="3187256"/>
            <a:ext cx="0" cy="31276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8"/>
          <p:cNvSpPr txBox="1"/>
          <p:nvPr/>
        </p:nvSpPr>
        <p:spPr>
          <a:xfrm>
            <a:off x="1242076" y="1714108"/>
            <a:ext cx="6282251" cy="523220"/>
          </a:xfrm>
          <a:prstGeom prst="rect">
            <a:avLst/>
          </a:prstGeom>
          <a:noFill/>
        </p:spPr>
        <p:txBody>
          <a:bodyPr wrap="square" rtlCol="0">
            <a:spAutoFit/>
          </a:bodyPr>
          <a:lstStyle/>
          <a:p>
            <a:r>
              <a:rPr lang="zh-CN" altLang="en-US" sz="2800" dirty="0"/>
              <a:t>依赖倒置在</a:t>
            </a:r>
            <a:r>
              <a:rPr lang="en-US" altLang="zh-CN" sz="2800" dirty="0"/>
              <a:t>.NET</a:t>
            </a:r>
            <a:r>
              <a:rPr lang="zh-CN" altLang="en-US" sz="2800" dirty="0"/>
              <a:t>开发中的应用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7"/>
          <p:cNvSpPr>
            <a:spLocks noChangeArrowheads="1"/>
          </p:cNvSpPr>
          <p:nvPr/>
        </p:nvSpPr>
        <p:spPr bwMode="auto">
          <a:xfrm>
            <a:off x="3131840" y="3075806"/>
            <a:ext cx="40509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2000" b="1" dirty="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sym typeface="微软雅黑" panose="020B0503020204020204" pitchFamily="34" charset="-122"/>
              </a:rPr>
              <a:t>上海维宏电子科技股份有限公司</a:t>
            </a:r>
          </a:p>
        </p:txBody>
      </p:sp>
      <p:cxnSp>
        <p:nvCxnSpPr>
          <p:cNvPr id="13" name="直接连接符 12"/>
          <p:cNvCxnSpPr/>
          <p:nvPr/>
        </p:nvCxnSpPr>
        <p:spPr>
          <a:xfrm>
            <a:off x="1346654" y="2931790"/>
            <a:ext cx="502554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椭圆 14"/>
          <p:cNvSpPr/>
          <p:nvPr/>
        </p:nvSpPr>
        <p:spPr>
          <a:xfrm>
            <a:off x="2890134" y="3147814"/>
            <a:ext cx="152694" cy="168611"/>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TextBox 1"/>
          <p:cNvSpPr txBox="1"/>
          <p:nvPr/>
        </p:nvSpPr>
        <p:spPr>
          <a:xfrm>
            <a:off x="3203848" y="3507854"/>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defRPr sz="200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defRPr>
            </a:lvl1pPr>
          </a:lstStyle>
          <a:p>
            <a:r>
              <a:rPr lang="en-US" altLang="zh-CN" dirty="0"/>
              <a:t>2021</a:t>
            </a:r>
            <a:r>
              <a:rPr lang="zh-CN" altLang="en-US" dirty="0"/>
              <a:t>年</a:t>
            </a:r>
            <a:r>
              <a:rPr lang="en-US" altLang="zh-CN" dirty="0"/>
              <a:t>04</a:t>
            </a:r>
            <a:r>
              <a:rPr lang="zh-CN" altLang="en-US" dirty="0"/>
              <a:t>月</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3B16AC-C672-E54B-8D2F-281D47A1C729}"/>
              </a:ext>
            </a:extLst>
          </p:cNvPr>
          <p:cNvSpPr>
            <a:spLocks noGrp="1"/>
          </p:cNvSpPr>
          <p:nvPr>
            <p:ph type="body" sz="quarter" idx="11"/>
          </p:nvPr>
        </p:nvSpPr>
        <p:spPr>
          <a:xfrm>
            <a:off x="549076" y="224061"/>
            <a:ext cx="4598987" cy="287412"/>
          </a:xfrm>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EC00B379-2B0A-C34D-9E30-4348549EC986}"/>
              </a:ext>
            </a:extLst>
          </p:cNvPr>
          <p:cNvSpPr>
            <a:spLocks noGrp="1"/>
          </p:cNvSpPr>
          <p:nvPr>
            <p:ph type="body" sz="quarter" idx="12"/>
          </p:nvPr>
        </p:nvSpPr>
        <p:spPr/>
        <p:txBody>
          <a:bodyPr/>
          <a:lstStyle/>
          <a:p>
            <a:endParaRPr lang="en-CN" dirty="0"/>
          </a:p>
        </p:txBody>
      </p:sp>
      <p:sp>
        <p:nvSpPr>
          <p:cNvPr id="4" name="Rectangle 3">
            <a:extLst>
              <a:ext uri="{FF2B5EF4-FFF2-40B4-BE49-F238E27FC236}">
                <a16:creationId xmlns:a16="http://schemas.microsoft.com/office/drawing/2014/main" id="{747BCBDA-DA4B-B041-A2CB-0D601CC0DDA3}"/>
              </a:ext>
            </a:extLst>
          </p:cNvPr>
          <p:cNvSpPr/>
          <p:nvPr/>
        </p:nvSpPr>
        <p:spPr>
          <a:xfrm>
            <a:off x="1043608" y="939745"/>
            <a:ext cx="4572000" cy="369332"/>
          </a:xfrm>
          <a:prstGeom prst="rect">
            <a:avLst/>
          </a:prstGeom>
        </p:spPr>
        <p:txBody>
          <a:bodyPr>
            <a:spAutoFit/>
          </a:bodyPr>
          <a:lstStyle/>
          <a:p>
            <a:r>
              <a:rPr lang="en-US" dirty="0" err="1"/>
              <a:t>引入依赖倒置一般的优点和缺点</a:t>
            </a:r>
            <a:endParaRPr lang="en-US" dirty="0"/>
          </a:p>
        </p:txBody>
      </p:sp>
      <p:sp>
        <p:nvSpPr>
          <p:cNvPr id="8" name="TextBox 7">
            <a:extLst>
              <a:ext uri="{FF2B5EF4-FFF2-40B4-BE49-F238E27FC236}">
                <a16:creationId xmlns:a16="http://schemas.microsoft.com/office/drawing/2014/main" id="{53FCBE55-2A60-584A-92D9-A5CEFB9F703F}"/>
              </a:ext>
            </a:extLst>
          </p:cNvPr>
          <p:cNvSpPr txBox="1"/>
          <p:nvPr/>
        </p:nvSpPr>
        <p:spPr>
          <a:xfrm>
            <a:off x="1259632" y="1312334"/>
            <a:ext cx="7128792" cy="3693319"/>
          </a:xfrm>
          <a:prstGeom prst="rect">
            <a:avLst/>
          </a:prstGeom>
          <a:noFill/>
        </p:spPr>
        <p:txBody>
          <a:bodyPr wrap="square" rtlCol="0">
            <a:spAutoFit/>
          </a:bodyPr>
          <a:lstStyle/>
          <a:p>
            <a:pPr marL="285750" indent="-285750">
              <a:buFont typeface="Arial" panose="020B0604020202020204" pitchFamily="34" charset="0"/>
              <a:buChar char="•"/>
            </a:pPr>
            <a:r>
              <a:rPr lang="en-CN" dirty="0"/>
              <a:t>优点</a:t>
            </a:r>
          </a:p>
          <a:p>
            <a:pPr marL="742950" lvl="1" indent="-285750">
              <a:buFont typeface="Arial" panose="020B0604020202020204" pitchFamily="34" charset="0"/>
              <a:buChar char="•"/>
            </a:pPr>
            <a:r>
              <a:rPr lang="zh-CN" altLang="en-US" dirty="0"/>
              <a:t>一旦抽象类或者接口定义完成，可以认为抽象工作已经完成，换句话说，一个类对外交互的契约已经定义完成</a:t>
            </a:r>
            <a:endParaRPr lang="en-US" altLang="zh-CN" dirty="0"/>
          </a:p>
          <a:p>
            <a:pPr marL="742950" lvl="1" indent="-285750">
              <a:buFont typeface="Arial" panose="020B0604020202020204" pitchFamily="34" charset="0"/>
              <a:buChar char="•"/>
            </a:pPr>
            <a:r>
              <a:rPr lang="zh-CN" altLang="en-US" dirty="0"/>
              <a:t>代码的可测试性增强，</a:t>
            </a:r>
            <a:r>
              <a:rPr lang="en-US" altLang="zh-CN" dirty="0"/>
              <a:t>mock</a:t>
            </a:r>
            <a:r>
              <a:rPr lang="zh-CN" altLang="en-US" dirty="0"/>
              <a:t>变得极其容易。</a:t>
            </a:r>
            <a:endParaRPr lang="en-US" altLang="zh-CN" dirty="0"/>
          </a:p>
          <a:p>
            <a:pPr marL="742950" lvl="1" indent="-285750">
              <a:buFont typeface="Arial" panose="020B0604020202020204" pitchFamily="34" charset="0"/>
              <a:buChar char="•"/>
            </a:pPr>
            <a:endParaRPr lang="en-CN" dirty="0"/>
          </a:p>
          <a:p>
            <a:pPr marL="285750" indent="-285750">
              <a:buFont typeface="Arial" panose="020B0604020202020204" pitchFamily="34" charset="0"/>
              <a:buChar char="•"/>
            </a:pPr>
            <a:r>
              <a:rPr lang="en-CN" dirty="0"/>
              <a:t>缺点</a:t>
            </a:r>
            <a:endParaRPr lang="en-US" dirty="0"/>
          </a:p>
          <a:p>
            <a:pPr marL="742950" lvl="1" indent="-285750">
              <a:buFont typeface="Arial" panose="020B0604020202020204" pitchFamily="34" charset="0"/>
              <a:buChar char="•"/>
            </a:pPr>
            <a:r>
              <a:rPr lang="zh-CN" altLang="en-US" dirty="0"/>
              <a:t>只是为类增加一个接口并不意味着</a:t>
            </a:r>
            <a:r>
              <a:rPr lang="zh-CN" altLang="en-CN" dirty="0"/>
              <a:t>解藕</a:t>
            </a:r>
            <a:r>
              <a:rPr lang="zh-CN" altLang="en-US" dirty="0"/>
              <a:t>，只有从交互的角度考虑抽象定义才会实现</a:t>
            </a:r>
            <a:r>
              <a:rPr lang="zh-CN" altLang="en-CN" dirty="0"/>
              <a:t>解藕</a:t>
            </a:r>
            <a:r>
              <a:rPr lang="zh-CN" altLang="en-US" dirty="0"/>
              <a:t>。</a:t>
            </a:r>
            <a:endParaRPr lang="en-US" altLang="zh-CN" dirty="0"/>
          </a:p>
          <a:p>
            <a:pPr marL="742950" lvl="1" indent="-285750">
              <a:buFont typeface="Arial" panose="020B0604020202020204" pitchFamily="34" charset="0"/>
              <a:buChar char="•"/>
            </a:pPr>
            <a:r>
              <a:rPr lang="zh-CN" altLang="en-US" dirty="0"/>
              <a:t>代码库中接口和实现的分离会导致阅读代码的时候时刻要考虑当前场景中接口使用的是哪种实现</a:t>
            </a:r>
            <a:endParaRPr lang="en-US" altLang="zh-CN" dirty="0"/>
          </a:p>
          <a:p>
            <a:pPr marL="742950" lvl="1" indent="-285750">
              <a:buFont typeface="Arial" panose="020B0604020202020204" pitchFamily="34" charset="0"/>
              <a:buChar char="•"/>
            </a:pPr>
            <a:r>
              <a:rPr lang="zh-CN" altLang="en-US" dirty="0"/>
              <a:t>代码中会增加维护依赖关系的代码，比如工厂或依赖注入框架</a:t>
            </a:r>
            <a:endParaRPr lang="en-US" altLang="zh-CN" dirty="0"/>
          </a:p>
          <a:p>
            <a:pPr marL="742950" lvl="1" indent="-285750">
              <a:buFont typeface="Arial" panose="020B0604020202020204" pitchFamily="34" charset="0"/>
              <a:buChar char="•"/>
            </a:pPr>
            <a:r>
              <a:rPr lang="zh-CN" altLang="en-US" dirty="0"/>
              <a:t>接口定义并非适用所有编程语言</a:t>
            </a:r>
            <a:endParaRPr lang="en-US" altLang="zh-CN" dirty="0"/>
          </a:p>
          <a:p>
            <a:pPr marL="742950" lvl="1" indent="-285750">
              <a:buFont typeface="Arial" panose="020B0604020202020204" pitchFamily="34" charset="0"/>
              <a:buChar char="•"/>
            </a:pPr>
            <a:endParaRPr lang="en-CN" dirty="0"/>
          </a:p>
        </p:txBody>
      </p:sp>
    </p:spTree>
    <p:extLst>
      <p:ext uri="{BB962C8B-B14F-4D97-AF65-F5344CB8AC3E}">
        <p14:creationId xmlns:p14="http://schemas.microsoft.com/office/powerpoint/2010/main" val="48801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096CE8-01F2-4D4E-8F33-E5372D03DFE2}"/>
              </a:ext>
            </a:extLst>
          </p:cNvPr>
          <p:cNvSpPr>
            <a:spLocks noGrp="1"/>
          </p:cNvSpPr>
          <p:nvPr>
            <p:ph type="body" sz="quarter" idx="11"/>
          </p:nvPr>
        </p:nvSpPr>
        <p:spPr/>
        <p:txBody>
          <a:bodyPr/>
          <a:lstStyle/>
          <a:p>
            <a:r>
              <a:rPr lang="zh-CN" altLang="en-CN" dirty="0"/>
              <a:t>依赖倒置</a:t>
            </a:r>
            <a:endParaRPr lang="en-CN" dirty="0"/>
          </a:p>
        </p:txBody>
      </p:sp>
      <p:sp>
        <p:nvSpPr>
          <p:cNvPr id="3" name="Text Placeholder 2">
            <a:extLst>
              <a:ext uri="{FF2B5EF4-FFF2-40B4-BE49-F238E27FC236}">
                <a16:creationId xmlns:a16="http://schemas.microsoft.com/office/drawing/2014/main" id="{9BAFDA22-1333-C346-950E-41BAF29B74D4}"/>
              </a:ext>
            </a:extLst>
          </p:cNvPr>
          <p:cNvSpPr>
            <a:spLocks noGrp="1"/>
          </p:cNvSpPr>
          <p:nvPr>
            <p:ph type="body" sz="quarter" idx="12"/>
          </p:nvPr>
        </p:nvSpPr>
        <p:spPr/>
        <p:txBody>
          <a:bodyPr/>
          <a:lstStyle/>
          <a:p>
            <a:endParaRPr lang="en-CN"/>
          </a:p>
        </p:txBody>
      </p:sp>
      <p:sp>
        <p:nvSpPr>
          <p:cNvPr id="5" name="Rectangle 4">
            <a:extLst>
              <a:ext uri="{FF2B5EF4-FFF2-40B4-BE49-F238E27FC236}">
                <a16:creationId xmlns:a16="http://schemas.microsoft.com/office/drawing/2014/main" id="{05893343-8D72-F74B-AD13-F78EFE6790A3}"/>
              </a:ext>
            </a:extLst>
          </p:cNvPr>
          <p:cNvSpPr/>
          <p:nvPr/>
        </p:nvSpPr>
        <p:spPr>
          <a:xfrm>
            <a:off x="1043608" y="1059582"/>
            <a:ext cx="4572000" cy="369332"/>
          </a:xfrm>
          <a:prstGeom prst="rect">
            <a:avLst/>
          </a:prstGeom>
        </p:spPr>
        <p:txBody>
          <a:bodyPr>
            <a:spAutoFit/>
          </a:bodyPr>
          <a:lstStyle/>
          <a:p>
            <a:r>
              <a:rPr lang="en-US" dirty="0" err="1"/>
              <a:t>引入依赖倒置会引入的其它问题</a:t>
            </a:r>
            <a:endParaRPr lang="en-US" dirty="0"/>
          </a:p>
        </p:txBody>
      </p:sp>
      <p:sp>
        <p:nvSpPr>
          <p:cNvPr id="6" name="TextBox 5">
            <a:extLst>
              <a:ext uri="{FF2B5EF4-FFF2-40B4-BE49-F238E27FC236}">
                <a16:creationId xmlns:a16="http://schemas.microsoft.com/office/drawing/2014/main" id="{B34BC89A-6B9D-CA4D-87B2-DF4A33BEA14F}"/>
              </a:ext>
            </a:extLst>
          </p:cNvPr>
          <p:cNvSpPr txBox="1"/>
          <p:nvPr/>
        </p:nvSpPr>
        <p:spPr>
          <a:xfrm>
            <a:off x="1331640" y="1450757"/>
            <a:ext cx="6912768"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N" dirty="0">
                <a:latin typeface="宋体" panose="02010600030101010101" pitchFamily="2" charset="-122"/>
                <a:ea typeface="宋体" panose="02010600030101010101" pitchFamily="2" charset="-122"/>
              </a:rPr>
              <a:t>成员变量必须是接口或抽象类</a:t>
            </a:r>
          </a:p>
          <a:p>
            <a:pPr marL="285750" indent="-285750">
              <a:lnSpc>
                <a:spcPct val="150000"/>
              </a:lnSpc>
              <a:buFont typeface="Arial" panose="020B0604020202020204" pitchFamily="34" charset="0"/>
              <a:buChar char="•"/>
            </a:pPr>
            <a:r>
              <a:rPr lang="en-CN" dirty="0">
                <a:latin typeface="宋体" panose="02010600030101010101" pitchFamily="2" charset="-122"/>
                <a:ea typeface="宋体" panose="02010600030101010101" pitchFamily="2" charset="-122"/>
              </a:rPr>
              <a:t>具体实现类之间通过接口进行依赖关系维护</a:t>
            </a:r>
          </a:p>
          <a:p>
            <a:pPr marL="285750" indent="-285750">
              <a:lnSpc>
                <a:spcPct val="150000"/>
              </a:lnSpc>
              <a:buFont typeface="Arial" panose="020B0604020202020204" pitchFamily="34" charset="0"/>
              <a:buChar char="•"/>
            </a:pPr>
            <a:r>
              <a:rPr lang="en-CN" dirty="0">
                <a:latin typeface="宋体" panose="02010600030101010101" pitchFamily="2" charset="-122"/>
                <a:ea typeface="宋体" panose="02010600030101010101" pitchFamily="2" charset="-122"/>
              </a:rPr>
              <a:t>需要测试的方法需要定义为接口的实现或者抽象类的实现</a:t>
            </a:r>
            <a:endParaRPr lang="en-US"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dirty="0"/>
              <a:t>代码依赖直观性降低</a:t>
            </a:r>
            <a:endParaRPr lang="en-US" altLang="zh-CN" dirty="0"/>
          </a:p>
          <a:p>
            <a:pPr marL="285750" indent="-285750">
              <a:lnSpc>
                <a:spcPct val="150000"/>
              </a:lnSpc>
              <a:buFont typeface="Arial" panose="020B0604020202020204" pitchFamily="34" charset="0"/>
              <a:buChar char="•"/>
            </a:pPr>
            <a:r>
              <a:rPr lang="zh-CN" altLang="en-US" dirty="0"/>
              <a:t>其它不适问题</a:t>
            </a:r>
            <a:endParaRPr lang="en-CN" dirty="0"/>
          </a:p>
        </p:txBody>
      </p:sp>
    </p:spTree>
    <p:extLst>
      <p:ext uri="{BB962C8B-B14F-4D97-AF65-F5344CB8AC3E}">
        <p14:creationId xmlns:p14="http://schemas.microsoft.com/office/powerpoint/2010/main" val="385105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0EEB40-0339-9E48-BC85-6E374B649CFF}"/>
              </a:ext>
            </a:extLst>
          </p:cNvPr>
          <p:cNvSpPr>
            <a:spLocks noGrp="1"/>
          </p:cNvSpPr>
          <p:nvPr>
            <p:ph type="body" sz="quarter" idx="11"/>
          </p:nvPr>
        </p:nvSpPr>
        <p:spPr>
          <a:xfrm>
            <a:off x="549076" y="224061"/>
            <a:ext cx="3950915" cy="287412"/>
          </a:xfrm>
        </p:spPr>
        <p:txBody>
          <a:bodyPr/>
          <a:lstStyle/>
          <a:p>
            <a:r>
              <a:rPr lang="en-CN" dirty="0"/>
              <a:t>依赖倒置</a:t>
            </a:r>
            <a:r>
              <a:rPr lang="en-US" altLang="zh-CN" dirty="0"/>
              <a:t>-</a:t>
            </a:r>
            <a:r>
              <a:rPr lang="en-CN" dirty="0"/>
              <a:t>典型实现</a:t>
            </a:r>
            <a:r>
              <a:rPr lang="en-US" altLang="zh-CN" dirty="0"/>
              <a:t>1-</a:t>
            </a:r>
            <a:r>
              <a:rPr lang="zh-CN" altLang="en-US" dirty="0"/>
              <a:t>高层直接包含抽象</a:t>
            </a:r>
            <a:endParaRPr lang="en-CN" dirty="0"/>
          </a:p>
          <a:p>
            <a:endParaRPr lang="en-CN" dirty="0"/>
          </a:p>
        </p:txBody>
      </p:sp>
      <p:sp>
        <p:nvSpPr>
          <p:cNvPr id="3" name="Text Placeholder 2">
            <a:extLst>
              <a:ext uri="{FF2B5EF4-FFF2-40B4-BE49-F238E27FC236}">
                <a16:creationId xmlns:a16="http://schemas.microsoft.com/office/drawing/2014/main" id="{C1D4620A-C384-A945-B8E7-000A104C1FCF}"/>
              </a:ext>
            </a:extLst>
          </p:cNvPr>
          <p:cNvSpPr>
            <a:spLocks noGrp="1"/>
          </p:cNvSpPr>
          <p:nvPr>
            <p:ph type="body" sz="quarter" idx="12"/>
          </p:nvPr>
        </p:nvSpPr>
        <p:spPr/>
        <p:txBody>
          <a:bodyPr/>
          <a:lstStyle/>
          <a:p>
            <a:r>
              <a:rPr lang="zh-CN" altLang="en-US" dirty="0"/>
              <a:t>高层直接包含抽象</a:t>
            </a:r>
            <a:endParaRPr lang="en-CN" dirty="0"/>
          </a:p>
        </p:txBody>
      </p:sp>
      <p:pic>
        <p:nvPicPr>
          <p:cNvPr id="5122" name="Picture 2">
            <a:extLst>
              <a:ext uri="{FF2B5EF4-FFF2-40B4-BE49-F238E27FC236}">
                <a16:creationId xmlns:a16="http://schemas.microsoft.com/office/drawing/2014/main" id="{66FCFF87-D6BD-F041-B1A3-12E5F71BC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40" y="772305"/>
            <a:ext cx="8507040" cy="356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7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A99CCF-7BAF-3346-8700-3185E2F4F2F1}"/>
              </a:ext>
            </a:extLst>
          </p:cNvPr>
          <p:cNvSpPr>
            <a:spLocks noGrp="1"/>
          </p:cNvSpPr>
          <p:nvPr>
            <p:ph type="body" sz="quarter" idx="11"/>
          </p:nvPr>
        </p:nvSpPr>
        <p:spPr>
          <a:xfrm>
            <a:off x="549076" y="224061"/>
            <a:ext cx="3734891" cy="287412"/>
          </a:xfrm>
        </p:spPr>
        <p:txBody>
          <a:bodyPr/>
          <a:lstStyle/>
          <a:p>
            <a:r>
              <a:rPr lang="en-CN" dirty="0"/>
              <a:t>依赖倒置</a:t>
            </a:r>
            <a:r>
              <a:rPr lang="en-US" altLang="zh-CN" dirty="0"/>
              <a:t>-</a:t>
            </a:r>
            <a:r>
              <a:rPr lang="zh-CN" altLang="en-US" dirty="0"/>
              <a:t>典型实现</a:t>
            </a:r>
            <a:r>
              <a:rPr lang="en-US" altLang="zh-CN" dirty="0"/>
              <a:t>2-</a:t>
            </a:r>
            <a:r>
              <a:rPr lang="zh-CN" altLang="en-US" dirty="0"/>
              <a:t>抽象为独立模块</a:t>
            </a:r>
            <a:endParaRPr lang="en-CN" dirty="0"/>
          </a:p>
          <a:p>
            <a:endParaRPr lang="en-CN" dirty="0"/>
          </a:p>
          <a:p>
            <a:endParaRPr lang="en-CN" dirty="0"/>
          </a:p>
        </p:txBody>
      </p:sp>
      <p:sp>
        <p:nvSpPr>
          <p:cNvPr id="3" name="Text Placeholder 2">
            <a:extLst>
              <a:ext uri="{FF2B5EF4-FFF2-40B4-BE49-F238E27FC236}">
                <a16:creationId xmlns:a16="http://schemas.microsoft.com/office/drawing/2014/main" id="{1BC9E48E-D27C-6444-BFFE-67E4CBCDFF88}"/>
              </a:ext>
            </a:extLst>
          </p:cNvPr>
          <p:cNvSpPr>
            <a:spLocks noGrp="1"/>
          </p:cNvSpPr>
          <p:nvPr>
            <p:ph type="body" sz="quarter" idx="12"/>
          </p:nvPr>
        </p:nvSpPr>
        <p:spPr/>
        <p:txBody>
          <a:bodyPr/>
          <a:lstStyle/>
          <a:p>
            <a:endParaRPr lang="en-CN" dirty="0"/>
          </a:p>
        </p:txBody>
      </p:sp>
      <p:pic>
        <p:nvPicPr>
          <p:cNvPr id="6146" name="Picture 2">
            <a:extLst>
              <a:ext uri="{FF2B5EF4-FFF2-40B4-BE49-F238E27FC236}">
                <a16:creationId xmlns:a16="http://schemas.microsoft.com/office/drawing/2014/main" id="{426E6690-2FD2-F444-BDC7-7728DE868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73197"/>
            <a:ext cx="6886599" cy="434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01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19080"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02</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b="1" dirty="0">
                <a:solidFill>
                  <a:schemeClr val="bg1"/>
                </a:solidFill>
                <a:latin typeface="Franklin Gothic Book" panose="020B0503020102020204" pitchFamily="34" charset="0"/>
                <a:ea typeface="微软雅黑" panose="020B0503020204020204" pitchFamily="34" charset="-122"/>
              </a:rPr>
              <a:t>.NET</a:t>
            </a:r>
            <a:r>
              <a:rPr lang="zh-CN" altLang="en-US" b="1" dirty="0">
                <a:solidFill>
                  <a:schemeClr val="bg1"/>
                </a:solidFill>
                <a:latin typeface="Franklin Gothic Book" panose="020B0503020102020204" pitchFamily="34" charset="0"/>
                <a:ea typeface="微软雅黑" panose="020B0503020204020204" pitchFamily="34" charset="-122"/>
              </a:rPr>
              <a:t>中的实现</a:t>
            </a:r>
            <a:r>
              <a:rPr lang="en-US" altLang="zh-CN" b="1" dirty="0">
                <a:solidFill>
                  <a:schemeClr val="bg1"/>
                </a:solidFill>
                <a:latin typeface="Franklin Gothic Book" panose="020B0503020102020204" pitchFamily="34" charset="0"/>
                <a:ea typeface="微软雅黑" panose="020B0503020204020204" pitchFamily="34" charset="-122"/>
              </a:rPr>
              <a:t>-</a:t>
            </a:r>
            <a:r>
              <a:rPr lang="zh-CN" altLang="en-US" b="1" dirty="0">
                <a:solidFill>
                  <a:schemeClr val="bg1"/>
                </a:solidFill>
                <a:latin typeface="Franklin Gothic Book" panose="020B0503020102020204" pitchFamily="34" charset="0"/>
                <a:ea typeface="微软雅黑" panose="020B0503020204020204" pitchFamily="34" charset="-122"/>
              </a:rPr>
              <a:t>依赖注入</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411673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A5D8A-14E4-F54F-B69A-92795C69AE29}"/>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Text Placeholder 2">
            <a:extLst>
              <a:ext uri="{FF2B5EF4-FFF2-40B4-BE49-F238E27FC236}">
                <a16:creationId xmlns:a16="http://schemas.microsoft.com/office/drawing/2014/main" id="{ED19B96F-9F5C-CE4A-9A3D-9BE5872F752C}"/>
              </a:ext>
            </a:extLst>
          </p:cNvPr>
          <p:cNvSpPr>
            <a:spLocks noGrp="1"/>
          </p:cNvSpPr>
          <p:nvPr>
            <p:ph type="body" sz="quarter" idx="12"/>
          </p:nvPr>
        </p:nvSpPr>
        <p:spPr/>
        <p:txBody>
          <a:bodyPr/>
          <a:lstStyle/>
          <a:p>
            <a:endParaRPr lang="en-CN"/>
          </a:p>
        </p:txBody>
      </p:sp>
      <p:sp>
        <p:nvSpPr>
          <p:cNvPr id="6" name="TextBox 5">
            <a:extLst>
              <a:ext uri="{FF2B5EF4-FFF2-40B4-BE49-F238E27FC236}">
                <a16:creationId xmlns:a16="http://schemas.microsoft.com/office/drawing/2014/main" id="{3E0AB039-EA0E-C64F-BD68-3B94DFE6CD3F}"/>
              </a:ext>
            </a:extLst>
          </p:cNvPr>
          <p:cNvSpPr txBox="1"/>
          <p:nvPr/>
        </p:nvSpPr>
        <p:spPr>
          <a:xfrm>
            <a:off x="755576" y="915566"/>
            <a:ext cx="7864653" cy="3970318"/>
          </a:xfrm>
          <a:prstGeom prst="rect">
            <a:avLst/>
          </a:prstGeom>
          <a:noFill/>
        </p:spPr>
        <p:txBody>
          <a:bodyPr wrap="none" rtlCol="0">
            <a:spAutoFit/>
          </a:bodyPr>
          <a:lstStyle/>
          <a:p>
            <a:r>
              <a:rPr lang="en-US" dirty="0"/>
              <a:t>.NET </a:t>
            </a:r>
            <a:r>
              <a:rPr lang="zh-CN" altLang="en-US" dirty="0"/>
              <a:t>支持依赖关系注入 </a:t>
            </a:r>
            <a:r>
              <a:rPr lang="en-US" altLang="zh-CN" dirty="0"/>
              <a:t>(</a:t>
            </a:r>
            <a:r>
              <a:rPr lang="en-US" dirty="0"/>
              <a:t>DI) </a:t>
            </a:r>
            <a:r>
              <a:rPr lang="zh-CN" altLang="en-US" dirty="0"/>
              <a:t>软件设计模式，这是一种在类及其依赖项之间</a:t>
            </a:r>
            <a:endParaRPr lang="en-US" altLang="zh-CN" dirty="0"/>
          </a:p>
          <a:p>
            <a:r>
              <a:rPr lang="zh-CN" altLang="en-US" dirty="0"/>
              <a:t>实现控制反转 </a:t>
            </a:r>
            <a:r>
              <a:rPr lang="en-US" altLang="zh-CN" dirty="0"/>
              <a:t>(</a:t>
            </a:r>
            <a:r>
              <a:rPr lang="en-US" dirty="0" err="1"/>
              <a:t>IoC</a:t>
            </a:r>
            <a:r>
              <a:rPr lang="en-US" dirty="0"/>
              <a:t>) </a:t>
            </a:r>
            <a:r>
              <a:rPr lang="zh-CN" altLang="en-US" dirty="0"/>
              <a:t>的技术。 </a:t>
            </a:r>
            <a:r>
              <a:rPr lang="en-US" altLang="zh-CN" dirty="0"/>
              <a:t>.</a:t>
            </a:r>
            <a:r>
              <a:rPr lang="en-US" dirty="0"/>
              <a:t>NET </a:t>
            </a:r>
            <a:r>
              <a:rPr lang="zh-CN" altLang="en-US" dirty="0"/>
              <a:t>中的依赖关系注入是“一等公民”，</a:t>
            </a:r>
            <a:endParaRPr lang="en-US" altLang="zh-CN" dirty="0"/>
          </a:p>
          <a:p>
            <a:r>
              <a:rPr lang="zh-CN" altLang="en-US" dirty="0"/>
              <a:t>提供配置、日志记录和选项模式。</a:t>
            </a:r>
            <a:endParaRPr lang="en-US" altLang="zh-CN" dirty="0"/>
          </a:p>
          <a:p>
            <a:r>
              <a:rPr lang="en-US" altLang="zh-CN" dirty="0"/>
              <a:t>.NET supports the </a:t>
            </a:r>
            <a:r>
              <a:rPr lang="en-US" altLang="zh-CN" dirty="0">
                <a:solidFill>
                  <a:srgbClr val="FF0000"/>
                </a:solidFill>
              </a:rPr>
              <a:t>dependency injection </a:t>
            </a:r>
            <a:r>
              <a:rPr lang="en-US" altLang="zh-CN" dirty="0"/>
              <a:t>(DI) software design pattern,</a:t>
            </a:r>
          </a:p>
          <a:p>
            <a:r>
              <a:rPr lang="en-US" altLang="zh-CN" dirty="0"/>
              <a:t> which is a technique for achieving </a:t>
            </a:r>
            <a:r>
              <a:rPr lang="en-US" altLang="zh-CN" dirty="0">
                <a:solidFill>
                  <a:srgbClr val="FF0000"/>
                </a:solidFill>
              </a:rPr>
              <a:t>Inversion of Control</a:t>
            </a:r>
            <a:r>
              <a:rPr lang="en-US" altLang="zh-CN" dirty="0"/>
              <a:t> (IoC) between classes </a:t>
            </a:r>
          </a:p>
          <a:p>
            <a:r>
              <a:rPr lang="en-US" altLang="zh-CN" dirty="0"/>
              <a:t>and their dependencies. </a:t>
            </a:r>
            <a:r>
              <a:rPr lang="en-US" altLang="zh-CN" dirty="0">
                <a:solidFill>
                  <a:srgbClr val="FF0000"/>
                </a:solidFill>
              </a:rPr>
              <a:t>Dependency injection in .NET is a first-class citizen</a:t>
            </a:r>
            <a:r>
              <a:rPr lang="en-US" altLang="zh-CN" dirty="0"/>
              <a:t>, </a:t>
            </a:r>
          </a:p>
          <a:p>
            <a:r>
              <a:rPr lang="en-US" altLang="zh-CN" dirty="0">
                <a:solidFill>
                  <a:srgbClr val="FF0000"/>
                </a:solidFill>
              </a:rPr>
              <a:t>along with configuration, logging, and the options pattern</a:t>
            </a:r>
            <a:r>
              <a:rPr lang="en-US" altLang="zh-CN" dirty="0"/>
              <a:t>.</a:t>
            </a:r>
          </a:p>
          <a:p>
            <a:endParaRPr lang="en-US" altLang="zh-CN" dirty="0"/>
          </a:p>
          <a:p>
            <a:r>
              <a:rPr lang="en-US" altLang="zh-CN" i="1" dirty="0"/>
              <a:t>In programming language design, a </a:t>
            </a:r>
            <a:r>
              <a:rPr lang="en-US" altLang="zh-CN" i="1" dirty="0">
                <a:solidFill>
                  <a:srgbClr val="FF0000"/>
                </a:solidFill>
              </a:rPr>
              <a:t>first-class citizen</a:t>
            </a:r>
            <a:r>
              <a:rPr lang="en-US" altLang="zh-CN" i="1" dirty="0"/>
              <a:t> </a:t>
            </a:r>
          </a:p>
          <a:p>
            <a:r>
              <a:rPr lang="en-US" altLang="zh-CN" i="1" dirty="0"/>
              <a:t>(</a:t>
            </a:r>
            <a:r>
              <a:rPr lang="en-US" altLang="zh-CN" i="1" dirty="0">
                <a:solidFill>
                  <a:srgbClr val="FF0000"/>
                </a:solidFill>
              </a:rPr>
              <a:t>also type, object, entity, or value</a:t>
            </a:r>
            <a:r>
              <a:rPr lang="en-US" altLang="zh-CN" i="1" dirty="0"/>
              <a:t>) in a given programming language </a:t>
            </a:r>
          </a:p>
          <a:p>
            <a:r>
              <a:rPr lang="en-US" altLang="zh-CN" i="1" dirty="0"/>
              <a:t>is an entity which supports all the operations generally available to other entities. </a:t>
            </a:r>
          </a:p>
          <a:p>
            <a:r>
              <a:rPr lang="en-US" altLang="zh-CN" i="1" dirty="0"/>
              <a:t>These operations typically include being </a:t>
            </a:r>
            <a:r>
              <a:rPr lang="en-US" altLang="zh-CN" i="1" dirty="0">
                <a:solidFill>
                  <a:srgbClr val="FF0000"/>
                </a:solidFill>
              </a:rPr>
              <a:t>passed as an argument, </a:t>
            </a:r>
          </a:p>
          <a:p>
            <a:r>
              <a:rPr lang="en-US" altLang="zh-CN" i="1" dirty="0">
                <a:solidFill>
                  <a:srgbClr val="FF0000"/>
                </a:solidFill>
              </a:rPr>
              <a:t>returned from a function, modified, and assigned to a variable</a:t>
            </a:r>
            <a:r>
              <a:rPr lang="en-US" altLang="zh-CN" i="1" dirty="0"/>
              <a:t>.</a:t>
            </a:r>
            <a:endParaRPr lang="zh-CN" altLang="en-US" i="1" dirty="0"/>
          </a:p>
          <a:p>
            <a:endParaRPr lang="en-CN" dirty="0"/>
          </a:p>
        </p:txBody>
      </p:sp>
    </p:spTree>
    <p:extLst>
      <p:ext uri="{BB962C8B-B14F-4D97-AF65-F5344CB8AC3E}">
        <p14:creationId xmlns:p14="http://schemas.microsoft.com/office/powerpoint/2010/main" val="260857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400270-8636-42DF-B0CF-9A7A9D0CBFD6}"/>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3A7B2A5E-2DA9-4F64-855E-B61B5707CABF}"/>
              </a:ext>
            </a:extLst>
          </p:cNvPr>
          <p:cNvSpPr>
            <a:spLocks noGrp="1"/>
          </p:cNvSpPr>
          <p:nvPr>
            <p:ph type="body" sz="quarter" idx="12"/>
          </p:nvPr>
        </p:nvSpPr>
        <p:spPr/>
        <p:txBody>
          <a:bodyPr/>
          <a:lstStyle/>
          <a:p>
            <a:endParaRPr lang="en-US"/>
          </a:p>
        </p:txBody>
      </p:sp>
      <p:pic>
        <p:nvPicPr>
          <p:cNvPr id="7" name="图片 6">
            <a:extLst>
              <a:ext uri="{FF2B5EF4-FFF2-40B4-BE49-F238E27FC236}">
                <a16:creationId xmlns:a16="http://schemas.microsoft.com/office/drawing/2014/main" id="{BEFFCCBE-59F5-44A2-ADC4-414BECF9DCF8}"/>
              </a:ext>
            </a:extLst>
          </p:cNvPr>
          <p:cNvPicPr>
            <a:picLocks noChangeAspect="1"/>
          </p:cNvPicPr>
          <p:nvPr/>
        </p:nvPicPr>
        <p:blipFill>
          <a:blip r:embed="rId2"/>
          <a:stretch>
            <a:fillRect/>
          </a:stretch>
        </p:blipFill>
        <p:spPr>
          <a:xfrm>
            <a:off x="600897" y="810553"/>
            <a:ext cx="5771303" cy="1977221"/>
          </a:xfrm>
          <a:prstGeom prst="rect">
            <a:avLst/>
          </a:prstGeom>
        </p:spPr>
      </p:pic>
      <p:sp>
        <p:nvSpPr>
          <p:cNvPr id="10" name="文本框 9">
            <a:extLst>
              <a:ext uri="{FF2B5EF4-FFF2-40B4-BE49-F238E27FC236}">
                <a16:creationId xmlns:a16="http://schemas.microsoft.com/office/drawing/2014/main" id="{07659CBE-2ED6-4BB5-BB8A-76AFFCEDC614}"/>
              </a:ext>
            </a:extLst>
          </p:cNvPr>
          <p:cNvSpPr txBox="1"/>
          <p:nvPr/>
        </p:nvSpPr>
        <p:spPr>
          <a:xfrm>
            <a:off x="530470" y="3075806"/>
            <a:ext cx="8217994" cy="1015663"/>
          </a:xfrm>
          <a:prstGeom prst="rect">
            <a:avLst/>
          </a:prstGeom>
          <a:noFill/>
        </p:spPr>
        <p:txBody>
          <a:bodyPr wrap="square">
            <a:spAutoFit/>
          </a:bodyPr>
          <a:lstStyle/>
          <a:p>
            <a:r>
              <a:rPr lang="en-US" sz="1200" dirty="0" err="1">
                <a:latin typeface="宋体(正文)"/>
              </a:rPr>
              <a:t>该类创建并直接依赖于</a:t>
            </a:r>
            <a:r>
              <a:rPr lang="en-US" sz="1200" dirty="0">
                <a:latin typeface="宋体(正文)"/>
              </a:rPr>
              <a:t> </a:t>
            </a:r>
            <a:r>
              <a:rPr lang="en-US" sz="1200" dirty="0" err="1">
                <a:latin typeface="宋体(正文)"/>
              </a:rPr>
              <a:t>MessageWriter</a:t>
            </a:r>
            <a:r>
              <a:rPr lang="en-US" sz="1200" dirty="0">
                <a:latin typeface="宋体(正文)"/>
              </a:rPr>
              <a:t> 类。 </a:t>
            </a:r>
            <a:r>
              <a:rPr lang="en-US" sz="1200" dirty="0" err="1">
                <a:latin typeface="宋体(正文)"/>
              </a:rPr>
              <a:t>硬编码的依赖项（如前面的示例）会产生问题，应避免使用，原因如下</a:t>
            </a:r>
            <a:r>
              <a:rPr lang="en-US" sz="1200" dirty="0">
                <a:latin typeface="宋体(正文)"/>
              </a:rPr>
              <a:t>：</a:t>
            </a:r>
          </a:p>
          <a:p>
            <a:pPr marL="171450" indent="-171450">
              <a:buFont typeface="Arial" panose="020B0604020202020204" pitchFamily="34" charset="0"/>
              <a:buChar char="•"/>
            </a:pPr>
            <a:r>
              <a:rPr lang="en-US" sz="1200" dirty="0" err="1">
                <a:latin typeface="宋体(正文)"/>
              </a:rPr>
              <a:t>要用不同的实现替换</a:t>
            </a:r>
            <a:r>
              <a:rPr lang="en-US" sz="1200" dirty="0">
                <a:latin typeface="宋体(正文)"/>
              </a:rPr>
              <a:t> </a:t>
            </a:r>
            <a:r>
              <a:rPr lang="en-US" sz="1200" dirty="0" err="1">
                <a:latin typeface="宋体(正文)"/>
              </a:rPr>
              <a:t>MessageWriter，必须修改</a:t>
            </a:r>
            <a:r>
              <a:rPr lang="en-US" sz="1200" dirty="0">
                <a:latin typeface="宋体(正文)"/>
              </a:rPr>
              <a:t> Worker 类。</a:t>
            </a:r>
          </a:p>
          <a:p>
            <a:pPr marL="171450" indent="-171450">
              <a:buFont typeface="Arial" panose="020B0604020202020204" pitchFamily="34" charset="0"/>
              <a:buChar char="•"/>
            </a:pPr>
            <a:r>
              <a:rPr lang="en-US" sz="1200" dirty="0" err="1">
                <a:latin typeface="宋体(正文)"/>
              </a:rPr>
              <a:t>如果</a:t>
            </a:r>
            <a:r>
              <a:rPr lang="en-US" sz="1200" dirty="0">
                <a:latin typeface="宋体(正文)"/>
              </a:rPr>
              <a:t> </a:t>
            </a:r>
            <a:r>
              <a:rPr lang="en-US" sz="1200" dirty="0" err="1">
                <a:latin typeface="宋体(正文)"/>
              </a:rPr>
              <a:t>MessageWriter</a:t>
            </a:r>
            <a:r>
              <a:rPr lang="en-US" sz="1200" dirty="0">
                <a:latin typeface="宋体(正文)"/>
              </a:rPr>
              <a:t> </a:t>
            </a:r>
            <a:r>
              <a:rPr lang="en-US" sz="1200" dirty="0" err="1">
                <a:latin typeface="宋体(正文)"/>
              </a:rPr>
              <a:t>具有依赖项，则必须由</a:t>
            </a:r>
            <a:r>
              <a:rPr lang="en-US" sz="1200" dirty="0">
                <a:latin typeface="宋体(正文)"/>
              </a:rPr>
              <a:t> Worker </a:t>
            </a:r>
            <a:r>
              <a:rPr lang="en-US" sz="1200" dirty="0" err="1">
                <a:latin typeface="宋体(正文)"/>
              </a:rPr>
              <a:t>类对其进行配置</a:t>
            </a:r>
            <a:r>
              <a:rPr lang="en-US" sz="1200" dirty="0">
                <a:latin typeface="宋体(正文)"/>
              </a:rPr>
              <a:t>。 </a:t>
            </a:r>
            <a:r>
              <a:rPr lang="en-US" sz="1200" dirty="0" err="1">
                <a:latin typeface="宋体(正文)"/>
              </a:rPr>
              <a:t>在具有多个依赖于</a:t>
            </a:r>
            <a:r>
              <a:rPr lang="en-US" sz="1200" dirty="0">
                <a:latin typeface="宋体(正文)"/>
              </a:rPr>
              <a:t> </a:t>
            </a:r>
            <a:r>
              <a:rPr lang="en-US" sz="1200" dirty="0" err="1">
                <a:latin typeface="宋体(正文)"/>
              </a:rPr>
              <a:t>MessageWriter</a:t>
            </a:r>
            <a:r>
              <a:rPr lang="en-US" sz="1200" dirty="0">
                <a:latin typeface="宋体(正文)"/>
              </a:rPr>
              <a:t> </a:t>
            </a:r>
            <a:r>
              <a:rPr lang="en-US" sz="1200" dirty="0" err="1">
                <a:latin typeface="宋体(正文)"/>
              </a:rPr>
              <a:t>的类的大型项目中，配置代码将分散在整个应用中</a:t>
            </a:r>
            <a:r>
              <a:rPr lang="en-US" sz="1200" dirty="0">
                <a:latin typeface="宋体(正文)"/>
              </a:rPr>
              <a:t>。</a:t>
            </a:r>
          </a:p>
          <a:p>
            <a:pPr marL="171450" indent="-171450">
              <a:buFont typeface="Arial" panose="020B0604020202020204" pitchFamily="34" charset="0"/>
              <a:buChar char="•"/>
            </a:pPr>
            <a:r>
              <a:rPr lang="en-US" sz="1200" dirty="0" err="1">
                <a:latin typeface="宋体(正文)"/>
              </a:rPr>
              <a:t>这种实现很难进行单元测试</a:t>
            </a:r>
            <a:r>
              <a:rPr lang="en-US" sz="1200" dirty="0">
                <a:latin typeface="宋体(正文)"/>
              </a:rPr>
              <a:t>。 </a:t>
            </a:r>
            <a:r>
              <a:rPr lang="en-US" sz="1200" dirty="0" err="1">
                <a:latin typeface="宋体(正文)"/>
              </a:rPr>
              <a:t>应用需使用模拟</a:t>
            </a:r>
            <a:r>
              <a:rPr lang="en-US" sz="1200" dirty="0">
                <a:latin typeface="宋体(正文)"/>
              </a:rPr>
              <a:t>(mock)</a:t>
            </a:r>
            <a:r>
              <a:rPr lang="en-US" sz="1200" dirty="0" err="1">
                <a:latin typeface="宋体(正文)"/>
              </a:rPr>
              <a:t>或存根</a:t>
            </a:r>
            <a:r>
              <a:rPr lang="en-US" sz="1200" dirty="0">
                <a:latin typeface="宋体(正文)"/>
              </a:rPr>
              <a:t>(stub) </a:t>
            </a:r>
            <a:r>
              <a:rPr lang="en-US" sz="1200" dirty="0" err="1">
                <a:latin typeface="宋体(正文)"/>
              </a:rPr>
              <a:t>MessageWriter</a:t>
            </a:r>
            <a:r>
              <a:rPr lang="en-US" sz="1200" dirty="0">
                <a:latin typeface="宋体(正文)"/>
              </a:rPr>
              <a:t> </a:t>
            </a:r>
            <a:r>
              <a:rPr lang="en-US" sz="1200" dirty="0" err="1">
                <a:latin typeface="宋体(正文)"/>
              </a:rPr>
              <a:t>类，而该类不能使用此方法</a:t>
            </a:r>
            <a:r>
              <a:rPr lang="en-US" sz="1200" dirty="0">
                <a:latin typeface="宋体(正文)"/>
              </a:rPr>
              <a:t>。</a:t>
            </a:r>
          </a:p>
        </p:txBody>
      </p:sp>
    </p:spTree>
    <p:extLst>
      <p:ext uri="{BB962C8B-B14F-4D97-AF65-F5344CB8AC3E}">
        <p14:creationId xmlns:p14="http://schemas.microsoft.com/office/powerpoint/2010/main" val="261874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0C06B5-0299-4D84-A487-E0A58DDD57DD}"/>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624D4551-D739-49C3-AB0A-BE21CC9FCC30}"/>
              </a:ext>
            </a:extLst>
          </p:cNvPr>
          <p:cNvSpPr>
            <a:spLocks noGrp="1"/>
          </p:cNvSpPr>
          <p:nvPr>
            <p:ph type="body" sz="quarter" idx="12"/>
          </p:nvPr>
        </p:nvSpPr>
        <p:spPr/>
        <p:txBody>
          <a:bodyPr/>
          <a:lstStyle/>
          <a:p>
            <a:endParaRPr lang="en-US"/>
          </a:p>
        </p:txBody>
      </p:sp>
      <p:pic>
        <p:nvPicPr>
          <p:cNvPr id="7" name="图片 6">
            <a:extLst>
              <a:ext uri="{FF2B5EF4-FFF2-40B4-BE49-F238E27FC236}">
                <a16:creationId xmlns:a16="http://schemas.microsoft.com/office/drawing/2014/main" id="{38426A8A-3226-4FAE-92C5-9CCE1FFE73CE}"/>
              </a:ext>
            </a:extLst>
          </p:cNvPr>
          <p:cNvPicPr>
            <a:picLocks noChangeAspect="1"/>
          </p:cNvPicPr>
          <p:nvPr/>
        </p:nvPicPr>
        <p:blipFill>
          <a:blip r:embed="rId2"/>
          <a:stretch>
            <a:fillRect/>
          </a:stretch>
        </p:blipFill>
        <p:spPr>
          <a:xfrm>
            <a:off x="1284948" y="915566"/>
            <a:ext cx="6228184" cy="1458212"/>
          </a:xfrm>
          <a:prstGeom prst="rect">
            <a:avLst/>
          </a:prstGeom>
        </p:spPr>
      </p:pic>
      <p:pic>
        <p:nvPicPr>
          <p:cNvPr id="9" name="图片 8">
            <a:extLst>
              <a:ext uri="{FF2B5EF4-FFF2-40B4-BE49-F238E27FC236}">
                <a16:creationId xmlns:a16="http://schemas.microsoft.com/office/drawing/2014/main" id="{68E5E73F-E778-439B-A4A2-AE8F87B003A5}"/>
              </a:ext>
            </a:extLst>
          </p:cNvPr>
          <p:cNvPicPr>
            <a:picLocks noChangeAspect="1"/>
          </p:cNvPicPr>
          <p:nvPr/>
        </p:nvPicPr>
        <p:blipFill>
          <a:blip r:embed="rId3"/>
          <a:stretch>
            <a:fillRect/>
          </a:stretch>
        </p:blipFill>
        <p:spPr>
          <a:xfrm>
            <a:off x="1260664" y="2427734"/>
            <a:ext cx="6119648" cy="1745688"/>
          </a:xfrm>
          <a:prstGeom prst="rect">
            <a:avLst/>
          </a:prstGeom>
        </p:spPr>
      </p:pic>
    </p:spTree>
    <p:extLst>
      <p:ext uri="{BB962C8B-B14F-4D97-AF65-F5344CB8AC3E}">
        <p14:creationId xmlns:p14="http://schemas.microsoft.com/office/powerpoint/2010/main" val="263079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4D88B2-FFE3-4A65-B8DF-B9A98EE43106}"/>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9FCAC695-1C50-4DE9-890D-92DFDAB01059}"/>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D4935FB8-05AE-4406-B4B5-C6DB0E9E87E4}"/>
              </a:ext>
            </a:extLst>
          </p:cNvPr>
          <p:cNvPicPr>
            <a:picLocks noChangeAspect="1"/>
          </p:cNvPicPr>
          <p:nvPr/>
        </p:nvPicPr>
        <p:blipFill>
          <a:blip r:embed="rId2"/>
          <a:stretch>
            <a:fillRect/>
          </a:stretch>
        </p:blipFill>
        <p:spPr>
          <a:xfrm>
            <a:off x="899592" y="843558"/>
            <a:ext cx="7150571" cy="3901692"/>
          </a:xfrm>
          <a:prstGeom prst="rect">
            <a:avLst/>
          </a:prstGeom>
        </p:spPr>
      </p:pic>
    </p:spTree>
    <p:extLst>
      <p:ext uri="{BB962C8B-B14F-4D97-AF65-F5344CB8AC3E}">
        <p14:creationId xmlns:p14="http://schemas.microsoft.com/office/powerpoint/2010/main" val="229016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9B4760-85B8-4198-B45E-062A1A253CDC}"/>
              </a:ext>
            </a:extLst>
          </p:cNvPr>
          <p:cNvSpPr>
            <a:spLocks noGrp="1"/>
          </p:cNvSpPr>
          <p:nvPr>
            <p:ph type="body" sz="quarter" idx="11"/>
          </p:nvPr>
        </p:nvSpPr>
        <p:spPr>
          <a:xfrm>
            <a:off x="549076" y="224061"/>
            <a:ext cx="2870795" cy="287412"/>
          </a:xfrm>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16EF6AC7-7858-45D2-B214-D8B2BAACB36A}"/>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1204D16F-E091-4D81-81E3-5CF905B33BC8}"/>
              </a:ext>
            </a:extLst>
          </p:cNvPr>
          <p:cNvPicPr>
            <a:picLocks noChangeAspect="1"/>
          </p:cNvPicPr>
          <p:nvPr/>
        </p:nvPicPr>
        <p:blipFill>
          <a:blip r:embed="rId2"/>
          <a:stretch>
            <a:fillRect/>
          </a:stretch>
        </p:blipFill>
        <p:spPr>
          <a:xfrm>
            <a:off x="1115616" y="986229"/>
            <a:ext cx="7471991" cy="3169697"/>
          </a:xfrm>
          <a:prstGeom prst="rect">
            <a:avLst/>
          </a:prstGeom>
        </p:spPr>
      </p:pic>
    </p:spTree>
    <p:extLst>
      <p:ext uri="{BB962C8B-B14F-4D97-AF65-F5344CB8AC3E}">
        <p14:creationId xmlns:p14="http://schemas.microsoft.com/office/powerpoint/2010/main" val="305249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概要</a:t>
            </a:r>
            <a:endParaRPr lang="en-US" altLang="zh-CN" dirty="0"/>
          </a:p>
        </p:txBody>
      </p:sp>
      <p:grpSp>
        <p:nvGrpSpPr>
          <p:cNvPr id="3" name="组合 2">
            <a:extLst>
              <a:ext uri="{FF2B5EF4-FFF2-40B4-BE49-F238E27FC236}">
                <a16:creationId xmlns:a16="http://schemas.microsoft.com/office/drawing/2014/main" id="{D4E6D88A-7DC1-4CA7-A7B7-C10269FCFAC8}"/>
              </a:ext>
            </a:extLst>
          </p:cNvPr>
          <p:cNvGrpSpPr/>
          <p:nvPr/>
        </p:nvGrpSpPr>
        <p:grpSpPr>
          <a:xfrm>
            <a:off x="2411760" y="869724"/>
            <a:ext cx="4221353" cy="2531654"/>
            <a:chOff x="1574783" y="1353538"/>
            <a:chExt cx="4221353" cy="2531654"/>
          </a:xfrm>
        </p:grpSpPr>
        <p:sp>
          <p:nvSpPr>
            <p:cNvPr id="32" name="矩形 31"/>
            <p:cNvSpPr/>
            <p:nvPr/>
          </p:nvSpPr>
          <p:spPr>
            <a:xfrm>
              <a:off x="1574783" y="1353538"/>
              <a:ext cx="575799"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01</a:t>
              </a:r>
            </a:p>
          </p:txBody>
        </p:sp>
        <p:sp>
          <p:nvSpPr>
            <p:cNvPr id="33" name="矩形 32"/>
            <p:cNvSpPr/>
            <p:nvPr/>
          </p:nvSpPr>
          <p:spPr>
            <a:xfrm>
              <a:off x="1578791" y="2692494"/>
              <a:ext cx="567784" cy="523220"/>
            </a:xfrm>
            <a:prstGeom prst="rect">
              <a:avLst/>
            </a:prstGeom>
            <a:solidFill>
              <a:schemeClr val="accent6"/>
            </a:solidFill>
          </p:spPr>
          <p:txBody>
            <a:bodyPr wrap="none">
              <a:spAutoFit/>
            </a:bodyPr>
            <a:lstStyle/>
            <a:p>
              <a:r>
                <a:rPr lang="en-US" altLang="zh-CN" sz="2800" dirty="0">
                  <a:solidFill>
                    <a:schemeClr val="bg1"/>
                  </a:solidFill>
                  <a:latin typeface="Impact" panose="020B0806030902050204" pitchFamily="34" charset="0"/>
                </a:rPr>
                <a:t>03</a:t>
              </a:r>
            </a:p>
          </p:txBody>
        </p:sp>
        <p:sp>
          <p:nvSpPr>
            <p:cNvPr id="34" name="矩形 33"/>
            <p:cNvSpPr/>
            <p:nvPr/>
          </p:nvSpPr>
          <p:spPr>
            <a:xfrm>
              <a:off x="1590012" y="3361972"/>
              <a:ext cx="556563" cy="523220"/>
            </a:xfrm>
            <a:prstGeom prst="rect">
              <a:avLst/>
            </a:prstGeom>
            <a:solidFill>
              <a:schemeClr val="accent6"/>
            </a:solidFill>
          </p:spPr>
          <p:txBody>
            <a:bodyPr wrap="none">
              <a:spAutoFit/>
            </a:bodyPr>
            <a:lstStyle/>
            <a:p>
              <a:r>
                <a:rPr lang="en-US" altLang="zh-CN" sz="2800" dirty="0">
                  <a:solidFill>
                    <a:schemeClr val="bg1"/>
                  </a:solidFill>
                  <a:latin typeface="Impact" panose="020B0806030902050204" pitchFamily="34" charset="0"/>
                </a:rPr>
                <a:t>04</a:t>
              </a:r>
            </a:p>
          </p:txBody>
        </p:sp>
        <p:sp>
          <p:nvSpPr>
            <p:cNvPr id="39" name="TextBox 4"/>
            <p:cNvSpPr txBox="1">
              <a:spLocks noChangeArrowheads="1"/>
            </p:cNvSpPr>
            <p:nvPr/>
          </p:nvSpPr>
          <p:spPr bwMode="auto">
            <a:xfrm>
              <a:off x="2298556" y="141668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依赖倒置</a:t>
              </a:r>
              <a:endParaRPr lang="zh-CN" b="1" dirty="0">
                <a:solidFill>
                  <a:schemeClr val="bg1"/>
                </a:solidFill>
                <a:latin typeface="Franklin Gothic Book" panose="020B0503020102020204" pitchFamily="34" charset="0"/>
                <a:ea typeface="微软雅黑" panose="020B0503020204020204" pitchFamily="34" charset="-122"/>
              </a:endParaRPr>
            </a:p>
          </p:txBody>
        </p:sp>
        <p:sp>
          <p:nvSpPr>
            <p:cNvPr id="29" name="TextBox 4"/>
            <p:cNvSpPr txBox="1">
              <a:spLocks noChangeArrowheads="1"/>
            </p:cNvSpPr>
            <p:nvPr/>
          </p:nvSpPr>
          <p:spPr bwMode="auto">
            <a:xfrm>
              <a:off x="2298556" y="2763895"/>
              <a:ext cx="3495040" cy="416524"/>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实践</a:t>
              </a:r>
            </a:p>
          </p:txBody>
        </p:sp>
        <p:sp>
          <p:nvSpPr>
            <p:cNvPr id="30" name="TextBox 4"/>
            <p:cNvSpPr txBox="1">
              <a:spLocks noChangeArrowheads="1"/>
            </p:cNvSpPr>
            <p:nvPr/>
          </p:nvSpPr>
          <p:spPr bwMode="auto">
            <a:xfrm>
              <a:off x="2298556" y="3424930"/>
              <a:ext cx="3497580" cy="416524"/>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延伸主题</a:t>
              </a:r>
            </a:p>
          </p:txBody>
        </p:sp>
        <p:sp>
          <p:nvSpPr>
            <p:cNvPr id="9" name="矩形 8"/>
            <p:cNvSpPr/>
            <p:nvPr/>
          </p:nvSpPr>
          <p:spPr>
            <a:xfrm>
              <a:off x="1590012" y="2023016"/>
              <a:ext cx="556563" cy="523220"/>
            </a:xfrm>
            <a:prstGeom prst="rect">
              <a:avLst/>
            </a:prstGeom>
            <a:solidFill>
              <a:schemeClr val="accent6"/>
            </a:solidFill>
          </p:spPr>
          <p:txBody>
            <a:bodyPr wrap="none">
              <a:spAutoFit/>
            </a:bodyPr>
            <a:lstStyle/>
            <a:p>
              <a:r>
                <a:rPr lang="en-US" altLang="zh-CN" sz="2800" dirty="0">
                  <a:solidFill>
                    <a:schemeClr val="bg1"/>
                  </a:solidFill>
                  <a:latin typeface="Impact" panose="020B0806030902050204" pitchFamily="34" charset="0"/>
                </a:rPr>
                <a:t>02</a:t>
              </a:r>
            </a:p>
          </p:txBody>
        </p:sp>
        <p:sp>
          <p:nvSpPr>
            <p:cNvPr id="10" name="TextBox 4"/>
            <p:cNvSpPr txBox="1">
              <a:spLocks noChangeArrowheads="1"/>
            </p:cNvSpPr>
            <p:nvPr/>
          </p:nvSpPr>
          <p:spPr bwMode="auto">
            <a:xfrm>
              <a:off x="2298556" y="2107720"/>
              <a:ext cx="3497580" cy="416524"/>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b="1" dirty="0">
                  <a:solidFill>
                    <a:schemeClr val="bg1"/>
                  </a:solidFill>
                  <a:latin typeface="Franklin Gothic Book" panose="020B0503020102020204" pitchFamily="34" charset="0"/>
                  <a:ea typeface="微软雅黑" panose="020B0503020204020204" pitchFamily="34" charset="-122"/>
                </a:rPr>
                <a:t>.NET</a:t>
              </a:r>
              <a:r>
                <a:rPr lang="zh-CN" altLang="en-US" b="1" dirty="0">
                  <a:solidFill>
                    <a:schemeClr val="bg1"/>
                  </a:solidFill>
                  <a:latin typeface="Franklin Gothic Book" panose="020B0503020102020204" pitchFamily="34" charset="0"/>
                  <a:ea typeface="微软雅黑" panose="020B0503020204020204" pitchFamily="34" charset="-122"/>
                </a:rPr>
                <a:t>中依赖注入 </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04C0FF-D122-2E40-B362-B94087948D0D}"/>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Text Placeholder 2">
            <a:extLst>
              <a:ext uri="{FF2B5EF4-FFF2-40B4-BE49-F238E27FC236}">
                <a16:creationId xmlns:a16="http://schemas.microsoft.com/office/drawing/2014/main" id="{01FBDBAE-8687-D74F-8A7C-04E92822036A}"/>
              </a:ext>
            </a:extLst>
          </p:cNvPr>
          <p:cNvSpPr>
            <a:spLocks noGrp="1"/>
          </p:cNvSpPr>
          <p:nvPr>
            <p:ph type="body" sz="quarter" idx="12"/>
          </p:nvPr>
        </p:nvSpPr>
        <p:spPr/>
        <p:txBody>
          <a:bodyPr/>
          <a:lstStyle/>
          <a:p>
            <a:endParaRPr lang="en-CN"/>
          </a:p>
        </p:txBody>
      </p:sp>
      <p:sp>
        <p:nvSpPr>
          <p:cNvPr id="6" name="Rectangle 5">
            <a:extLst>
              <a:ext uri="{FF2B5EF4-FFF2-40B4-BE49-F238E27FC236}">
                <a16:creationId xmlns:a16="http://schemas.microsoft.com/office/drawing/2014/main" id="{E23D115B-FFC8-A44C-8ED0-BD3332274C31}"/>
              </a:ext>
            </a:extLst>
          </p:cNvPr>
          <p:cNvSpPr/>
          <p:nvPr/>
        </p:nvSpPr>
        <p:spPr>
          <a:xfrm>
            <a:off x="971600" y="981285"/>
            <a:ext cx="1592103" cy="369332"/>
          </a:xfrm>
          <a:prstGeom prst="rect">
            <a:avLst/>
          </a:prstGeom>
        </p:spPr>
        <p:txBody>
          <a:bodyPr wrap="none">
            <a:spAutoFit/>
          </a:bodyPr>
          <a:lstStyle/>
          <a:p>
            <a:r>
              <a:rPr lang="en-CN" dirty="0"/>
              <a:t>.NET 通用主机</a:t>
            </a:r>
          </a:p>
        </p:txBody>
      </p:sp>
      <p:sp>
        <p:nvSpPr>
          <p:cNvPr id="7" name="Rectangle 6">
            <a:extLst>
              <a:ext uri="{FF2B5EF4-FFF2-40B4-BE49-F238E27FC236}">
                <a16:creationId xmlns:a16="http://schemas.microsoft.com/office/drawing/2014/main" id="{3EAF7BA2-2EE9-9D40-84C1-B3D5F50E8417}"/>
              </a:ext>
            </a:extLst>
          </p:cNvPr>
          <p:cNvSpPr/>
          <p:nvPr/>
        </p:nvSpPr>
        <p:spPr>
          <a:xfrm>
            <a:off x="1763688" y="1417588"/>
            <a:ext cx="6696744" cy="1754326"/>
          </a:xfrm>
          <a:prstGeom prst="rect">
            <a:avLst/>
          </a:prstGeom>
        </p:spPr>
        <p:txBody>
          <a:bodyPr wrap="square">
            <a:spAutoFit/>
          </a:bodyPr>
          <a:lstStyle/>
          <a:p>
            <a:r>
              <a:rPr lang="en-CN" dirty="0"/>
              <a:t>通用主机可用于其他类型的 .NET 应用程序，如控制台应用。</a:t>
            </a:r>
          </a:p>
          <a:p>
            <a:r>
              <a:rPr lang="en-CN" dirty="0"/>
              <a:t>主机是封装应用资源的对象，例如：</a:t>
            </a:r>
          </a:p>
          <a:p>
            <a:pPr marL="742950" lvl="1" indent="-285750">
              <a:buFont typeface="Arial" panose="020B0604020202020204" pitchFamily="34" charset="0"/>
              <a:buChar char="•"/>
            </a:pPr>
            <a:r>
              <a:rPr lang="en-CN" dirty="0"/>
              <a:t>依赖关系注入 (DI)</a:t>
            </a:r>
          </a:p>
          <a:p>
            <a:pPr marL="742950" lvl="1" indent="-285750">
              <a:buFont typeface="Arial" panose="020B0604020202020204" pitchFamily="34" charset="0"/>
              <a:buChar char="•"/>
            </a:pPr>
            <a:r>
              <a:rPr lang="en-CN" dirty="0"/>
              <a:t>Logging</a:t>
            </a:r>
          </a:p>
          <a:p>
            <a:pPr marL="742950" lvl="1" indent="-285750">
              <a:buFont typeface="Arial" panose="020B0604020202020204" pitchFamily="34" charset="0"/>
              <a:buChar char="•"/>
            </a:pPr>
            <a:r>
              <a:rPr lang="en-CN" dirty="0"/>
              <a:t>Configuration</a:t>
            </a:r>
          </a:p>
          <a:p>
            <a:pPr marL="742950" lvl="1" indent="-285750">
              <a:buFont typeface="Arial" panose="020B0604020202020204" pitchFamily="34" charset="0"/>
              <a:buChar char="•"/>
            </a:pPr>
            <a:r>
              <a:rPr lang="en-CN" dirty="0"/>
              <a:t>IHostedService 实现</a:t>
            </a:r>
          </a:p>
        </p:txBody>
      </p:sp>
    </p:spTree>
    <p:extLst>
      <p:ext uri="{BB962C8B-B14F-4D97-AF65-F5344CB8AC3E}">
        <p14:creationId xmlns:p14="http://schemas.microsoft.com/office/powerpoint/2010/main" val="254355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54E1FA-606B-4455-9415-B2A2D02CBE4E}"/>
              </a:ext>
            </a:extLst>
          </p:cNvPr>
          <p:cNvSpPr>
            <a:spLocks noGrp="1"/>
          </p:cNvSpPr>
          <p:nvPr>
            <p:ph type="body" sz="quarter" idx="11"/>
          </p:nvPr>
        </p:nvSpPr>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9EFB181F-05CD-495A-A5BA-65A02A95F46A}"/>
              </a:ext>
            </a:extLst>
          </p:cNvPr>
          <p:cNvSpPr>
            <a:spLocks noGrp="1"/>
          </p:cNvSpPr>
          <p:nvPr>
            <p:ph type="body" sz="quarter" idx="12"/>
          </p:nvPr>
        </p:nvSpPr>
        <p:spPr/>
        <p:txBody>
          <a:bodyPr/>
          <a:lstStyle/>
          <a:p>
            <a:endParaRPr lang="en-US"/>
          </a:p>
        </p:txBody>
      </p:sp>
      <p:sp>
        <p:nvSpPr>
          <p:cNvPr id="7" name="文本框 6">
            <a:extLst>
              <a:ext uri="{FF2B5EF4-FFF2-40B4-BE49-F238E27FC236}">
                <a16:creationId xmlns:a16="http://schemas.microsoft.com/office/drawing/2014/main" id="{A9CCAEB8-9965-40C3-A914-2FFB0A340A88}"/>
              </a:ext>
            </a:extLst>
          </p:cNvPr>
          <p:cNvSpPr txBox="1"/>
          <p:nvPr/>
        </p:nvSpPr>
        <p:spPr>
          <a:xfrm>
            <a:off x="467544" y="1060169"/>
            <a:ext cx="8208912" cy="2748829"/>
          </a:xfrm>
          <a:prstGeom prst="rect">
            <a:avLst/>
          </a:prstGeom>
          <a:noFill/>
        </p:spPr>
        <p:txBody>
          <a:bodyPr wrap="square">
            <a:spAutoFit/>
          </a:bodyPr>
          <a:lstStyle/>
          <a:p>
            <a:pPr>
              <a:lnSpc>
                <a:spcPts val="3000"/>
              </a:lnSpc>
            </a:pPr>
            <a:r>
              <a:rPr lang="en-US" dirty="0" err="1">
                <a:latin typeface="微软雅黑" panose="020B0503020204020204" pitchFamily="34" charset="-122"/>
                <a:ea typeface="微软雅黑" panose="020B0503020204020204" pitchFamily="34" charset="-122"/>
              </a:rPr>
              <a:t>依赖关系注入通过以下方式解决了这些问题</a:t>
            </a:r>
            <a:r>
              <a:rPr lang="en-US" dirty="0">
                <a:latin typeface="微软雅黑" panose="020B0503020204020204" pitchFamily="34" charset="-122"/>
                <a:ea typeface="微软雅黑" panose="020B0503020204020204" pitchFamily="34" charset="-122"/>
              </a:rPr>
              <a:t>：</a:t>
            </a:r>
          </a:p>
          <a:p>
            <a:pPr marL="285750" indent="-285750">
              <a:lnSpc>
                <a:spcPts val="3000"/>
              </a:lnSpc>
              <a:buFont typeface="Arial" panose="020B0604020202020204" pitchFamily="34" charset="0"/>
              <a:buChar char="•"/>
            </a:pPr>
            <a:r>
              <a:rPr lang="en-US" sz="1600" dirty="0" err="1">
                <a:latin typeface="微软雅黑" panose="020B0503020204020204" pitchFamily="34" charset="-122"/>
                <a:ea typeface="微软雅黑" panose="020B0503020204020204" pitchFamily="34" charset="-122"/>
              </a:rPr>
              <a:t>使用接口或基类将依赖关系实现抽象化</a:t>
            </a:r>
            <a:r>
              <a:rPr lang="en-US" sz="1600" dirty="0">
                <a:latin typeface="微软雅黑" panose="020B0503020204020204" pitchFamily="34" charset="-122"/>
                <a:ea typeface="微软雅黑" panose="020B0503020204020204" pitchFamily="34" charset="-122"/>
              </a:rPr>
              <a:t>。</a:t>
            </a:r>
          </a:p>
          <a:p>
            <a:pPr marL="285750" indent="-285750">
              <a:lnSpc>
                <a:spcPts val="3000"/>
              </a:lnSpc>
              <a:buFont typeface="Arial" panose="020B0604020202020204" pitchFamily="34" charset="0"/>
              <a:buChar char="•"/>
            </a:pPr>
            <a:r>
              <a:rPr lang="en-US" sz="1600" dirty="0" err="1">
                <a:latin typeface="微软雅黑" panose="020B0503020204020204" pitchFamily="34" charset="-122"/>
                <a:ea typeface="微软雅黑" panose="020B0503020204020204" pitchFamily="34" charset="-122"/>
              </a:rPr>
              <a:t>在服务容器中注册依赖关系</a:t>
            </a:r>
            <a:r>
              <a:rPr lang="en-US" sz="1600" dirty="0">
                <a:latin typeface="微软雅黑" panose="020B0503020204020204" pitchFamily="34" charset="-122"/>
                <a:ea typeface="微软雅黑" panose="020B0503020204020204" pitchFamily="34" charset="-122"/>
              </a:rPr>
              <a:t>。 .NET </a:t>
            </a:r>
            <a:r>
              <a:rPr lang="en-US" sz="1600" dirty="0" err="1">
                <a:latin typeface="微软雅黑" panose="020B0503020204020204" pitchFamily="34" charset="-122"/>
                <a:ea typeface="微软雅黑" panose="020B0503020204020204" pitchFamily="34" charset="-122"/>
              </a:rPr>
              <a:t>提供了一个内置的服务容器</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IServiceProvider</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服务通常在应用启动时注册，并追加到</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IServiceCollection</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添加所有服务后，可以使用</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BuildServiceProvider</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创建服务容器</a:t>
            </a:r>
            <a:r>
              <a:rPr lang="en-US" sz="1600" dirty="0">
                <a:latin typeface="微软雅黑" panose="020B0503020204020204" pitchFamily="34" charset="-122"/>
                <a:ea typeface="微软雅黑" panose="020B0503020204020204" pitchFamily="34" charset="-122"/>
              </a:rPr>
              <a:t>。</a:t>
            </a:r>
          </a:p>
          <a:p>
            <a:pPr marL="285750" indent="-285750">
              <a:lnSpc>
                <a:spcPts val="3000"/>
              </a:lnSpc>
              <a:buFont typeface="Arial" panose="020B0604020202020204" pitchFamily="34" charset="0"/>
              <a:buChar char="•"/>
            </a:pPr>
            <a:r>
              <a:rPr lang="en-US" sz="1600" dirty="0" err="1">
                <a:latin typeface="微软雅黑" panose="020B0503020204020204" pitchFamily="34" charset="-122"/>
                <a:ea typeface="微软雅黑" panose="020B0503020204020204" pitchFamily="34" charset="-122"/>
              </a:rPr>
              <a:t>将服务注入到使用它的类的构造函数中</a:t>
            </a:r>
            <a:r>
              <a:rPr lang="en-US" sz="1600" dirty="0">
                <a:latin typeface="微软雅黑" panose="020B0503020204020204" pitchFamily="34" charset="-122"/>
                <a:ea typeface="微软雅黑" panose="020B0503020204020204" pitchFamily="34" charset="-122"/>
              </a:rPr>
              <a:t>。 </a:t>
            </a:r>
            <a:r>
              <a:rPr lang="en-US" sz="1600" dirty="0" err="1">
                <a:latin typeface="微软雅黑" panose="020B0503020204020204" pitchFamily="34" charset="-122"/>
                <a:ea typeface="微软雅黑" panose="020B0503020204020204" pitchFamily="34" charset="-122"/>
              </a:rPr>
              <a:t>框架负责创建依赖关系的实例，并在不再需要时将其释放</a:t>
            </a:r>
            <a:r>
              <a:rPr 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96269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F6FCB8B-B2A0-4D03-81E6-ECC94CD6320F}"/>
              </a:ext>
            </a:extLst>
          </p:cNvPr>
          <p:cNvSpPr>
            <a:spLocks noGrp="1"/>
          </p:cNvSpPr>
          <p:nvPr>
            <p:ph type="body" sz="quarter" idx="11"/>
          </p:nvPr>
        </p:nvSpPr>
        <p:spPr/>
        <p:txBody>
          <a:bodyPr/>
          <a:lstStyle/>
          <a:p>
            <a:r>
              <a:rPr lang="en-US" altLang="zh-CN" dirty="0"/>
              <a:t>.NET</a:t>
            </a:r>
            <a:r>
              <a:rPr lang="zh-CN" altLang="en-US" dirty="0"/>
              <a:t>中的实现</a:t>
            </a:r>
            <a:endParaRPr lang="en-CN" dirty="0"/>
          </a:p>
          <a:p>
            <a:endParaRPr lang="en-US" dirty="0"/>
          </a:p>
        </p:txBody>
      </p:sp>
      <p:sp>
        <p:nvSpPr>
          <p:cNvPr id="3" name="文本占位符 2">
            <a:extLst>
              <a:ext uri="{FF2B5EF4-FFF2-40B4-BE49-F238E27FC236}">
                <a16:creationId xmlns:a16="http://schemas.microsoft.com/office/drawing/2014/main" id="{06902FC7-2AAF-40C8-83C2-88E5F4EF578B}"/>
              </a:ext>
            </a:extLst>
          </p:cNvPr>
          <p:cNvSpPr>
            <a:spLocks noGrp="1"/>
          </p:cNvSpPr>
          <p:nvPr>
            <p:ph type="body" sz="quarter" idx="12"/>
          </p:nvPr>
        </p:nvSpPr>
        <p:spPr/>
        <p:txBody>
          <a:bodyPr/>
          <a:lstStyle/>
          <a:p>
            <a:endParaRPr lang="en-US" dirty="0"/>
          </a:p>
        </p:txBody>
      </p:sp>
      <p:pic>
        <p:nvPicPr>
          <p:cNvPr id="9" name="图片 8">
            <a:extLst>
              <a:ext uri="{FF2B5EF4-FFF2-40B4-BE49-F238E27FC236}">
                <a16:creationId xmlns:a16="http://schemas.microsoft.com/office/drawing/2014/main" id="{82C7DBD2-E01B-45FC-8D39-FC0EEDB95F9A}"/>
              </a:ext>
            </a:extLst>
          </p:cNvPr>
          <p:cNvPicPr>
            <a:picLocks noChangeAspect="1"/>
          </p:cNvPicPr>
          <p:nvPr/>
        </p:nvPicPr>
        <p:blipFill>
          <a:blip r:embed="rId2"/>
          <a:stretch>
            <a:fillRect/>
          </a:stretch>
        </p:blipFill>
        <p:spPr>
          <a:xfrm>
            <a:off x="755576" y="915566"/>
            <a:ext cx="7909383" cy="3105474"/>
          </a:xfrm>
          <a:prstGeom prst="rect">
            <a:avLst/>
          </a:prstGeom>
        </p:spPr>
      </p:pic>
    </p:spTree>
    <p:extLst>
      <p:ext uri="{BB962C8B-B14F-4D97-AF65-F5344CB8AC3E}">
        <p14:creationId xmlns:p14="http://schemas.microsoft.com/office/powerpoint/2010/main" val="129812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9B4760-85B8-4198-B45E-062A1A253CDC}"/>
              </a:ext>
            </a:extLst>
          </p:cNvPr>
          <p:cNvSpPr>
            <a:spLocks noGrp="1"/>
          </p:cNvSpPr>
          <p:nvPr>
            <p:ph type="body" sz="quarter" idx="11"/>
          </p:nvPr>
        </p:nvSpPr>
        <p:spPr>
          <a:xfrm>
            <a:off x="549076" y="224061"/>
            <a:ext cx="2870795" cy="287412"/>
          </a:xfrm>
        </p:spPr>
        <p:txBody>
          <a:bodyPr/>
          <a:lstStyle/>
          <a:p>
            <a:r>
              <a:rPr lang="en-US" altLang="zh-CN" dirty="0"/>
              <a:t>.NET</a:t>
            </a:r>
            <a:r>
              <a:rPr lang="zh-CN" altLang="en-US" dirty="0"/>
              <a:t>中的实现</a:t>
            </a:r>
            <a:endParaRPr lang="en-CN" dirty="0"/>
          </a:p>
        </p:txBody>
      </p:sp>
      <p:sp>
        <p:nvSpPr>
          <p:cNvPr id="3" name="文本占位符 2">
            <a:extLst>
              <a:ext uri="{FF2B5EF4-FFF2-40B4-BE49-F238E27FC236}">
                <a16:creationId xmlns:a16="http://schemas.microsoft.com/office/drawing/2014/main" id="{16EF6AC7-7858-45D2-B214-D8B2BAACB36A}"/>
              </a:ext>
            </a:extLst>
          </p:cNvPr>
          <p:cNvSpPr>
            <a:spLocks noGrp="1"/>
          </p:cNvSpPr>
          <p:nvPr>
            <p:ph type="body" sz="quarter" idx="12"/>
          </p:nvPr>
        </p:nvSpPr>
        <p:spPr/>
        <p:txBody>
          <a:bodyPr/>
          <a:lstStyle/>
          <a:p>
            <a:endParaRPr lang="en-US"/>
          </a:p>
        </p:txBody>
      </p:sp>
      <p:sp>
        <p:nvSpPr>
          <p:cNvPr id="6" name="文本框 5">
            <a:extLst>
              <a:ext uri="{FF2B5EF4-FFF2-40B4-BE49-F238E27FC236}">
                <a16:creationId xmlns:a16="http://schemas.microsoft.com/office/drawing/2014/main" id="{36D9210F-093F-4B9C-9F3B-E99F88849B55}"/>
              </a:ext>
            </a:extLst>
          </p:cNvPr>
          <p:cNvSpPr txBox="1"/>
          <p:nvPr/>
        </p:nvSpPr>
        <p:spPr>
          <a:xfrm>
            <a:off x="611560" y="711730"/>
            <a:ext cx="7560840" cy="3539430"/>
          </a:xfrm>
          <a:prstGeom prst="rect">
            <a:avLst/>
          </a:prstGeom>
          <a:noFill/>
        </p:spPr>
        <p:txBody>
          <a:bodyPr wrap="square">
            <a:spAutoFit/>
          </a:bodyPr>
          <a:lstStyle/>
          <a:p>
            <a:r>
              <a:rPr lang="en-US" sz="1400" dirty="0" err="1"/>
              <a:t>内置的服务容器旨在满足框架和大多数消费者应用的需求</a:t>
            </a:r>
            <a:r>
              <a:rPr lang="en-US" sz="1400" dirty="0"/>
              <a:t>。 </a:t>
            </a:r>
            <a:r>
              <a:rPr lang="en-US" sz="1400" dirty="0" err="1"/>
              <a:t>我们建议使用内置容器，除非你需要的特定功能不受它支持，例如</a:t>
            </a:r>
            <a:r>
              <a:rPr lang="en-US" sz="1400" dirty="0"/>
              <a:t>：</a:t>
            </a:r>
          </a:p>
          <a:p>
            <a:pPr marL="742950" lvl="1" indent="-285750">
              <a:buFont typeface="Arial" panose="020B0604020202020204" pitchFamily="34" charset="0"/>
              <a:buChar char="•"/>
            </a:pPr>
            <a:r>
              <a:rPr lang="en-US" sz="1400" dirty="0" err="1"/>
              <a:t>属性注入</a:t>
            </a:r>
            <a:endParaRPr lang="en-US" sz="1400" dirty="0"/>
          </a:p>
          <a:p>
            <a:pPr marL="742950" lvl="1" indent="-285750">
              <a:buFont typeface="Arial" panose="020B0604020202020204" pitchFamily="34" charset="0"/>
              <a:buChar char="•"/>
            </a:pPr>
            <a:r>
              <a:rPr lang="en-US" sz="1400" dirty="0" err="1"/>
              <a:t>基于名称的注入</a:t>
            </a:r>
            <a:endParaRPr lang="en-US" sz="1400" dirty="0"/>
          </a:p>
          <a:p>
            <a:pPr marL="742950" lvl="1" indent="-285750">
              <a:buFont typeface="Arial" panose="020B0604020202020204" pitchFamily="34" charset="0"/>
              <a:buChar char="•"/>
            </a:pPr>
            <a:r>
              <a:rPr lang="en-US" sz="1400" dirty="0" err="1"/>
              <a:t>子容器</a:t>
            </a:r>
            <a:endParaRPr lang="en-US" sz="1400" dirty="0"/>
          </a:p>
          <a:p>
            <a:pPr marL="742950" lvl="1" indent="-285750">
              <a:buFont typeface="Arial" panose="020B0604020202020204" pitchFamily="34" charset="0"/>
              <a:buChar char="•"/>
            </a:pPr>
            <a:r>
              <a:rPr lang="en-US" sz="1400" dirty="0" err="1"/>
              <a:t>自定义生存期管理</a:t>
            </a:r>
            <a:endParaRPr lang="en-US" sz="1400" dirty="0"/>
          </a:p>
          <a:p>
            <a:pPr marL="742950" lvl="1" indent="-285750">
              <a:buFont typeface="Arial" panose="020B0604020202020204" pitchFamily="34" charset="0"/>
              <a:buChar char="•"/>
            </a:pPr>
            <a:r>
              <a:rPr lang="en-US" sz="1400" dirty="0" err="1"/>
              <a:t>对迟缓初始化的</a:t>
            </a:r>
            <a:r>
              <a:rPr lang="en-US" sz="1400" dirty="0"/>
              <a:t> </a:t>
            </a:r>
            <a:r>
              <a:rPr lang="en-US" sz="1400" dirty="0" err="1"/>
              <a:t>Func</a:t>
            </a:r>
            <a:r>
              <a:rPr lang="en-US" sz="1400" dirty="0"/>
              <a:t>&lt;T&gt; </a:t>
            </a:r>
            <a:r>
              <a:rPr lang="en-US" sz="1400" dirty="0" err="1"/>
              <a:t>支持</a:t>
            </a:r>
            <a:endParaRPr lang="en-US" sz="1400" dirty="0"/>
          </a:p>
          <a:p>
            <a:pPr marL="742950" lvl="1" indent="-285750">
              <a:buFont typeface="Arial" panose="020B0604020202020204" pitchFamily="34" charset="0"/>
              <a:buChar char="•"/>
            </a:pPr>
            <a:r>
              <a:rPr lang="en-US" sz="1400" dirty="0" err="1"/>
              <a:t>基于约定的注册</a:t>
            </a:r>
            <a:endParaRPr lang="en-US" sz="1400" dirty="0"/>
          </a:p>
          <a:p>
            <a:r>
              <a:rPr lang="en-US" sz="1400" dirty="0" err="1"/>
              <a:t>以下第三方容器可用于</a:t>
            </a:r>
            <a:r>
              <a:rPr lang="en-US" sz="1400" dirty="0"/>
              <a:t> ASP.NET Core </a:t>
            </a:r>
            <a:r>
              <a:rPr lang="en-US" sz="1400" dirty="0" err="1"/>
              <a:t>应用</a:t>
            </a:r>
            <a:r>
              <a:rPr lang="en-US" sz="1400" dirty="0"/>
              <a:t>：</a:t>
            </a:r>
          </a:p>
          <a:p>
            <a:pPr marL="742950" lvl="1" indent="-285750">
              <a:buFont typeface="Arial" panose="020B0604020202020204" pitchFamily="34" charset="0"/>
              <a:buChar char="•"/>
            </a:pPr>
            <a:r>
              <a:rPr lang="en-US" sz="1400" dirty="0" err="1"/>
              <a:t>Autofac</a:t>
            </a:r>
            <a:endParaRPr lang="en-US" sz="1400" dirty="0"/>
          </a:p>
          <a:p>
            <a:pPr marL="742950" lvl="1" indent="-285750">
              <a:buFont typeface="Arial" panose="020B0604020202020204" pitchFamily="34" charset="0"/>
              <a:buChar char="•"/>
            </a:pPr>
            <a:r>
              <a:rPr lang="en-US" sz="1400" dirty="0" err="1"/>
              <a:t>DryIoc</a:t>
            </a:r>
            <a:endParaRPr lang="en-US" sz="1400" dirty="0"/>
          </a:p>
          <a:p>
            <a:pPr marL="742950" lvl="1" indent="-285750">
              <a:buFont typeface="Arial" panose="020B0604020202020204" pitchFamily="34" charset="0"/>
              <a:buChar char="•"/>
            </a:pPr>
            <a:r>
              <a:rPr lang="en-US" sz="1400" dirty="0"/>
              <a:t>Grace</a:t>
            </a:r>
          </a:p>
          <a:p>
            <a:pPr marL="742950" lvl="1" indent="-285750">
              <a:buFont typeface="Arial" panose="020B0604020202020204" pitchFamily="34" charset="0"/>
              <a:buChar char="•"/>
            </a:pPr>
            <a:r>
              <a:rPr lang="en-US" sz="1400" dirty="0" err="1"/>
              <a:t>LightInject</a:t>
            </a:r>
            <a:endParaRPr lang="en-US" sz="1400" dirty="0"/>
          </a:p>
          <a:p>
            <a:pPr marL="742950" lvl="1" indent="-285750">
              <a:buFont typeface="Arial" panose="020B0604020202020204" pitchFamily="34" charset="0"/>
              <a:buChar char="•"/>
            </a:pPr>
            <a:r>
              <a:rPr lang="en-US" sz="1400" dirty="0"/>
              <a:t>Lamar</a:t>
            </a:r>
          </a:p>
          <a:p>
            <a:pPr marL="742950" lvl="1" indent="-285750">
              <a:buFont typeface="Arial" panose="020B0604020202020204" pitchFamily="34" charset="0"/>
              <a:buChar char="•"/>
            </a:pPr>
            <a:r>
              <a:rPr lang="en-US" sz="1400" dirty="0"/>
              <a:t>Stashbox</a:t>
            </a:r>
          </a:p>
          <a:p>
            <a:pPr marL="742950" lvl="1" indent="-285750">
              <a:buFont typeface="Arial" panose="020B0604020202020204" pitchFamily="34" charset="0"/>
              <a:buChar char="•"/>
            </a:pPr>
            <a:r>
              <a:rPr lang="en-US" sz="1400" dirty="0"/>
              <a:t>Unity</a:t>
            </a:r>
          </a:p>
        </p:txBody>
      </p:sp>
    </p:spTree>
    <p:extLst>
      <p:ext uri="{BB962C8B-B14F-4D97-AF65-F5344CB8AC3E}">
        <p14:creationId xmlns:p14="http://schemas.microsoft.com/office/powerpoint/2010/main" val="293457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30301"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03</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实践</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257232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3E94CA-0F4A-439E-9EE2-765FE4350531}"/>
              </a:ext>
            </a:extLst>
          </p:cNvPr>
          <p:cNvSpPr>
            <a:spLocks noGrp="1"/>
          </p:cNvSpPr>
          <p:nvPr>
            <p:ph type="body" sz="quarter" idx="11"/>
          </p:nvPr>
        </p:nvSpPr>
        <p:spPr>
          <a:xfrm>
            <a:off x="549077" y="224061"/>
            <a:ext cx="2949744" cy="287412"/>
          </a:xfrm>
        </p:spPr>
        <p:txBody>
          <a:bodyPr/>
          <a:lstStyle/>
          <a:p>
            <a:r>
              <a:rPr lang="zh-CN" altLang="en-US" dirty="0"/>
              <a:t>实践</a:t>
            </a:r>
            <a:r>
              <a:rPr lang="en-US" altLang="zh-CN" dirty="0"/>
              <a:t>-demo-</a:t>
            </a:r>
            <a:r>
              <a:rPr lang="zh-CN" altLang="en-US" dirty="0"/>
              <a:t>代码、组件依赖</a:t>
            </a:r>
            <a:endParaRPr lang="en-US" dirty="0"/>
          </a:p>
        </p:txBody>
      </p:sp>
      <p:sp>
        <p:nvSpPr>
          <p:cNvPr id="3" name="文本占位符 2">
            <a:extLst>
              <a:ext uri="{FF2B5EF4-FFF2-40B4-BE49-F238E27FC236}">
                <a16:creationId xmlns:a16="http://schemas.microsoft.com/office/drawing/2014/main" id="{FA4D1E90-E402-41D5-A5E4-AEC36D827FD0}"/>
              </a:ext>
            </a:extLst>
          </p:cNvPr>
          <p:cNvSpPr>
            <a:spLocks noGrp="1"/>
          </p:cNvSpPr>
          <p:nvPr>
            <p:ph type="body" sz="quarter" idx="12"/>
          </p:nvPr>
        </p:nvSpPr>
        <p:spPr/>
        <p:txBody>
          <a:bodyPr/>
          <a:lstStyle/>
          <a:p>
            <a:endParaRPr lang="en-US" dirty="0"/>
          </a:p>
        </p:txBody>
      </p:sp>
      <p:pic>
        <p:nvPicPr>
          <p:cNvPr id="8" name="图片 7">
            <a:extLst>
              <a:ext uri="{FF2B5EF4-FFF2-40B4-BE49-F238E27FC236}">
                <a16:creationId xmlns:a16="http://schemas.microsoft.com/office/drawing/2014/main" id="{675CFDED-EB7B-436B-9508-3F73304E1225}"/>
              </a:ext>
            </a:extLst>
          </p:cNvPr>
          <p:cNvPicPr>
            <a:picLocks noChangeAspect="1"/>
          </p:cNvPicPr>
          <p:nvPr/>
        </p:nvPicPr>
        <p:blipFill>
          <a:blip r:embed="rId2"/>
          <a:stretch>
            <a:fillRect/>
          </a:stretch>
        </p:blipFill>
        <p:spPr>
          <a:xfrm>
            <a:off x="755576" y="762455"/>
            <a:ext cx="2743245" cy="3795886"/>
          </a:xfrm>
          <a:prstGeom prst="rect">
            <a:avLst/>
          </a:prstGeom>
        </p:spPr>
      </p:pic>
      <p:pic>
        <p:nvPicPr>
          <p:cNvPr id="9" name="图片 8" descr="图形用户界面, 图示&#10;&#10;描述已自动生成">
            <a:extLst>
              <a:ext uri="{FF2B5EF4-FFF2-40B4-BE49-F238E27FC236}">
                <a16:creationId xmlns:a16="http://schemas.microsoft.com/office/drawing/2014/main" id="{BC71C14C-ADFF-484B-B9A4-704D61335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762456"/>
            <a:ext cx="4884077" cy="3893168"/>
          </a:xfrm>
          <a:prstGeom prst="rect">
            <a:avLst/>
          </a:prstGeom>
        </p:spPr>
      </p:pic>
    </p:spTree>
    <p:extLst>
      <p:ext uri="{BB962C8B-B14F-4D97-AF65-F5344CB8AC3E}">
        <p14:creationId xmlns:p14="http://schemas.microsoft.com/office/powerpoint/2010/main" val="170012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842CBB0-ED61-4D40-AB3C-18C7B0C15057}"/>
              </a:ext>
            </a:extLst>
          </p:cNvPr>
          <p:cNvSpPr>
            <a:spLocks noGrp="1"/>
          </p:cNvSpPr>
          <p:nvPr>
            <p:ph type="body" sz="quarter" idx="11"/>
          </p:nvPr>
        </p:nvSpPr>
        <p:spPr>
          <a:xfrm>
            <a:off x="549076" y="224061"/>
            <a:ext cx="3518867" cy="287412"/>
          </a:xfrm>
        </p:spPr>
        <p:txBody>
          <a:bodyPr/>
          <a:lstStyle/>
          <a:p>
            <a:r>
              <a:rPr lang="zh-CN" altLang="en-US" dirty="0"/>
              <a:t>实践</a:t>
            </a:r>
            <a:r>
              <a:rPr lang="en-US" altLang="zh-CN" dirty="0"/>
              <a:t>-demo-</a:t>
            </a:r>
            <a:r>
              <a:rPr lang="zh-CN" altLang="en-US" dirty="0"/>
              <a:t>具体模块依赖</a:t>
            </a:r>
            <a:r>
              <a:rPr lang="en-US" altLang="zh-CN" dirty="0"/>
              <a:t>-</a:t>
            </a:r>
            <a:r>
              <a:rPr lang="zh-CN" altLang="en-US" dirty="0"/>
              <a:t>显式</a:t>
            </a:r>
            <a:endParaRPr lang="en-US" altLang="zh-CN" dirty="0"/>
          </a:p>
          <a:p>
            <a:endParaRPr lang="en-US" dirty="0"/>
          </a:p>
        </p:txBody>
      </p:sp>
      <p:sp>
        <p:nvSpPr>
          <p:cNvPr id="3" name="文本占位符 2">
            <a:extLst>
              <a:ext uri="{FF2B5EF4-FFF2-40B4-BE49-F238E27FC236}">
                <a16:creationId xmlns:a16="http://schemas.microsoft.com/office/drawing/2014/main" id="{39528C04-B2F8-4FC1-8A03-CF538E8C4400}"/>
              </a:ext>
            </a:extLst>
          </p:cNvPr>
          <p:cNvSpPr>
            <a:spLocks noGrp="1"/>
          </p:cNvSpPr>
          <p:nvPr>
            <p:ph type="body" sz="quarter" idx="12"/>
          </p:nvPr>
        </p:nvSpPr>
        <p:spPr/>
        <p:txBody>
          <a:bodyPr/>
          <a:lstStyle/>
          <a:p>
            <a:endParaRPr lang="en-US"/>
          </a:p>
        </p:txBody>
      </p:sp>
      <p:pic>
        <p:nvPicPr>
          <p:cNvPr id="5" name="图片 4" descr="截图里有图片&#10;&#10;描述已自动生成">
            <a:extLst>
              <a:ext uri="{FF2B5EF4-FFF2-40B4-BE49-F238E27FC236}">
                <a16:creationId xmlns:a16="http://schemas.microsoft.com/office/drawing/2014/main" id="{AEC3A1A3-DFFB-4201-AD9A-D589098D5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799251"/>
            <a:ext cx="5851348" cy="3850238"/>
          </a:xfrm>
          <a:prstGeom prst="rect">
            <a:avLst/>
          </a:prstGeom>
        </p:spPr>
      </p:pic>
    </p:spTree>
    <p:extLst>
      <p:ext uri="{BB962C8B-B14F-4D97-AF65-F5344CB8AC3E}">
        <p14:creationId xmlns:p14="http://schemas.microsoft.com/office/powerpoint/2010/main" val="1165723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3E0576-A8F9-4F42-9E04-5A8D761DB6E0}"/>
              </a:ext>
            </a:extLst>
          </p:cNvPr>
          <p:cNvSpPr>
            <a:spLocks noGrp="1"/>
          </p:cNvSpPr>
          <p:nvPr>
            <p:ph type="body" sz="quarter" idx="11"/>
          </p:nvPr>
        </p:nvSpPr>
        <p:spPr>
          <a:xfrm>
            <a:off x="549076" y="224061"/>
            <a:ext cx="4310955" cy="287412"/>
          </a:xfrm>
        </p:spPr>
        <p:txBody>
          <a:bodyPr/>
          <a:lstStyle/>
          <a:p>
            <a:r>
              <a:rPr lang="zh-CN" altLang="en-US" dirty="0"/>
              <a:t>实践</a:t>
            </a:r>
            <a:r>
              <a:rPr lang="en-US" altLang="zh-CN" dirty="0"/>
              <a:t>-demo-</a:t>
            </a:r>
            <a:r>
              <a:rPr lang="zh-CN" altLang="en-US" dirty="0"/>
              <a:t>具体模块依赖</a:t>
            </a:r>
            <a:r>
              <a:rPr lang="en-US" altLang="zh-CN" dirty="0"/>
              <a:t>-</a:t>
            </a:r>
            <a:r>
              <a:rPr lang="zh-CN" altLang="en-US" dirty="0"/>
              <a:t>隐式</a:t>
            </a:r>
            <a:endParaRPr lang="en-US" altLang="zh-CN" dirty="0"/>
          </a:p>
          <a:p>
            <a:endParaRPr lang="en-US" dirty="0"/>
          </a:p>
        </p:txBody>
      </p:sp>
      <p:sp>
        <p:nvSpPr>
          <p:cNvPr id="3" name="文本占位符 2">
            <a:extLst>
              <a:ext uri="{FF2B5EF4-FFF2-40B4-BE49-F238E27FC236}">
                <a16:creationId xmlns:a16="http://schemas.microsoft.com/office/drawing/2014/main" id="{67B96FCD-F75C-46BB-BAC9-23C7E3C47F04}"/>
              </a:ext>
            </a:extLst>
          </p:cNvPr>
          <p:cNvSpPr>
            <a:spLocks noGrp="1"/>
          </p:cNvSpPr>
          <p:nvPr>
            <p:ph type="body" sz="quarter" idx="12"/>
          </p:nvPr>
        </p:nvSpPr>
        <p:spPr/>
        <p:txBody>
          <a:bodyPr/>
          <a:lstStyle/>
          <a:p>
            <a:endParaRPr lang="en-US"/>
          </a:p>
        </p:txBody>
      </p:sp>
      <p:pic>
        <p:nvPicPr>
          <p:cNvPr id="5" name="图片 4" descr="图示, 日程表&#10;&#10;描述已自动生成">
            <a:extLst>
              <a:ext uri="{FF2B5EF4-FFF2-40B4-BE49-F238E27FC236}">
                <a16:creationId xmlns:a16="http://schemas.microsoft.com/office/drawing/2014/main" id="{FD0A8D3B-3CDA-4204-A6E6-F47205439F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766606"/>
            <a:ext cx="6120680" cy="4027452"/>
          </a:xfrm>
          <a:prstGeom prst="rect">
            <a:avLst/>
          </a:prstGeom>
        </p:spPr>
      </p:pic>
    </p:spTree>
    <p:extLst>
      <p:ext uri="{BB962C8B-B14F-4D97-AF65-F5344CB8AC3E}">
        <p14:creationId xmlns:p14="http://schemas.microsoft.com/office/powerpoint/2010/main" val="84117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8C04F5B-C762-44CB-86E5-6A68699824B0}"/>
              </a:ext>
            </a:extLst>
          </p:cNvPr>
          <p:cNvSpPr>
            <a:spLocks noGrp="1"/>
          </p:cNvSpPr>
          <p:nvPr>
            <p:ph type="body" sz="quarter" idx="11"/>
          </p:nvPr>
        </p:nvSpPr>
        <p:spPr>
          <a:xfrm>
            <a:off x="549076" y="224061"/>
            <a:ext cx="4382963" cy="287412"/>
          </a:xfrm>
        </p:spPr>
        <p:txBody>
          <a:bodyPr/>
          <a:lstStyle/>
          <a:p>
            <a:r>
              <a:rPr lang="zh-CN" altLang="en-US" dirty="0"/>
              <a:t>实践</a:t>
            </a:r>
            <a:r>
              <a:rPr lang="en-US" altLang="zh-CN" dirty="0"/>
              <a:t>-demo-</a:t>
            </a:r>
            <a:r>
              <a:rPr lang="zh-CN" altLang="en-US" dirty="0"/>
              <a:t>代码细节</a:t>
            </a:r>
            <a:endParaRPr lang="en-US" dirty="0"/>
          </a:p>
        </p:txBody>
      </p:sp>
      <p:sp>
        <p:nvSpPr>
          <p:cNvPr id="3" name="文本占位符 2">
            <a:extLst>
              <a:ext uri="{FF2B5EF4-FFF2-40B4-BE49-F238E27FC236}">
                <a16:creationId xmlns:a16="http://schemas.microsoft.com/office/drawing/2014/main" id="{57E84F81-3C8A-45BA-BA99-399103292477}"/>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257C193E-6D92-49FE-AC11-B5CBE2B1A9C8}"/>
              </a:ext>
            </a:extLst>
          </p:cNvPr>
          <p:cNvPicPr>
            <a:picLocks noChangeAspect="1"/>
          </p:cNvPicPr>
          <p:nvPr/>
        </p:nvPicPr>
        <p:blipFill>
          <a:blip r:embed="rId2"/>
          <a:stretch>
            <a:fillRect/>
          </a:stretch>
        </p:blipFill>
        <p:spPr>
          <a:xfrm>
            <a:off x="1115616" y="1028519"/>
            <a:ext cx="7236296" cy="3086461"/>
          </a:xfrm>
          <a:prstGeom prst="rect">
            <a:avLst/>
          </a:prstGeom>
        </p:spPr>
      </p:pic>
    </p:spTree>
    <p:extLst>
      <p:ext uri="{BB962C8B-B14F-4D97-AF65-F5344CB8AC3E}">
        <p14:creationId xmlns:p14="http://schemas.microsoft.com/office/powerpoint/2010/main" val="3751326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B12F5B7-8ABC-4691-ADF9-05A55AF98B72}"/>
              </a:ext>
            </a:extLst>
          </p:cNvPr>
          <p:cNvSpPr>
            <a:spLocks noGrp="1"/>
          </p:cNvSpPr>
          <p:nvPr>
            <p:ph type="body" sz="quarter" idx="11"/>
          </p:nvPr>
        </p:nvSpPr>
        <p:spPr>
          <a:xfrm>
            <a:off x="549076" y="224061"/>
            <a:ext cx="4094931" cy="287412"/>
          </a:xfrm>
        </p:spPr>
        <p:txBody>
          <a:bodyPr/>
          <a:lstStyle/>
          <a:p>
            <a:r>
              <a:rPr lang="zh-CN" altLang="en-US" dirty="0"/>
              <a:t>实践</a:t>
            </a:r>
            <a:r>
              <a:rPr lang="en-US" altLang="zh-CN" dirty="0"/>
              <a:t>-demo-</a:t>
            </a:r>
            <a:r>
              <a:rPr lang="zh-CN" altLang="en-US" dirty="0"/>
              <a:t>模块自己维护依赖注入实现</a:t>
            </a:r>
            <a:endParaRPr lang="en-US" dirty="0"/>
          </a:p>
          <a:p>
            <a:endParaRPr lang="en-US" dirty="0"/>
          </a:p>
        </p:txBody>
      </p:sp>
      <p:sp>
        <p:nvSpPr>
          <p:cNvPr id="3" name="文本占位符 2">
            <a:extLst>
              <a:ext uri="{FF2B5EF4-FFF2-40B4-BE49-F238E27FC236}">
                <a16:creationId xmlns:a16="http://schemas.microsoft.com/office/drawing/2014/main" id="{ABFC9320-66F1-4CCB-95A9-27CB0CB9DF3B}"/>
              </a:ext>
            </a:extLst>
          </p:cNvPr>
          <p:cNvSpPr>
            <a:spLocks noGrp="1"/>
          </p:cNvSpPr>
          <p:nvPr>
            <p:ph type="body" sz="quarter" idx="12"/>
          </p:nvPr>
        </p:nvSpPr>
        <p:spPr/>
        <p:txBody>
          <a:bodyPr/>
          <a:lstStyle/>
          <a:p>
            <a:endParaRPr lang="en-US"/>
          </a:p>
        </p:txBody>
      </p:sp>
      <p:pic>
        <p:nvPicPr>
          <p:cNvPr id="7" name="图片 6">
            <a:extLst>
              <a:ext uri="{FF2B5EF4-FFF2-40B4-BE49-F238E27FC236}">
                <a16:creationId xmlns:a16="http://schemas.microsoft.com/office/drawing/2014/main" id="{6E31EF10-1AB2-4E7D-84E1-44751EFA468F}"/>
              </a:ext>
            </a:extLst>
          </p:cNvPr>
          <p:cNvPicPr>
            <a:picLocks noChangeAspect="1"/>
          </p:cNvPicPr>
          <p:nvPr/>
        </p:nvPicPr>
        <p:blipFill>
          <a:blip r:embed="rId2"/>
          <a:stretch>
            <a:fillRect/>
          </a:stretch>
        </p:blipFill>
        <p:spPr>
          <a:xfrm>
            <a:off x="755576" y="971877"/>
            <a:ext cx="7554691" cy="2553389"/>
          </a:xfrm>
          <a:prstGeom prst="rect">
            <a:avLst/>
          </a:prstGeom>
        </p:spPr>
      </p:pic>
    </p:spTree>
    <p:extLst>
      <p:ext uri="{BB962C8B-B14F-4D97-AF65-F5344CB8AC3E}">
        <p14:creationId xmlns:p14="http://schemas.microsoft.com/office/powerpoint/2010/main" val="134715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575799"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01</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依赖倒置</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4084272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085D66-4C6F-454F-9EAB-AD87CB5EF246}"/>
              </a:ext>
            </a:extLst>
          </p:cNvPr>
          <p:cNvSpPr>
            <a:spLocks noGrp="1"/>
          </p:cNvSpPr>
          <p:nvPr>
            <p:ph type="body" sz="quarter" idx="11"/>
          </p:nvPr>
        </p:nvSpPr>
        <p:spPr>
          <a:xfrm>
            <a:off x="549076" y="224061"/>
            <a:ext cx="6687220" cy="287412"/>
          </a:xfrm>
        </p:spPr>
        <p:txBody>
          <a:bodyPr/>
          <a:lstStyle/>
          <a:p>
            <a:r>
              <a:rPr lang="zh-CN" altLang="en-US" dirty="0"/>
              <a:t>实践</a:t>
            </a:r>
            <a:r>
              <a:rPr lang="en-US" altLang="zh-CN" dirty="0"/>
              <a:t>-demo-</a:t>
            </a:r>
            <a:r>
              <a:rPr lang="zh-CN" altLang="en-US" dirty="0"/>
              <a:t>在</a:t>
            </a:r>
            <a:r>
              <a:rPr lang="en-US" altLang="zh-CN" dirty="0"/>
              <a:t>App(Console</a:t>
            </a:r>
            <a:r>
              <a:rPr lang="zh-CN" altLang="en-US" dirty="0"/>
              <a:t>、</a:t>
            </a:r>
            <a:r>
              <a:rPr lang="en-US" altLang="zh-CN" dirty="0" err="1"/>
              <a:t>Wpf,Asp.Net</a:t>
            </a:r>
            <a:r>
              <a:rPr lang="en-US" altLang="zh-CN" dirty="0"/>
              <a:t>)</a:t>
            </a:r>
            <a:r>
              <a:rPr lang="zh-CN" altLang="en-US" dirty="0"/>
              <a:t>中指定抽象对应的实现</a:t>
            </a:r>
            <a:endParaRPr lang="en-US" dirty="0"/>
          </a:p>
          <a:p>
            <a:endParaRPr lang="en-US" dirty="0"/>
          </a:p>
          <a:p>
            <a:endParaRPr lang="en-US" dirty="0"/>
          </a:p>
        </p:txBody>
      </p:sp>
      <p:sp>
        <p:nvSpPr>
          <p:cNvPr id="3" name="文本占位符 2">
            <a:extLst>
              <a:ext uri="{FF2B5EF4-FFF2-40B4-BE49-F238E27FC236}">
                <a16:creationId xmlns:a16="http://schemas.microsoft.com/office/drawing/2014/main" id="{81849E3D-41FC-4E80-A6EB-52B84C609873}"/>
              </a:ext>
            </a:extLst>
          </p:cNvPr>
          <p:cNvSpPr>
            <a:spLocks noGrp="1"/>
          </p:cNvSpPr>
          <p:nvPr>
            <p:ph type="body" sz="quarter" idx="12"/>
          </p:nvPr>
        </p:nvSpPr>
        <p:spPr/>
        <p:txBody>
          <a:bodyPr/>
          <a:lstStyle/>
          <a:p>
            <a:endParaRPr lang="en-US"/>
          </a:p>
        </p:txBody>
      </p:sp>
      <p:pic>
        <p:nvPicPr>
          <p:cNvPr id="5" name="图片 4">
            <a:extLst>
              <a:ext uri="{FF2B5EF4-FFF2-40B4-BE49-F238E27FC236}">
                <a16:creationId xmlns:a16="http://schemas.microsoft.com/office/drawing/2014/main" id="{EE9C0543-455C-4B4B-9D14-53D859254DAB}"/>
              </a:ext>
            </a:extLst>
          </p:cNvPr>
          <p:cNvPicPr>
            <a:picLocks noChangeAspect="1"/>
          </p:cNvPicPr>
          <p:nvPr/>
        </p:nvPicPr>
        <p:blipFill>
          <a:blip r:embed="rId2"/>
          <a:stretch>
            <a:fillRect/>
          </a:stretch>
        </p:blipFill>
        <p:spPr>
          <a:xfrm>
            <a:off x="2051720" y="722030"/>
            <a:ext cx="4940320" cy="4065823"/>
          </a:xfrm>
          <a:prstGeom prst="rect">
            <a:avLst/>
          </a:prstGeom>
        </p:spPr>
      </p:pic>
    </p:spTree>
    <p:extLst>
      <p:ext uri="{BB962C8B-B14F-4D97-AF65-F5344CB8AC3E}">
        <p14:creationId xmlns:p14="http://schemas.microsoft.com/office/powerpoint/2010/main" val="1193450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19080"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04</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延伸主题</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81159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B6B398-09F3-4F6A-AF70-46D7640DCBCE}"/>
              </a:ext>
            </a:extLst>
          </p:cNvPr>
          <p:cNvSpPr>
            <a:spLocks noGrp="1"/>
          </p:cNvSpPr>
          <p:nvPr>
            <p:ph type="body" sz="quarter" idx="11"/>
          </p:nvPr>
        </p:nvSpPr>
        <p:spPr/>
        <p:txBody>
          <a:bodyPr/>
          <a:lstStyle/>
          <a:p>
            <a:r>
              <a:rPr lang="zh-CN" altLang="en-US" dirty="0"/>
              <a:t>单元测试</a:t>
            </a:r>
            <a:endParaRPr lang="en-US" dirty="0"/>
          </a:p>
        </p:txBody>
      </p:sp>
      <p:sp>
        <p:nvSpPr>
          <p:cNvPr id="3" name="文本占位符 2">
            <a:extLst>
              <a:ext uri="{FF2B5EF4-FFF2-40B4-BE49-F238E27FC236}">
                <a16:creationId xmlns:a16="http://schemas.microsoft.com/office/drawing/2014/main" id="{948F757E-C5DD-4D2F-A170-FCE354E582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9296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CDA22C-CF6D-9F4B-9A1F-AEF758DFEFEE}"/>
              </a:ext>
            </a:extLst>
          </p:cNvPr>
          <p:cNvSpPr>
            <a:spLocks noGrp="1"/>
          </p:cNvSpPr>
          <p:nvPr>
            <p:ph type="body" sz="quarter" idx="11"/>
          </p:nvPr>
        </p:nvSpPr>
        <p:spPr/>
        <p:txBody>
          <a:bodyPr/>
          <a:lstStyle/>
          <a:p>
            <a:r>
              <a:rPr lang="zh-CN" altLang="en-US" dirty="0"/>
              <a:t>实践</a:t>
            </a:r>
            <a:r>
              <a:rPr lang="en-US" altLang="zh-CN" dirty="0"/>
              <a:t>-</a:t>
            </a:r>
            <a:r>
              <a:rPr lang="zh-CN" altLang="en-US" dirty="0"/>
              <a:t>现有代码重构</a:t>
            </a:r>
            <a:endParaRPr lang="en-CN" dirty="0"/>
          </a:p>
        </p:txBody>
      </p:sp>
      <p:sp>
        <p:nvSpPr>
          <p:cNvPr id="3" name="Text Placeholder 2">
            <a:extLst>
              <a:ext uri="{FF2B5EF4-FFF2-40B4-BE49-F238E27FC236}">
                <a16:creationId xmlns:a16="http://schemas.microsoft.com/office/drawing/2014/main" id="{F674E8E0-E862-A04D-9432-27129094EB6B}"/>
              </a:ext>
            </a:extLst>
          </p:cNvPr>
          <p:cNvSpPr>
            <a:spLocks noGrp="1"/>
          </p:cNvSpPr>
          <p:nvPr>
            <p:ph type="body" sz="quarter" idx="12"/>
          </p:nvPr>
        </p:nvSpPr>
        <p:spPr/>
        <p:txBody>
          <a:bodyPr/>
          <a:lstStyle/>
          <a:p>
            <a:endParaRPr lang="en-CN"/>
          </a:p>
        </p:txBody>
      </p:sp>
      <p:sp>
        <p:nvSpPr>
          <p:cNvPr id="4" name="文本框 3">
            <a:extLst>
              <a:ext uri="{FF2B5EF4-FFF2-40B4-BE49-F238E27FC236}">
                <a16:creationId xmlns:a16="http://schemas.microsoft.com/office/drawing/2014/main" id="{E56015EA-A45E-4E6C-81E2-DF092D61A14D}"/>
              </a:ext>
            </a:extLst>
          </p:cNvPr>
          <p:cNvSpPr txBox="1"/>
          <p:nvPr/>
        </p:nvSpPr>
        <p:spPr>
          <a:xfrm>
            <a:off x="1403648" y="915566"/>
            <a:ext cx="3672408" cy="369332"/>
          </a:xfrm>
          <a:prstGeom prst="rect">
            <a:avLst/>
          </a:prstGeom>
          <a:noFill/>
        </p:spPr>
        <p:txBody>
          <a:bodyPr wrap="square" rtlCol="0">
            <a:spAutoFit/>
          </a:bodyPr>
          <a:lstStyle/>
          <a:p>
            <a:r>
              <a:rPr lang="zh-CN" altLang="en-US" dirty="0"/>
              <a:t>没有实现依赖注入代码库的重构</a:t>
            </a:r>
            <a:endParaRPr lang="en-US" dirty="0"/>
          </a:p>
        </p:txBody>
      </p:sp>
      <p:sp>
        <p:nvSpPr>
          <p:cNvPr id="5" name="文本框 4">
            <a:extLst>
              <a:ext uri="{FF2B5EF4-FFF2-40B4-BE49-F238E27FC236}">
                <a16:creationId xmlns:a16="http://schemas.microsoft.com/office/drawing/2014/main" id="{DD12A786-F4B1-4968-8E2F-1ADBC01F8662}"/>
              </a:ext>
            </a:extLst>
          </p:cNvPr>
          <p:cNvSpPr txBox="1"/>
          <p:nvPr/>
        </p:nvSpPr>
        <p:spPr>
          <a:xfrm>
            <a:off x="3419872" y="1688991"/>
            <a:ext cx="1319734" cy="1200329"/>
          </a:xfrm>
          <a:prstGeom prst="rect">
            <a:avLst/>
          </a:prstGeom>
          <a:noFill/>
        </p:spPr>
        <p:txBody>
          <a:bodyPr wrap="square" rtlCol="0">
            <a:spAutoFit/>
          </a:bodyPr>
          <a:lstStyle/>
          <a:p>
            <a:r>
              <a:rPr lang="zh-CN" altLang="en-US" dirty="0"/>
              <a:t>旧的不变，</a:t>
            </a:r>
            <a:endParaRPr lang="en-US" altLang="zh-CN" dirty="0"/>
          </a:p>
          <a:p>
            <a:r>
              <a:rPr lang="zh-CN" altLang="en-US" dirty="0"/>
              <a:t>新的创建，</a:t>
            </a:r>
            <a:endParaRPr lang="en-US" altLang="zh-CN" dirty="0"/>
          </a:p>
          <a:p>
            <a:r>
              <a:rPr lang="zh-CN" altLang="en-US" dirty="0"/>
              <a:t>一步切换，</a:t>
            </a:r>
            <a:endParaRPr lang="en-US" altLang="zh-CN" dirty="0"/>
          </a:p>
          <a:p>
            <a:r>
              <a:rPr lang="zh-CN" altLang="en-US" dirty="0"/>
              <a:t>旧的再见。</a:t>
            </a:r>
            <a:endParaRPr lang="en-US" dirty="0"/>
          </a:p>
        </p:txBody>
      </p:sp>
    </p:spTree>
    <p:extLst>
      <p:ext uri="{BB962C8B-B14F-4D97-AF65-F5344CB8AC3E}">
        <p14:creationId xmlns:p14="http://schemas.microsoft.com/office/powerpoint/2010/main" val="1925989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3E2D02-8EA4-4DCD-B054-B6ED490E31AD}"/>
              </a:ext>
            </a:extLst>
          </p:cNvPr>
          <p:cNvSpPr>
            <a:spLocks noGrp="1"/>
          </p:cNvSpPr>
          <p:nvPr>
            <p:ph type="body" sz="quarter" idx="11"/>
          </p:nvPr>
        </p:nvSpPr>
        <p:spPr/>
        <p:txBody>
          <a:bodyPr/>
          <a:lstStyle/>
          <a:p>
            <a:r>
              <a:rPr lang="zh-CN" altLang="en-US" dirty="0"/>
              <a:t>实践</a:t>
            </a:r>
            <a:r>
              <a:rPr lang="en-US" altLang="zh-CN" dirty="0"/>
              <a:t>-</a:t>
            </a:r>
            <a:r>
              <a:rPr lang="zh-CN" altLang="en-US" dirty="0"/>
              <a:t>现有代码重构</a:t>
            </a:r>
            <a:endParaRPr lang="en-CN" dirty="0"/>
          </a:p>
          <a:p>
            <a:endParaRPr lang="en-US" dirty="0"/>
          </a:p>
        </p:txBody>
      </p:sp>
      <p:sp>
        <p:nvSpPr>
          <p:cNvPr id="3" name="文本占位符 2">
            <a:extLst>
              <a:ext uri="{FF2B5EF4-FFF2-40B4-BE49-F238E27FC236}">
                <a16:creationId xmlns:a16="http://schemas.microsoft.com/office/drawing/2014/main" id="{D46AB326-1EF4-4871-8377-ED500097C396}"/>
              </a:ext>
            </a:extLst>
          </p:cNvPr>
          <p:cNvSpPr>
            <a:spLocks noGrp="1"/>
          </p:cNvSpPr>
          <p:nvPr>
            <p:ph type="body" sz="quarter" idx="12"/>
          </p:nvPr>
        </p:nvSpPr>
        <p:spPr/>
        <p:txBody>
          <a:bodyPr/>
          <a:lstStyle/>
          <a:p>
            <a:endParaRPr lang="en-US"/>
          </a:p>
        </p:txBody>
      </p:sp>
      <p:sp>
        <p:nvSpPr>
          <p:cNvPr id="4" name="文本框 3">
            <a:extLst>
              <a:ext uri="{FF2B5EF4-FFF2-40B4-BE49-F238E27FC236}">
                <a16:creationId xmlns:a16="http://schemas.microsoft.com/office/drawing/2014/main" id="{431FC4DB-F91D-46EA-A03A-CF4F74FA7934}"/>
              </a:ext>
            </a:extLst>
          </p:cNvPr>
          <p:cNvSpPr txBox="1"/>
          <p:nvPr/>
        </p:nvSpPr>
        <p:spPr>
          <a:xfrm>
            <a:off x="1331640" y="1275606"/>
            <a:ext cx="2664296" cy="369332"/>
          </a:xfrm>
          <a:prstGeom prst="rect">
            <a:avLst/>
          </a:prstGeom>
          <a:noFill/>
        </p:spPr>
        <p:txBody>
          <a:bodyPr wrap="square" rtlCol="0">
            <a:spAutoFit/>
          </a:bodyPr>
          <a:lstStyle/>
          <a:p>
            <a:r>
              <a:rPr lang="en-US" dirty="0"/>
              <a:t>Channel</a:t>
            </a:r>
            <a:r>
              <a:rPr lang="zh-CN" altLang="en-US" dirty="0"/>
              <a:t>代码的初步尝试</a:t>
            </a:r>
            <a:endParaRPr lang="en-US" dirty="0"/>
          </a:p>
        </p:txBody>
      </p:sp>
    </p:spTree>
    <p:extLst>
      <p:ext uri="{BB962C8B-B14F-4D97-AF65-F5344CB8AC3E}">
        <p14:creationId xmlns:p14="http://schemas.microsoft.com/office/powerpoint/2010/main" val="2862931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7A425-3A2E-480C-9BA3-62724B374079}"/>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A8478F12-827D-4F26-B22A-41E76BCC7616}"/>
              </a:ext>
            </a:extLst>
          </p:cNvPr>
          <p:cNvSpPr>
            <a:spLocks noGrp="1"/>
          </p:cNvSpPr>
          <p:nvPr>
            <p:ph type="body" sz="quarter" idx="12"/>
          </p:nvPr>
        </p:nvSpPr>
        <p:spPr/>
        <p:txBody>
          <a:bodyPr/>
          <a:lstStyle/>
          <a:p>
            <a:endParaRPr lang="en-US"/>
          </a:p>
        </p:txBody>
      </p:sp>
      <p:sp>
        <p:nvSpPr>
          <p:cNvPr id="4" name="矩形 3">
            <a:extLst>
              <a:ext uri="{FF2B5EF4-FFF2-40B4-BE49-F238E27FC236}">
                <a16:creationId xmlns:a16="http://schemas.microsoft.com/office/drawing/2014/main" id="{8D23002C-FDF4-478F-AD52-73A9CD89A473}"/>
              </a:ext>
            </a:extLst>
          </p:cNvPr>
          <p:cNvSpPr/>
          <p:nvPr/>
        </p:nvSpPr>
        <p:spPr>
          <a:xfrm>
            <a:off x="2282102" y="1948488"/>
            <a:ext cx="631904" cy="523220"/>
          </a:xfrm>
          <a:prstGeom prst="rect">
            <a:avLst/>
          </a:prstGeom>
          <a:solidFill>
            <a:schemeClr val="accent6"/>
          </a:solidFill>
        </p:spPr>
        <p:txBody>
          <a:bodyPr wrap="none">
            <a:spAutoFit/>
          </a:bodyPr>
          <a:lstStyle/>
          <a:p>
            <a:r>
              <a:rPr lang="zh-CN" altLang="en-US" sz="2800" dirty="0">
                <a:solidFill>
                  <a:schemeClr val="bg1"/>
                </a:solidFill>
                <a:latin typeface="Impact" panose="020B0806030902050204" pitchFamily="34" charset="0"/>
              </a:rPr>
              <a:t> </a:t>
            </a:r>
            <a:r>
              <a:rPr lang="en-US" altLang="zh-CN" sz="2800" dirty="0">
                <a:solidFill>
                  <a:schemeClr val="bg1"/>
                </a:solidFill>
                <a:latin typeface="Impact" panose="020B0806030902050204" pitchFamily="34" charset="0"/>
              </a:rPr>
              <a:t>00</a:t>
            </a:r>
          </a:p>
        </p:txBody>
      </p:sp>
      <p:sp>
        <p:nvSpPr>
          <p:cNvPr id="5" name="TextBox 4">
            <a:extLst>
              <a:ext uri="{FF2B5EF4-FFF2-40B4-BE49-F238E27FC236}">
                <a16:creationId xmlns:a16="http://schemas.microsoft.com/office/drawing/2014/main" id="{B400B9AB-C0F2-4C52-84F8-857D8EC72C00}"/>
              </a:ext>
            </a:extLst>
          </p:cNvPr>
          <p:cNvSpPr txBox="1">
            <a:spLocks noChangeArrowheads="1"/>
          </p:cNvSpPr>
          <p:nvPr/>
        </p:nvSpPr>
        <p:spPr bwMode="auto">
          <a:xfrm>
            <a:off x="3005875" y="2011635"/>
            <a:ext cx="3495039" cy="417871"/>
          </a:xfrm>
          <a:prstGeom prst="rect">
            <a:avLst/>
          </a:prstGeom>
          <a:solidFill>
            <a:schemeClr val="accent6"/>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a:solidFill>
                  <a:schemeClr val="bg1"/>
                </a:solidFill>
                <a:latin typeface="Franklin Gothic Book" panose="020B0503020102020204" pitchFamily="34" charset="0"/>
                <a:ea typeface="微软雅黑" panose="020B0503020204020204" pitchFamily="34" charset="-122"/>
              </a:rPr>
              <a:t>结语</a:t>
            </a:r>
            <a:endParaRPr lang="zh-CN" b="1" dirty="0">
              <a:solidFill>
                <a:schemeClr val="bg1"/>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2223094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46A7BF-5CEA-4F07-AAA3-AB3499DB63E7}"/>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33053654-1205-435D-A3CF-67F7D94C2E01}"/>
              </a:ext>
            </a:extLst>
          </p:cNvPr>
          <p:cNvSpPr>
            <a:spLocks noGrp="1"/>
          </p:cNvSpPr>
          <p:nvPr>
            <p:ph type="body" sz="quarter" idx="12"/>
          </p:nvPr>
        </p:nvSpPr>
        <p:spPr/>
        <p:txBody>
          <a:bodyPr/>
          <a:lstStyle/>
          <a:p>
            <a:endParaRPr lang="en-US"/>
          </a:p>
        </p:txBody>
      </p:sp>
      <p:sp>
        <p:nvSpPr>
          <p:cNvPr id="4" name="文本框 3">
            <a:extLst>
              <a:ext uri="{FF2B5EF4-FFF2-40B4-BE49-F238E27FC236}">
                <a16:creationId xmlns:a16="http://schemas.microsoft.com/office/drawing/2014/main" id="{C2425AD8-858F-4593-A940-C487A89F6C95}"/>
              </a:ext>
            </a:extLst>
          </p:cNvPr>
          <p:cNvSpPr txBox="1"/>
          <p:nvPr/>
        </p:nvSpPr>
        <p:spPr>
          <a:xfrm>
            <a:off x="1259632" y="1491630"/>
            <a:ext cx="5400600" cy="199868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没有银弹！</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人月神话</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重构改进软件的设计</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重构</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所以良质不是方法，而是方法追求的目标</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禅与摩托车维修艺术</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学会在编码时听从直觉是一项需要培养的重要技能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程序员修炼之道</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一切推倒了重来，终究是个继续</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长恨歌</a:t>
            </a:r>
            <a:r>
              <a:rPr lang="en-US" altLang="zh-CN" sz="1200" dirty="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软件开发并非只是设计后实现功能和修复</a:t>
            </a:r>
            <a:r>
              <a:rPr lang="en-US" altLang="zh-CN" sz="1200" dirty="0">
                <a:latin typeface="微软雅黑" panose="020B0503020204020204" pitchFamily="34" charset="-122"/>
                <a:ea typeface="微软雅黑" panose="020B0503020204020204" pitchFamily="34" charset="-122"/>
              </a:rPr>
              <a:t>bug</a:t>
            </a:r>
            <a:r>
              <a:rPr lang="zh-CN" altLang="en-US" sz="1200" dirty="0">
                <a:latin typeface="微软雅黑" panose="020B0503020204020204" pitchFamily="34" charset="-122"/>
                <a:ea typeface="微软雅黑" panose="020B0503020204020204" pitchFamily="34" charset="-122"/>
              </a:rPr>
              <a:t>，还包括对现有代码持续不断的重构和再设计。</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非著名人士。</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3408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A755C7-CD68-4BF6-88FB-4E699BDAE6E7}"/>
              </a:ext>
            </a:extLst>
          </p:cNvPr>
          <p:cNvSpPr>
            <a:spLocks noGrp="1"/>
          </p:cNvSpPr>
          <p:nvPr>
            <p:ph type="body" sz="quarter" idx="11"/>
          </p:nvPr>
        </p:nvSpPr>
        <p:spPr/>
        <p:txBody>
          <a:bodyPr/>
          <a:lstStyle/>
          <a:p>
            <a:endParaRPr lang="en-US"/>
          </a:p>
        </p:txBody>
      </p:sp>
      <p:sp>
        <p:nvSpPr>
          <p:cNvPr id="3" name="文本占位符 2">
            <a:extLst>
              <a:ext uri="{FF2B5EF4-FFF2-40B4-BE49-F238E27FC236}">
                <a16:creationId xmlns:a16="http://schemas.microsoft.com/office/drawing/2014/main" id="{65841A77-D08C-4CB9-98D6-92F1EF2D762D}"/>
              </a:ext>
            </a:extLst>
          </p:cNvPr>
          <p:cNvSpPr>
            <a:spLocks noGrp="1"/>
          </p:cNvSpPr>
          <p:nvPr>
            <p:ph type="body" sz="quarter" idx="12"/>
          </p:nvPr>
        </p:nvSpPr>
        <p:spPr/>
        <p:txBody>
          <a:bodyPr/>
          <a:lstStyle/>
          <a:p>
            <a:endParaRPr lang="en-US"/>
          </a:p>
        </p:txBody>
      </p:sp>
      <p:sp>
        <p:nvSpPr>
          <p:cNvPr id="4" name="文本框 3">
            <a:extLst>
              <a:ext uri="{FF2B5EF4-FFF2-40B4-BE49-F238E27FC236}">
                <a16:creationId xmlns:a16="http://schemas.microsoft.com/office/drawing/2014/main" id="{97EAF79B-FC91-4A28-A233-33D9CFEF8A37}"/>
              </a:ext>
            </a:extLst>
          </p:cNvPr>
          <p:cNvSpPr txBox="1"/>
          <p:nvPr/>
        </p:nvSpPr>
        <p:spPr>
          <a:xfrm>
            <a:off x="1619672" y="1347614"/>
            <a:ext cx="7128792" cy="2985433"/>
          </a:xfrm>
          <a:prstGeom prst="rect">
            <a:avLst/>
          </a:prstGeom>
          <a:noFill/>
        </p:spPr>
        <p:txBody>
          <a:bodyPr wrap="square" rtlCol="0">
            <a:spAutoFit/>
          </a:bodyPr>
          <a:lstStyle/>
          <a:p>
            <a:r>
              <a:rPr lang="zh-CN" altLang="en-US" dirty="0"/>
              <a:t>参考资料：</a:t>
            </a:r>
            <a:endParaRPr lang="en-US" altLang="zh-CN" dirty="0"/>
          </a:p>
          <a:p>
            <a:r>
              <a:rPr lang="en-US" b="0" i="0" dirty="0">
                <a:solidFill>
                  <a:srgbClr val="000000"/>
                </a:solidFill>
                <a:effectLst/>
                <a:latin typeface="Linux Libertine"/>
              </a:rPr>
              <a:t>Dependency inversion principle</a:t>
            </a:r>
          </a:p>
          <a:p>
            <a:r>
              <a:rPr lang="en-US" sz="1000" b="0" i="0" dirty="0">
                <a:solidFill>
                  <a:srgbClr val="000000"/>
                </a:solidFill>
                <a:effectLst/>
                <a:latin typeface="Linux Libertine"/>
                <a:hlinkClick r:id="rId2"/>
              </a:rPr>
              <a:t>https://en.wikipedia.org/wiki/Dependency_inversion_principle</a:t>
            </a:r>
            <a:endParaRPr lang="en-US" sz="1000" b="0" i="0" dirty="0">
              <a:solidFill>
                <a:srgbClr val="000000"/>
              </a:solidFill>
              <a:effectLst/>
              <a:latin typeface="Linux Libertine"/>
            </a:endParaRPr>
          </a:p>
          <a:p>
            <a:endParaRPr lang="en-US" sz="1000" b="0" i="0" dirty="0">
              <a:solidFill>
                <a:srgbClr val="000000"/>
              </a:solidFill>
              <a:effectLst/>
              <a:latin typeface="Linux Libertine"/>
            </a:endParaRPr>
          </a:p>
          <a:p>
            <a:r>
              <a:rPr lang="en-US" b="0" i="0" dirty="0">
                <a:solidFill>
                  <a:srgbClr val="000000"/>
                </a:solidFill>
                <a:effectLst/>
                <a:latin typeface="Linux Libertine"/>
              </a:rPr>
              <a:t>Dependency injection</a:t>
            </a:r>
          </a:p>
          <a:p>
            <a:r>
              <a:rPr lang="en-US" sz="1000" b="0" i="0" dirty="0">
                <a:solidFill>
                  <a:srgbClr val="000000"/>
                </a:solidFill>
                <a:effectLst/>
                <a:latin typeface="Linux Libertine"/>
                <a:hlinkClick r:id="rId3"/>
              </a:rPr>
              <a:t>https://en.wikipedia.org/wiki/Dependency_injection</a:t>
            </a:r>
            <a:endParaRPr lang="en-US" sz="1000" b="0" i="0" dirty="0">
              <a:solidFill>
                <a:srgbClr val="000000"/>
              </a:solidFill>
              <a:effectLst/>
              <a:latin typeface="Linux Libertine"/>
            </a:endParaRPr>
          </a:p>
          <a:p>
            <a:endParaRPr lang="en-US" sz="1000" b="0" i="0" dirty="0">
              <a:solidFill>
                <a:srgbClr val="000000"/>
              </a:solidFill>
              <a:effectLst/>
              <a:latin typeface="Linux Libertine"/>
            </a:endParaRPr>
          </a:p>
          <a:p>
            <a:r>
              <a:rPr lang="en-US" altLang="zh-CN" dirty="0"/>
              <a:t>Dependency Injection in .NET</a:t>
            </a:r>
          </a:p>
          <a:p>
            <a:r>
              <a:rPr lang="en-US" altLang="zh-CN" sz="1000" dirty="0">
                <a:hlinkClick r:id="rId4"/>
              </a:rPr>
              <a:t>https://docs.microsoft.com/en-us/dotnet/core/extensions/dependency-injection</a:t>
            </a:r>
            <a:endParaRPr lang="en-US" altLang="zh-CN" sz="1000" dirty="0"/>
          </a:p>
          <a:p>
            <a:endParaRPr lang="en-US" altLang="zh-CN" sz="1000" dirty="0"/>
          </a:p>
          <a:p>
            <a:r>
              <a:rPr lang="en-US" dirty="0">
                <a:solidFill>
                  <a:srgbClr val="000000"/>
                </a:solidFill>
                <a:latin typeface="Linux Libertine"/>
              </a:rPr>
              <a:t>Inversion of Control Containers and the Dependency Injection pattern</a:t>
            </a:r>
            <a:endParaRPr lang="en-US" altLang="zh-CN" dirty="0">
              <a:solidFill>
                <a:srgbClr val="000000"/>
              </a:solidFill>
              <a:latin typeface="Linux Libertine"/>
            </a:endParaRPr>
          </a:p>
          <a:p>
            <a:r>
              <a:rPr lang="en-US" altLang="zh-CN" sz="1000" dirty="0">
                <a:hlinkClick r:id="rId5"/>
              </a:rPr>
              <a:t>https://martinfowler.com/articles/injection.html</a:t>
            </a:r>
            <a:endParaRPr lang="en-US" altLang="zh-CN" sz="1000" dirty="0"/>
          </a:p>
          <a:p>
            <a:endParaRPr lang="en-US" altLang="zh-CN" sz="1000" dirty="0"/>
          </a:p>
          <a:p>
            <a:endParaRPr lang="en-US" dirty="0"/>
          </a:p>
        </p:txBody>
      </p:sp>
    </p:spTree>
    <p:extLst>
      <p:ext uri="{BB962C8B-B14F-4D97-AF65-F5344CB8AC3E}">
        <p14:creationId xmlns:p14="http://schemas.microsoft.com/office/powerpoint/2010/main" val="4073703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p:cNvCxnSpPr/>
          <p:nvPr/>
        </p:nvCxnSpPr>
        <p:spPr bwMode="auto">
          <a:xfrm flipV="1">
            <a:off x="13167034" y="3187256"/>
            <a:ext cx="0" cy="31276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a:xfrm>
            <a:off x="1331640" y="2427734"/>
            <a:ext cx="43204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042" y="2542380"/>
            <a:ext cx="1253506" cy="1253506"/>
          </a:xfrm>
          <a:prstGeom prst="rect">
            <a:avLst/>
          </a:prstGeom>
        </p:spPr>
      </p:pic>
      <p:sp>
        <p:nvSpPr>
          <p:cNvPr id="14" name="TextBox 20"/>
          <p:cNvSpPr>
            <a:spLocks noChangeArrowheads="1"/>
          </p:cNvSpPr>
          <p:nvPr/>
        </p:nvSpPr>
        <p:spPr bwMode="auto">
          <a:xfrm>
            <a:off x="2631284" y="2674896"/>
            <a:ext cx="22813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地址：上海市奉贤区沪杭公路</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1590</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号</a:t>
            </a:r>
          </a:p>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电话：</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021-33587550 </a:t>
            </a:r>
          </a:p>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网址：</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www.weihong.com.cn  </a:t>
            </a:r>
          </a:p>
          <a:p>
            <a:pPr>
              <a:lnSpc>
                <a:spcPct val="150000"/>
              </a:lnSpc>
              <a:spcBef>
                <a:spcPct val="0"/>
              </a:spcBef>
              <a:buNone/>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邮箱：</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rPr>
              <a:t>weihong@weihong.com.cn</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方正兰亭中黑_GBK" pitchFamily="2" charset="-122"/>
            </a:endParaRPr>
          </a:p>
        </p:txBody>
      </p:sp>
      <p:sp>
        <p:nvSpPr>
          <p:cNvPr id="17" name="文本框 8"/>
          <p:cNvSpPr txBox="1"/>
          <p:nvPr/>
        </p:nvSpPr>
        <p:spPr>
          <a:xfrm>
            <a:off x="1238210" y="1543546"/>
            <a:ext cx="4557926"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感谢聆听</a:t>
            </a:r>
          </a:p>
        </p:txBody>
      </p:sp>
      <p:sp>
        <p:nvSpPr>
          <p:cNvPr id="18" name="TextBox 7"/>
          <p:cNvSpPr>
            <a:spLocks noChangeArrowheads="1"/>
          </p:cNvSpPr>
          <p:nvPr/>
        </p:nvSpPr>
        <p:spPr bwMode="auto">
          <a:xfrm>
            <a:off x="1331642" y="2047949"/>
            <a:ext cx="40509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sym typeface="微软雅黑" panose="020B0503020204020204" pitchFamily="34" charset="-122"/>
              </a:rPr>
              <a:t>THANKS FOR LISTENING</a:t>
            </a:r>
            <a:endParaRPr lang="zh-CN" altLang="en-US" sz="2000" dirty="0">
              <a:solidFill>
                <a:schemeClr val="tx1">
                  <a:lumMod val="75000"/>
                  <a:lumOff val="25000"/>
                </a:schemeClr>
              </a:solidFill>
              <a:latin typeface="Century Gothic" panose="020B0502020202020204" pitchFamily="34" charset="0"/>
              <a:ea typeface="微软雅黑" panose="020B0503020204020204" pitchFamily="34" charset="-122"/>
              <a:cs typeface="LilyUPC" pitchFamily="34" charset="-34"/>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174603-5956-7E43-8EEC-D48CA7730497}"/>
              </a:ext>
            </a:extLst>
          </p:cNvPr>
          <p:cNvSpPr>
            <a:spLocks noGrp="1"/>
          </p:cNvSpPr>
          <p:nvPr>
            <p:ph type="body" sz="quarter" idx="11"/>
          </p:nvPr>
        </p:nvSpPr>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DCDE4A44-F0D6-4147-A0DB-11504F259606}"/>
              </a:ext>
            </a:extLst>
          </p:cNvPr>
          <p:cNvSpPr>
            <a:spLocks noGrp="1"/>
          </p:cNvSpPr>
          <p:nvPr>
            <p:ph type="body" sz="quarter" idx="12"/>
          </p:nvPr>
        </p:nvSpPr>
        <p:spPr/>
        <p:txBody>
          <a:bodyPr/>
          <a:lstStyle/>
          <a:p>
            <a:endParaRPr lang="en-CN" dirty="0"/>
          </a:p>
        </p:txBody>
      </p:sp>
      <p:sp>
        <p:nvSpPr>
          <p:cNvPr id="6" name="Rectangle 5">
            <a:extLst>
              <a:ext uri="{FF2B5EF4-FFF2-40B4-BE49-F238E27FC236}">
                <a16:creationId xmlns:a16="http://schemas.microsoft.com/office/drawing/2014/main" id="{B6409DED-0FAD-9B44-A242-4B4686E3A708}"/>
              </a:ext>
            </a:extLst>
          </p:cNvPr>
          <p:cNvSpPr/>
          <p:nvPr/>
        </p:nvSpPr>
        <p:spPr>
          <a:xfrm>
            <a:off x="971600" y="1563638"/>
            <a:ext cx="7704856" cy="1754326"/>
          </a:xfrm>
          <a:prstGeom prst="rect">
            <a:avLst/>
          </a:prstGeom>
        </p:spPr>
        <p:txBody>
          <a:bodyPr wrap="square">
            <a:spAutoFit/>
          </a:bodyPr>
          <a:lstStyle/>
          <a:p>
            <a:r>
              <a:rPr lang="zh-CN" altLang="en-US" dirty="0">
                <a:latin typeface="Menlo" panose="020B0609030804020204" pitchFamily="49" charset="0"/>
              </a:rPr>
              <a:t>在面向对象编程领域中，依赖倒置原则（</a:t>
            </a:r>
            <a:r>
              <a:rPr lang="en-US" dirty="0">
                <a:latin typeface="Menlo" panose="020B0609030804020204" pitchFamily="49" charset="0"/>
              </a:rPr>
              <a:t>Dependency inversion </a:t>
            </a:r>
            <a:r>
              <a:rPr lang="en-US" dirty="0" err="1">
                <a:latin typeface="Menlo" panose="020B0609030804020204" pitchFamily="49" charset="0"/>
              </a:rPr>
              <a:t>principle，DIP</a:t>
            </a:r>
            <a:r>
              <a:rPr lang="en-US" dirty="0">
                <a:latin typeface="Menlo" panose="020B0609030804020204" pitchFamily="49" charset="0"/>
              </a:rPr>
              <a:t>）</a:t>
            </a:r>
            <a:r>
              <a:rPr lang="zh-CN" altLang="en-US" dirty="0">
                <a:latin typeface="Menlo" panose="020B0609030804020204" pitchFamily="49" charset="0"/>
              </a:rPr>
              <a:t>是指一种特定的解耦（传统的依赖关系创建在高层次上，而具体的策略设置则应用在低层次的模块上）形式，使得高层次的模块不依赖于低层次的模块的实现细节，依赖关系被颠倒（反转），从而使得低层次模块依赖于高层次模块的需求抽象。</a:t>
            </a:r>
            <a:endParaRPr lang="en-US" altLang="zh-CN" dirty="0">
              <a:latin typeface="Menlo" panose="020B0609030804020204" pitchFamily="49" charset="0"/>
            </a:endParaRPr>
          </a:p>
          <a:p>
            <a:endParaRPr lang="zh-CN" altLang="en-US" b="0" dirty="0">
              <a:effectLst/>
              <a:latin typeface="Menlo" panose="020B0609030804020204" pitchFamily="49" charset="0"/>
            </a:endParaRPr>
          </a:p>
        </p:txBody>
      </p:sp>
      <p:sp>
        <p:nvSpPr>
          <p:cNvPr id="7" name="TextBox 6">
            <a:extLst>
              <a:ext uri="{FF2B5EF4-FFF2-40B4-BE49-F238E27FC236}">
                <a16:creationId xmlns:a16="http://schemas.microsoft.com/office/drawing/2014/main" id="{1166E832-0FEF-4849-97E0-E13509FC616A}"/>
              </a:ext>
            </a:extLst>
          </p:cNvPr>
          <p:cNvSpPr txBox="1"/>
          <p:nvPr/>
        </p:nvSpPr>
        <p:spPr>
          <a:xfrm>
            <a:off x="1115616" y="1006237"/>
            <a:ext cx="646331" cy="369332"/>
          </a:xfrm>
          <a:prstGeom prst="rect">
            <a:avLst/>
          </a:prstGeom>
          <a:noFill/>
        </p:spPr>
        <p:txBody>
          <a:bodyPr wrap="none" rtlCol="0">
            <a:spAutoFit/>
          </a:bodyPr>
          <a:lstStyle/>
          <a:p>
            <a:r>
              <a:rPr lang="en-CN" dirty="0"/>
              <a:t>概念</a:t>
            </a:r>
          </a:p>
        </p:txBody>
      </p:sp>
    </p:spTree>
    <p:extLst>
      <p:ext uri="{BB962C8B-B14F-4D97-AF65-F5344CB8AC3E}">
        <p14:creationId xmlns:p14="http://schemas.microsoft.com/office/powerpoint/2010/main" val="428284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ACAAA-E96D-374F-9FCB-F5AC97167594}"/>
              </a:ext>
            </a:extLst>
          </p:cNvPr>
          <p:cNvSpPr>
            <a:spLocks noGrp="1"/>
          </p:cNvSpPr>
          <p:nvPr>
            <p:ph type="body" sz="quarter" idx="11"/>
          </p:nvPr>
        </p:nvSpPr>
        <p:spPr/>
        <p:txBody>
          <a:bodyPr/>
          <a:lstStyle/>
          <a:p>
            <a:r>
              <a:rPr lang="en-CN" dirty="0"/>
              <a:t>依赖倒置</a:t>
            </a:r>
          </a:p>
          <a:p>
            <a:endParaRPr lang="en-CN" dirty="0"/>
          </a:p>
          <a:p>
            <a:endParaRPr lang="en-CN" dirty="0"/>
          </a:p>
        </p:txBody>
      </p:sp>
      <p:sp>
        <p:nvSpPr>
          <p:cNvPr id="3" name="Text Placeholder 2">
            <a:extLst>
              <a:ext uri="{FF2B5EF4-FFF2-40B4-BE49-F238E27FC236}">
                <a16:creationId xmlns:a16="http://schemas.microsoft.com/office/drawing/2014/main" id="{8B6C0683-9C42-8540-96E7-F2BB05F67CB8}"/>
              </a:ext>
            </a:extLst>
          </p:cNvPr>
          <p:cNvSpPr>
            <a:spLocks noGrp="1"/>
          </p:cNvSpPr>
          <p:nvPr>
            <p:ph type="body" sz="quarter" idx="12"/>
          </p:nvPr>
        </p:nvSpPr>
        <p:spPr/>
        <p:txBody>
          <a:bodyPr/>
          <a:lstStyle/>
          <a:p>
            <a:endParaRPr lang="en-CN"/>
          </a:p>
        </p:txBody>
      </p:sp>
      <p:sp>
        <p:nvSpPr>
          <p:cNvPr id="4" name="Rectangle 3">
            <a:extLst>
              <a:ext uri="{FF2B5EF4-FFF2-40B4-BE49-F238E27FC236}">
                <a16:creationId xmlns:a16="http://schemas.microsoft.com/office/drawing/2014/main" id="{9C66A476-DCB7-E042-984F-F1EF43FD5A71}"/>
              </a:ext>
            </a:extLst>
          </p:cNvPr>
          <p:cNvSpPr/>
          <p:nvPr/>
        </p:nvSpPr>
        <p:spPr>
          <a:xfrm>
            <a:off x="971600" y="1324592"/>
            <a:ext cx="7776864" cy="1754326"/>
          </a:xfrm>
          <a:prstGeom prst="rect">
            <a:avLst/>
          </a:prstGeom>
        </p:spPr>
        <p:txBody>
          <a:bodyPr wrap="square">
            <a:spAutoFit/>
          </a:bodyPr>
          <a:lstStyle/>
          <a:p>
            <a:pPr marL="285750" indent="-285750">
              <a:buFont typeface="Arial" panose="020B0604020202020204" pitchFamily="34" charset="0"/>
              <a:buChar char="•"/>
            </a:pPr>
            <a:r>
              <a:rPr lang="en-US" altLang="zh-CN" dirty="0"/>
              <a:t>1.</a:t>
            </a:r>
            <a:r>
              <a:rPr lang="zh-CN" altLang="en-US" dirty="0"/>
              <a:t> 高层次的模块不应该依赖于低层次的模块，两者都应该依赖于抽象接口</a:t>
            </a:r>
            <a:r>
              <a:rPr lang="en-US" altLang="zh-CN" dirty="0"/>
              <a:t>.</a:t>
            </a:r>
            <a:r>
              <a:rPr lang="en-US" dirty="0"/>
              <a:t>High-level modules should not depend on low-level modules. Both should depend on abstractions (e.g., interfaces).</a:t>
            </a:r>
          </a:p>
          <a:p>
            <a:pPr marL="285750" indent="-285750">
              <a:buFont typeface="Arial" panose="020B0604020202020204" pitchFamily="34" charset="0"/>
              <a:buChar char="•"/>
            </a:pPr>
            <a:r>
              <a:rPr lang="en-US" dirty="0"/>
              <a:t>2. </a:t>
            </a:r>
            <a:r>
              <a:rPr lang="zh-CN" altLang="en-US" dirty="0"/>
              <a:t>抽象接口不应该依赖于具体实现。而具体实现则应该依赖于抽象接口。</a:t>
            </a:r>
            <a:r>
              <a:rPr lang="en-US" dirty="0"/>
              <a:t>Abstractions should not depend on details. Details (concrete implementations) should depend on abstractions.</a:t>
            </a:r>
          </a:p>
        </p:txBody>
      </p:sp>
      <p:sp>
        <p:nvSpPr>
          <p:cNvPr id="5" name="TextBox 4">
            <a:extLst>
              <a:ext uri="{FF2B5EF4-FFF2-40B4-BE49-F238E27FC236}">
                <a16:creationId xmlns:a16="http://schemas.microsoft.com/office/drawing/2014/main" id="{FE9839A5-CB37-BA4F-8224-1971741BBE8A}"/>
              </a:ext>
            </a:extLst>
          </p:cNvPr>
          <p:cNvSpPr txBox="1"/>
          <p:nvPr/>
        </p:nvSpPr>
        <p:spPr>
          <a:xfrm>
            <a:off x="899592" y="827401"/>
            <a:ext cx="1107996" cy="369332"/>
          </a:xfrm>
          <a:prstGeom prst="rect">
            <a:avLst/>
          </a:prstGeom>
          <a:noFill/>
        </p:spPr>
        <p:txBody>
          <a:bodyPr wrap="none" rtlCol="0">
            <a:spAutoFit/>
          </a:bodyPr>
          <a:lstStyle/>
          <a:p>
            <a:r>
              <a:rPr lang="en-CN" dirty="0"/>
              <a:t>基本原则</a:t>
            </a:r>
          </a:p>
        </p:txBody>
      </p:sp>
    </p:spTree>
    <p:extLst>
      <p:ext uri="{BB962C8B-B14F-4D97-AF65-F5344CB8AC3E}">
        <p14:creationId xmlns:p14="http://schemas.microsoft.com/office/powerpoint/2010/main" val="60986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2A0A82-197C-A941-8F08-7BBC8D68420B}"/>
              </a:ext>
            </a:extLst>
          </p:cNvPr>
          <p:cNvSpPr>
            <a:spLocks noGrp="1"/>
          </p:cNvSpPr>
          <p:nvPr>
            <p:ph type="body" sz="quarter" idx="11"/>
          </p:nvPr>
        </p:nvSpPr>
        <p:spPr>
          <a:xfrm>
            <a:off x="549076" y="224061"/>
            <a:ext cx="2798787" cy="287412"/>
          </a:xfrm>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BE0288B7-9AF6-834F-B0C5-DD7FA5349022}"/>
              </a:ext>
            </a:extLst>
          </p:cNvPr>
          <p:cNvSpPr>
            <a:spLocks noGrp="1"/>
          </p:cNvSpPr>
          <p:nvPr>
            <p:ph type="body" sz="quarter" idx="12"/>
          </p:nvPr>
        </p:nvSpPr>
        <p:spPr/>
        <p:txBody>
          <a:bodyPr/>
          <a:lstStyle/>
          <a:p>
            <a:endParaRPr lang="en-CN"/>
          </a:p>
        </p:txBody>
      </p:sp>
      <p:sp>
        <p:nvSpPr>
          <p:cNvPr id="4" name="Rectangle 3">
            <a:extLst>
              <a:ext uri="{FF2B5EF4-FFF2-40B4-BE49-F238E27FC236}">
                <a16:creationId xmlns:a16="http://schemas.microsoft.com/office/drawing/2014/main" id="{786996A4-3A85-2A4F-81C1-E1D492BB0CFF}"/>
              </a:ext>
            </a:extLst>
          </p:cNvPr>
          <p:cNvSpPr/>
          <p:nvPr/>
        </p:nvSpPr>
        <p:spPr>
          <a:xfrm>
            <a:off x="827584" y="781423"/>
            <a:ext cx="4572000" cy="646331"/>
          </a:xfrm>
          <a:prstGeom prst="rect">
            <a:avLst/>
          </a:prstGeom>
        </p:spPr>
        <p:txBody>
          <a:bodyPr>
            <a:spAutoFit/>
          </a:bodyPr>
          <a:lstStyle/>
          <a:p>
            <a:r>
              <a:rPr lang="en-US" dirty="0" err="1"/>
              <a:t>传统分层模式</a:t>
            </a:r>
            <a:endParaRPr lang="en-US" dirty="0"/>
          </a:p>
          <a:p>
            <a:endParaRPr lang="en-CN" dirty="0"/>
          </a:p>
        </p:txBody>
      </p:sp>
      <p:sp>
        <p:nvSpPr>
          <p:cNvPr id="5" name="TextBox 4">
            <a:extLst>
              <a:ext uri="{FF2B5EF4-FFF2-40B4-BE49-F238E27FC236}">
                <a16:creationId xmlns:a16="http://schemas.microsoft.com/office/drawing/2014/main" id="{5B811482-CA5B-DE42-A44B-510F389C9511}"/>
              </a:ext>
            </a:extLst>
          </p:cNvPr>
          <p:cNvSpPr txBox="1"/>
          <p:nvPr/>
        </p:nvSpPr>
        <p:spPr>
          <a:xfrm>
            <a:off x="899592" y="1275606"/>
            <a:ext cx="7848872" cy="1077218"/>
          </a:xfrm>
          <a:prstGeom prst="rect">
            <a:avLst/>
          </a:prstGeom>
          <a:noFill/>
        </p:spPr>
        <p:txBody>
          <a:bodyPr wrap="square" rtlCol="0">
            <a:spAutoFit/>
          </a:bodyPr>
          <a:lstStyle/>
          <a:p>
            <a:pPr marL="285750" indent="-285750">
              <a:buFont typeface="Arial" panose="020B0604020202020204" pitchFamily="34" charset="0"/>
              <a:buChar char="•"/>
            </a:pPr>
            <a:r>
              <a:rPr lang="en-CN" sz="1600" dirty="0"/>
              <a:t>特点</a:t>
            </a:r>
            <a:endParaRPr lang="en-US" sz="1600" dirty="0"/>
          </a:p>
          <a:p>
            <a:pPr marL="742950" lvl="1" indent="-285750">
              <a:buFont typeface="Arial" panose="020B0604020202020204" pitchFamily="34" charset="0"/>
              <a:buChar char="•"/>
            </a:pPr>
            <a:r>
              <a:rPr lang="zh-CN" altLang="en-CN" sz="1600" dirty="0">
                <a:latin typeface="+mn-ea"/>
              </a:rPr>
              <a:t>高层</a:t>
            </a:r>
            <a:r>
              <a:rPr lang="zh-CN" altLang="en-US" sz="1600" dirty="0">
                <a:latin typeface="+mn-ea"/>
              </a:rPr>
              <a:t>依赖低层，低层组件提供实现，高层组件使用低层组件提供的实现</a:t>
            </a:r>
            <a:endParaRPr lang="en-CN" sz="1600" dirty="0">
              <a:latin typeface="+mn-ea"/>
            </a:endParaRPr>
          </a:p>
          <a:p>
            <a:pPr marL="285750" indent="-285750">
              <a:buFont typeface="Arial" panose="020B0604020202020204" pitchFamily="34" charset="0"/>
              <a:buChar char="•"/>
            </a:pPr>
            <a:r>
              <a:rPr lang="en-CN" sz="1600" dirty="0"/>
              <a:t>痛点</a:t>
            </a:r>
          </a:p>
          <a:p>
            <a:pPr marL="742950" lvl="1" indent="-285750">
              <a:buFont typeface="Arial" panose="020B0604020202020204" pitchFamily="34" charset="0"/>
              <a:buChar char="•"/>
            </a:pPr>
            <a:r>
              <a:rPr lang="zh-CN" altLang="en-CN" sz="1600" dirty="0"/>
              <a:t>高层次</a:t>
            </a:r>
            <a:r>
              <a:rPr lang="zh-CN" altLang="en-US" sz="1600" dirty="0"/>
              <a:t>组件难以复用、移植，测试。不同组件、服务边界模糊。</a:t>
            </a:r>
            <a:endParaRPr lang="en-CN" sz="1600" dirty="0"/>
          </a:p>
        </p:txBody>
      </p:sp>
      <p:pic>
        <p:nvPicPr>
          <p:cNvPr id="1028" name="Picture 4">
            <a:extLst>
              <a:ext uri="{FF2B5EF4-FFF2-40B4-BE49-F238E27FC236}">
                <a16:creationId xmlns:a16="http://schemas.microsoft.com/office/drawing/2014/main" id="{F2A9571F-89AC-2740-BA7F-55294592D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427734"/>
            <a:ext cx="5504086" cy="115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47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AE36F9-AE4D-0C40-9BFC-8A7E738E45B9}"/>
              </a:ext>
            </a:extLst>
          </p:cNvPr>
          <p:cNvSpPr>
            <a:spLocks noGrp="1"/>
          </p:cNvSpPr>
          <p:nvPr>
            <p:ph type="body" sz="quarter" idx="11"/>
          </p:nvPr>
        </p:nvSpPr>
        <p:spPr/>
        <p:txBody>
          <a:bodyPr/>
          <a:lstStyle/>
          <a:p>
            <a:r>
              <a:rPr lang="en-CN" dirty="0"/>
              <a:t>依赖倒置</a:t>
            </a:r>
          </a:p>
        </p:txBody>
      </p:sp>
      <p:sp>
        <p:nvSpPr>
          <p:cNvPr id="3" name="Text Placeholder 2">
            <a:extLst>
              <a:ext uri="{FF2B5EF4-FFF2-40B4-BE49-F238E27FC236}">
                <a16:creationId xmlns:a16="http://schemas.microsoft.com/office/drawing/2014/main" id="{259C122A-6A4C-C942-B0B3-A5ED9C69D37A}"/>
              </a:ext>
            </a:extLst>
          </p:cNvPr>
          <p:cNvSpPr>
            <a:spLocks noGrp="1"/>
          </p:cNvSpPr>
          <p:nvPr>
            <p:ph type="body" sz="quarter" idx="12"/>
          </p:nvPr>
        </p:nvSpPr>
        <p:spPr/>
        <p:txBody>
          <a:bodyPr/>
          <a:lstStyle/>
          <a:p>
            <a:endParaRPr lang="en-CN" dirty="0"/>
          </a:p>
        </p:txBody>
      </p:sp>
      <p:pic>
        <p:nvPicPr>
          <p:cNvPr id="2050" name="Picture 2" descr="直接依赖项关系图">
            <a:extLst>
              <a:ext uri="{FF2B5EF4-FFF2-40B4-BE49-F238E27FC236}">
                <a16:creationId xmlns:a16="http://schemas.microsoft.com/office/drawing/2014/main" id="{FFBBB3EA-3A1D-074B-AB85-9AB42CB26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616" y="699542"/>
            <a:ext cx="6028903" cy="444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1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E3CD42-9FBE-3448-AE5D-94A9C73C0811}"/>
              </a:ext>
            </a:extLst>
          </p:cNvPr>
          <p:cNvSpPr>
            <a:spLocks noGrp="1"/>
          </p:cNvSpPr>
          <p:nvPr>
            <p:ph type="body" sz="quarter" idx="11"/>
          </p:nvPr>
        </p:nvSpPr>
        <p:spPr>
          <a:xfrm>
            <a:off x="549076" y="224061"/>
            <a:ext cx="3446859" cy="287412"/>
          </a:xfrm>
        </p:spPr>
        <p:txBody>
          <a:bodyPr/>
          <a:lstStyle/>
          <a:p>
            <a:r>
              <a:rPr lang="en-CN" dirty="0"/>
              <a:t>依赖倒置</a:t>
            </a:r>
          </a:p>
          <a:p>
            <a:endParaRPr lang="en-CN" dirty="0"/>
          </a:p>
        </p:txBody>
      </p:sp>
      <p:sp>
        <p:nvSpPr>
          <p:cNvPr id="3" name="Text Placeholder 2">
            <a:extLst>
              <a:ext uri="{FF2B5EF4-FFF2-40B4-BE49-F238E27FC236}">
                <a16:creationId xmlns:a16="http://schemas.microsoft.com/office/drawing/2014/main" id="{69AB4CC1-6927-7B40-9057-87BEC4CF61FC}"/>
              </a:ext>
            </a:extLst>
          </p:cNvPr>
          <p:cNvSpPr>
            <a:spLocks noGrp="1"/>
          </p:cNvSpPr>
          <p:nvPr>
            <p:ph type="body" sz="quarter" idx="12"/>
          </p:nvPr>
        </p:nvSpPr>
        <p:spPr/>
        <p:txBody>
          <a:bodyPr/>
          <a:lstStyle/>
          <a:p>
            <a:endParaRPr lang="en-CN" dirty="0"/>
          </a:p>
        </p:txBody>
      </p:sp>
      <p:sp>
        <p:nvSpPr>
          <p:cNvPr id="4" name="Rectangle 3">
            <a:extLst>
              <a:ext uri="{FF2B5EF4-FFF2-40B4-BE49-F238E27FC236}">
                <a16:creationId xmlns:a16="http://schemas.microsoft.com/office/drawing/2014/main" id="{9C4154AD-222F-BD4A-8C88-1D956E8EE0D5}"/>
              </a:ext>
            </a:extLst>
          </p:cNvPr>
          <p:cNvSpPr/>
          <p:nvPr/>
        </p:nvSpPr>
        <p:spPr>
          <a:xfrm>
            <a:off x="1115616" y="1059582"/>
            <a:ext cx="4572000" cy="369332"/>
          </a:xfrm>
          <a:prstGeom prst="rect">
            <a:avLst/>
          </a:prstGeom>
        </p:spPr>
        <p:txBody>
          <a:bodyPr>
            <a:spAutoFit/>
          </a:bodyPr>
          <a:lstStyle/>
          <a:p>
            <a:r>
              <a:rPr lang="en-US" dirty="0" err="1"/>
              <a:t>依赖倒置</a:t>
            </a:r>
            <a:endParaRPr lang="en-CN" dirty="0"/>
          </a:p>
        </p:txBody>
      </p:sp>
      <p:pic>
        <p:nvPicPr>
          <p:cNvPr id="3074" name="Picture 2">
            <a:extLst>
              <a:ext uri="{FF2B5EF4-FFF2-40B4-BE49-F238E27FC236}">
                <a16:creationId xmlns:a16="http://schemas.microsoft.com/office/drawing/2014/main" id="{0F2B4A3D-2738-0A48-A2EB-A3881EEE2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021744"/>
            <a:ext cx="4246612" cy="26645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0888385-EAF7-3042-8FB1-EF6D219BDEE1}"/>
              </a:ext>
            </a:extLst>
          </p:cNvPr>
          <p:cNvSpPr txBox="1"/>
          <p:nvPr/>
        </p:nvSpPr>
        <p:spPr>
          <a:xfrm>
            <a:off x="1115616" y="1556087"/>
            <a:ext cx="3168352" cy="1661993"/>
          </a:xfrm>
          <a:prstGeom prst="rect">
            <a:avLst/>
          </a:prstGeom>
          <a:noFill/>
        </p:spPr>
        <p:txBody>
          <a:bodyPr wrap="square" rtlCol="0">
            <a:spAutoFit/>
          </a:bodyPr>
          <a:lstStyle/>
          <a:p>
            <a:pPr marL="285750" indent="-285750">
              <a:buFont typeface="Arial" panose="020B0604020202020204" pitchFamily="34" charset="0"/>
              <a:buChar char="•"/>
            </a:pPr>
            <a:r>
              <a:rPr lang="en-CN" dirty="0"/>
              <a:t>特点</a:t>
            </a:r>
          </a:p>
          <a:p>
            <a:pPr marL="742950" lvl="1" indent="-285750">
              <a:buFont typeface="Arial" panose="020B0604020202020204" pitchFamily="34" charset="0"/>
              <a:buChar char="•"/>
            </a:pPr>
            <a:r>
              <a:rPr lang="zh-CN" altLang="en-CN" sz="1600" dirty="0"/>
              <a:t>增加</a:t>
            </a:r>
            <a:r>
              <a:rPr lang="zh-CN" altLang="en-US" sz="1600" dirty="0"/>
              <a:t>抽象层，高层和低层都依赖抽象层，高层可随意切换低层实现</a:t>
            </a:r>
            <a:endParaRPr lang="en-CN" sz="1600" dirty="0"/>
          </a:p>
          <a:p>
            <a:pPr marL="285750" indent="-285750">
              <a:buFont typeface="Arial" panose="020B0604020202020204" pitchFamily="34" charset="0"/>
              <a:buChar char="•"/>
            </a:pPr>
            <a:r>
              <a:rPr lang="en-CN" dirty="0"/>
              <a:t>缺点</a:t>
            </a:r>
          </a:p>
          <a:p>
            <a:pPr marL="742950" lvl="1" indent="-285750">
              <a:buFont typeface="Arial" panose="020B0604020202020204" pitchFamily="34" charset="0"/>
              <a:buChar char="•"/>
            </a:pPr>
            <a:r>
              <a:rPr lang="zh-CN" altLang="en-US" sz="1600" dirty="0"/>
              <a:t>相对增加结构复杂度</a:t>
            </a:r>
            <a:endParaRPr lang="en-US" altLang="zh-CN" sz="1600" dirty="0"/>
          </a:p>
        </p:txBody>
      </p:sp>
    </p:spTree>
    <p:extLst>
      <p:ext uri="{BB962C8B-B14F-4D97-AF65-F5344CB8AC3E}">
        <p14:creationId xmlns:p14="http://schemas.microsoft.com/office/powerpoint/2010/main" val="158015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0A28B7-2B64-D445-8C48-54C70B700CE8}"/>
              </a:ext>
            </a:extLst>
          </p:cNvPr>
          <p:cNvSpPr>
            <a:spLocks noGrp="1"/>
          </p:cNvSpPr>
          <p:nvPr>
            <p:ph type="body" sz="quarter" idx="11"/>
          </p:nvPr>
        </p:nvSpPr>
        <p:spPr/>
        <p:txBody>
          <a:bodyPr/>
          <a:lstStyle/>
          <a:p>
            <a:r>
              <a:rPr lang="en-CN" dirty="0"/>
              <a:t>依赖倒置</a:t>
            </a:r>
          </a:p>
          <a:p>
            <a:endParaRPr lang="en-CN" dirty="0"/>
          </a:p>
          <a:p>
            <a:endParaRPr lang="en-CN" dirty="0"/>
          </a:p>
        </p:txBody>
      </p:sp>
      <p:sp>
        <p:nvSpPr>
          <p:cNvPr id="3" name="Text Placeholder 2">
            <a:extLst>
              <a:ext uri="{FF2B5EF4-FFF2-40B4-BE49-F238E27FC236}">
                <a16:creationId xmlns:a16="http://schemas.microsoft.com/office/drawing/2014/main" id="{74A7D169-4A8C-CD4F-981B-14CB3CB67424}"/>
              </a:ext>
            </a:extLst>
          </p:cNvPr>
          <p:cNvSpPr>
            <a:spLocks noGrp="1"/>
          </p:cNvSpPr>
          <p:nvPr>
            <p:ph type="body" sz="quarter" idx="12"/>
          </p:nvPr>
        </p:nvSpPr>
        <p:spPr/>
        <p:txBody>
          <a:bodyPr/>
          <a:lstStyle/>
          <a:p>
            <a:endParaRPr lang="en-CN"/>
          </a:p>
        </p:txBody>
      </p:sp>
      <p:pic>
        <p:nvPicPr>
          <p:cNvPr id="4098" name="Picture 2" descr="反转依赖项关系图">
            <a:extLst>
              <a:ext uri="{FF2B5EF4-FFF2-40B4-BE49-F238E27FC236}">
                <a16:creationId xmlns:a16="http://schemas.microsoft.com/office/drawing/2014/main" id="{9887BCAB-ED64-DC45-BBCD-F874EA86AA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969492"/>
            <a:ext cx="7387550" cy="384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6684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5251</TotalTime>
  <Words>1095</Words>
  <Application>Microsoft Office PowerPoint</Application>
  <PresentationFormat>全屏显示(16:9)</PresentationFormat>
  <Paragraphs>160</Paragraphs>
  <Slides>38</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Linux Libertine</vt:lpstr>
      <vt:lpstr>Menlo</vt:lpstr>
      <vt:lpstr>宋体</vt:lpstr>
      <vt:lpstr>宋体(正文)</vt:lpstr>
      <vt:lpstr>微软雅黑</vt:lpstr>
      <vt:lpstr>方正正粗黑简体</vt:lpstr>
      <vt:lpstr>Arial</vt:lpstr>
      <vt:lpstr>Calibri</vt:lpstr>
      <vt:lpstr>Century Gothic</vt:lpstr>
      <vt:lpstr>Franklin Gothic Book</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whuser</dc:creator>
  <cp:lastModifiedBy>Office</cp:lastModifiedBy>
  <cp:revision>571</cp:revision>
  <dcterms:created xsi:type="dcterms:W3CDTF">2019-02-19T06:51:00Z</dcterms:created>
  <dcterms:modified xsi:type="dcterms:W3CDTF">2021-04-10T14:54:17Z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