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85" r:id="rId3"/>
    <p:sldId id="277" r:id="rId4"/>
    <p:sldId id="267" r:id="rId5"/>
    <p:sldId id="278" r:id="rId6"/>
    <p:sldId id="281" r:id="rId7"/>
    <p:sldId id="286" r:id="rId8"/>
    <p:sldId id="280" r:id="rId9"/>
    <p:sldId id="284" r:id="rId10"/>
    <p:sldId id="268" r:id="rId11"/>
    <p:sldId id="283" r:id="rId12"/>
    <p:sldId id="282" r:id="rId13"/>
    <p:sldId id="287"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32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16" autoAdjust="0"/>
    <p:restoredTop sz="92273"/>
  </p:normalViewPr>
  <p:slideViewPr>
    <p:cSldViewPr snapToGrid="0">
      <p:cViewPr varScale="1">
        <p:scale>
          <a:sx n="204" d="100"/>
          <a:sy n="204" d="100"/>
        </p:scale>
        <p:origin x="208"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A8E01D-0372-4755-B740-2662A354DDB8}"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153CF9B4-2DA8-4334-B3DA-7E827DCC7083}">
      <dgm:prSet/>
      <dgm:spPr/>
      <dgm:t>
        <a:bodyPr/>
        <a:lstStyle/>
        <a:p>
          <a:r>
            <a:rPr lang="en-US"/>
            <a:t>Create</a:t>
          </a:r>
        </a:p>
      </dgm:t>
    </dgm:pt>
    <dgm:pt modelId="{03BB93F6-13EB-40AE-93BA-DD4E0685BF26}" type="parTrans" cxnId="{516CCBC5-97B3-4D0C-9811-44C011A17C53}">
      <dgm:prSet/>
      <dgm:spPr/>
      <dgm:t>
        <a:bodyPr/>
        <a:lstStyle/>
        <a:p>
          <a:endParaRPr lang="en-US"/>
        </a:p>
      </dgm:t>
    </dgm:pt>
    <dgm:pt modelId="{A1262C36-A133-4AAC-8B98-15D0AB584AB5}" type="sibTrans" cxnId="{516CCBC5-97B3-4D0C-9811-44C011A17C53}">
      <dgm:prSet/>
      <dgm:spPr/>
      <dgm:t>
        <a:bodyPr/>
        <a:lstStyle/>
        <a:p>
          <a:endParaRPr lang="en-US"/>
        </a:p>
      </dgm:t>
    </dgm:pt>
    <dgm:pt modelId="{0B9DA8DD-BADE-426D-A1A4-497D7FA0C4E9}">
      <dgm:prSet/>
      <dgm:spPr/>
      <dgm:t>
        <a:bodyPr/>
        <a:lstStyle/>
        <a:p>
          <a:r>
            <a:rPr lang="en-US"/>
            <a:t>Create the App on Heroku. </a:t>
          </a:r>
        </a:p>
      </dgm:t>
    </dgm:pt>
    <dgm:pt modelId="{EF82793A-C2FA-40B1-B5C1-9B31F5133794}" type="parTrans" cxnId="{067EA92A-1F7C-4A99-B4D3-B0B1BCFCCACA}">
      <dgm:prSet/>
      <dgm:spPr/>
      <dgm:t>
        <a:bodyPr/>
        <a:lstStyle/>
        <a:p>
          <a:endParaRPr lang="en-US"/>
        </a:p>
      </dgm:t>
    </dgm:pt>
    <dgm:pt modelId="{1045699B-C5AD-4EA6-938C-2FE7858B77BA}" type="sibTrans" cxnId="{067EA92A-1F7C-4A99-B4D3-B0B1BCFCCACA}">
      <dgm:prSet/>
      <dgm:spPr/>
      <dgm:t>
        <a:bodyPr/>
        <a:lstStyle/>
        <a:p>
          <a:endParaRPr lang="en-US"/>
        </a:p>
      </dgm:t>
    </dgm:pt>
    <dgm:pt modelId="{993D37F5-1252-4D6C-BF2E-4391D6F8C8DF}">
      <dgm:prSet/>
      <dgm:spPr/>
      <dgm:t>
        <a:bodyPr/>
        <a:lstStyle/>
        <a:p>
          <a:r>
            <a:rPr lang="en-US"/>
            <a:t>Create</a:t>
          </a:r>
        </a:p>
      </dgm:t>
    </dgm:pt>
    <dgm:pt modelId="{D9E09CFF-CC0F-4BC5-B043-BF6CF190A5C6}" type="parTrans" cxnId="{BCCAE692-AE1D-4FF0-B42A-5122663DBB0A}">
      <dgm:prSet/>
      <dgm:spPr/>
      <dgm:t>
        <a:bodyPr/>
        <a:lstStyle/>
        <a:p>
          <a:endParaRPr lang="en-US"/>
        </a:p>
      </dgm:t>
    </dgm:pt>
    <dgm:pt modelId="{C982D370-E2E7-4214-8475-94864A1032A0}" type="sibTrans" cxnId="{BCCAE692-AE1D-4FF0-B42A-5122663DBB0A}">
      <dgm:prSet/>
      <dgm:spPr/>
      <dgm:t>
        <a:bodyPr/>
        <a:lstStyle/>
        <a:p>
          <a:endParaRPr lang="en-US"/>
        </a:p>
      </dgm:t>
    </dgm:pt>
    <dgm:pt modelId="{CCBC9097-3F57-48DE-AA8C-8D53398BA86F}">
      <dgm:prSet/>
      <dgm:spPr/>
      <dgm:t>
        <a:bodyPr/>
        <a:lstStyle/>
        <a:p>
          <a:r>
            <a:rPr lang="en-US"/>
            <a:t>Create a Procfile for Heroku.</a:t>
          </a:r>
        </a:p>
      </dgm:t>
    </dgm:pt>
    <dgm:pt modelId="{DD933880-FDD5-4A35-9FF6-F7C8234AD520}" type="parTrans" cxnId="{67022013-471E-48D1-81DE-8650A4800F66}">
      <dgm:prSet/>
      <dgm:spPr/>
      <dgm:t>
        <a:bodyPr/>
        <a:lstStyle/>
        <a:p>
          <a:endParaRPr lang="en-US"/>
        </a:p>
      </dgm:t>
    </dgm:pt>
    <dgm:pt modelId="{80157053-5A6E-4C88-8248-F064E94AF003}" type="sibTrans" cxnId="{67022013-471E-48D1-81DE-8650A4800F66}">
      <dgm:prSet/>
      <dgm:spPr/>
      <dgm:t>
        <a:bodyPr/>
        <a:lstStyle/>
        <a:p>
          <a:endParaRPr lang="en-US"/>
        </a:p>
      </dgm:t>
    </dgm:pt>
    <dgm:pt modelId="{C5413D04-BC69-428F-9347-70091A5656D6}">
      <dgm:prSet/>
      <dgm:spPr/>
      <dgm:t>
        <a:bodyPr/>
        <a:lstStyle/>
        <a:p>
          <a:r>
            <a:rPr lang="en-US"/>
            <a:t>Create</a:t>
          </a:r>
        </a:p>
      </dgm:t>
    </dgm:pt>
    <dgm:pt modelId="{D01CACC2-63E7-4188-AFC1-8BE48312A88C}" type="parTrans" cxnId="{D287E9D5-AAF6-4659-ADE9-B28BA6398C40}">
      <dgm:prSet/>
      <dgm:spPr/>
      <dgm:t>
        <a:bodyPr/>
        <a:lstStyle/>
        <a:p>
          <a:endParaRPr lang="en-US"/>
        </a:p>
      </dgm:t>
    </dgm:pt>
    <dgm:pt modelId="{40FDB6B2-769C-4686-9336-00564C16DD4B}" type="sibTrans" cxnId="{D287E9D5-AAF6-4659-ADE9-B28BA6398C40}">
      <dgm:prSet/>
      <dgm:spPr/>
      <dgm:t>
        <a:bodyPr/>
        <a:lstStyle/>
        <a:p>
          <a:endParaRPr lang="en-US"/>
        </a:p>
      </dgm:t>
    </dgm:pt>
    <dgm:pt modelId="{EC4A3DDE-FA57-4D55-B8AE-1F9CD4F83884}">
      <dgm:prSet/>
      <dgm:spPr/>
      <dgm:t>
        <a:bodyPr/>
        <a:lstStyle/>
        <a:p>
          <a:r>
            <a:rPr lang="en-US"/>
            <a:t>Create a requirement text</a:t>
          </a:r>
        </a:p>
      </dgm:t>
    </dgm:pt>
    <dgm:pt modelId="{1B709DA4-3C93-4D90-8203-F96DABD203C2}" type="parTrans" cxnId="{0D2422B5-5A2B-415E-88D9-BCA872665367}">
      <dgm:prSet/>
      <dgm:spPr/>
      <dgm:t>
        <a:bodyPr/>
        <a:lstStyle/>
        <a:p>
          <a:endParaRPr lang="en-US"/>
        </a:p>
      </dgm:t>
    </dgm:pt>
    <dgm:pt modelId="{94167088-F169-4790-A85D-2134BA218893}" type="sibTrans" cxnId="{0D2422B5-5A2B-415E-88D9-BCA872665367}">
      <dgm:prSet/>
      <dgm:spPr/>
      <dgm:t>
        <a:bodyPr/>
        <a:lstStyle/>
        <a:p>
          <a:endParaRPr lang="en-US"/>
        </a:p>
      </dgm:t>
    </dgm:pt>
    <dgm:pt modelId="{C5D2ED54-D014-4A2B-9BA9-E143660C377F}">
      <dgm:prSet/>
      <dgm:spPr/>
      <dgm:t>
        <a:bodyPr/>
        <a:lstStyle/>
        <a:p>
          <a:r>
            <a:rPr lang="en-US"/>
            <a:t>Connect</a:t>
          </a:r>
        </a:p>
      </dgm:t>
    </dgm:pt>
    <dgm:pt modelId="{D50E64E4-1FBC-4443-8835-49B595C89406}" type="parTrans" cxnId="{3937C34B-3383-43FD-87C6-8FF81448E72B}">
      <dgm:prSet/>
      <dgm:spPr/>
      <dgm:t>
        <a:bodyPr/>
        <a:lstStyle/>
        <a:p>
          <a:endParaRPr lang="en-US"/>
        </a:p>
      </dgm:t>
    </dgm:pt>
    <dgm:pt modelId="{35885870-0992-47F1-974D-3CEAC97BF072}" type="sibTrans" cxnId="{3937C34B-3383-43FD-87C6-8FF81448E72B}">
      <dgm:prSet/>
      <dgm:spPr/>
      <dgm:t>
        <a:bodyPr/>
        <a:lstStyle/>
        <a:p>
          <a:endParaRPr lang="en-US"/>
        </a:p>
      </dgm:t>
    </dgm:pt>
    <dgm:pt modelId="{4BD2064E-C1A0-47D5-BCCC-E39D0DE8B5B3}">
      <dgm:prSet/>
      <dgm:spPr/>
      <dgm:t>
        <a:bodyPr/>
        <a:lstStyle/>
        <a:p>
          <a:r>
            <a:rPr lang="en-US"/>
            <a:t>Connect Github to Heroku</a:t>
          </a:r>
        </a:p>
      </dgm:t>
    </dgm:pt>
    <dgm:pt modelId="{4EFA91E8-C51E-4D81-8226-E0266466C310}" type="parTrans" cxnId="{C3947A31-7DA9-45EA-B748-5D22B55EB9AF}">
      <dgm:prSet/>
      <dgm:spPr/>
      <dgm:t>
        <a:bodyPr/>
        <a:lstStyle/>
        <a:p>
          <a:endParaRPr lang="en-US"/>
        </a:p>
      </dgm:t>
    </dgm:pt>
    <dgm:pt modelId="{55AF85A4-605B-4B76-88D1-951622BFB1C8}" type="sibTrans" cxnId="{C3947A31-7DA9-45EA-B748-5D22B55EB9AF}">
      <dgm:prSet/>
      <dgm:spPr/>
      <dgm:t>
        <a:bodyPr/>
        <a:lstStyle/>
        <a:p>
          <a:endParaRPr lang="en-US"/>
        </a:p>
      </dgm:t>
    </dgm:pt>
    <dgm:pt modelId="{AB80B0D7-9EE5-4944-A17C-F2B4A75984F9}">
      <dgm:prSet/>
      <dgm:spPr/>
      <dgm:t>
        <a:bodyPr/>
        <a:lstStyle/>
        <a:p>
          <a:r>
            <a:rPr lang="en-US"/>
            <a:t>Push</a:t>
          </a:r>
        </a:p>
      </dgm:t>
    </dgm:pt>
    <dgm:pt modelId="{527EE876-68A8-438C-8B97-65B3C88466BB}" type="parTrans" cxnId="{5AC2DC4E-108F-4371-BBCC-8002B00A5E75}">
      <dgm:prSet/>
      <dgm:spPr/>
      <dgm:t>
        <a:bodyPr/>
        <a:lstStyle/>
        <a:p>
          <a:endParaRPr lang="en-US"/>
        </a:p>
      </dgm:t>
    </dgm:pt>
    <dgm:pt modelId="{01AD918F-BA71-4169-9B3D-823FC623568D}" type="sibTrans" cxnId="{5AC2DC4E-108F-4371-BBCC-8002B00A5E75}">
      <dgm:prSet/>
      <dgm:spPr/>
      <dgm:t>
        <a:bodyPr/>
        <a:lstStyle/>
        <a:p>
          <a:endParaRPr lang="en-US"/>
        </a:p>
      </dgm:t>
    </dgm:pt>
    <dgm:pt modelId="{376101E5-8B71-451B-AC20-2E0C1461F0C8}">
      <dgm:prSet/>
      <dgm:spPr/>
      <dgm:t>
        <a:bodyPr/>
        <a:lstStyle/>
        <a:p>
          <a:r>
            <a:rPr lang="en-US"/>
            <a:t>Push Your GitHub Repo to Heroku to Deploy.</a:t>
          </a:r>
        </a:p>
      </dgm:t>
    </dgm:pt>
    <dgm:pt modelId="{638C0E5F-9669-4E69-BFD1-192462EC47D5}" type="parTrans" cxnId="{2BC2B625-B94B-41E4-A754-2B4B09FF0CCC}">
      <dgm:prSet/>
      <dgm:spPr/>
      <dgm:t>
        <a:bodyPr/>
        <a:lstStyle/>
        <a:p>
          <a:endParaRPr lang="en-US"/>
        </a:p>
      </dgm:t>
    </dgm:pt>
    <dgm:pt modelId="{0324F739-1D67-482E-8B4C-B46639057A67}" type="sibTrans" cxnId="{2BC2B625-B94B-41E4-A754-2B4B09FF0CCC}">
      <dgm:prSet/>
      <dgm:spPr/>
      <dgm:t>
        <a:bodyPr/>
        <a:lstStyle/>
        <a:p>
          <a:endParaRPr lang="en-US"/>
        </a:p>
      </dgm:t>
    </dgm:pt>
    <dgm:pt modelId="{9FB5C64A-172B-604E-B511-34B2E8E317F3}" type="pres">
      <dgm:prSet presAssocID="{F3A8E01D-0372-4755-B740-2662A354DDB8}" presName="Name0" presStyleCnt="0">
        <dgm:presLayoutVars>
          <dgm:dir/>
          <dgm:animLvl val="lvl"/>
          <dgm:resizeHandles val="exact"/>
        </dgm:presLayoutVars>
      </dgm:prSet>
      <dgm:spPr/>
    </dgm:pt>
    <dgm:pt modelId="{DFBFFA85-9116-E447-A0CA-53C544908CCD}" type="pres">
      <dgm:prSet presAssocID="{AB80B0D7-9EE5-4944-A17C-F2B4A75984F9}" presName="boxAndChildren" presStyleCnt="0"/>
      <dgm:spPr/>
    </dgm:pt>
    <dgm:pt modelId="{EFAAEA84-BCD5-2A4D-A0EF-1149B443FB1C}" type="pres">
      <dgm:prSet presAssocID="{AB80B0D7-9EE5-4944-A17C-F2B4A75984F9}" presName="parentTextBox" presStyleLbl="alignNode1" presStyleIdx="0" presStyleCnt="5"/>
      <dgm:spPr/>
    </dgm:pt>
    <dgm:pt modelId="{183FB2F9-56CD-D94A-85D9-1712F6A54040}" type="pres">
      <dgm:prSet presAssocID="{AB80B0D7-9EE5-4944-A17C-F2B4A75984F9}" presName="descendantBox" presStyleLbl="bgAccFollowNode1" presStyleIdx="0" presStyleCnt="5"/>
      <dgm:spPr/>
    </dgm:pt>
    <dgm:pt modelId="{0658E063-EA0C-6341-8C03-76935C1EA02A}" type="pres">
      <dgm:prSet presAssocID="{35885870-0992-47F1-974D-3CEAC97BF072}" presName="sp" presStyleCnt="0"/>
      <dgm:spPr/>
    </dgm:pt>
    <dgm:pt modelId="{C12BFA59-8596-9F42-A11C-F5188FC37B66}" type="pres">
      <dgm:prSet presAssocID="{C5D2ED54-D014-4A2B-9BA9-E143660C377F}" presName="arrowAndChildren" presStyleCnt="0"/>
      <dgm:spPr/>
    </dgm:pt>
    <dgm:pt modelId="{4D186B39-F733-B84B-96A1-B032F4C580A9}" type="pres">
      <dgm:prSet presAssocID="{C5D2ED54-D014-4A2B-9BA9-E143660C377F}" presName="parentTextArrow" presStyleLbl="node1" presStyleIdx="0" presStyleCnt="0"/>
      <dgm:spPr/>
    </dgm:pt>
    <dgm:pt modelId="{E68D5ED9-55E7-B342-B27A-3242D77F1877}" type="pres">
      <dgm:prSet presAssocID="{C5D2ED54-D014-4A2B-9BA9-E143660C377F}" presName="arrow" presStyleLbl="alignNode1" presStyleIdx="1" presStyleCnt="5"/>
      <dgm:spPr/>
    </dgm:pt>
    <dgm:pt modelId="{623AC694-DBF1-AB49-8823-95893C816531}" type="pres">
      <dgm:prSet presAssocID="{C5D2ED54-D014-4A2B-9BA9-E143660C377F}" presName="descendantArrow" presStyleLbl="bgAccFollowNode1" presStyleIdx="1" presStyleCnt="5"/>
      <dgm:spPr/>
    </dgm:pt>
    <dgm:pt modelId="{DF8776AB-764C-3C4F-AD9D-6322805958AD}" type="pres">
      <dgm:prSet presAssocID="{40FDB6B2-769C-4686-9336-00564C16DD4B}" presName="sp" presStyleCnt="0"/>
      <dgm:spPr/>
    </dgm:pt>
    <dgm:pt modelId="{BB0F48CF-DABE-8045-9319-9D08717FA535}" type="pres">
      <dgm:prSet presAssocID="{C5413D04-BC69-428F-9347-70091A5656D6}" presName="arrowAndChildren" presStyleCnt="0"/>
      <dgm:spPr/>
    </dgm:pt>
    <dgm:pt modelId="{C1DB8E8A-81CA-3F45-8AD5-799164FD9B19}" type="pres">
      <dgm:prSet presAssocID="{C5413D04-BC69-428F-9347-70091A5656D6}" presName="parentTextArrow" presStyleLbl="node1" presStyleIdx="0" presStyleCnt="0"/>
      <dgm:spPr/>
    </dgm:pt>
    <dgm:pt modelId="{90E8D7C2-B562-5540-8744-FE64F3ACF9A6}" type="pres">
      <dgm:prSet presAssocID="{C5413D04-BC69-428F-9347-70091A5656D6}" presName="arrow" presStyleLbl="alignNode1" presStyleIdx="2" presStyleCnt="5"/>
      <dgm:spPr/>
    </dgm:pt>
    <dgm:pt modelId="{3310E2A0-892C-8742-85DF-5CC4917DB137}" type="pres">
      <dgm:prSet presAssocID="{C5413D04-BC69-428F-9347-70091A5656D6}" presName="descendantArrow" presStyleLbl="bgAccFollowNode1" presStyleIdx="2" presStyleCnt="5"/>
      <dgm:spPr/>
    </dgm:pt>
    <dgm:pt modelId="{9AEF3853-77C1-6C44-911E-D0259208A8DE}" type="pres">
      <dgm:prSet presAssocID="{C982D370-E2E7-4214-8475-94864A1032A0}" presName="sp" presStyleCnt="0"/>
      <dgm:spPr/>
    </dgm:pt>
    <dgm:pt modelId="{A2099D5E-9B8D-514D-A938-EBDC950478E0}" type="pres">
      <dgm:prSet presAssocID="{993D37F5-1252-4D6C-BF2E-4391D6F8C8DF}" presName="arrowAndChildren" presStyleCnt="0"/>
      <dgm:spPr/>
    </dgm:pt>
    <dgm:pt modelId="{65655CFD-9692-2041-8BB8-C1540C1D9915}" type="pres">
      <dgm:prSet presAssocID="{993D37F5-1252-4D6C-BF2E-4391D6F8C8DF}" presName="parentTextArrow" presStyleLbl="node1" presStyleIdx="0" presStyleCnt="0"/>
      <dgm:spPr/>
    </dgm:pt>
    <dgm:pt modelId="{429F2473-1285-784B-9AC5-40CDDDAB0185}" type="pres">
      <dgm:prSet presAssocID="{993D37F5-1252-4D6C-BF2E-4391D6F8C8DF}" presName="arrow" presStyleLbl="alignNode1" presStyleIdx="3" presStyleCnt="5"/>
      <dgm:spPr/>
    </dgm:pt>
    <dgm:pt modelId="{DBE69F2C-7205-004E-87F8-6DE28902B32B}" type="pres">
      <dgm:prSet presAssocID="{993D37F5-1252-4D6C-BF2E-4391D6F8C8DF}" presName="descendantArrow" presStyleLbl="bgAccFollowNode1" presStyleIdx="3" presStyleCnt="5"/>
      <dgm:spPr/>
    </dgm:pt>
    <dgm:pt modelId="{F537B8F0-591C-1F49-B2CB-25F92CD7482B}" type="pres">
      <dgm:prSet presAssocID="{A1262C36-A133-4AAC-8B98-15D0AB584AB5}" presName="sp" presStyleCnt="0"/>
      <dgm:spPr/>
    </dgm:pt>
    <dgm:pt modelId="{92DF21DD-70F8-DA4F-9317-D45CD046A89D}" type="pres">
      <dgm:prSet presAssocID="{153CF9B4-2DA8-4334-B3DA-7E827DCC7083}" presName="arrowAndChildren" presStyleCnt="0"/>
      <dgm:spPr/>
    </dgm:pt>
    <dgm:pt modelId="{3F26DD28-B0D6-3444-9052-7A45A01B71AF}" type="pres">
      <dgm:prSet presAssocID="{153CF9B4-2DA8-4334-B3DA-7E827DCC7083}" presName="parentTextArrow" presStyleLbl="node1" presStyleIdx="0" presStyleCnt="0"/>
      <dgm:spPr/>
    </dgm:pt>
    <dgm:pt modelId="{65F0AF8C-A9AA-4744-9E83-98D88F581A75}" type="pres">
      <dgm:prSet presAssocID="{153CF9B4-2DA8-4334-B3DA-7E827DCC7083}" presName="arrow" presStyleLbl="alignNode1" presStyleIdx="4" presStyleCnt="5"/>
      <dgm:spPr/>
    </dgm:pt>
    <dgm:pt modelId="{07103873-EE5F-EC44-8EEA-9CD697FD287B}" type="pres">
      <dgm:prSet presAssocID="{153CF9B4-2DA8-4334-B3DA-7E827DCC7083}" presName="descendantArrow" presStyleLbl="bgAccFollowNode1" presStyleIdx="4" presStyleCnt="5"/>
      <dgm:spPr/>
    </dgm:pt>
  </dgm:ptLst>
  <dgm:cxnLst>
    <dgm:cxn modelId="{67022013-471E-48D1-81DE-8650A4800F66}" srcId="{993D37F5-1252-4D6C-BF2E-4391D6F8C8DF}" destId="{CCBC9097-3F57-48DE-AA8C-8D53398BA86F}" srcOrd="0" destOrd="0" parTransId="{DD933880-FDD5-4A35-9FF6-F7C8234AD520}" sibTransId="{80157053-5A6E-4C88-8248-F064E94AF003}"/>
    <dgm:cxn modelId="{AAAE661C-F9F3-2F40-819E-2D500418C4F7}" type="presOf" srcId="{CCBC9097-3F57-48DE-AA8C-8D53398BA86F}" destId="{DBE69F2C-7205-004E-87F8-6DE28902B32B}" srcOrd="0" destOrd="0" presId="urn:microsoft.com/office/officeart/2016/7/layout/VerticalDownArrowProcess"/>
    <dgm:cxn modelId="{2BC2B625-B94B-41E4-A754-2B4B09FF0CCC}" srcId="{AB80B0D7-9EE5-4944-A17C-F2B4A75984F9}" destId="{376101E5-8B71-451B-AC20-2E0C1461F0C8}" srcOrd="0" destOrd="0" parTransId="{638C0E5F-9669-4E69-BFD1-192462EC47D5}" sibTransId="{0324F739-1D67-482E-8B4C-B46639057A67}"/>
    <dgm:cxn modelId="{067EA92A-1F7C-4A99-B4D3-B0B1BCFCCACA}" srcId="{153CF9B4-2DA8-4334-B3DA-7E827DCC7083}" destId="{0B9DA8DD-BADE-426D-A1A4-497D7FA0C4E9}" srcOrd="0" destOrd="0" parTransId="{EF82793A-C2FA-40B1-B5C1-9B31F5133794}" sibTransId="{1045699B-C5AD-4EA6-938C-2FE7858B77BA}"/>
    <dgm:cxn modelId="{C3947A31-7DA9-45EA-B748-5D22B55EB9AF}" srcId="{C5D2ED54-D014-4A2B-9BA9-E143660C377F}" destId="{4BD2064E-C1A0-47D5-BCCC-E39D0DE8B5B3}" srcOrd="0" destOrd="0" parTransId="{4EFA91E8-C51E-4D81-8226-E0266466C310}" sibTransId="{55AF85A4-605B-4B76-88D1-951622BFB1C8}"/>
    <dgm:cxn modelId="{16DA0E37-BA15-5A4B-8997-D20E2A2E0169}" type="presOf" srcId="{C5D2ED54-D014-4A2B-9BA9-E143660C377F}" destId="{4D186B39-F733-B84B-96A1-B032F4C580A9}" srcOrd="0" destOrd="0" presId="urn:microsoft.com/office/officeart/2016/7/layout/VerticalDownArrowProcess"/>
    <dgm:cxn modelId="{A2070E39-CB46-6046-B3AE-81FA0537361E}" type="presOf" srcId="{C5D2ED54-D014-4A2B-9BA9-E143660C377F}" destId="{E68D5ED9-55E7-B342-B27A-3242D77F1877}" srcOrd="1" destOrd="0" presId="urn:microsoft.com/office/officeart/2016/7/layout/VerticalDownArrowProcess"/>
    <dgm:cxn modelId="{3CABE339-548A-4E45-901A-CA71C0EC3EDD}" type="presOf" srcId="{C5413D04-BC69-428F-9347-70091A5656D6}" destId="{C1DB8E8A-81CA-3F45-8AD5-799164FD9B19}" srcOrd="0" destOrd="0" presId="urn:microsoft.com/office/officeart/2016/7/layout/VerticalDownArrowProcess"/>
    <dgm:cxn modelId="{8DD9723D-6E59-6D47-8775-C25D78BA2299}" type="presOf" srcId="{0B9DA8DD-BADE-426D-A1A4-497D7FA0C4E9}" destId="{07103873-EE5F-EC44-8EEA-9CD697FD287B}" srcOrd="0" destOrd="0" presId="urn:microsoft.com/office/officeart/2016/7/layout/VerticalDownArrowProcess"/>
    <dgm:cxn modelId="{3937C34B-3383-43FD-87C6-8FF81448E72B}" srcId="{F3A8E01D-0372-4755-B740-2662A354DDB8}" destId="{C5D2ED54-D014-4A2B-9BA9-E143660C377F}" srcOrd="3" destOrd="0" parTransId="{D50E64E4-1FBC-4443-8835-49B595C89406}" sibTransId="{35885870-0992-47F1-974D-3CEAC97BF072}"/>
    <dgm:cxn modelId="{5AC2DC4E-108F-4371-BBCC-8002B00A5E75}" srcId="{F3A8E01D-0372-4755-B740-2662A354DDB8}" destId="{AB80B0D7-9EE5-4944-A17C-F2B4A75984F9}" srcOrd="4" destOrd="0" parTransId="{527EE876-68A8-438C-8B97-65B3C88466BB}" sibTransId="{01AD918F-BA71-4169-9B3D-823FC623568D}"/>
    <dgm:cxn modelId="{4D6A8A77-76A8-1249-99C1-219DE0CA977E}" type="presOf" srcId="{4BD2064E-C1A0-47D5-BCCC-E39D0DE8B5B3}" destId="{623AC694-DBF1-AB49-8823-95893C816531}" srcOrd="0" destOrd="0" presId="urn:microsoft.com/office/officeart/2016/7/layout/VerticalDownArrowProcess"/>
    <dgm:cxn modelId="{D127FC7D-EF1C-E64B-B876-9A4B82CE7B53}" type="presOf" srcId="{993D37F5-1252-4D6C-BF2E-4391D6F8C8DF}" destId="{65655CFD-9692-2041-8BB8-C1540C1D9915}" srcOrd="0" destOrd="0" presId="urn:microsoft.com/office/officeart/2016/7/layout/VerticalDownArrowProcess"/>
    <dgm:cxn modelId="{B75BE27F-5D66-8945-90EE-5E0A7ECAD2B7}" type="presOf" srcId="{F3A8E01D-0372-4755-B740-2662A354DDB8}" destId="{9FB5C64A-172B-604E-B511-34B2E8E317F3}" srcOrd="0" destOrd="0" presId="urn:microsoft.com/office/officeart/2016/7/layout/VerticalDownArrowProcess"/>
    <dgm:cxn modelId="{E0EAD28D-FA17-4742-A999-4644109EEB28}" type="presOf" srcId="{376101E5-8B71-451B-AC20-2E0C1461F0C8}" destId="{183FB2F9-56CD-D94A-85D9-1712F6A54040}" srcOrd="0" destOrd="0" presId="urn:microsoft.com/office/officeart/2016/7/layout/VerticalDownArrowProcess"/>
    <dgm:cxn modelId="{AFA30F91-7574-E740-ABEF-6D7D8AF5D14A}" type="presOf" srcId="{C5413D04-BC69-428F-9347-70091A5656D6}" destId="{90E8D7C2-B562-5540-8744-FE64F3ACF9A6}" srcOrd="1" destOrd="0" presId="urn:microsoft.com/office/officeart/2016/7/layout/VerticalDownArrowProcess"/>
    <dgm:cxn modelId="{BCCAE692-AE1D-4FF0-B42A-5122663DBB0A}" srcId="{F3A8E01D-0372-4755-B740-2662A354DDB8}" destId="{993D37F5-1252-4D6C-BF2E-4391D6F8C8DF}" srcOrd="1" destOrd="0" parTransId="{D9E09CFF-CC0F-4BC5-B043-BF6CF190A5C6}" sibTransId="{C982D370-E2E7-4214-8475-94864A1032A0}"/>
    <dgm:cxn modelId="{C36A14A0-EED0-F349-9532-F7DE6D11D972}" type="presOf" srcId="{AB80B0D7-9EE5-4944-A17C-F2B4A75984F9}" destId="{EFAAEA84-BCD5-2A4D-A0EF-1149B443FB1C}" srcOrd="0" destOrd="0" presId="urn:microsoft.com/office/officeart/2016/7/layout/VerticalDownArrowProcess"/>
    <dgm:cxn modelId="{8A2855AB-0600-3842-B2EA-BF274EE48E3E}" type="presOf" srcId="{153CF9B4-2DA8-4334-B3DA-7E827DCC7083}" destId="{3F26DD28-B0D6-3444-9052-7A45A01B71AF}" srcOrd="0" destOrd="0" presId="urn:microsoft.com/office/officeart/2016/7/layout/VerticalDownArrowProcess"/>
    <dgm:cxn modelId="{0D2422B5-5A2B-415E-88D9-BCA872665367}" srcId="{C5413D04-BC69-428F-9347-70091A5656D6}" destId="{EC4A3DDE-FA57-4D55-B8AE-1F9CD4F83884}" srcOrd="0" destOrd="0" parTransId="{1B709DA4-3C93-4D90-8203-F96DABD203C2}" sibTransId="{94167088-F169-4790-A85D-2134BA218893}"/>
    <dgm:cxn modelId="{516CCBC5-97B3-4D0C-9811-44C011A17C53}" srcId="{F3A8E01D-0372-4755-B740-2662A354DDB8}" destId="{153CF9B4-2DA8-4334-B3DA-7E827DCC7083}" srcOrd="0" destOrd="0" parTransId="{03BB93F6-13EB-40AE-93BA-DD4E0685BF26}" sibTransId="{A1262C36-A133-4AAC-8B98-15D0AB584AB5}"/>
    <dgm:cxn modelId="{6F0D4BCB-6A3E-0E49-9220-C7AAFD2F303D}" type="presOf" srcId="{993D37F5-1252-4D6C-BF2E-4391D6F8C8DF}" destId="{429F2473-1285-784B-9AC5-40CDDDAB0185}" srcOrd="1" destOrd="0" presId="urn:microsoft.com/office/officeart/2016/7/layout/VerticalDownArrowProcess"/>
    <dgm:cxn modelId="{D287E9D5-AAF6-4659-ADE9-B28BA6398C40}" srcId="{F3A8E01D-0372-4755-B740-2662A354DDB8}" destId="{C5413D04-BC69-428F-9347-70091A5656D6}" srcOrd="2" destOrd="0" parTransId="{D01CACC2-63E7-4188-AFC1-8BE48312A88C}" sibTransId="{40FDB6B2-769C-4686-9336-00564C16DD4B}"/>
    <dgm:cxn modelId="{0F619FE0-18C7-FC4E-B6BB-CE3C0291FAE6}" type="presOf" srcId="{153CF9B4-2DA8-4334-B3DA-7E827DCC7083}" destId="{65F0AF8C-A9AA-4744-9E83-98D88F581A75}" srcOrd="1" destOrd="0" presId="urn:microsoft.com/office/officeart/2016/7/layout/VerticalDownArrowProcess"/>
    <dgm:cxn modelId="{059944F2-EE5E-9B47-8A59-BAE5092824BC}" type="presOf" srcId="{EC4A3DDE-FA57-4D55-B8AE-1F9CD4F83884}" destId="{3310E2A0-892C-8742-85DF-5CC4917DB137}" srcOrd="0" destOrd="0" presId="urn:microsoft.com/office/officeart/2016/7/layout/VerticalDownArrowProcess"/>
    <dgm:cxn modelId="{DFC06A0A-B23D-9548-BE20-72212867B001}" type="presParOf" srcId="{9FB5C64A-172B-604E-B511-34B2E8E317F3}" destId="{DFBFFA85-9116-E447-A0CA-53C544908CCD}" srcOrd="0" destOrd="0" presId="urn:microsoft.com/office/officeart/2016/7/layout/VerticalDownArrowProcess"/>
    <dgm:cxn modelId="{D36758A3-A5AF-E344-AF7C-0038CAF7A20D}" type="presParOf" srcId="{DFBFFA85-9116-E447-A0CA-53C544908CCD}" destId="{EFAAEA84-BCD5-2A4D-A0EF-1149B443FB1C}" srcOrd="0" destOrd="0" presId="urn:microsoft.com/office/officeart/2016/7/layout/VerticalDownArrowProcess"/>
    <dgm:cxn modelId="{73FE160B-B459-8E4B-B8BE-80BE2B2923AE}" type="presParOf" srcId="{DFBFFA85-9116-E447-A0CA-53C544908CCD}" destId="{183FB2F9-56CD-D94A-85D9-1712F6A54040}" srcOrd="1" destOrd="0" presId="urn:microsoft.com/office/officeart/2016/7/layout/VerticalDownArrowProcess"/>
    <dgm:cxn modelId="{DAECECBC-7DC8-DD45-B0E9-E0E0F1C0358E}" type="presParOf" srcId="{9FB5C64A-172B-604E-B511-34B2E8E317F3}" destId="{0658E063-EA0C-6341-8C03-76935C1EA02A}" srcOrd="1" destOrd="0" presId="urn:microsoft.com/office/officeart/2016/7/layout/VerticalDownArrowProcess"/>
    <dgm:cxn modelId="{6BD859FB-8B95-4143-BE18-C9C4AD2D15F8}" type="presParOf" srcId="{9FB5C64A-172B-604E-B511-34B2E8E317F3}" destId="{C12BFA59-8596-9F42-A11C-F5188FC37B66}" srcOrd="2" destOrd="0" presId="urn:microsoft.com/office/officeart/2016/7/layout/VerticalDownArrowProcess"/>
    <dgm:cxn modelId="{684E686C-3955-0242-9759-4173F11D3F45}" type="presParOf" srcId="{C12BFA59-8596-9F42-A11C-F5188FC37B66}" destId="{4D186B39-F733-B84B-96A1-B032F4C580A9}" srcOrd="0" destOrd="0" presId="urn:microsoft.com/office/officeart/2016/7/layout/VerticalDownArrowProcess"/>
    <dgm:cxn modelId="{6E6E34AD-4CAD-9645-B3B8-818CF833BDB9}" type="presParOf" srcId="{C12BFA59-8596-9F42-A11C-F5188FC37B66}" destId="{E68D5ED9-55E7-B342-B27A-3242D77F1877}" srcOrd="1" destOrd="0" presId="urn:microsoft.com/office/officeart/2016/7/layout/VerticalDownArrowProcess"/>
    <dgm:cxn modelId="{6F8A64AD-2512-AE44-B6F6-B50AB0E8BBF8}" type="presParOf" srcId="{C12BFA59-8596-9F42-A11C-F5188FC37B66}" destId="{623AC694-DBF1-AB49-8823-95893C816531}" srcOrd="2" destOrd="0" presId="urn:microsoft.com/office/officeart/2016/7/layout/VerticalDownArrowProcess"/>
    <dgm:cxn modelId="{16DF529D-8F7B-DE40-A7DF-579862E9CD42}" type="presParOf" srcId="{9FB5C64A-172B-604E-B511-34B2E8E317F3}" destId="{DF8776AB-764C-3C4F-AD9D-6322805958AD}" srcOrd="3" destOrd="0" presId="urn:microsoft.com/office/officeart/2016/7/layout/VerticalDownArrowProcess"/>
    <dgm:cxn modelId="{409E7205-8979-1F4C-9CB5-ABEDB491ADDF}" type="presParOf" srcId="{9FB5C64A-172B-604E-B511-34B2E8E317F3}" destId="{BB0F48CF-DABE-8045-9319-9D08717FA535}" srcOrd="4" destOrd="0" presId="urn:microsoft.com/office/officeart/2016/7/layout/VerticalDownArrowProcess"/>
    <dgm:cxn modelId="{4FCD8C23-ECED-B54E-B265-6C9FD102A5FA}" type="presParOf" srcId="{BB0F48CF-DABE-8045-9319-9D08717FA535}" destId="{C1DB8E8A-81CA-3F45-8AD5-799164FD9B19}" srcOrd="0" destOrd="0" presId="urn:microsoft.com/office/officeart/2016/7/layout/VerticalDownArrowProcess"/>
    <dgm:cxn modelId="{C72833E4-AE12-6447-B850-49C9AF486802}" type="presParOf" srcId="{BB0F48CF-DABE-8045-9319-9D08717FA535}" destId="{90E8D7C2-B562-5540-8744-FE64F3ACF9A6}" srcOrd="1" destOrd="0" presId="urn:microsoft.com/office/officeart/2016/7/layout/VerticalDownArrowProcess"/>
    <dgm:cxn modelId="{09BB7CFE-167F-4147-AEBB-917F2A545703}" type="presParOf" srcId="{BB0F48CF-DABE-8045-9319-9D08717FA535}" destId="{3310E2A0-892C-8742-85DF-5CC4917DB137}" srcOrd="2" destOrd="0" presId="urn:microsoft.com/office/officeart/2016/7/layout/VerticalDownArrowProcess"/>
    <dgm:cxn modelId="{332BB3FC-47ED-9C4C-A2B6-1A3D8CB56ABC}" type="presParOf" srcId="{9FB5C64A-172B-604E-B511-34B2E8E317F3}" destId="{9AEF3853-77C1-6C44-911E-D0259208A8DE}" srcOrd="5" destOrd="0" presId="urn:microsoft.com/office/officeart/2016/7/layout/VerticalDownArrowProcess"/>
    <dgm:cxn modelId="{FF36E71B-C591-6F46-88BE-92F8A191317E}" type="presParOf" srcId="{9FB5C64A-172B-604E-B511-34B2E8E317F3}" destId="{A2099D5E-9B8D-514D-A938-EBDC950478E0}" srcOrd="6" destOrd="0" presId="urn:microsoft.com/office/officeart/2016/7/layout/VerticalDownArrowProcess"/>
    <dgm:cxn modelId="{C91572B3-3AD9-5F4B-8FE7-7024E0A18A38}" type="presParOf" srcId="{A2099D5E-9B8D-514D-A938-EBDC950478E0}" destId="{65655CFD-9692-2041-8BB8-C1540C1D9915}" srcOrd="0" destOrd="0" presId="urn:microsoft.com/office/officeart/2016/7/layout/VerticalDownArrowProcess"/>
    <dgm:cxn modelId="{AEEDE2EC-F610-D44E-930C-5E68B616D8B7}" type="presParOf" srcId="{A2099D5E-9B8D-514D-A938-EBDC950478E0}" destId="{429F2473-1285-784B-9AC5-40CDDDAB0185}" srcOrd="1" destOrd="0" presId="urn:microsoft.com/office/officeart/2016/7/layout/VerticalDownArrowProcess"/>
    <dgm:cxn modelId="{E438C96A-BC59-8D49-9CB1-A28858AC9AC4}" type="presParOf" srcId="{A2099D5E-9B8D-514D-A938-EBDC950478E0}" destId="{DBE69F2C-7205-004E-87F8-6DE28902B32B}" srcOrd="2" destOrd="0" presId="urn:microsoft.com/office/officeart/2016/7/layout/VerticalDownArrowProcess"/>
    <dgm:cxn modelId="{CF317E5D-E863-3A4F-BB9C-B8923AA8CEA8}" type="presParOf" srcId="{9FB5C64A-172B-604E-B511-34B2E8E317F3}" destId="{F537B8F0-591C-1F49-B2CB-25F92CD7482B}" srcOrd="7" destOrd="0" presId="urn:microsoft.com/office/officeart/2016/7/layout/VerticalDownArrowProcess"/>
    <dgm:cxn modelId="{3D279EF4-8AC6-0F44-AEDA-F8B9966EC8A9}" type="presParOf" srcId="{9FB5C64A-172B-604E-B511-34B2E8E317F3}" destId="{92DF21DD-70F8-DA4F-9317-D45CD046A89D}" srcOrd="8" destOrd="0" presId="urn:microsoft.com/office/officeart/2016/7/layout/VerticalDownArrowProcess"/>
    <dgm:cxn modelId="{6267B9D4-294E-9346-9F83-1B4C40C540AF}" type="presParOf" srcId="{92DF21DD-70F8-DA4F-9317-D45CD046A89D}" destId="{3F26DD28-B0D6-3444-9052-7A45A01B71AF}" srcOrd="0" destOrd="0" presId="urn:microsoft.com/office/officeart/2016/7/layout/VerticalDownArrowProcess"/>
    <dgm:cxn modelId="{28A3379F-F433-C94B-BDB9-491B74D61DE8}" type="presParOf" srcId="{92DF21DD-70F8-DA4F-9317-D45CD046A89D}" destId="{65F0AF8C-A9AA-4744-9E83-98D88F581A75}" srcOrd="1" destOrd="0" presId="urn:microsoft.com/office/officeart/2016/7/layout/VerticalDownArrowProcess"/>
    <dgm:cxn modelId="{566959CE-BB74-B949-BC08-B0B63E7DA2C6}" type="presParOf" srcId="{92DF21DD-70F8-DA4F-9317-D45CD046A89D}" destId="{07103873-EE5F-EC44-8EEA-9CD697FD287B}"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AAEA84-BCD5-2A4D-A0EF-1149B443FB1C}">
      <dsp:nvSpPr>
        <dsp:cNvPr id="0" name=""/>
        <dsp:cNvSpPr/>
      </dsp:nvSpPr>
      <dsp:spPr>
        <a:xfrm>
          <a:off x="0" y="3736288"/>
          <a:ext cx="2628900" cy="61296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49352" rIns="186967" bIns="149352" numCol="1" spcCol="1270" anchor="ctr" anchorCtr="0">
          <a:noAutofit/>
        </a:bodyPr>
        <a:lstStyle/>
        <a:p>
          <a:pPr marL="0" lvl="0" indent="0" algn="ctr" defTabSz="933450">
            <a:lnSpc>
              <a:spcPct val="90000"/>
            </a:lnSpc>
            <a:spcBef>
              <a:spcPct val="0"/>
            </a:spcBef>
            <a:spcAft>
              <a:spcPct val="35000"/>
            </a:spcAft>
            <a:buNone/>
          </a:pPr>
          <a:r>
            <a:rPr lang="en-US" sz="2100" kern="1200"/>
            <a:t>Push</a:t>
          </a:r>
        </a:p>
      </dsp:txBody>
      <dsp:txXfrm>
        <a:off x="0" y="3736288"/>
        <a:ext cx="2628900" cy="612969"/>
      </dsp:txXfrm>
    </dsp:sp>
    <dsp:sp modelId="{183FB2F9-56CD-D94A-85D9-1712F6A54040}">
      <dsp:nvSpPr>
        <dsp:cNvPr id="0" name=""/>
        <dsp:cNvSpPr/>
      </dsp:nvSpPr>
      <dsp:spPr>
        <a:xfrm>
          <a:off x="2628900" y="3736288"/>
          <a:ext cx="7886700" cy="6129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ctr" anchorCtr="0">
          <a:noAutofit/>
        </a:bodyPr>
        <a:lstStyle/>
        <a:p>
          <a:pPr marL="0" lvl="0" indent="0" algn="l" defTabSz="666750">
            <a:lnSpc>
              <a:spcPct val="90000"/>
            </a:lnSpc>
            <a:spcBef>
              <a:spcPct val="0"/>
            </a:spcBef>
            <a:spcAft>
              <a:spcPct val="35000"/>
            </a:spcAft>
            <a:buNone/>
          </a:pPr>
          <a:r>
            <a:rPr lang="en-US" sz="1500" kern="1200"/>
            <a:t>Push Your GitHub Repo to Heroku to Deploy.</a:t>
          </a:r>
        </a:p>
      </dsp:txBody>
      <dsp:txXfrm>
        <a:off x="2628900" y="3736288"/>
        <a:ext cx="7886700" cy="612969"/>
      </dsp:txXfrm>
    </dsp:sp>
    <dsp:sp modelId="{E68D5ED9-55E7-B342-B27A-3242D77F1877}">
      <dsp:nvSpPr>
        <dsp:cNvPr id="0" name=""/>
        <dsp:cNvSpPr/>
      </dsp:nvSpPr>
      <dsp:spPr>
        <a:xfrm rot="10800000">
          <a:off x="0" y="2802736"/>
          <a:ext cx="2628900" cy="94274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49352" rIns="186967" bIns="149352" numCol="1" spcCol="1270" anchor="ctr" anchorCtr="0">
          <a:noAutofit/>
        </a:bodyPr>
        <a:lstStyle/>
        <a:p>
          <a:pPr marL="0" lvl="0" indent="0" algn="ctr" defTabSz="933450">
            <a:lnSpc>
              <a:spcPct val="90000"/>
            </a:lnSpc>
            <a:spcBef>
              <a:spcPct val="0"/>
            </a:spcBef>
            <a:spcAft>
              <a:spcPct val="35000"/>
            </a:spcAft>
            <a:buNone/>
          </a:pPr>
          <a:r>
            <a:rPr lang="en-US" sz="2100" kern="1200"/>
            <a:t>Connect</a:t>
          </a:r>
        </a:p>
      </dsp:txBody>
      <dsp:txXfrm rot="-10800000">
        <a:off x="0" y="2802736"/>
        <a:ext cx="2628900" cy="612785"/>
      </dsp:txXfrm>
    </dsp:sp>
    <dsp:sp modelId="{623AC694-DBF1-AB49-8823-95893C816531}">
      <dsp:nvSpPr>
        <dsp:cNvPr id="0" name=""/>
        <dsp:cNvSpPr/>
      </dsp:nvSpPr>
      <dsp:spPr>
        <a:xfrm>
          <a:off x="2628900" y="2802736"/>
          <a:ext cx="7886700" cy="6127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ctr" anchorCtr="0">
          <a:noAutofit/>
        </a:bodyPr>
        <a:lstStyle/>
        <a:p>
          <a:pPr marL="0" lvl="0" indent="0" algn="l" defTabSz="666750">
            <a:lnSpc>
              <a:spcPct val="90000"/>
            </a:lnSpc>
            <a:spcBef>
              <a:spcPct val="0"/>
            </a:spcBef>
            <a:spcAft>
              <a:spcPct val="35000"/>
            </a:spcAft>
            <a:buNone/>
          </a:pPr>
          <a:r>
            <a:rPr lang="en-US" sz="1500" kern="1200"/>
            <a:t>Connect Github to Heroku</a:t>
          </a:r>
        </a:p>
      </dsp:txBody>
      <dsp:txXfrm>
        <a:off x="2628900" y="2802736"/>
        <a:ext cx="7886700" cy="612785"/>
      </dsp:txXfrm>
    </dsp:sp>
    <dsp:sp modelId="{90E8D7C2-B562-5540-8744-FE64F3ACF9A6}">
      <dsp:nvSpPr>
        <dsp:cNvPr id="0" name=""/>
        <dsp:cNvSpPr/>
      </dsp:nvSpPr>
      <dsp:spPr>
        <a:xfrm rot="10800000">
          <a:off x="0" y="1869184"/>
          <a:ext cx="2628900" cy="94274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49352" rIns="186967" bIns="149352" numCol="1" spcCol="1270" anchor="ctr" anchorCtr="0">
          <a:noAutofit/>
        </a:bodyPr>
        <a:lstStyle/>
        <a:p>
          <a:pPr marL="0" lvl="0" indent="0" algn="ctr" defTabSz="933450">
            <a:lnSpc>
              <a:spcPct val="90000"/>
            </a:lnSpc>
            <a:spcBef>
              <a:spcPct val="0"/>
            </a:spcBef>
            <a:spcAft>
              <a:spcPct val="35000"/>
            </a:spcAft>
            <a:buNone/>
          </a:pPr>
          <a:r>
            <a:rPr lang="en-US" sz="2100" kern="1200"/>
            <a:t>Create</a:t>
          </a:r>
        </a:p>
      </dsp:txBody>
      <dsp:txXfrm rot="-10800000">
        <a:off x="0" y="1869184"/>
        <a:ext cx="2628900" cy="612785"/>
      </dsp:txXfrm>
    </dsp:sp>
    <dsp:sp modelId="{3310E2A0-892C-8742-85DF-5CC4917DB137}">
      <dsp:nvSpPr>
        <dsp:cNvPr id="0" name=""/>
        <dsp:cNvSpPr/>
      </dsp:nvSpPr>
      <dsp:spPr>
        <a:xfrm>
          <a:off x="2628900" y="1869184"/>
          <a:ext cx="7886700" cy="6127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ctr" anchorCtr="0">
          <a:noAutofit/>
        </a:bodyPr>
        <a:lstStyle/>
        <a:p>
          <a:pPr marL="0" lvl="0" indent="0" algn="l" defTabSz="666750">
            <a:lnSpc>
              <a:spcPct val="90000"/>
            </a:lnSpc>
            <a:spcBef>
              <a:spcPct val="0"/>
            </a:spcBef>
            <a:spcAft>
              <a:spcPct val="35000"/>
            </a:spcAft>
            <a:buNone/>
          </a:pPr>
          <a:r>
            <a:rPr lang="en-US" sz="1500" kern="1200"/>
            <a:t>Create a requirement text</a:t>
          </a:r>
        </a:p>
      </dsp:txBody>
      <dsp:txXfrm>
        <a:off x="2628900" y="1869184"/>
        <a:ext cx="7886700" cy="612785"/>
      </dsp:txXfrm>
    </dsp:sp>
    <dsp:sp modelId="{429F2473-1285-784B-9AC5-40CDDDAB0185}">
      <dsp:nvSpPr>
        <dsp:cNvPr id="0" name=""/>
        <dsp:cNvSpPr/>
      </dsp:nvSpPr>
      <dsp:spPr>
        <a:xfrm rot="10800000">
          <a:off x="0" y="935632"/>
          <a:ext cx="2628900" cy="94274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49352" rIns="186967" bIns="149352" numCol="1" spcCol="1270" anchor="ctr" anchorCtr="0">
          <a:noAutofit/>
        </a:bodyPr>
        <a:lstStyle/>
        <a:p>
          <a:pPr marL="0" lvl="0" indent="0" algn="ctr" defTabSz="933450">
            <a:lnSpc>
              <a:spcPct val="90000"/>
            </a:lnSpc>
            <a:spcBef>
              <a:spcPct val="0"/>
            </a:spcBef>
            <a:spcAft>
              <a:spcPct val="35000"/>
            </a:spcAft>
            <a:buNone/>
          </a:pPr>
          <a:r>
            <a:rPr lang="en-US" sz="2100" kern="1200"/>
            <a:t>Create</a:t>
          </a:r>
        </a:p>
      </dsp:txBody>
      <dsp:txXfrm rot="-10800000">
        <a:off x="0" y="935632"/>
        <a:ext cx="2628900" cy="612785"/>
      </dsp:txXfrm>
    </dsp:sp>
    <dsp:sp modelId="{DBE69F2C-7205-004E-87F8-6DE28902B32B}">
      <dsp:nvSpPr>
        <dsp:cNvPr id="0" name=""/>
        <dsp:cNvSpPr/>
      </dsp:nvSpPr>
      <dsp:spPr>
        <a:xfrm>
          <a:off x="2628900" y="935632"/>
          <a:ext cx="7886700" cy="6127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ctr" anchorCtr="0">
          <a:noAutofit/>
        </a:bodyPr>
        <a:lstStyle/>
        <a:p>
          <a:pPr marL="0" lvl="0" indent="0" algn="l" defTabSz="666750">
            <a:lnSpc>
              <a:spcPct val="90000"/>
            </a:lnSpc>
            <a:spcBef>
              <a:spcPct val="0"/>
            </a:spcBef>
            <a:spcAft>
              <a:spcPct val="35000"/>
            </a:spcAft>
            <a:buNone/>
          </a:pPr>
          <a:r>
            <a:rPr lang="en-US" sz="1500" kern="1200"/>
            <a:t>Create a Procfile for Heroku.</a:t>
          </a:r>
        </a:p>
      </dsp:txBody>
      <dsp:txXfrm>
        <a:off x="2628900" y="935632"/>
        <a:ext cx="7886700" cy="612785"/>
      </dsp:txXfrm>
    </dsp:sp>
    <dsp:sp modelId="{65F0AF8C-A9AA-4744-9E83-98D88F581A75}">
      <dsp:nvSpPr>
        <dsp:cNvPr id="0" name=""/>
        <dsp:cNvSpPr/>
      </dsp:nvSpPr>
      <dsp:spPr>
        <a:xfrm rot="10800000">
          <a:off x="0" y="2080"/>
          <a:ext cx="2628900" cy="94274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49352" rIns="186967" bIns="149352" numCol="1" spcCol="1270" anchor="ctr" anchorCtr="0">
          <a:noAutofit/>
        </a:bodyPr>
        <a:lstStyle/>
        <a:p>
          <a:pPr marL="0" lvl="0" indent="0" algn="ctr" defTabSz="933450">
            <a:lnSpc>
              <a:spcPct val="90000"/>
            </a:lnSpc>
            <a:spcBef>
              <a:spcPct val="0"/>
            </a:spcBef>
            <a:spcAft>
              <a:spcPct val="35000"/>
            </a:spcAft>
            <a:buNone/>
          </a:pPr>
          <a:r>
            <a:rPr lang="en-US" sz="2100" kern="1200"/>
            <a:t>Create</a:t>
          </a:r>
        </a:p>
      </dsp:txBody>
      <dsp:txXfrm rot="-10800000">
        <a:off x="0" y="2080"/>
        <a:ext cx="2628900" cy="612785"/>
      </dsp:txXfrm>
    </dsp:sp>
    <dsp:sp modelId="{07103873-EE5F-EC44-8EEA-9CD697FD287B}">
      <dsp:nvSpPr>
        <dsp:cNvPr id="0" name=""/>
        <dsp:cNvSpPr/>
      </dsp:nvSpPr>
      <dsp:spPr>
        <a:xfrm>
          <a:off x="2628900" y="2080"/>
          <a:ext cx="7886700" cy="6127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90500" rIns="159980" bIns="190500" numCol="1" spcCol="1270" anchor="ctr" anchorCtr="0">
          <a:noAutofit/>
        </a:bodyPr>
        <a:lstStyle/>
        <a:p>
          <a:pPr marL="0" lvl="0" indent="0" algn="l" defTabSz="666750">
            <a:lnSpc>
              <a:spcPct val="90000"/>
            </a:lnSpc>
            <a:spcBef>
              <a:spcPct val="0"/>
            </a:spcBef>
            <a:spcAft>
              <a:spcPct val="35000"/>
            </a:spcAft>
            <a:buNone/>
          </a:pPr>
          <a:r>
            <a:rPr lang="en-US" sz="1500" kern="1200"/>
            <a:t>Create the App on Heroku. </a:t>
          </a:r>
        </a:p>
      </dsp:txBody>
      <dsp:txXfrm>
        <a:off x="2628900" y="2080"/>
        <a:ext cx="7886700" cy="612785"/>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2FABD-DE3D-CE47-818C-227C1A42B730}" type="datetimeFigureOut">
              <a:rPr lang="en-US" smtClean="0"/>
              <a:t>1/25/22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79E42-8A24-6F41-A27C-5A8BAB0B7AC9}" type="slidenum">
              <a:rPr lang="en-US" smtClean="0"/>
              <a:t>‹#›</a:t>
            </a:fld>
            <a:endParaRPr lang="en-US"/>
          </a:p>
        </p:txBody>
      </p:sp>
    </p:spTree>
    <p:extLst>
      <p:ext uri="{BB962C8B-B14F-4D97-AF65-F5344CB8AC3E}">
        <p14:creationId xmlns:p14="http://schemas.microsoft.com/office/powerpoint/2010/main" val="3861844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579E42-8A24-6F41-A27C-5A8BAB0B7AC9}" type="slidenum">
              <a:rPr lang="en-US" smtClean="0"/>
              <a:t>2</a:t>
            </a:fld>
            <a:endParaRPr lang="en-US"/>
          </a:p>
        </p:txBody>
      </p:sp>
    </p:spTree>
    <p:extLst>
      <p:ext uri="{BB962C8B-B14F-4D97-AF65-F5344CB8AC3E}">
        <p14:creationId xmlns:p14="http://schemas.microsoft.com/office/powerpoint/2010/main" val="2027759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initial data set had 22 columns of data and 15000 records. This data set was found on </a:t>
            </a:r>
            <a:r>
              <a:rPr lang="en-US" dirty="0" err="1"/>
              <a:t>kaggle</a:t>
            </a:r>
            <a:r>
              <a:rPr lang="en-US" dirty="0"/>
              <a:t>. We used some code to determine what features were most important to include in our model. Majority of these columns were not logical to collect this data. They were not broad enough to apply to everyone who might want to utilize or visit this app. This then left us with 5 important features we would collect about the subject in order to predict their outcome. These data points are satisfaction level, last evaluation, time spent with company, number of projects, and average monthly hours. </a:t>
            </a:r>
          </a:p>
        </p:txBody>
      </p:sp>
      <p:sp>
        <p:nvSpPr>
          <p:cNvPr id="4" name="Slide Number Placeholder 3"/>
          <p:cNvSpPr>
            <a:spLocks noGrp="1"/>
          </p:cNvSpPr>
          <p:nvPr>
            <p:ph type="sldNum" sz="quarter" idx="5"/>
          </p:nvPr>
        </p:nvSpPr>
        <p:spPr/>
        <p:txBody>
          <a:bodyPr/>
          <a:lstStyle/>
          <a:p>
            <a:fld id="{B2579E42-8A24-6F41-A27C-5A8BAB0B7AC9}" type="slidenum">
              <a:rPr lang="en-US" smtClean="0"/>
              <a:t>3</a:t>
            </a:fld>
            <a:endParaRPr lang="en-US"/>
          </a:p>
        </p:txBody>
      </p:sp>
    </p:spTree>
    <p:extLst>
      <p:ext uri="{BB962C8B-B14F-4D97-AF65-F5344CB8AC3E}">
        <p14:creationId xmlns:p14="http://schemas.microsoft.com/office/powerpoint/2010/main" val="3492353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Since there</a:t>
            </a:r>
            <a:endParaRPr lang="en-US" dirty="0"/>
          </a:p>
        </p:txBody>
      </p:sp>
      <p:sp>
        <p:nvSpPr>
          <p:cNvPr id="4" name="Slide Number Placeholder 3"/>
          <p:cNvSpPr>
            <a:spLocks noGrp="1"/>
          </p:cNvSpPr>
          <p:nvPr>
            <p:ph type="sldNum" sz="quarter" idx="5"/>
          </p:nvPr>
        </p:nvSpPr>
        <p:spPr/>
        <p:txBody>
          <a:bodyPr/>
          <a:lstStyle/>
          <a:p>
            <a:fld id="{B2579E42-8A24-6F41-A27C-5A8BAB0B7AC9}" type="slidenum">
              <a:rPr lang="en-US" smtClean="0"/>
              <a:t>9</a:t>
            </a:fld>
            <a:endParaRPr lang="en-US"/>
          </a:p>
        </p:txBody>
      </p:sp>
    </p:spTree>
    <p:extLst>
      <p:ext uri="{BB962C8B-B14F-4D97-AF65-F5344CB8AC3E}">
        <p14:creationId xmlns:p14="http://schemas.microsoft.com/office/powerpoint/2010/main" val="1280809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579E42-8A24-6F41-A27C-5A8BAB0B7AC9}" type="slidenum">
              <a:rPr lang="en-US" smtClean="0"/>
              <a:t>14</a:t>
            </a:fld>
            <a:endParaRPr lang="en-US"/>
          </a:p>
        </p:txBody>
      </p:sp>
    </p:spTree>
    <p:extLst>
      <p:ext uri="{BB962C8B-B14F-4D97-AF65-F5344CB8AC3E}">
        <p14:creationId xmlns:p14="http://schemas.microsoft.com/office/powerpoint/2010/main" val="1204207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986AD-3214-42C5-850B-96BB2BBD2C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3F7B98-08C1-4D5B-A4D9-5A389F9EEC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E9B7AA-ECC9-4816-9318-4FC5AF088DC1}"/>
              </a:ext>
            </a:extLst>
          </p:cNvPr>
          <p:cNvSpPr>
            <a:spLocks noGrp="1"/>
          </p:cNvSpPr>
          <p:nvPr>
            <p:ph type="dt" sz="half" idx="10"/>
          </p:nvPr>
        </p:nvSpPr>
        <p:spPr/>
        <p:txBody>
          <a:bodyPr/>
          <a:lstStyle/>
          <a:p>
            <a:fld id="{49F6E384-E53D-4EE5-B93A-35E71E546518}" type="datetimeFigureOut">
              <a:rPr lang="en-US" smtClean="0"/>
              <a:t>1/25/22</a:t>
            </a:fld>
            <a:endParaRPr lang="en-US"/>
          </a:p>
        </p:txBody>
      </p:sp>
      <p:sp>
        <p:nvSpPr>
          <p:cNvPr id="5" name="Footer Placeholder 4">
            <a:extLst>
              <a:ext uri="{FF2B5EF4-FFF2-40B4-BE49-F238E27FC236}">
                <a16:creationId xmlns:a16="http://schemas.microsoft.com/office/drawing/2014/main" id="{1C26F652-B4FA-4C5C-8007-EF06AB860B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7B82C-B99C-4AB4-AD00-59E8DB9884C7}"/>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3647690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E7DD-C22B-4516-9AC8-95340C254A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F336D1-35FA-4FF3-8551-0F4FC8C20A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A3022-0C1F-41B0-9F4A-039D00A2761A}"/>
              </a:ext>
            </a:extLst>
          </p:cNvPr>
          <p:cNvSpPr>
            <a:spLocks noGrp="1"/>
          </p:cNvSpPr>
          <p:nvPr>
            <p:ph type="dt" sz="half" idx="10"/>
          </p:nvPr>
        </p:nvSpPr>
        <p:spPr/>
        <p:txBody>
          <a:bodyPr/>
          <a:lstStyle/>
          <a:p>
            <a:fld id="{49F6E384-E53D-4EE5-B93A-35E71E546518}" type="datetimeFigureOut">
              <a:rPr lang="en-US" smtClean="0"/>
              <a:t>1/25/22</a:t>
            </a:fld>
            <a:endParaRPr lang="en-US"/>
          </a:p>
        </p:txBody>
      </p:sp>
      <p:sp>
        <p:nvSpPr>
          <p:cNvPr id="5" name="Footer Placeholder 4">
            <a:extLst>
              <a:ext uri="{FF2B5EF4-FFF2-40B4-BE49-F238E27FC236}">
                <a16:creationId xmlns:a16="http://schemas.microsoft.com/office/drawing/2014/main" id="{D7E13B4A-9980-4001-9C43-CFE743D15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042732-536A-47A4-BFDD-73FD5263A585}"/>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119589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86A52D-77A0-4212-A9EB-4F90D2AD87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76646E-93FF-4BCD-B3FB-AB9F91F748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9F1A3-0C46-49CF-BA17-123DDE919AFF}"/>
              </a:ext>
            </a:extLst>
          </p:cNvPr>
          <p:cNvSpPr>
            <a:spLocks noGrp="1"/>
          </p:cNvSpPr>
          <p:nvPr>
            <p:ph type="dt" sz="half" idx="10"/>
          </p:nvPr>
        </p:nvSpPr>
        <p:spPr/>
        <p:txBody>
          <a:bodyPr/>
          <a:lstStyle/>
          <a:p>
            <a:fld id="{49F6E384-E53D-4EE5-B93A-35E71E546518}" type="datetimeFigureOut">
              <a:rPr lang="en-US" smtClean="0"/>
              <a:t>1/25/22</a:t>
            </a:fld>
            <a:endParaRPr lang="en-US"/>
          </a:p>
        </p:txBody>
      </p:sp>
      <p:sp>
        <p:nvSpPr>
          <p:cNvPr id="5" name="Footer Placeholder 4">
            <a:extLst>
              <a:ext uri="{FF2B5EF4-FFF2-40B4-BE49-F238E27FC236}">
                <a16:creationId xmlns:a16="http://schemas.microsoft.com/office/drawing/2014/main" id="{06CFF13F-3DF3-4B15-A113-E9F025CB2D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36EF55-4189-4470-8464-DB4F3E67DF22}"/>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130945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8880-77D7-4D72-A88E-7A155B71A2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A86C0F-7367-4001-852E-EB96FA831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A5874-12E2-41DA-9C80-D42A70D4F3C6}"/>
              </a:ext>
            </a:extLst>
          </p:cNvPr>
          <p:cNvSpPr>
            <a:spLocks noGrp="1"/>
          </p:cNvSpPr>
          <p:nvPr>
            <p:ph type="dt" sz="half" idx="10"/>
          </p:nvPr>
        </p:nvSpPr>
        <p:spPr/>
        <p:txBody>
          <a:bodyPr/>
          <a:lstStyle/>
          <a:p>
            <a:fld id="{49F6E384-E53D-4EE5-B93A-35E71E546518}" type="datetimeFigureOut">
              <a:rPr lang="en-US" smtClean="0"/>
              <a:t>1/25/22</a:t>
            </a:fld>
            <a:endParaRPr lang="en-US"/>
          </a:p>
        </p:txBody>
      </p:sp>
      <p:sp>
        <p:nvSpPr>
          <p:cNvPr id="5" name="Footer Placeholder 4">
            <a:extLst>
              <a:ext uri="{FF2B5EF4-FFF2-40B4-BE49-F238E27FC236}">
                <a16:creationId xmlns:a16="http://schemas.microsoft.com/office/drawing/2014/main" id="{C4BB1839-8735-4E93-B0D9-F49CD51C9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C2E9FD-BC4C-4FE0-9CCB-1EC413810C6C}"/>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1984542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F9984-99A9-42D2-A19A-9BF75A7EDD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84561C-2ECC-4F2D-B399-7F2AD8C54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65F8F6-5BA8-4AC1-B3DF-A43352842E94}"/>
              </a:ext>
            </a:extLst>
          </p:cNvPr>
          <p:cNvSpPr>
            <a:spLocks noGrp="1"/>
          </p:cNvSpPr>
          <p:nvPr>
            <p:ph type="dt" sz="half" idx="10"/>
          </p:nvPr>
        </p:nvSpPr>
        <p:spPr/>
        <p:txBody>
          <a:bodyPr/>
          <a:lstStyle/>
          <a:p>
            <a:fld id="{49F6E384-E53D-4EE5-B93A-35E71E546518}" type="datetimeFigureOut">
              <a:rPr lang="en-US" smtClean="0"/>
              <a:t>1/25/22</a:t>
            </a:fld>
            <a:endParaRPr lang="en-US"/>
          </a:p>
        </p:txBody>
      </p:sp>
      <p:sp>
        <p:nvSpPr>
          <p:cNvPr id="5" name="Footer Placeholder 4">
            <a:extLst>
              <a:ext uri="{FF2B5EF4-FFF2-40B4-BE49-F238E27FC236}">
                <a16:creationId xmlns:a16="http://schemas.microsoft.com/office/drawing/2014/main" id="{E08A11FC-AA03-43D4-88B2-377C650A6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44D15-1960-4665-A6DC-C20898F7DB7B}"/>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125020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17BA-2390-4394-8794-BFBED7EA1E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DE7229-C2F4-4315-BE2F-E476E41BB0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7AC7FF-C8FD-4F7F-BBB9-93B651C106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7FB6E3-DBB9-4C8C-B008-84A18E4241C4}"/>
              </a:ext>
            </a:extLst>
          </p:cNvPr>
          <p:cNvSpPr>
            <a:spLocks noGrp="1"/>
          </p:cNvSpPr>
          <p:nvPr>
            <p:ph type="dt" sz="half" idx="10"/>
          </p:nvPr>
        </p:nvSpPr>
        <p:spPr/>
        <p:txBody>
          <a:bodyPr/>
          <a:lstStyle/>
          <a:p>
            <a:fld id="{49F6E384-E53D-4EE5-B93A-35E71E546518}" type="datetimeFigureOut">
              <a:rPr lang="en-US" smtClean="0"/>
              <a:t>1/25/22</a:t>
            </a:fld>
            <a:endParaRPr lang="en-US"/>
          </a:p>
        </p:txBody>
      </p:sp>
      <p:sp>
        <p:nvSpPr>
          <p:cNvPr id="6" name="Footer Placeholder 5">
            <a:extLst>
              <a:ext uri="{FF2B5EF4-FFF2-40B4-BE49-F238E27FC236}">
                <a16:creationId xmlns:a16="http://schemas.microsoft.com/office/drawing/2014/main" id="{63985BBF-1FE7-4A9F-8EA2-CAAF16C5F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CC042-2329-4C38-A4A7-73E405B1333D}"/>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2730759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090BF-5876-4720-9B43-500216C090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037B53-EE71-4061-9F2F-66FA9952DA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321634-108F-4A3A-A078-DD529F4843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6248E8-14AC-4FA7-9334-F4211A1B92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37E131-45E2-4851-988B-2E0E0AF72B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ED1142-8395-41E8-949D-4B59C29E6EA0}"/>
              </a:ext>
            </a:extLst>
          </p:cNvPr>
          <p:cNvSpPr>
            <a:spLocks noGrp="1"/>
          </p:cNvSpPr>
          <p:nvPr>
            <p:ph type="dt" sz="half" idx="10"/>
          </p:nvPr>
        </p:nvSpPr>
        <p:spPr/>
        <p:txBody>
          <a:bodyPr/>
          <a:lstStyle/>
          <a:p>
            <a:fld id="{49F6E384-E53D-4EE5-B93A-35E71E546518}" type="datetimeFigureOut">
              <a:rPr lang="en-US" smtClean="0"/>
              <a:t>1/25/22</a:t>
            </a:fld>
            <a:endParaRPr lang="en-US"/>
          </a:p>
        </p:txBody>
      </p:sp>
      <p:sp>
        <p:nvSpPr>
          <p:cNvPr id="8" name="Footer Placeholder 7">
            <a:extLst>
              <a:ext uri="{FF2B5EF4-FFF2-40B4-BE49-F238E27FC236}">
                <a16:creationId xmlns:a16="http://schemas.microsoft.com/office/drawing/2014/main" id="{7943F7D0-36C5-4546-AF7A-ED90CA7E15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78AB5C-6030-4164-A094-5AC2169E90E8}"/>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256985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875A-611E-4109-B41B-2B353AAC26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9B022D-FFCD-4CAC-90F4-EAFD29A38DB7}"/>
              </a:ext>
            </a:extLst>
          </p:cNvPr>
          <p:cNvSpPr>
            <a:spLocks noGrp="1"/>
          </p:cNvSpPr>
          <p:nvPr>
            <p:ph type="dt" sz="half" idx="10"/>
          </p:nvPr>
        </p:nvSpPr>
        <p:spPr/>
        <p:txBody>
          <a:bodyPr/>
          <a:lstStyle/>
          <a:p>
            <a:fld id="{49F6E384-E53D-4EE5-B93A-35E71E546518}" type="datetimeFigureOut">
              <a:rPr lang="en-US" smtClean="0"/>
              <a:t>1/25/22</a:t>
            </a:fld>
            <a:endParaRPr lang="en-US"/>
          </a:p>
        </p:txBody>
      </p:sp>
      <p:sp>
        <p:nvSpPr>
          <p:cNvPr id="4" name="Footer Placeholder 3">
            <a:extLst>
              <a:ext uri="{FF2B5EF4-FFF2-40B4-BE49-F238E27FC236}">
                <a16:creationId xmlns:a16="http://schemas.microsoft.com/office/drawing/2014/main" id="{04E49830-DFD2-4FD9-A993-9B7AAFC402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1BAC4F-4665-4BF1-9875-DE9A6FA9BBE2}"/>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3743078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2CAB9C-174C-45F0-A603-CF4726C437BA}"/>
              </a:ext>
            </a:extLst>
          </p:cNvPr>
          <p:cNvSpPr>
            <a:spLocks noGrp="1"/>
          </p:cNvSpPr>
          <p:nvPr>
            <p:ph type="dt" sz="half" idx="10"/>
          </p:nvPr>
        </p:nvSpPr>
        <p:spPr/>
        <p:txBody>
          <a:bodyPr/>
          <a:lstStyle/>
          <a:p>
            <a:fld id="{49F6E384-E53D-4EE5-B93A-35E71E546518}" type="datetimeFigureOut">
              <a:rPr lang="en-US" smtClean="0"/>
              <a:t>1/25/22</a:t>
            </a:fld>
            <a:endParaRPr lang="en-US"/>
          </a:p>
        </p:txBody>
      </p:sp>
      <p:sp>
        <p:nvSpPr>
          <p:cNvPr id="3" name="Footer Placeholder 2">
            <a:extLst>
              <a:ext uri="{FF2B5EF4-FFF2-40B4-BE49-F238E27FC236}">
                <a16:creationId xmlns:a16="http://schemas.microsoft.com/office/drawing/2014/main" id="{42F3F544-ECC3-4424-A4B7-6952834ECA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3340C8-890F-42FE-9017-E5F532E2358A}"/>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353165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EEAD-6F78-461D-91E2-959C5BA099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12DFCD-20F6-4D5E-8482-C8DD47731F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4F9E7C-569D-47D6-BC3E-BA85FB227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66550C-9171-42ED-9807-62EDBD408445}"/>
              </a:ext>
            </a:extLst>
          </p:cNvPr>
          <p:cNvSpPr>
            <a:spLocks noGrp="1"/>
          </p:cNvSpPr>
          <p:nvPr>
            <p:ph type="dt" sz="half" idx="10"/>
          </p:nvPr>
        </p:nvSpPr>
        <p:spPr/>
        <p:txBody>
          <a:bodyPr/>
          <a:lstStyle/>
          <a:p>
            <a:fld id="{49F6E384-E53D-4EE5-B93A-35E71E546518}" type="datetimeFigureOut">
              <a:rPr lang="en-US" smtClean="0"/>
              <a:t>1/25/22</a:t>
            </a:fld>
            <a:endParaRPr lang="en-US"/>
          </a:p>
        </p:txBody>
      </p:sp>
      <p:sp>
        <p:nvSpPr>
          <p:cNvPr id="6" name="Footer Placeholder 5">
            <a:extLst>
              <a:ext uri="{FF2B5EF4-FFF2-40B4-BE49-F238E27FC236}">
                <a16:creationId xmlns:a16="http://schemas.microsoft.com/office/drawing/2014/main" id="{FB22F7E4-E45B-4387-8EAC-5DB7321709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200A8-F378-47E0-ADAF-9AFF5E42FE27}"/>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283493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C712-A99A-4523-9671-8BF260AEB6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2434CA-0D8D-4E96-B4F4-6C7B33352E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4D4A95-4681-4E16-8106-B5C04B5EAF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39CCF9-A827-4AA4-B66E-C072D17E79F2}"/>
              </a:ext>
            </a:extLst>
          </p:cNvPr>
          <p:cNvSpPr>
            <a:spLocks noGrp="1"/>
          </p:cNvSpPr>
          <p:nvPr>
            <p:ph type="dt" sz="half" idx="10"/>
          </p:nvPr>
        </p:nvSpPr>
        <p:spPr/>
        <p:txBody>
          <a:bodyPr/>
          <a:lstStyle/>
          <a:p>
            <a:fld id="{49F6E384-E53D-4EE5-B93A-35E71E546518}" type="datetimeFigureOut">
              <a:rPr lang="en-US" smtClean="0"/>
              <a:t>1/25/22</a:t>
            </a:fld>
            <a:endParaRPr lang="en-US"/>
          </a:p>
        </p:txBody>
      </p:sp>
      <p:sp>
        <p:nvSpPr>
          <p:cNvPr id="6" name="Footer Placeholder 5">
            <a:extLst>
              <a:ext uri="{FF2B5EF4-FFF2-40B4-BE49-F238E27FC236}">
                <a16:creationId xmlns:a16="http://schemas.microsoft.com/office/drawing/2014/main" id="{0C5E3321-0AEA-4AD2-8423-92669929D8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702E16-A3E5-481D-9F8A-92794E224857}"/>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368143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D277B2-4010-4C31-9E2D-D4A416817E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261A37-9269-429C-93FE-067009A72C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9D03A7-6C29-4021-8661-0F1814FC6B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6E384-E53D-4EE5-B93A-35E71E546518}" type="datetimeFigureOut">
              <a:rPr lang="en-US" smtClean="0"/>
              <a:t>1/25/22</a:t>
            </a:fld>
            <a:endParaRPr lang="en-US"/>
          </a:p>
        </p:txBody>
      </p:sp>
      <p:sp>
        <p:nvSpPr>
          <p:cNvPr id="5" name="Footer Placeholder 4">
            <a:extLst>
              <a:ext uri="{FF2B5EF4-FFF2-40B4-BE49-F238E27FC236}">
                <a16:creationId xmlns:a16="http://schemas.microsoft.com/office/drawing/2014/main" id="{E3FD2F1B-9816-47F9-B02A-9EC6F3AB0A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56348F-3E78-47D6-BA33-771AE3F30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01429-D7B0-4CF9-A935-695464E92C60}" type="slidenum">
              <a:rPr lang="en-US" smtClean="0"/>
              <a:t>‹#›</a:t>
            </a:fld>
            <a:endParaRPr lang="en-US"/>
          </a:p>
        </p:txBody>
      </p:sp>
    </p:spTree>
    <p:extLst>
      <p:ext uri="{BB962C8B-B14F-4D97-AF65-F5344CB8AC3E}">
        <p14:creationId xmlns:p14="http://schemas.microsoft.com/office/powerpoint/2010/main" val="16592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turnoverratepreditapp.herokuapp.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kaggle.com/viveknimsarkar/hr-analytics-dataset?select=HR.bak.csv"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E7F1AD-B431-1D4E-AE80-16FE2E9159D4}"/>
              </a:ext>
            </a:extLst>
          </p:cNvPr>
          <p:cNvPicPr>
            <a:picLocks noChangeAspect="1"/>
          </p:cNvPicPr>
          <p:nvPr/>
        </p:nvPicPr>
        <p:blipFill>
          <a:blip r:embed="rId2">
            <a:extLst>
              <a:ext uri="{28A0092B-C50C-407E-A947-70E740481C1C}">
                <a14:useLocalDpi xmlns:a14="http://schemas.microsoft.com/office/drawing/2010/main" val="0"/>
              </a:ext>
            </a:extLst>
          </a:blip>
          <a:srcRect l="18004" r="18004"/>
          <a:stretch/>
        </p:blipFill>
        <p:spPr>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p:spPr>
      </p:pic>
      <p:sp>
        <p:nvSpPr>
          <p:cNvPr id="3" name="Subtitle 2">
            <a:extLst>
              <a:ext uri="{FF2B5EF4-FFF2-40B4-BE49-F238E27FC236}">
                <a16:creationId xmlns:a16="http://schemas.microsoft.com/office/drawing/2014/main" id="{14C5B214-6972-4EFE-AF00-73C4B45A8F05}"/>
              </a:ext>
            </a:extLst>
          </p:cNvPr>
          <p:cNvSpPr>
            <a:spLocks noGrp="1"/>
          </p:cNvSpPr>
          <p:nvPr>
            <p:ph type="subTitle" idx="1"/>
          </p:nvPr>
        </p:nvSpPr>
        <p:spPr>
          <a:xfrm>
            <a:off x="841248" y="3194857"/>
            <a:ext cx="5808448" cy="911117"/>
          </a:xfrm>
        </p:spPr>
        <p:txBody>
          <a:bodyPr>
            <a:normAutofit/>
          </a:bodyPr>
          <a:lstStyle/>
          <a:p>
            <a:pPr algn="l"/>
            <a:r>
              <a:rPr lang="en-US" sz="2000" dirty="0"/>
              <a:t>Benjy Manning, Cecilia Zhang, Sahar Jamal</a:t>
            </a:r>
          </a:p>
        </p:txBody>
      </p:sp>
      <p:sp>
        <p:nvSpPr>
          <p:cNvPr id="2" name="Title 1">
            <a:extLst>
              <a:ext uri="{FF2B5EF4-FFF2-40B4-BE49-F238E27FC236}">
                <a16:creationId xmlns:a16="http://schemas.microsoft.com/office/drawing/2014/main" id="{FCAE48A1-AAC5-4D1D-BE16-932FBBC416E6}"/>
              </a:ext>
            </a:extLst>
          </p:cNvPr>
          <p:cNvSpPr>
            <a:spLocks noGrp="1"/>
          </p:cNvSpPr>
          <p:nvPr>
            <p:ph type="ctrTitle"/>
          </p:nvPr>
        </p:nvSpPr>
        <p:spPr>
          <a:xfrm>
            <a:off x="841248" y="797442"/>
            <a:ext cx="6270964" cy="2390459"/>
          </a:xfrm>
        </p:spPr>
        <p:txBody>
          <a:bodyPr>
            <a:normAutofit/>
          </a:bodyPr>
          <a:lstStyle/>
          <a:p>
            <a:pPr algn="l"/>
            <a:r>
              <a:rPr lang="en-US" sz="5400" dirty="0"/>
              <a:t>Employee Turnover Prediction Model</a:t>
            </a:r>
          </a:p>
        </p:txBody>
      </p:sp>
      <p:sp>
        <p:nvSpPr>
          <p:cNvPr id="20" name="Freeform: Shape 19">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1">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68431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B41273-3F60-0F47-81DE-361CEF610DC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Hosting and Database Architecture </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CD62B3CE-2124-344D-BE76-4970C0911768}"/>
              </a:ext>
            </a:extLst>
          </p:cNvPr>
          <p:cNvPicPr>
            <a:picLocks noGrp="1" noChangeAspect="1"/>
          </p:cNvPicPr>
          <p:nvPr>
            <p:ph idx="1"/>
          </p:nvPr>
        </p:nvPicPr>
        <p:blipFill>
          <a:blip r:embed="rId2"/>
          <a:stretch>
            <a:fillRect/>
          </a:stretch>
        </p:blipFill>
        <p:spPr>
          <a:xfrm>
            <a:off x="331567" y="2991258"/>
            <a:ext cx="5455917" cy="2868756"/>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E59D720-66F8-444E-B26C-98E7647A0892}"/>
              </a:ext>
            </a:extLst>
          </p:cNvPr>
          <p:cNvPicPr>
            <a:picLocks noChangeAspect="1"/>
          </p:cNvPicPr>
          <p:nvPr/>
        </p:nvPicPr>
        <p:blipFill>
          <a:blip r:embed="rId3"/>
          <a:stretch>
            <a:fillRect/>
          </a:stretch>
        </p:blipFill>
        <p:spPr>
          <a:xfrm>
            <a:off x="6445073" y="3061657"/>
            <a:ext cx="5455917" cy="2727958"/>
          </a:xfrm>
          <a:prstGeom prst="rect">
            <a:avLst/>
          </a:prstGeom>
        </p:spPr>
      </p:pic>
    </p:spTree>
    <p:extLst>
      <p:ext uri="{BB962C8B-B14F-4D97-AF65-F5344CB8AC3E}">
        <p14:creationId xmlns:p14="http://schemas.microsoft.com/office/powerpoint/2010/main" val="37413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882839-47D7-A243-B180-838E024C566E}"/>
              </a:ext>
            </a:extLst>
          </p:cNvPr>
          <p:cNvSpPr>
            <a:spLocks noGrp="1"/>
          </p:cNvSpPr>
          <p:nvPr>
            <p:ph type="title"/>
          </p:nvPr>
        </p:nvSpPr>
        <p:spPr>
          <a:xfrm>
            <a:off x="643467" y="321734"/>
            <a:ext cx="10905066" cy="1135737"/>
          </a:xfrm>
        </p:spPr>
        <p:txBody>
          <a:bodyPr>
            <a:normAutofit/>
          </a:bodyPr>
          <a:lstStyle/>
          <a:p>
            <a:r>
              <a:rPr lang="en-US" sz="3600" dirty="0"/>
              <a:t>Hosting the Database &amp; connecting via HTML</a:t>
            </a:r>
          </a:p>
        </p:txBody>
      </p:sp>
      <p:grpSp>
        <p:nvGrpSpPr>
          <p:cNvPr id="29" name="Group 2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 name="Rectangle 2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Content Placeholder 3">
            <a:extLst>
              <a:ext uri="{FF2B5EF4-FFF2-40B4-BE49-F238E27FC236}">
                <a16:creationId xmlns:a16="http://schemas.microsoft.com/office/drawing/2014/main" id="{1932800C-E2DA-1A48-8DF9-63B660FFD105}"/>
              </a:ext>
            </a:extLst>
          </p:cNvPr>
          <p:cNvPicPr>
            <a:picLocks noChangeAspect="1"/>
          </p:cNvPicPr>
          <p:nvPr/>
        </p:nvPicPr>
        <p:blipFill>
          <a:blip r:embed="rId2"/>
          <a:stretch>
            <a:fillRect/>
          </a:stretch>
        </p:blipFill>
        <p:spPr>
          <a:xfrm>
            <a:off x="6464300" y="1786580"/>
            <a:ext cx="4025355" cy="2116558"/>
          </a:xfrm>
          <a:prstGeom prst="rect">
            <a:avLst/>
          </a:prstGeom>
        </p:spPr>
      </p:pic>
      <p:grpSp>
        <p:nvGrpSpPr>
          <p:cNvPr id="33" name="Group 3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4" name="Isosceles Triangle 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descr="Text&#10;&#10;Description automatically generated">
            <a:extLst>
              <a:ext uri="{FF2B5EF4-FFF2-40B4-BE49-F238E27FC236}">
                <a16:creationId xmlns:a16="http://schemas.microsoft.com/office/drawing/2014/main" id="{D8E37F68-2DBC-574F-A492-DE8D8EE336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300" y="4350281"/>
            <a:ext cx="4862378" cy="1653209"/>
          </a:xfrm>
          <a:prstGeom prst="rect">
            <a:avLst/>
          </a:prstGeom>
        </p:spPr>
      </p:pic>
      <p:sp>
        <p:nvSpPr>
          <p:cNvPr id="7" name="Rectangle 6">
            <a:extLst>
              <a:ext uri="{FF2B5EF4-FFF2-40B4-BE49-F238E27FC236}">
                <a16:creationId xmlns:a16="http://schemas.microsoft.com/office/drawing/2014/main" id="{005C050C-7F29-B748-9AB0-DF322AA4A6F3}"/>
              </a:ext>
            </a:extLst>
          </p:cNvPr>
          <p:cNvSpPr/>
          <p:nvPr/>
        </p:nvSpPr>
        <p:spPr>
          <a:xfrm>
            <a:off x="7291897" y="5235469"/>
            <a:ext cx="560803" cy="117776"/>
          </a:xfrm>
          <a:prstGeom prst="rect">
            <a:avLst/>
          </a:prstGeom>
          <a:solidFill>
            <a:srgbClr val="2E32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3CC7AC3-45D8-E841-BB8B-E207D6E9CDE9}"/>
              </a:ext>
            </a:extLst>
          </p:cNvPr>
          <p:cNvSpPr/>
          <p:nvPr/>
        </p:nvSpPr>
        <p:spPr>
          <a:xfrm>
            <a:off x="7112972" y="5115106"/>
            <a:ext cx="605455" cy="123557"/>
          </a:xfrm>
          <a:prstGeom prst="rect">
            <a:avLst/>
          </a:prstGeom>
          <a:solidFill>
            <a:srgbClr val="2E323D"/>
          </a:solidFill>
          <a:ln>
            <a:no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Content Placeholder 13" descr="Graphical user interface&#10;&#10;Description automatically generated">
            <a:extLst>
              <a:ext uri="{FF2B5EF4-FFF2-40B4-BE49-F238E27FC236}">
                <a16:creationId xmlns:a16="http://schemas.microsoft.com/office/drawing/2014/main" id="{9F5B7B84-9C90-4140-A369-A040F4E5FDB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bwMode="auto">
          <a:xfrm>
            <a:off x="579319" y="1779204"/>
            <a:ext cx="5516681" cy="3780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84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8E77C8C8-0B5F-40A4-8AE7-665FECB46F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25" name="Rectangle 24">
              <a:extLst>
                <a:ext uri="{FF2B5EF4-FFF2-40B4-BE49-F238E27FC236}">
                  <a16:creationId xmlns:a16="http://schemas.microsoft.com/office/drawing/2014/main" id="{2813FAB4-E18A-4CFA-B75B-92090037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412C0C28-5850-4F97-8E19-24B1DD749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D2E30C9-B518-7F47-A4DA-C82CFE282F55}"/>
              </a:ext>
            </a:extLst>
          </p:cNvPr>
          <p:cNvSpPr>
            <a:spLocks noGrp="1"/>
          </p:cNvSpPr>
          <p:nvPr>
            <p:ph type="title"/>
          </p:nvPr>
        </p:nvSpPr>
        <p:spPr>
          <a:xfrm>
            <a:off x="643467" y="321734"/>
            <a:ext cx="10905066" cy="1135737"/>
          </a:xfrm>
        </p:spPr>
        <p:txBody>
          <a:bodyPr>
            <a:normAutofit/>
          </a:bodyPr>
          <a:lstStyle/>
          <a:p>
            <a:r>
              <a:rPr lang="en-US" sz="3600"/>
              <a:t>Building the Database &amp; Storing the Data</a:t>
            </a:r>
            <a:endParaRPr lang="en-US" sz="3600" dirty="0"/>
          </a:p>
        </p:txBody>
      </p:sp>
      <p:pic>
        <p:nvPicPr>
          <p:cNvPr id="4" name="Picture 3">
            <a:extLst>
              <a:ext uri="{FF2B5EF4-FFF2-40B4-BE49-F238E27FC236}">
                <a16:creationId xmlns:a16="http://schemas.microsoft.com/office/drawing/2014/main" id="{1F69E157-DD3F-CF46-9436-C0BE7DC270A6}"/>
              </a:ext>
            </a:extLst>
          </p:cNvPr>
          <p:cNvPicPr>
            <a:picLocks noChangeAspect="1"/>
          </p:cNvPicPr>
          <p:nvPr/>
        </p:nvPicPr>
        <p:blipFill>
          <a:blip r:embed="rId2"/>
          <a:stretch>
            <a:fillRect/>
          </a:stretch>
        </p:blipFill>
        <p:spPr>
          <a:xfrm>
            <a:off x="550081" y="2729131"/>
            <a:ext cx="3483864" cy="1741932"/>
          </a:xfrm>
          <a:prstGeom prst="rect">
            <a:avLst/>
          </a:prstGeom>
        </p:spPr>
      </p:pic>
      <p:pic>
        <p:nvPicPr>
          <p:cNvPr id="6" name="Content Placeholder 5" descr="A computer screen capture&#10;&#10;Description automatically generated with medium confidence">
            <a:extLst>
              <a:ext uri="{FF2B5EF4-FFF2-40B4-BE49-F238E27FC236}">
                <a16:creationId xmlns:a16="http://schemas.microsoft.com/office/drawing/2014/main" id="{6B8AD237-8150-8F42-9FE9-CFBD351FF6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84026" y="1510757"/>
            <a:ext cx="5991797" cy="4409693"/>
          </a:xfrm>
        </p:spPr>
      </p:pic>
      <p:grpSp>
        <p:nvGrpSpPr>
          <p:cNvPr id="28" name="Group 27">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9" name="Isosceles Triangle 28">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627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182AD-D9BD-3940-AD57-BBF9DA9D0ED7}"/>
              </a:ext>
            </a:extLst>
          </p:cNvPr>
          <p:cNvSpPr>
            <a:spLocks noGrp="1"/>
          </p:cNvSpPr>
          <p:nvPr>
            <p:ph type="title"/>
          </p:nvPr>
        </p:nvSpPr>
        <p:spPr/>
        <p:txBody>
          <a:bodyPr/>
          <a:lstStyle/>
          <a:p>
            <a:r>
              <a:rPr lang="en-US"/>
              <a:t>Deploy to Heroku 		</a:t>
            </a:r>
            <a:endParaRPr lang="en-US" dirty="0"/>
          </a:p>
        </p:txBody>
      </p:sp>
      <p:graphicFrame>
        <p:nvGraphicFramePr>
          <p:cNvPr id="7" name="Content Placeholder 2">
            <a:extLst>
              <a:ext uri="{FF2B5EF4-FFF2-40B4-BE49-F238E27FC236}">
                <a16:creationId xmlns:a16="http://schemas.microsoft.com/office/drawing/2014/main" id="{32B65838-7127-4F01-B166-D5AF01616FA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0941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Data concept">
            <a:extLst>
              <a:ext uri="{FF2B5EF4-FFF2-40B4-BE49-F238E27FC236}">
                <a16:creationId xmlns:a16="http://schemas.microsoft.com/office/drawing/2014/main" id="{0E647425-5B80-4841-9379-094B2A123387}"/>
              </a:ext>
            </a:extLst>
          </p:cNvPr>
          <p:cNvPicPr>
            <a:picLocks noChangeAspect="1"/>
          </p:cNvPicPr>
          <p:nvPr/>
        </p:nvPicPr>
        <p:blipFill rotWithShape="1">
          <a:blip r:embed="rId3"/>
          <a:srcRect t="5436"/>
          <a:stretch/>
        </p:blipFill>
        <p:spPr>
          <a:xfrm>
            <a:off x="1" y="10"/>
            <a:ext cx="9669642" cy="6857990"/>
          </a:xfrm>
          <a:prstGeom prst="rect">
            <a:avLst/>
          </a:prstGeom>
        </p:spPr>
      </p:pic>
      <p:sp>
        <p:nvSpPr>
          <p:cNvPr id="15"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CCC122-9F9F-4E40-B442-622A1CF36237}"/>
              </a:ext>
            </a:extLst>
          </p:cNvPr>
          <p:cNvSpPr>
            <a:spLocks noGrp="1"/>
          </p:cNvSpPr>
          <p:nvPr>
            <p:ph type="title"/>
          </p:nvPr>
        </p:nvSpPr>
        <p:spPr>
          <a:xfrm>
            <a:off x="8059741" y="2071688"/>
            <a:ext cx="3592576" cy="2714624"/>
          </a:xfrm>
          <a:noFill/>
        </p:spPr>
        <p:txBody>
          <a:bodyPr vert="horz" lIns="91440" tIns="45720" rIns="91440" bIns="45720" rtlCol="0" anchor="b">
            <a:normAutofit fontScale="90000"/>
          </a:bodyPr>
          <a:lstStyle/>
          <a:p>
            <a:r>
              <a:rPr lang="en-US" sz="5200" dirty="0">
                <a:hlinkClick r:id="rId4"/>
              </a:rPr>
              <a:t>https://turnoverratepreditapp.herokuapp.com/</a:t>
            </a:r>
            <a:r>
              <a:rPr lang="en-US" sz="5200" dirty="0"/>
              <a:t> </a:t>
            </a:r>
          </a:p>
        </p:txBody>
      </p:sp>
    </p:spTree>
    <p:extLst>
      <p:ext uri="{BB962C8B-B14F-4D97-AF65-F5344CB8AC3E}">
        <p14:creationId xmlns:p14="http://schemas.microsoft.com/office/powerpoint/2010/main" val="287191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920E86-C25A-B442-BBA7-85EECEE2AC22}"/>
              </a:ext>
            </a:extLst>
          </p:cNvPr>
          <p:cNvSpPr>
            <a:spLocks noGrp="1"/>
          </p:cNvSpPr>
          <p:nvPr>
            <p:ph type="title"/>
          </p:nvPr>
        </p:nvSpPr>
        <p:spPr>
          <a:xfrm>
            <a:off x="1349531" y="4233675"/>
            <a:ext cx="4424430" cy="2015774"/>
          </a:xfrm>
        </p:spPr>
        <p:txBody>
          <a:bodyPr vert="horz" lIns="91440" tIns="45720" rIns="91440" bIns="45720" rtlCol="0" anchor="ctr">
            <a:normAutofit/>
          </a:bodyPr>
          <a:lstStyle/>
          <a:p>
            <a:r>
              <a:rPr lang="en-US" sz="4000" b="1" kern="1200">
                <a:solidFill>
                  <a:schemeClr val="tx1"/>
                </a:solidFill>
                <a:latin typeface="+mj-lt"/>
                <a:ea typeface="+mj-ea"/>
                <a:cs typeface="+mj-cs"/>
              </a:rPr>
              <a:t>HR Analytics Dataset – Kaggle </a:t>
            </a:r>
            <a:endParaRPr lang="en-US" sz="4000" kern="1200">
              <a:solidFill>
                <a:schemeClr val="tx1"/>
              </a:solidFill>
              <a:latin typeface="+mj-lt"/>
              <a:ea typeface="+mj-ea"/>
              <a:cs typeface="+mj-cs"/>
            </a:endParaRPr>
          </a:p>
        </p:txBody>
      </p:sp>
      <p:sp>
        <p:nvSpPr>
          <p:cNvPr id="18" name="Rectangle 17">
            <a:extLst>
              <a:ext uri="{FF2B5EF4-FFF2-40B4-BE49-F238E27FC236}">
                <a16:creationId xmlns:a16="http://schemas.microsoft.com/office/drawing/2014/main" id="{C70C3B59-DE2C-4611-8148-812575C5C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68888CE3-8CE5-6D4B-BC89-5B92E707D4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9531" y="930717"/>
            <a:ext cx="10228659" cy="2991882"/>
          </a:xfrm>
          <a:prstGeom prst="rect">
            <a:avLst/>
          </a:prstGeom>
          <a:effectLst>
            <a:outerShdw blurRad="406400" dist="317500" dir="5400000" sx="89000" sy="89000" rotWithShape="0">
              <a:prstClr val="black">
                <a:alpha val="15000"/>
              </a:prstClr>
            </a:outerShdw>
          </a:effectLst>
        </p:spPr>
      </p:pic>
      <p:sp>
        <p:nvSpPr>
          <p:cNvPr id="6" name="TextBox 5">
            <a:extLst>
              <a:ext uri="{FF2B5EF4-FFF2-40B4-BE49-F238E27FC236}">
                <a16:creationId xmlns:a16="http://schemas.microsoft.com/office/drawing/2014/main" id="{E3BAC461-7425-DC4F-B384-3E8AE06C3B4A}"/>
              </a:ext>
            </a:extLst>
          </p:cNvPr>
          <p:cNvSpPr txBox="1"/>
          <p:nvPr/>
        </p:nvSpPr>
        <p:spPr>
          <a:xfrm>
            <a:off x="6417733" y="4212709"/>
            <a:ext cx="5160457" cy="2036742"/>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a:t> ~15000 records x10 features</a:t>
            </a:r>
          </a:p>
          <a:p>
            <a:pPr marL="285750" indent="-228600">
              <a:lnSpc>
                <a:spcPct val="90000"/>
              </a:lnSpc>
              <a:spcAft>
                <a:spcPts val="600"/>
              </a:spcAft>
              <a:buFont typeface="Arial" panose="020B0604020202020204" pitchFamily="34" charset="0"/>
              <a:buChar char="•"/>
            </a:pPr>
            <a:r>
              <a:rPr lang="en-US" sz="2000"/>
              <a:t> “The dataset contains employee profiles of a large company, where each record is an employee details.”</a:t>
            </a:r>
          </a:p>
          <a:p>
            <a:pPr marL="285750" indent="-228600">
              <a:lnSpc>
                <a:spcPct val="90000"/>
              </a:lnSpc>
              <a:spcAft>
                <a:spcPts val="600"/>
              </a:spcAft>
              <a:buFont typeface="Arial" panose="020B0604020202020204" pitchFamily="34" charset="0"/>
              <a:buChar char="•"/>
            </a:pPr>
            <a:r>
              <a:rPr lang="en-US" sz="2000">
                <a:hlinkClick r:id="rId4"/>
              </a:rPr>
              <a:t>https://www.kaggle.com/viveknimsarkar/hr-analytics-dataset?select=HR.bak.csv</a:t>
            </a:r>
            <a:r>
              <a:rPr lang="en-US" sz="2000"/>
              <a:t> </a:t>
            </a:r>
          </a:p>
        </p:txBody>
      </p:sp>
    </p:spTree>
    <p:extLst>
      <p:ext uri="{BB962C8B-B14F-4D97-AF65-F5344CB8AC3E}">
        <p14:creationId xmlns:p14="http://schemas.microsoft.com/office/powerpoint/2010/main" val="2491860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14" name="Content Placeholder 13" descr="Text&#10;&#10;Description automatically generated">
            <a:extLst>
              <a:ext uri="{FF2B5EF4-FFF2-40B4-BE49-F238E27FC236}">
                <a16:creationId xmlns:a16="http://schemas.microsoft.com/office/drawing/2014/main" id="{DF597BBA-EBC4-B741-9590-2BAEF3E4A1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80025" y="647700"/>
            <a:ext cx="6269038" cy="2551113"/>
          </a:xfrm>
        </p:spPr>
      </p:pic>
      <p:pic>
        <p:nvPicPr>
          <p:cNvPr id="18" name="Picture 17" descr="A black screen with white text&#10;&#10;Description automatically generated with low confidence">
            <a:extLst>
              <a:ext uri="{FF2B5EF4-FFF2-40B4-BE49-F238E27FC236}">
                <a16:creationId xmlns:a16="http://schemas.microsoft.com/office/drawing/2014/main" id="{49158B42-2D50-E343-A434-A5DBDE78E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0025" y="3267075"/>
            <a:ext cx="1944688" cy="2941638"/>
          </a:xfrm>
          <a:prstGeom prst="rect">
            <a:avLst/>
          </a:prstGeom>
        </p:spPr>
      </p:pic>
      <p:pic>
        <p:nvPicPr>
          <p:cNvPr id="16" name="Picture 15" descr="Chart, bar chart&#10;&#10;Description automatically generated">
            <a:extLst>
              <a:ext uri="{FF2B5EF4-FFF2-40B4-BE49-F238E27FC236}">
                <a16:creationId xmlns:a16="http://schemas.microsoft.com/office/drawing/2014/main" id="{4C570392-1C08-3444-A7C4-3281264A0A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2975" y="3267075"/>
            <a:ext cx="4256088" cy="2941638"/>
          </a:xfrm>
          <a:prstGeom prst="rect">
            <a:avLst/>
          </a:prstGeom>
        </p:spPr>
      </p:pic>
      <p:sp>
        <p:nvSpPr>
          <p:cNvPr id="2" name="Title 1">
            <a:extLst>
              <a:ext uri="{FF2B5EF4-FFF2-40B4-BE49-F238E27FC236}">
                <a16:creationId xmlns:a16="http://schemas.microsoft.com/office/drawing/2014/main" id="{B9DA6DAA-FEF7-F64E-8649-3CF56F210FBB}"/>
              </a:ext>
            </a:extLst>
          </p:cNvPr>
          <p:cNvSpPr>
            <a:spLocks noGrp="1"/>
          </p:cNvSpPr>
          <p:nvPr>
            <p:ph type="title"/>
          </p:nvPr>
        </p:nvSpPr>
        <p:spPr>
          <a:xfrm>
            <a:off x="943277" y="712269"/>
            <a:ext cx="3370998" cy="5502264"/>
          </a:xfrm>
        </p:spPr>
        <p:txBody>
          <a:bodyPr>
            <a:normAutofit/>
          </a:bodyPr>
          <a:lstStyle/>
          <a:p>
            <a:r>
              <a:rPr lang="en-US">
                <a:solidFill>
                  <a:srgbClr val="FFFFFF"/>
                </a:solidFill>
              </a:rPr>
              <a:t>Selecting Data Features	</a:t>
            </a:r>
          </a:p>
        </p:txBody>
      </p:sp>
    </p:spTree>
    <p:extLst>
      <p:ext uri="{BB962C8B-B14F-4D97-AF65-F5344CB8AC3E}">
        <p14:creationId xmlns:p14="http://schemas.microsoft.com/office/powerpoint/2010/main" val="54261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FCDDFE-C4D9-F243-8E5C-8A7401F3FA82}"/>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Programming Tools and Components</a:t>
            </a:r>
          </a:p>
        </p:txBody>
      </p:sp>
      <p:pic>
        <p:nvPicPr>
          <p:cNvPr id="5" name="Picture 4">
            <a:extLst>
              <a:ext uri="{FF2B5EF4-FFF2-40B4-BE49-F238E27FC236}">
                <a16:creationId xmlns:a16="http://schemas.microsoft.com/office/drawing/2014/main" id="{C8DDA19C-29A7-134E-AA78-5EE68123610C}"/>
              </a:ext>
            </a:extLst>
          </p:cNvPr>
          <p:cNvPicPr>
            <a:picLocks noChangeAspect="1"/>
          </p:cNvPicPr>
          <p:nvPr/>
        </p:nvPicPr>
        <p:blipFill>
          <a:blip r:embed="rId2"/>
          <a:stretch>
            <a:fillRect/>
          </a:stretch>
        </p:blipFill>
        <p:spPr>
          <a:xfrm>
            <a:off x="8388323" y="1343096"/>
            <a:ext cx="3425609" cy="1926905"/>
          </a:xfrm>
          <a:prstGeom prst="rect">
            <a:avLst/>
          </a:prstGeom>
        </p:spPr>
      </p:pic>
      <p:pic>
        <p:nvPicPr>
          <p:cNvPr id="6" name="Picture 5" descr="Circle&#10;&#10;Description automatically generated">
            <a:extLst>
              <a:ext uri="{FF2B5EF4-FFF2-40B4-BE49-F238E27FC236}">
                <a16:creationId xmlns:a16="http://schemas.microsoft.com/office/drawing/2014/main" id="{8252C117-8C8F-E949-802A-A86FFA45CDA4}"/>
              </a:ext>
            </a:extLst>
          </p:cNvPr>
          <p:cNvPicPr>
            <a:picLocks noChangeAspect="1"/>
          </p:cNvPicPr>
          <p:nvPr/>
        </p:nvPicPr>
        <p:blipFill>
          <a:blip r:embed="rId3"/>
          <a:stretch>
            <a:fillRect/>
          </a:stretch>
        </p:blipFill>
        <p:spPr>
          <a:xfrm>
            <a:off x="4291087" y="1376948"/>
            <a:ext cx="3433324" cy="1859200"/>
          </a:xfrm>
          <a:prstGeom prst="rect">
            <a:avLst/>
          </a:prstGeom>
        </p:spPr>
      </p:pic>
      <p:cxnSp>
        <p:nvCxnSpPr>
          <p:cNvPr id="20" name="Straight Connector 19">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Logo, company name&#10;&#10;Description automatically generated">
            <a:extLst>
              <a:ext uri="{FF2B5EF4-FFF2-40B4-BE49-F238E27FC236}">
                <a16:creationId xmlns:a16="http://schemas.microsoft.com/office/drawing/2014/main" id="{FE23F32A-5F81-B74C-B0B8-015AD0200926}"/>
              </a:ext>
            </a:extLst>
          </p:cNvPr>
          <p:cNvPicPr>
            <a:picLocks noGrp="1" noChangeAspect="1"/>
          </p:cNvPicPr>
          <p:nvPr>
            <p:ph idx="1"/>
          </p:nvPr>
        </p:nvPicPr>
        <p:blipFill>
          <a:blip r:embed="rId4"/>
          <a:stretch>
            <a:fillRect/>
          </a:stretch>
        </p:blipFill>
        <p:spPr>
          <a:xfrm>
            <a:off x="378068" y="1493744"/>
            <a:ext cx="3423916" cy="1935256"/>
          </a:xfrm>
          <a:prstGeom prst="rect">
            <a:avLst/>
          </a:prstGeom>
        </p:spPr>
      </p:pic>
      <p:cxnSp>
        <p:nvCxnSpPr>
          <p:cNvPr id="22" name="Straight Connector 21">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45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Embed">
            <a:extLst>
              <a:ext uri="{FF2B5EF4-FFF2-40B4-BE49-F238E27FC236}">
                <a16:creationId xmlns:a16="http://schemas.microsoft.com/office/drawing/2014/main" id="{573488B5-6B32-4409-A041-1A7331C526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92985" y="747714"/>
            <a:ext cx="5239512" cy="5239512"/>
          </a:xfrm>
          <a:prstGeom prst="rect">
            <a:avLst/>
          </a:prstGeom>
        </p:spPr>
      </p:pic>
      <p:sp>
        <p:nvSpPr>
          <p:cNvPr id="12" name="Freeform: Shape 11">
            <a:extLst>
              <a:ext uri="{FF2B5EF4-FFF2-40B4-BE49-F238E27FC236}">
                <a16:creationId xmlns:a16="http://schemas.microsoft.com/office/drawing/2014/main" id="{B2DC8709-0A70-45A9-A160-4B831CAB1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820929"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613F699-B53E-4E9A-B7E8-4979FEF42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012496"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5FA337-93EF-C046-801C-03662F845F72}"/>
              </a:ext>
            </a:extLst>
          </p:cNvPr>
          <p:cNvSpPr>
            <a:spLocks noGrp="1"/>
          </p:cNvSpPr>
          <p:nvPr>
            <p:ph type="title"/>
          </p:nvPr>
        </p:nvSpPr>
        <p:spPr>
          <a:xfrm>
            <a:off x="804672" y="4041648"/>
            <a:ext cx="3877056" cy="2176272"/>
          </a:xfrm>
        </p:spPr>
        <p:txBody>
          <a:bodyPr vert="horz" lIns="91440" tIns="45720" rIns="91440" bIns="45720" rtlCol="0" anchor="t">
            <a:normAutofit/>
          </a:bodyPr>
          <a:lstStyle/>
          <a:p>
            <a:r>
              <a:rPr lang="en-US" sz="5400" kern="1200" dirty="0">
                <a:solidFill>
                  <a:schemeClr val="tx1"/>
                </a:solidFill>
                <a:latin typeface="+mj-lt"/>
                <a:ea typeface="+mj-ea"/>
                <a:cs typeface="+mj-cs"/>
              </a:rPr>
              <a:t>HTML &amp; Flask  </a:t>
            </a:r>
          </a:p>
        </p:txBody>
      </p:sp>
    </p:spTree>
    <p:extLst>
      <p:ext uri="{BB962C8B-B14F-4D97-AF65-F5344CB8AC3E}">
        <p14:creationId xmlns:p14="http://schemas.microsoft.com/office/powerpoint/2010/main" val="1256224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Content Placeholder 4" descr="Text&#10;&#10;Description automatically generated">
            <a:extLst>
              <a:ext uri="{FF2B5EF4-FFF2-40B4-BE49-F238E27FC236}">
                <a16:creationId xmlns:a16="http://schemas.microsoft.com/office/drawing/2014/main" id="{9268E716-897C-D34E-ABCA-5DDB4AD44E8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8632"/>
          <a:stretch/>
        </p:blipFill>
        <p:spPr>
          <a:xfrm>
            <a:off x="1422770" y="352141"/>
            <a:ext cx="9003930" cy="6023845"/>
          </a:xfrm>
          <a:prstGeom prst="rect">
            <a:avLst/>
          </a:prstGeom>
        </p:spPr>
      </p:pic>
    </p:spTree>
    <p:extLst>
      <p:ext uri="{BB962C8B-B14F-4D97-AF65-F5344CB8AC3E}">
        <p14:creationId xmlns:p14="http://schemas.microsoft.com/office/powerpoint/2010/main" val="372473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descr="Text&#10;&#10;Description automatically generated">
            <a:extLst>
              <a:ext uri="{FF2B5EF4-FFF2-40B4-BE49-F238E27FC236}">
                <a16:creationId xmlns:a16="http://schemas.microsoft.com/office/drawing/2014/main" id="{BB6733AA-3B39-F644-BB61-7CC3C513C0F2}"/>
              </a:ext>
            </a:extLst>
          </p:cNvPr>
          <p:cNvPicPr>
            <a:picLocks noChangeAspect="1"/>
          </p:cNvPicPr>
          <p:nvPr/>
        </p:nvPicPr>
        <p:blipFill rotWithShape="1">
          <a:blip r:embed="rId2">
            <a:extLst>
              <a:ext uri="{28A0092B-C50C-407E-A947-70E740481C1C}">
                <a14:useLocalDpi xmlns:a14="http://schemas.microsoft.com/office/drawing/2010/main" val="0"/>
              </a:ext>
            </a:extLst>
          </a:blip>
          <a:srcRect r="11616"/>
          <a:stretch/>
        </p:blipFill>
        <p:spPr>
          <a:xfrm>
            <a:off x="1473200" y="411100"/>
            <a:ext cx="9003723" cy="6035800"/>
          </a:xfrm>
          <a:prstGeom prst="rect">
            <a:avLst/>
          </a:prstGeom>
        </p:spPr>
      </p:pic>
    </p:spTree>
    <p:extLst>
      <p:ext uri="{BB962C8B-B14F-4D97-AF65-F5344CB8AC3E}">
        <p14:creationId xmlns:p14="http://schemas.microsoft.com/office/powerpoint/2010/main" val="286051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0B1FDC-155E-8C49-B005-08FFD75F375A}"/>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Connecting Modeled Data to Flask</a:t>
            </a:r>
          </a:p>
        </p:txBody>
      </p:sp>
      <p:pic>
        <p:nvPicPr>
          <p:cNvPr id="5" name="Content Placeholder 4" descr="Graphical user interface, text, application&#10;&#10;Description automatically generated">
            <a:extLst>
              <a:ext uri="{FF2B5EF4-FFF2-40B4-BE49-F238E27FC236}">
                <a16:creationId xmlns:a16="http://schemas.microsoft.com/office/drawing/2014/main" id="{B3309C8D-9F52-EC4C-B467-C7A82EF4C1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0" y="1885770"/>
            <a:ext cx="10744200" cy="3733608"/>
          </a:xfrm>
          <a:prstGeom prst="rect">
            <a:avLst/>
          </a:prstGeom>
        </p:spPr>
      </p:pic>
    </p:spTree>
    <p:extLst>
      <p:ext uri="{BB962C8B-B14F-4D97-AF65-F5344CB8AC3E}">
        <p14:creationId xmlns:p14="http://schemas.microsoft.com/office/powerpoint/2010/main" val="1678476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9E8A3E-D877-9842-A023-D594D1BC77AE}"/>
              </a:ext>
            </a:extLst>
          </p:cNvPr>
          <p:cNvSpPr>
            <a:spLocks noGrp="1"/>
          </p:cNvSpPr>
          <p:nvPr>
            <p:ph type="title"/>
          </p:nvPr>
        </p:nvSpPr>
        <p:spPr>
          <a:xfrm>
            <a:off x="1137036" y="548640"/>
            <a:ext cx="9543405" cy="1188720"/>
          </a:xfrm>
        </p:spPr>
        <p:txBody>
          <a:bodyPr>
            <a:normAutofit/>
          </a:bodyPr>
          <a:lstStyle/>
          <a:p>
            <a:pPr algn="ctr"/>
            <a:r>
              <a:rPr lang="en-US" dirty="0">
                <a:solidFill>
                  <a:schemeClr val="tx1">
                    <a:lumMod val="85000"/>
                    <a:lumOff val="15000"/>
                  </a:schemeClr>
                </a:solidFill>
              </a:rPr>
              <a:t>Data Dictionary </a:t>
            </a:r>
          </a:p>
        </p:txBody>
      </p:sp>
      <p:sp>
        <p:nvSpPr>
          <p:cNvPr id="16"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8">
            <a:extLst>
              <a:ext uri="{FF2B5EF4-FFF2-40B4-BE49-F238E27FC236}">
                <a16:creationId xmlns:a16="http://schemas.microsoft.com/office/drawing/2014/main" id="{9D1A1289-7796-554B-913D-56233EDE3F81}"/>
              </a:ext>
            </a:extLst>
          </p:cNvPr>
          <p:cNvGraphicFramePr>
            <a:graphicFrameLocks noGrp="1"/>
          </p:cNvGraphicFramePr>
          <p:nvPr>
            <p:ph idx="1"/>
            <p:extLst>
              <p:ext uri="{D42A27DB-BD31-4B8C-83A1-F6EECF244321}">
                <p14:modId xmlns:p14="http://schemas.microsoft.com/office/powerpoint/2010/main" val="4010591940"/>
              </p:ext>
            </p:extLst>
          </p:nvPr>
        </p:nvGraphicFramePr>
        <p:xfrm>
          <a:off x="456235" y="1860550"/>
          <a:ext cx="11176322" cy="3552464"/>
        </p:xfrm>
        <a:graphic>
          <a:graphicData uri="http://schemas.openxmlformats.org/drawingml/2006/table">
            <a:tbl>
              <a:tblPr>
                <a:tableStyleId>{F5AB1C69-6EDB-4FF4-983F-18BD219EF322}</a:tableStyleId>
              </a:tblPr>
              <a:tblGrid>
                <a:gridCol w="1075141">
                  <a:extLst>
                    <a:ext uri="{9D8B030D-6E8A-4147-A177-3AD203B41FA5}">
                      <a16:colId xmlns:a16="http://schemas.microsoft.com/office/drawing/2014/main" val="57739231"/>
                    </a:ext>
                  </a:extLst>
                </a:gridCol>
                <a:gridCol w="1321931">
                  <a:extLst>
                    <a:ext uri="{9D8B030D-6E8A-4147-A177-3AD203B41FA5}">
                      <a16:colId xmlns:a16="http://schemas.microsoft.com/office/drawing/2014/main" val="347621981"/>
                    </a:ext>
                  </a:extLst>
                </a:gridCol>
                <a:gridCol w="4422888">
                  <a:extLst>
                    <a:ext uri="{9D8B030D-6E8A-4147-A177-3AD203B41FA5}">
                      <a16:colId xmlns:a16="http://schemas.microsoft.com/office/drawing/2014/main" val="2821035573"/>
                    </a:ext>
                  </a:extLst>
                </a:gridCol>
                <a:gridCol w="1373434">
                  <a:extLst>
                    <a:ext uri="{9D8B030D-6E8A-4147-A177-3AD203B41FA5}">
                      <a16:colId xmlns:a16="http://schemas.microsoft.com/office/drawing/2014/main" val="2068566389"/>
                    </a:ext>
                  </a:extLst>
                </a:gridCol>
                <a:gridCol w="817623">
                  <a:extLst>
                    <a:ext uri="{9D8B030D-6E8A-4147-A177-3AD203B41FA5}">
                      <a16:colId xmlns:a16="http://schemas.microsoft.com/office/drawing/2014/main" val="4214429577"/>
                    </a:ext>
                  </a:extLst>
                </a:gridCol>
                <a:gridCol w="791871">
                  <a:extLst>
                    <a:ext uri="{9D8B030D-6E8A-4147-A177-3AD203B41FA5}">
                      <a16:colId xmlns:a16="http://schemas.microsoft.com/office/drawing/2014/main" val="965232645"/>
                    </a:ext>
                  </a:extLst>
                </a:gridCol>
                <a:gridCol w="1373434">
                  <a:extLst>
                    <a:ext uri="{9D8B030D-6E8A-4147-A177-3AD203B41FA5}">
                      <a16:colId xmlns:a16="http://schemas.microsoft.com/office/drawing/2014/main" val="854083277"/>
                    </a:ext>
                  </a:extLst>
                </a:gridCol>
              </a:tblGrid>
              <a:tr h="218480">
                <a:tc>
                  <a:txBody>
                    <a:bodyPr/>
                    <a:lstStyle/>
                    <a:p>
                      <a:pPr algn="l" fontAlgn="b"/>
                      <a:r>
                        <a:rPr lang="en-US" sz="700" u="none" strike="noStrike" dirty="0">
                          <a:effectLst/>
                        </a:rPr>
                        <a:t>df_name</a:t>
                      </a:r>
                      <a:endParaRPr lang="en-US" sz="700" b="1" i="0" u="none" strike="noStrike" dirty="0">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Intuitive Name</a:t>
                      </a:r>
                      <a:endParaRPr lang="en-US" sz="700" b="1"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dirty="0">
                          <a:effectLst/>
                        </a:rPr>
                        <a:t>Definition</a:t>
                      </a:r>
                      <a:endParaRPr lang="en-US" sz="700" b="1" i="0" u="none" strike="noStrike" dirty="0">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Range</a:t>
                      </a:r>
                      <a:endParaRPr lang="en-US" sz="700" b="1"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Measure</a:t>
                      </a:r>
                      <a:endParaRPr lang="en-US" sz="700" b="1"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Model/DB Inputs</a:t>
                      </a:r>
                      <a:endParaRPr lang="en-US" sz="700" b="1"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DB Dtypes</a:t>
                      </a:r>
                      <a:endParaRPr lang="en-US" sz="700" b="1" i="0" u="none" strike="noStrike">
                        <a:solidFill>
                          <a:srgbClr val="000000"/>
                        </a:solidFill>
                        <a:effectLst/>
                        <a:latin typeface="Calibri" panose="020F0502020204030204" pitchFamily="34" charset="0"/>
                      </a:endParaRPr>
                    </a:p>
                  </a:txBody>
                  <a:tcPr marL="6062" marR="6062" marT="6062" marB="0" anchor="b"/>
                </a:tc>
                <a:extLst>
                  <a:ext uri="{0D108BD9-81ED-4DB2-BD59-A6C34878D82A}">
                    <a16:rowId xmlns:a16="http://schemas.microsoft.com/office/drawing/2014/main" val="3649685994"/>
                  </a:ext>
                </a:extLst>
              </a:tr>
              <a:tr h="218480">
                <a:tc>
                  <a:txBody>
                    <a:bodyPr/>
                    <a:lstStyle/>
                    <a:p>
                      <a:pPr algn="l" fontAlgn="b"/>
                      <a:r>
                        <a:rPr lang="en-US" sz="700" u="none" strike="noStrike">
                          <a:effectLst/>
                        </a:rPr>
                        <a:t>satisfaction_level</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Employee Satifaction</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dirty="0">
                          <a:effectLst/>
                        </a:rPr>
                        <a:t>Measurement of employee satisfaction by percentage (0 = Unsatisfied, 100 = Totally Satisfied)</a:t>
                      </a:r>
                      <a:endParaRPr lang="en-US" sz="700" b="0" i="0" u="none" strike="noStrike" dirty="0">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0-100</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Percent</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0-100</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float</a:t>
                      </a:r>
                      <a:endParaRPr lang="en-US" sz="700" b="0" i="0" u="none" strike="noStrike">
                        <a:solidFill>
                          <a:srgbClr val="000000"/>
                        </a:solidFill>
                        <a:effectLst/>
                        <a:latin typeface="Calibri" panose="020F0502020204030204" pitchFamily="34" charset="0"/>
                      </a:endParaRPr>
                    </a:p>
                  </a:txBody>
                  <a:tcPr marL="6062" marR="6062" marT="6062" marB="0" anchor="b"/>
                </a:tc>
                <a:extLst>
                  <a:ext uri="{0D108BD9-81ED-4DB2-BD59-A6C34878D82A}">
                    <a16:rowId xmlns:a16="http://schemas.microsoft.com/office/drawing/2014/main" val="1955126803"/>
                  </a:ext>
                </a:extLst>
              </a:tr>
              <a:tr h="1165218">
                <a:tc>
                  <a:txBody>
                    <a:bodyPr/>
                    <a:lstStyle/>
                    <a:p>
                      <a:pPr algn="l" fontAlgn="b"/>
                      <a:r>
                        <a:rPr lang="en-US" sz="700" u="none" strike="noStrike">
                          <a:effectLst/>
                        </a:rPr>
                        <a:t>last_evaluation</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dirty="0">
                          <a:effectLst/>
                        </a:rPr>
                        <a:t>Employees Last Evaluation</a:t>
                      </a:r>
                      <a:endParaRPr lang="en-US" sz="700" b="0" i="0" u="none" strike="noStrike" dirty="0">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dirty="0">
                          <a:effectLst/>
                        </a:rPr>
                        <a:t>Measurement of how long ago the last review was (</a:t>
                      </a:r>
                      <a:br>
                        <a:rPr lang="en-US" sz="700" u="none" strike="noStrike" dirty="0">
                          <a:effectLst/>
                        </a:rPr>
                      </a:br>
                      <a:r>
                        <a:rPr lang="en-US" sz="700" u="none" strike="noStrike" dirty="0">
                          <a:effectLst/>
                        </a:rPr>
                        <a:t>3-6 months, </a:t>
                      </a:r>
                      <a:br>
                        <a:rPr lang="en-US" sz="700" u="none" strike="noStrike" dirty="0">
                          <a:effectLst/>
                        </a:rPr>
                      </a:br>
                      <a:r>
                        <a:rPr lang="en-US" sz="700" u="none" strike="noStrike" dirty="0">
                          <a:effectLst/>
                        </a:rPr>
                        <a:t>6-9 months, </a:t>
                      </a:r>
                      <a:br>
                        <a:rPr lang="en-US" sz="700" u="none" strike="noStrike" dirty="0">
                          <a:effectLst/>
                        </a:rPr>
                      </a:br>
                      <a:r>
                        <a:rPr lang="en-US" sz="700" u="none" strike="noStrike" dirty="0">
                          <a:effectLst/>
                        </a:rPr>
                        <a:t>9-12 months, or </a:t>
                      </a:r>
                      <a:br>
                        <a:rPr lang="en-US" sz="700" u="none" strike="noStrike" dirty="0">
                          <a:effectLst/>
                        </a:rPr>
                      </a:br>
                      <a:r>
                        <a:rPr lang="en-US" sz="700" u="none" strike="noStrike" dirty="0">
                          <a:effectLst/>
                        </a:rPr>
                        <a:t>12+ months)</a:t>
                      </a:r>
                      <a:endParaRPr lang="en-US" sz="700" b="0" i="0" u="none" strike="noStrike" dirty="0">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dirty="0">
                          <a:effectLst/>
                        </a:rPr>
                        <a:t>3-6, 6-9, 9-12, 12+</a:t>
                      </a:r>
                      <a:endParaRPr lang="en-US" sz="700" b="0" i="0" u="none" strike="noStrike" dirty="0">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Months</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3-6 = .56</a:t>
                      </a:r>
                      <a:br>
                        <a:rPr lang="en-US" sz="700" u="none" strike="noStrike">
                          <a:effectLst/>
                        </a:rPr>
                      </a:br>
                      <a:r>
                        <a:rPr lang="en-US" sz="700" u="none" strike="noStrike">
                          <a:effectLst/>
                        </a:rPr>
                        <a:t>6-9 = .72</a:t>
                      </a:r>
                      <a:br>
                        <a:rPr lang="en-US" sz="700" u="none" strike="noStrike">
                          <a:effectLst/>
                        </a:rPr>
                      </a:br>
                      <a:r>
                        <a:rPr lang="en-US" sz="700" u="none" strike="noStrike">
                          <a:effectLst/>
                        </a:rPr>
                        <a:t>9-12 = .87</a:t>
                      </a:r>
                      <a:br>
                        <a:rPr lang="en-US" sz="700" u="none" strike="noStrike">
                          <a:effectLst/>
                        </a:rPr>
                      </a:br>
                      <a:r>
                        <a:rPr lang="en-US" sz="700" u="none" strike="noStrike">
                          <a:effectLst/>
                        </a:rPr>
                        <a:t>12+ = 1</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float</a:t>
                      </a:r>
                      <a:endParaRPr lang="en-US" sz="700" b="0" i="0" u="none" strike="noStrike">
                        <a:solidFill>
                          <a:srgbClr val="000000"/>
                        </a:solidFill>
                        <a:effectLst/>
                        <a:latin typeface="Calibri" panose="020F0502020204030204" pitchFamily="34" charset="0"/>
                      </a:endParaRPr>
                    </a:p>
                  </a:txBody>
                  <a:tcPr marL="6062" marR="6062" marT="6062" marB="0" anchor="b"/>
                </a:tc>
                <a:extLst>
                  <a:ext uri="{0D108BD9-81ED-4DB2-BD59-A6C34878D82A}">
                    <a16:rowId xmlns:a16="http://schemas.microsoft.com/office/drawing/2014/main" val="3019813857"/>
                  </a:ext>
                </a:extLst>
              </a:tr>
              <a:tr h="362673">
                <a:tc>
                  <a:txBody>
                    <a:bodyPr/>
                    <a:lstStyle/>
                    <a:p>
                      <a:pPr algn="l" fontAlgn="b"/>
                      <a:r>
                        <a:rPr lang="en-US" sz="700" u="none" strike="noStrike">
                          <a:effectLst/>
                        </a:rPr>
                        <a:t>number_projects</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Number of Employee Projects</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dirty="0">
                          <a:effectLst/>
                        </a:rPr>
                        <a:t>The number of projects the employee is working on simultaneously</a:t>
                      </a:r>
                      <a:endParaRPr lang="en-US" sz="700" b="0" i="0" u="none" strike="noStrike" dirty="0">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2-7</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Individual Projects</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2-7</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6062" marR="6062" marT="6062" marB="0" anchor="b"/>
                </a:tc>
                <a:extLst>
                  <a:ext uri="{0D108BD9-81ED-4DB2-BD59-A6C34878D82A}">
                    <a16:rowId xmlns:a16="http://schemas.microsoft.com/office/drawing/2014/main" val="2020108404"/>
                  </a:ext>
                </a:extLst>
              </a:tr>
              <a:tr h="218480">
                <a:tc>
                  <a:txBody>
                    <a:bodyPr/>
                    <a:lstStyle/>
                    <a:p>
                      <a:pPr algn="l" fontAlgn="b"/>
                      <a:r>
                        <a:rPr lang="en-US" sz="700" u="none" strike="noStrike">
                          <a:effectLst/>
                        </a:rPr>
                        <a:t>average_monthly_hours</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Average Hours Per Month</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The average number of months the employee works.</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96-310</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Hours</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96-310</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6062" marR="6062" marT="6062" marB="0" anchor="b"/>
                </a:tc>
                <a:extLst>
                  <a:ext uri="{0D108BD9-81ED-4DB2-BD59-A6C34878D82A}">
                    <a16:rowId xmlns:a16="http://schemas.microsoft.com/office/drawing/2014/main" val="2111055149"/>
                  </a:ext>
                </a:extLst>
              </a:tr>
              <a:tr h="218480">
                <a:tc>
                  <a:txBody>
                    <a:bodyPr/>
                    <a:lstStyle/>
                    <a:p>
                      <a:pPr algn="l" fontAlgn="b"/>
                      <a:r>
                        <a:rPr lang="en-US" sz="700" u="none" strike="noStrike">
                          <a:effectLst/>
                        </a:rPr>
                        <a:t>time_spend_company</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Years of Service</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Number of Years the Employee has been with the company</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2-10</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Years</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2-10</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6062" marR="6062" marT="6062" marB="0" anchor="b"/>
                </a:tc>
                <a:extLst>
                  <a:ext uri="{0D108BD9-81ED-4DB2-BD59-A6C34878D82A}">
                    <a16:rowId xmlns:a16="http://schemas.microsoft.com/office/drawing/2014/main" val="1983422435"/>
                  </a:ext>
                </a:extLst>
              </a:tr>
              <a:tr h="218480">
                <a:tc>
                  <a:txBody>
                    <a:bodyPr/>
                    <a:lstStyle/>
                    <a:p>
                      <a:pPr algn="l" fontAlgn="b"/>
                      <a:r>
                        <a:rPr lang="en-US" sz="700" u="none" strike="noStrike">
                          <a:effectLst/>
                        </a:rPr>
                        <a:t>Work_accident</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Employee has Had Accident</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If the emplolyee has had an accident at work</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Yes(1) , No (0)</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Binary</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Yes or No</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int (Yes = 1, No = 0)</a:t>
                      </a:r>
                      <a:endParaRPr lang="en-US" sz="700" b="0" i="0" u="none" strike="noStrike">
                        <a:solidFill>
                          <a:srgbClr val="000000"/>
                        </a:solidFill>
                        <a:effectLst/>
                        <a:latin typeface="Calibri" panose="020F0502020204030204" pitchFamily="34" charset="0"/>
                      </a:endParaRPr>
                    </a:p>
                  </a:txBody>
                  <a:tcPr marL="6062" marR="6062" marT="6062" marB="0" anchor="b"/>
                </a:tc>
                <a:extLst>
                  <a:ext uri="{0D108BD9-81ED-4DB2-BD59-A6C34878D82A}">
                    <a16:rowId xmlns:a16="http://schemas.microsoft.com/office/drawing/2014/main" val="2207331900"/>
                  </a:ext>
                </a:extLst>
              </a:tr>
              <a:tr h="932173">
                <a:tc>
                  <a:txBody>
                    <a:bodyPr/>
                    <a:lstStyle/>
                    <a:p>
                      <a:pPr algn="l" fontAlgn="b"/>
                      <a:r>
                        <a:rPr lang="en-US" sz="700" u="none" strike="noStrike">
                          <a:effectLst/>
                        </a:rPr>
                        <a:t>salary</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dirty="0">
                          <a:effectLst/>
                        </a:rPr>
                        <a:t>Employees Salary Range</a:t>
                      </a:r>
                      <a:endParaRPr lang="en-US" sz="700" b="0" i="0" u="none" strike="noStrike" dirty="0">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dirty="0">
                          <a:effectLst/>
                        </a:rPr>
                        <a:t>Band in which the employee pay falls (</a:t>
                      </a:r>
                      <a:br>
                        <a:rPr lang="en-US" sz="700" u="none" strike="noStrike" dirty="0">
                          <a:effectLst/>
                        </a:rPr>
                      </a:br>
                      <a:r>
                        <a:rPr lang="en-US" sz="700" u="none" strike="noStrike" dirty="0">
                          <a:effectLst/>
                        </a:rPr>
                        <a:t>Low= Underpaid compared to peers, </a:t>
                      </a:r>
                      <a:br>
                        <a:rPr lang="en-US" sz="700" u="none" strike="noStrike" dirty="0">
                          <a:effectLst/>
                        </a:rPr>
                      </a:br>
                      <a:r>
                        <a:rPr lang="en-US" sz="700" u="none" strike="noStrike" dirty="0">
                          <a:effectLst/>
                        </a:rPr>
                        <a:t>Medium = Pay appropriate compared to peer employees,</a:t>
                      </a:r>
                      <a:br>
                        <a:rPr lang="en-US" sz="700" u="none" strike="noStrike" dirty="0">
                          <a:effectLst/>
                        </a:rPr>
                      </a:br>
                      <a:r>
                        <a:rPr lang="en-US" sz="700" u="none" strike="noStrike" dirty="0">
                          <a:effectLst/>
                        </a:rPr>
                        <a:t>High = Overpaid compared to peers)</a:t>
                      </a:r>
                      <a:endParaRPr lang="en-US" sz="700" b="0" i="0" u="none" strike="noStrike" dirty="0">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Low, Medium, High</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Selection</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Low, Med, High</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dirty="0">
                          <a:effectLst/>
                        </a:rPr>
                        <a:t>object to int using get dummies</a:t>
                      </a:r>
                      <a:endParaRPr lang="en-US" sz="700" b="0" i="0" u="none" strike="noStrike" dirty="0">
                        <a:solidFill>
                          <a:srgbClr val="000000"/>
                        </a:solidFill>
                        <a:effectLst/>
                        <a:latin typeface="Calibri" panose="020F0502020204030204" pitchFamily="34" charset="0"/>
                      </a:endParaRPr>
                    </a:p>
                  </a:txBody>
                  <a:tcPr marL="6062" marR="6062" marT="6062" marB="0" anchor="b"/>
                </a:tc>
                <a:extLst>
                  <a:ext uri="{0D108BD9-81ED-4DB2-BD59-A6C34878D82A}">
                    <a16:rowId xmlns:a16="http://schemas.microsoft.com/office/drawing/2014/main" val="4196920750"/>
                  </a:ext>
                </a:extLst>
              </a:tr>
            </a:tbl>
          </a:graphicData>
        </a:graphic>
      </p:graphicFrame>
    </p:spTree>
    <p:extLst>
      <p:ext uri="{BB962C8B-B14F-4D97-AF65-F5344CB8AC3E}">
        <p14:creationId xmlns:p14="http://schemas.microsoft.com/office/powerpoint/2010/main" val="333726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8909</TotalTime>
  <Words>527</Words>
  <Application>Microsoft Macintosh PowerPoint</Application>
  <PresentationFormat>Widescreen</PresentationFormat>
  <Paragraphs>88</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Employee Turnover Prediction Model</vt:lpstr>
      <vt:lpstr>HR Analytics Dataset – Kaggle </vt:lpstr>
      <vt:lpstr>Selecting Data Features </vt:lpstr>
      <vt:lpstr>Programming Tools and Components</vt:lpstr>
      <vt:lpstr>HTML &amp; Flask  </vt:lpstr>
      <vt:lpstr>PowerPoint Presentation</vt:lpstr>
      <vt:lpstr>PowerPoint Presentation</vt:lpstr>
      <vt:lpstr>Connecting Modeled Data to Flask</vt:lpstr>
      <vt:lpstr>Data Dictionary </vt:lpstr>
      <vt:lpstr>Hosting and Database Architecture </vt:lpstr>
      <vt:lpstr>Hosting the Database &amp; connecting via HTML</vt:lpstr>
      <vt:lpstr>Building the Database &amp; Storing the Data</vt:lpstr>
      <vt:lpstr>Deploy to Heroku   </vt:lpstr>
      <vt:lpstr>https://turnoverratepreditapp.herokuapp.com/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CWRU – Data Analytics Bootcamp – Final Project</dc:title>
  <dc:creator>benjy manning</dc:creator>
  <cp:lastModifiedBy>Sahar  Jamal</cp:lastModifiedBy>
  <cp:revision>7</cp:revision>
  <dcterms:created xsi:type="dcterms:W3CDTF">2022-01-13T23:40:22Z</dcterms:created>
  <dcterms:modified xsi:type="dcterms:W3CDTF">2022-01-25T23:25:05Z</dcterms:modified>
</cp:coreProperties>
</file>