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5" r:id="rId3"/>
    <p:sldId id="277" r:id="rId4"/>
    <p:sldId id="267" r:id="rId5"/>
    <p:sldId id="278" r:id="rId6"/>
    <p:sldId id="281" r:id="rId7"/>
    <p:sldId id="286" r:id="rId8"/>
    <p:sldId id="284" r:id="rId9"/>
    <p:sldId id="280" r:id="rId10"/>
    <p:sldId id="268" r:id="rId11"/>
    <p:sldId id="282" r:id="rId12"/>
    <p:sldId id="283"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2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39" autoAdjust="0"/>
    <p:restoredTop sz="92273"/>
  </p:normalViewPr>
  <p:slideViewPr>
    <p:cSldViewPr snapToGrid="0">
      <p:cViewPr>
        <p:scale>
          <a:sx n="200" d="100"/>
          <a:sy n="200" d="100"/>
        </p:scale>
        <p:origin x="118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2FABD-DE3D-CE47-818C-227C1A42B730}" type="datetimeFigureOut">
              <a:rPr lang="en-US" smtClean="0"/>
              <a:t>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9E42-8A24-6F41-A27C-5A8BAB0B7AC9}" type="slidenum">
              <a:rPr lang="en-US" smtClean="0"/>
              <a:t>‹#›</a:t>
            </a:fld>
            <a:endParaRPr lang="en-US"/>
          </a:p>
        </p:txBody>
      </p:sp>
    </p:spTree>
    <p:extLst>
      <p:ext uri="{BB962C8B-B14F-4D97-AF65-F5344CB8AC3E}">
        <p14:creationId xmlns:p14="http://schemas.microsoft.com/office/powerpoint/2010/main" val="386184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2</a:t>
            </a:fld>
            <a:endParaRPr lang="en-US"/>
          </a:p>
        </p:txBody>
      </p:sp>
    </p:spTree>
    <p:extLst>
      <p:ext uri="{BB962C8B-B14F-4D97-AF65-F5344CB8AC3E}">
        <p14:creationId xmlns:p14="http://schemas.microsoft.com/office/powerpoint/2010/main" val="202775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data set had 22 columns of data and 15000 records. This data set was found on </a:t>
            </a:r>
            <a:r>
              <a:rPr lang="en-US" dirty="0" err="1"/>
              <a:t>kaggle</a:t>
            </a:r>
            <a:r>
              <a:rPr lang="en-US" dirty="0"/>
              <a:t>. We used some code to determine what features were most important to include in our model. Majority of these columns were not logical to collect this data. They were not broad enough to apply to everyone who might want to utilize or visit this app. This then left us with 5 important features we would collect about the subject in order to predict their outcome. These data points are satisfaction level, last evaluation, time spent with company, number of projects, and average monthly hours. </a:t>
            </a:r>
          </a:p>
        </p:txBody>
      </p:sp>
      <p:sp>
        <p:nvSpPr>
          <p:cNvPr id="4" name="Slide Number Placeholder 3"/>
          <p:cNvSpPr>
            <a:spLocks noGrp="1"/>
          </p:cNvSpPr>
          <p:nvPr>
            <p:ph type="sldNum" sz="quarter" idx="5"/>
          </p:nvPr>
        </p:nvSpPr>
        <p:spPr/>
        <p:txBody>
          <a:bodyPr/>
          <a:lstStyle/>
          <a:p>
            <a:fld id="{B2579E42-8A24-6F41-A27C-5A8BAB0B7AC9}" type="slidenum">
              <a:rPr lang="en-US" smtClean="0"/>
              <a:t>3</a:t>
            </a:fld>
            <a:endParaRPr lang="en-US"/>
          </a:p>
        </p:txBody>
      </p:sp>
    </p:spTree>
    <p:extLst>
      <p:ext uri="{BB962C8B-B14F-4D97-AF65-F5344CB8AC3E}">
        <p14:creationId xmlns:p14="http://schemas.microsoft.com/office/powerpoint/2010/main" val="349235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79E42-8A24-6F41-A27C-5A8BAB0B7AC9}" type="slidenum">
              <a:rPr lang="en-US" smtClean="0"/>
              <a:t>13</a:t>
            </a:fld>
            <a:endParaRPr lang="en-US"/>
          </a:p>
        </p:txBody>
      </p:sp>
    </p:spTree>
    <p:extLst>
      <p:ext uri="{BB962C8B-B14F-4D97-AF65-F5344CB8AC3E}">
        <p14:creationId xmlns:p14="http://schemas.microsoft.com/office/powerpoint/2010/main" val="120420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86AD-3214-42C5-850B-96BB2BBD2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F7B98-08C1-4D5B-A4D9-5A389F9EE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9B7AA-ECC9-4816-9318-4FC5AF088DC1}"/>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1C26F652-B4FA-4C5C-8007-EF06AB860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7B82C-B99C-4AB4-AD00-59E8DB9884C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4769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E7DD-C22B-4516-9AC8-95340C254A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336D1-35FA-4FF3-8551-0F4FC8C20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3022-0C1F-41B0-9F4A-039D00A2761A}"/>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D7E13B4A-9980-4001-9C43-CFE743D1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42732-536A-47A4-BFDD-73FD5263A585}"/>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1958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6A52D-77A0-4212-A9EB-4F90D2AD87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6646E-93FF-4BCD-B3FB-AB9F91F74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F1A3-0C46-49CF-BA17-123DDE919AFF}"/>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06CFF13F-3DF3-4B15-A113-E9F025CB2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6EF55-4189-4470-8464-DB4F3E67DF2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3094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8880-77D7-4D72-A88E-7A155B71A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86C0F-7367-4001-852E-EB96FA831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A5874-12E2-41DA-9C80-D42A70D4F3C6}"/>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C4BB1839-8735-4E93-B0D9-F49CD51C9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2E9FD-BC4C-4FE0-9CCB-1EC413810C6C}"/>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98454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9984-99A9-42D2-A19A-9BF75A7ED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4561C-2ECC-4F2D-B399-7F2AD8C54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5F8F6-5BA8-4AC1-B3DF-A43352842E94}"/>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E08A11FC-AA03-43D4-88B2-377C650A6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44D15-1960-4665-A6DC-C20898F7DB7B}"/>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12502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17BA-2390-4394-8794-BFBED7EA1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E7229-C2F4-4315-BE2F-E476E41BB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7AC7FF-C8FD-4F7F-BBB9-93B651C10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FB6E3-DBB9-4C8C-B008-84A18E4241C4}"/>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63985BBF-1FE7-4A9F-8EA2-CAAF16C5F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CC042-2329-4C38-A4A7-73E405B1333D}"/>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7307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90BF-5876-4720-9B43-500216C09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037B53-EE71-4061-9F2F-66FA9952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21634-108F-4A3A-A078-DD529F484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248E8-14AC-4FA7-9334-F4211A1B9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7E131-45E2-4851-988B-2E0E0AF72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1142-8395-41E8-949D-4B59C29E6EA0}"/>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8" name="Footer Placeholder 7">
            <a:extLst>
              <a:ext uri="{FF2B5EF4-FFF2-40B4-BE49-F238E27FC236}">
                <a16:creationId xmlns:a16="http://schemas.microsoft.com/office/drawing/2014/main" id="{7943F7D0-36C5-4546-AF7A-ED90CA7E15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8AB5C-6030-4164-A094-5AC2169E90E8}"/>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56985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875A-611E-4109-B41B-2B353AAC26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9B022D-FFCD-4CAC-90F4-EAFD29A38DB7}"/>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4" name="Footer Placeholder 3">
            <a:extLst>
              <a:ext uri="{FF2B5EF4-FFF2-40B4-BE49-F238E27FC236}">
                <a16:creationId xmlns:a16="http://schemas.microsoft.com/office/drawing/2014/main" id="{04E49830-DFD2-4FD9-A993-9B7AAFC402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AC4F-4665-4BF1-9875-DE9A6FA9BBE2}"/>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74307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AB9C-174C-45F0-A603-CF4726C437BA}"/>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3" name="Footer Placeholder 2">
            <a:extLst>
              <a:ext uri="{FF2B5EF4-FFF2-40B4-BE49-F238E27FC236}">
                <a16:creationId xmlns:a16="http://schemas.microsoft.com/office/drawing/2014/main" id="{42F3F544-ECC3-4424-A4B7-6952834ECA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340C8-890F-42FE-9017-E5F532E2358A}"/>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53165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EEAD-6F78-461D-91E2-959C5BA09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2DFCD-20F6-4D5E-8482-C8DD47731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4F9E7C-569D-47D6-BC3E-BA85FB227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6550C-9171-42ED-9807-62EDBD408445}"/>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FB22F7E4-E45B-4387-8EAC-5DB73217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200A8-F378-47E0-ADAF-9AFF5E42FE2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28349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C712-A99A-4523-9671-8BF260AE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2434CA-0D8D-4E96-B4F4-6C7B33352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D4A95-4681-4E16-8106-B5C04B5EA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9CCF9-A827-4AA4-B66E-C072D17E79F2}"/>
              </a:ext>
            </a:extLst>
          </p:cNvPr>
          <p:cNvSpPr>
            <a:spLocks noGrp="1"/>
          </p:cNvSpPr>
          <p:nvPr>
            <p:ph type="dt" sz="half" idx="10"/>
          </p:nvPr>
        </p:nvSpPr>
        <p:spPr/>
        <p:txBody>
          <a:bodyPr/>
          <a:lstStyle/>
          <a:p>
            <a:fld id="{49F6E384-E53D-4EE5-B93A-35E71E546518}" type="datetimeFigureOut">
              <a:rPr lang="en-US" smtClean="0"/>
              <a:t>1/18/22</a:t>
            </a:fld>
            <a:endParaRPr lang="en-US"/>
          </a:p>
        </p:txBody>
      </p:sp>
      <p:sp>
        <p:nvSpPr>
          <p:cNvPr id="6" name="Footer Placeholder 5">
            <a:extLst>
              <a:ext uri="{FF2B5EF4-FFF2-40B4-BE49-F238E27FC236}">
                <a16:creationId xmlns:a16="http://schemas.microsoft.com/office/drawing/2014/main" id="{0C5E3321-0AEA-4AD2-8423-92669929D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2E16-A3E5-481D-9F8A-92794E224857}"/>
              </a:ext>
            </a:extLst>
          </p:cNvPr>
          <p:cNvSpPr>
            <a:spLocks noGrp="1"/>
          </p:cNvSpPr>
          <p:nvPr>
            <p:ph type="sldNum" sz="quarter" idx="12"/>
          </p:nvPr>
        </p:nvSpPr>
        <p:spPr/>
        <p:txBody>
          <a:bodyPr/>
          <a:lstStyle/>
          <a:p>
            <a:fld id="{A5A01429-D7B0-4CF9-A935-695464E92C60}" type="slidenum">
              <a:rPr lang="en-US" smtClean="0"/>
              <a:t>‹#›</a:t>
            </a:fld>
            <a:endParaRPr lang="en-US"/>
          </a:p>
        </p:txBody>
      </p:sp>
    </p:spTree>
    <p:extLst>
      <p:ext uri="{BB962C8B-B14F-4D97-AF65-F5344CB8AC3E}">
        <p14:creationId xmlns:p14="http://schemas.microsoft.com/office/powerpoint/2010/main" val="368143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D277B2-4010-4C31-9E2D-D4A416817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61A37-9269-429C-93FE-067009A72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03A7-6C29-4021-8661-0F1814FC6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6E384-E53D-4EE5-B93A-35E71E546518}" type="datetimeFigureOut">
              <a:rPr lang="en-US" smtClean="0"/>
              <a:t>1/18/22</a:t>
            </a:fld>
            <a:endParaRPr lang="en-US"/>
          </a:p>
        </p:txBody>
      </p:sp>
      <p:sp>
        <p:nvSpPr>
          <p:cNvPr id="5" name="Footer Placeholder 4">
            <a:extLst>
              <a:ext uri="{FF2B5EF4-FFF2-40B4-BE49-F238E27FC236}">
                <a16:creationId xmlns:a16="http://schemas.microsoft.com/office/drawing/2014/main" id="{E3FD2F1B-9816-47F9-B02A-9EC6F3AB0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56348F-3E78-47D6-BA33-771AE3F30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1429-D7B0-4CF9-A935-695464E92C60}" type="slidenum">
              <a:rPr lang="en-US" smtClean="0"/>
              <a:t>‹#›</a:t>
            </a:fld>
            <a:endParaRPr lang="en-US"/>
          </a:p>
        </p:txBody>
      </p:sp>
    </p:spTree>
    <p:extLst>
      <p:ext uri="{BB962C8B-B14F-4D97-AF65-F5344CB8AC3E}">
        <p14:creationId xmlns:p14="http://schemas.microsoft.com/office/powerpoint/2010/main" val="1659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urnoverratepreditapp.herokuap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viveknimsarkar/hr-analytics-dataset?select=HR.bak.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7F1AD-B431-1D4E-AE80-16FE2E9159D4}"/>
              </a:ext>
            </a:extLst>
          </p:cNvPr>
          <p:cNvPicPr>
            <a:picLocks noChangeAspect="1"/>
          </p:cNvPicPr>
          <p:nvPr/>
        </p:nvPicPr>
        <p:blipFill>
          <a:blip r:embed="rId2">
            <a:extLst>
              <a:ext uri="{28A0092B-C50C-407E-A947-70E740481C1C}">
                <a14:useLocalDpi xmlns:a14="http://schemas.microsoft.com/office/drawing/2010/main" val="0"/>
              </a:ext>
            </a:extLst>
          </a:blip>
          <a:srcRect l="18004" r="18004"/>
          <a:stretch/>
        </p:blipFill>
        <p:spPr>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p:spPr>
      </p:pic>
      <p:sp>
        <p:nvSpPr>
          <p:cNvPr id="3" name="Subtitle 2">
            <a:extLst>
              <a:ext uri="{FF2B5EF4-FFF2-40B4-BE49-F238E27FC236}">
                <a16:creationId xmlns:a16="http://schemas.microsoft.com/office/drawing/2014/main" id="{14C5B214-6972-4EFE-AF00-73C4B45A8F05}"/>
              </a:ext>
            </a:extLst>
          </p:cNvPr>
          <p:cNvSpPr>
            <a:spLocks noGrp="1"/>
          </p:cNvSpPr>
          <p:nvPr>
            <p:ph type="subTitle" idx="1"/>
          </p:nvPr>
        </p:nvSpPr>
        <p:spPr>
          <a:xfrm>
            <a:off x="841248" y="3194857"/>
            <a:ext cx="5808448" cy="911117"/>
          </a:xfrm>
        </p:spPr>
        <p:txBody>
          <a:bodyPr>
            <a:normAutofit/>
          </a:bodyPr>
          <a:lstStyle/>
          <a:p>
            <a:pPr algn="l"/>
            <a:r>
              <a:rPr lang="en-US" sz="2000" dirty="0"/>
              <a:t>Benjy Manning, Cecilia Zhang, Sahar Jamal</a:t>
            </a:r>
          </a:p>
        </p:txBody>
      </p:sp>
      <p:sp>
        <p:nvSpPr>
          <p:cNvPr id="2" name="Title 1">
            <a:extLst>
              <a:ext uri="{FF2B5EF4-FFF2-40B4-BE49-F238E27FC236}">
                <a16:creationId xmlns:a16="http://schemas.microsoft.com/office/drawing/2014/main" id="{FCAE48A1-AAC5-4D1D-BE16-932FBBC416E6}"/>
              </a:ext>
            </a:extLst>
          </p:cNvPr>
          <p:cNvSpPr>
            <a:spLocks noGrp="1"/>
          </p:cNvSpPr>
          <p:nvPr>
            <p:ph type="ctrTitle"/>
          </p:nvPr>
        </p:nvSpPr>
        <p:spPr>
          <a:xfrm>
            <a:off x="841248" y="797442"/>
            <a:ext cx="6270964" cy="2390459"/>
          </a:xfrm>
        </p:spPr>
        <p:txBody>
          <a:bodyPr>
            <a:normAutofit/>
          </a:bodyPr>
          <a:lstStyle/>
          <a:p>
            <a:pPr algn="l"/>
            <a:r>
              <a:rPr lang="en-US" sz="5400" dirty="0"/>
              <a:t>Employee Turnover Prediction Model</a:t>
            </a:r>
          </a:p>
        </p:txBody>
      </p:sp>
      <p:sp>
        <p:nvSpPr>
          <p:cNvPr id="20" name="Freeform: Shape 19">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1">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8431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41273-3F60-0F47-81DE-361CEF610DC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Hosting and Database Architecture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D62B3CE-2124-344D-BE76-4970C0911768}"/>
              </a:ext>
            </a:extLst>
          </p:cNvPr>
          <p:cNvPicPr>
            <a:picLocks noGrp="1" noChangeAspect="1"/>
          </p:cNvPicPr>
          <p:nvPr>
            <p:ph idx="1"/>
          </p:nvPr>
        </p:nvPicPr>
        <p:blipFill>
          <a:blip r:embed="rId2"/>
          <a:stretch>
            <a:fillRect/>
          </a:stretch>
        </p:blipFill>
        <p:spPr>
          <a:xfrm>
            <a:off x="331567" y="2991258"/>
            <a:ext cx="5455917" cy="2868756"/>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E59D720-66F8-444E-B26C-98E7647A0892}"/>
              </a:ext>
            </a:extLst>
          </p:cNvPr>
          <p:cNvPicPr>
            <a:picLocks noChangeAspect="1"/>
          </p:cNvPicPr>
          <p:nvPr/>
        </p:nvPicPr>
        <p:blipFill>
          <a:blip r:embed="rId3"/>
          <a:stretch>
            <a:fillRect/>
          </a:stretch>
        </p:blipFill>
        <p:spPr>
          <a:xfrm>
            <a:off x="6445073" y="3061657"/>
            <a:ext cx="5455917" cy="2727958"/>
          </a:xfrm>
          <a:prstGeom prst="rect">
            <a:avLst/>
          </a:prstGeom>
        </p:spPr>
      </p:pic>
    </p:spTree>
    <p:extLst>
      <p:ext uri="{BB962C8B-B14F-4D97-AF65-F5344CB8AC3E}">
        <p14:creationId xmlns:p14="http://schemas.microsoft.com/office/powerpoint/2010/main" val="374136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8E77C8C8-0B5F-40A4-8AE7-665FECB46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5" name="Rectangle 24">
              <a:extLst>
                <a:ext uri="{FF2B5EF4-FFF2-40B4-BE49-F238E27FC236}">
                  <a16:creationId xmlns:a16="http://schemas.microsoft.com/office/drawing/2014/main" id="{2813FAB4-E18A-4CFA-B75B-92090037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12C0C28-5850-4F97-8E19-24B1DD749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2E30C9-B518-7F47-A4DA-C82CFE282F55}"/>
              </a:ext>
            </a:extLst>
          </p:cNvPr>
          <p:cNvSpPr>
            <a:spLocks noGrp="1"/>
          </p:cNvSpPr>
          <p:nvPr>
            <p:ph type="title"/>
          </p:nvPr>
        </p:nvSpPr>
        <p:spPr>
          <a:xfrm>
            <a:off x="643467" y="321734"/>
            <a:ext cx="10905066" cy="1135737"/>
          </a:xfrm>
        </p:spPr>
        <p:txBody>
          <a:bodyPr>
            <a:normAutofit/>
          </a:bodyPr>
          <a:lstStyle/>
          <a:p>
            <a:r>
              <a:rPr lang="en-US" sz="3600"/>
              <a:t>Building the Database &amp; Storing the Data</a:t>
            </a:r>
            <a:endParaRPr lang="en-US" sz="3600" dirty="0"/>
          </a:p>
        </p:txBody>
      </p:sp>
      <p:pic>
        <p:nvPicPr>
          <p:cNvPr id="4" name="Picture 3">
            <a:extLst>
              <a:ext uri="{FF2B5EF4-FFF2-40B4-BE49-F238E27FC236}">
                <a16:creationId xmlns:a16="http://schemas.microsoft.com/office/drawing/2014/main" id="{1F69E157-DD3F-CF46-9436-C0BE7DC270A6}"/>
              </a:ext>
            </a:extLst>
          </p:cNvPr>
          <p:cNvPicPr>
            <a:picLocks noChangeAspect="1"/>
          </p:cNvPicPr>
          <p:nvPr/>
        </p:nvPicPr>
        <p:blipFill>
          <a:blip r:embed="rId2"/>
          <a:stretch>
            <a:fillRect/>
          </a:stretch>
        </p:blipFill>
        <p:spPr>
          <a:xfrm>
            <a:off x="550081" y="2729131"/>
            <a:ext cx="3483864" cy="1741932"/>
          </a:xfrm>
          <a:prstGeom prst="rect">
            <a:avLst/>
          </a:prstGeom>
        </p:spPr>
      </p:pic>
      <p:pic>
        <p:nvPicPr>
          <p:cNvPr id="6" name="Content Placeholder 5" descr="A computer screen capture&#10;&#10;Description automatically generated with medium confidence">
            <a:extLst>
              <a:ext uri="{FF2B5EF4-FFF2-40B4-BE49-F238E27FC236}">
                <a16:creationId xmlns:a16="http://schemas.microsoft.com/office/drawing/2014/main" id="{6B8AD237-8150-8F42-9FE9-CFBD351FF6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84026" y="1510757"/>
            <a:ext cx="5991797" cy="4409693"/>
          </a:xfrm>
        </p:spPr>
      </p:pic>
      <p:grpSp>
        <p:nvGrpSpPr>
          <p:cNvPr id="28" name="Group 27">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9" name="Isosceles Triangle 28">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6278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882839-47D7-A243-B180-838E024C566E}"/>
              </a:ext>
            </a:extLst>
          </p:cNvPr>
          <p:cNvSpPr>
            <a:spLocks noGrp="1"/>
          </p:cNvSpPr>
          <p:nvPr>
            <p:ph type="title"/>
          </p:nvPr>
        </p:nvSpPr>
        <p:spPr>
          <a:xfrm>
            <a:off x="643467" y="321734"/>
            <a:ext cx="10905066" cy="1135737"/>
          </a:xfrm>
        </p:spPr>
        <p:txBody>
          <a:bodyPr>
            <a:normAutofit/>
          </a:bodyPr>
          <a:lstStyle/>
          <a:p>
            <a:r>
              <a:rPr lang="en-US" sz="3600" dirty="0"/>
              <a:t>Hosting the Database &amp; connecting via HTML</a:t>
            </a:r>
          </a:p>
        </p:txBody>
      </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1932800C-E2DA-1A48-8DF9-63B660FFD105}"/>
              </a:ext>
            </a:extLst>
          </p:cNvPr>
          <p:cNvPicPr>
            <a:picLocks noChangeAspect="1"/>
          </p:cNvPicPr>
          <p:nvPr/>
        </p:nvPicPr>
        <p:blipFill>
          <a:blip r:embed="rId2"/>
          <a:stretch>
            <a:fillRect/>
          </a:stretch>
        </p:blipFill>
        <p:spPr>
          <a:xfrm>
            <a:off x="6464300" y="1786580"/>
            <a:ext cx="4025355" cy="2116558"/>
          </a:xfrm>
          <a:prstGeom prst="rect">
            <a:avLst/>
          </a:prstGeom>
        </p:spPr>
      </p:pic>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Text&#10;&#10;Description automatically generated">
            <a:extLst>
              <a:ext uri="{FF2B5EF4-FFF2-40B4-BE49-F238E27FC236}">
                <a16:creationId xmlns:a16="http://schemas.microsoft.com/office/drawing/2014/main" id="{D8E37F68-2DBC-574F-A492-DE8D8EE33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00" y="4350281"/>
            <a:ext cx="4862378" cy="1653209"/>
          </a:xfrm>
          <a:prstGeom prst="rect">
            <a:avLst/>
          </a:prstGeom>
        </p:spPr>
      </p:pic>
      <p:sp>
        <p:nvSpPr>
          <p:cNvPr id="7" name="Rectangle 6">
            <a:extLst>
              <a:ext uri="{FF2B5EF4-FFF2-40B4-BE49-F238E27FC236}">
                <a16:creationId xmlns:a16="http://schemas.microsoft.com/office/drawing/2014/main" id="{005C050C-7F29-B748-9AB0-DF322AA4A6F3}"/>
              </a:ext>
            </a:extLst>
          </p:cNvPr>
          <p:cNvSpPr/>
          <p:nvPr/>
        </p:nvSpPr>
        <p:spPr>
          <a:xfrm>
            <a:off x="7291897" y="5235469"/>
            <a:ext cx="560803" cy="117776"/>
          </a:xfrm>
          <a:prstGeom prst="rect">
            <a:avLst/>
          </a:prstGeom>
          <a:solidFill>
            <a:srgbClr val="2E32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3CC7AC3-45D8-E841-BB8B-E207D6E9CDE9}"/>
              </a:ext>
            </a:extLst>
          </p:cNvPr>
          <p:cNvSpPr/>
          <p:nvPr/>
        </p:nvSpPr>
        <p:spPr>
          <a:xfrm>
            <a:off x="7112972" y="5115106"/>
            <a:ext cx="605455" cy="123557"/>
          </a:xfrm>
          <a:prstGeom prst="rect">
            <a:avLst/>
          </a:prstGeom>
          <a:solidFill>
            <a:srgbClr val="2E323D"/>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Graphical user interface&#10;&#10;Description automatically generated">
            <a:extLst>
              <a:ext uri="{FF2B5EF4-FFF2-40B4-BE49-F238E27FC236}">
                <a16:creationId xmlns:a16="http://schemas.microsoft.com/office/drawing/2014/main" id="{9F5B7B84-9C90-4140-A369-A040F4E5FD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bwMode="auto">
          <a:xfrm>
            <a:off x="579319" y="1779204"/>
            <a:ext cx="5516681" cy="37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47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ata concept">
            <a:extLst>
              <a:ext uri="{FF2B5EF4-FFF2-40B4-BE49-F238E27FC236}">
                <a16:creationId xmlns:a16="http://schemas.microsoft.com/office/drawing/2014/main" id="{0E647425-5B80-4841-9379-094B2A123387}"/>
              </a:ext>
            </a:extLst>
          </p:cNvPr>
          <p:cNvPicPr>
            <a:picLocks noChangeAspect="1"/>
          </p:cNvPicPr>
          <p:nvPr/>
        </p:nvPicPr>
        <p:blipFill rotWithShape="1">
          <a:blip r:embed="rId3"/>
          <a:srcRect t="5436"/>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CCC122-9F9F-4E40-B442-622A1CF36237}"/>
              </a:ext>
            </a:extLst>
          </p:cNvPr>
          <p:cNvSpPr>
            <a:spLocks noGrp="1"/>
          </p:cNvSpPr>
          <p:nvPr>
            <p:ph type="title"/>
          </p:nvPr>
        </p:nvSpPr>
        <p:spPr>
          <a:xfrm>
            <a:off x="8059741" y="2071688"/>
            <a:ext cx="3592576" cy="2714624"/>
          </a:xfrm>
          <a:noFill/>
        </p:spPr>
        <p:txBody>
          <a:bodyPr vert="horz" lIns="91440" tIns="45720" rIns="91440" bIns="45720" rtlCol="0" anchor="b">
            <a:normAutofit fontScale="90000"/>
          </a:bodyPr>
          <a:lstStyle/>
          <a:p>
            <a:r>
              <a:rPr lang="en-US" sz="5200" dirty="0">
                <a:hlinkClick r:id="rId4"/>
              </a:rPr>
              <a:t>https://turnoverratepreditapp.herokuapp.com/</a:t>
            </a:r>
            <a:r>
              <a:rPr lang="en-US" sz="5200" dirty="0"/>
              <a:t> </a:t>
            </a:r>
          </a:p>
        </p:txBody>
      </p:sp>
    </p:spTree>
    <p:extLst>
      <p:ext uri="{BB962C8B-B14F-4D97-AF65-F5344CB8AC3E}">
        <p14:creationId xmlns:p14="http://schemas.microsoft.com/office/powerpoint/2010/main" val="287191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20E86-C25A-B442-BBA7-85EECEE2AC22}"/>
              </a:ext>
            </a:extLst>
          </p:cNvPr>
          <p:cNvSpPr>
            <a:spLocks noGrp="1"/>
          </p:cNvSpPr>
          <p:nvPr>
            <p:ph type="title"/>
          </p:nvPr>
        </p:nvSpPr>
        <p:spPr>
          <a:xfrm>
            <a:off x="1349531" y="4233675"/>
            <a:ext cx="4424430" cy="2015774"/>
          </a:xfrm>
        </p:spPr>
        <p:txBody>
          <a:bodyPr vert="horz" lIns="91440" tIns="45720" rIns="91440" bIns="45720" rtlCol="0" anchor="ctr">
            <a:normAutofit/>
          </a:bodyPr>
          <a:lstStyle/>
          <a:p>
            <a:r>
              <a:rPr lang="en-US" sz="4000" b="1" kern="1200">
                <a:solidFill>
                  <a:schemeClr val="tx1"/>
                </a:solidFill>
                <a:latin typeface="+mj-lt"/>
                <a:ea typeface="+mj-ea"/>
                <a:cs typeface="+mj-cs"/>
              </a:rPr>
              <a:t>HR Analytics Dataset – Kaggle </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68888CE3-8CE5-6D4B-BC89-5B92E707D4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531" y="930717"/>
            <a:ext cx="10228659" cy="2991882"/>
          </a:xfrm>
          <a:prstGeom prst="rect">
            <a:avLst/>
          </a:prstGeom>
          <a:effectLst>
            <a:outerShdw blurRad="406400" dist="317500" dir="5400000" sx="89000" sy="89000" rotWithShape="0">
              <a:prstClr val="black">
                <a:alpha val="15000"/>
              </a:prstClr>
            </a:outerShdw>
          </a:effectLst>
        </p:spPr>
      </p:pic>
      <p:sp>
        <p:nvSpPr>
          <p:cNvPr id="6" name="TextBox 5">
            <a:extLst>
              <a:ext uri="{FF2B5EF4-FFF2-40B4-BE49-F238E27FC236}">
                <a16:creationId xmlns:a16="http://schemas.microsoft.com/office/drawing/2014/main" id="{E3BAC461-7425-DC4F-B384-3E8AE06C3B4A}"/>
              </a:ext>
            </a:extLst>
          </p:cNvPr>
          <p:cNvSpPr txBox="1"/>
          <p:nvPr/>
        </p:nvSpPr>
        <p:spPr>
          <a:xfrm>
            <a:off x="6417733" y="4212709"/>
            <a:ext cx="5160457" cy="203674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~15000 records x10 features</a:t>
            </a:r>
          </a:p>
          <a:p>
            <a:pPr marL="285750" indent="-228600">
              <a:lnSpc>
                <a:spcPct val="90000"/>
              </a:lnSpc>
              <a:spcAft>
                <a:spcPts val="600"/>
              </a:spcAft>
              <a:buFont typeface="Arial" panose="020B0604020202020204" pitchFamily="34" charset="0"/>
              <a:buChar char="•"/>
            </a:pPr>
            <a:r>
              <a:rPr lang="en-US" sz="2000"/>
              <a:t> “The dataset contains employee profiles of a large company, where each record is an employee details.”</a:t>
            </a:r>
          </a:p>
          <a:p>
            <a:pPr marL="285750" indent="-228600">
              <a:lnSpc>
                <a:spcPct val="90000"/>
              </a:lnSpc>
              <a:spcAft>
                <a:spcPts val="600"/>
              </a:spcAft>
              <a:buFont typeface="Arial" panose="020B0604020202020204" pitchFamily="34" charset="0"/>
              <a:buChar char="•"/>
            </a:pPr>
            <a:r>
              <a:rPr lang="en-US" sz="2000">
                <a:hlinkClick r:id="rId4"/>
              </a:rPr>
              <a:t>https://www.kaggle.com/viveknimsarkar/hr-analytics-dataset?select=HR.bak.csv</a:t>
            </a:r>
            <a:r>
              <a:rPr lang="en-US" sz="2000"/>
              <a:t> </a:t>
            </a:r>
          </a:p>
        </p:txBody>
      </p:sp>
    </p:spTree>
    <p:extLst>
      <p:ext uri="{BB962C8B-B14F-4D97-AF65-F5344CB8AC3E}">
        <p14:creationId xmlns:p14="http://schemas.microsoft.com/office/powerpoint/2010/main" val="249186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Text&#10;&#10;Description automatically generated">
            <a:extLst>
              <a:ext uri="{FF2B5EF4-FFF2-40B4-BE49-F238E27FC236}">
                <a16:creationId xmlns:a16="http://schemas.microsoft.com/office/drawing/2014/main" id="{DF597BBA-EBC4-B741-9590-2BAEF3E4A1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0025" y="647700"/>
            <a:ext cx="6269038" cy="2551113"/>
          </a:xfrm>
        </p:spPr>
      </p:pic>
      <p:pic>
        <p:nvPicPr>
          <p:cNvPr id="18" name="Picture 17" descr="A black screen with white text&#10;&#10;Description automatically generated with low confidence">
            <a:extLst>
              <a:ext uri="{FF2B5EF4-FFF2-40B4-BE49-F238E27FC236}">
                <a16:creationId xmlns:a16="http://schemas.microsoft.com/office/drawing/2014/main" id="{49158B42-2D50-E343-A434-A5DBDE78E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025" y="3267075"/>
            <a:ext cx="1944688" cy="2941638"/>
          </a:xfrm>
          <a:prstGeom prst="rect">
            <a:avLst/>
          </a:prstGeom>
        </p:spPr>
      </p:pic>
      <p:pic>
        <p:nvPicPr>
          <p:cNvPr id="16" name="Picture 15" descr="Chart, bar chart&#10;&#10;Description automatically generated">
            <a:extLst>
              <a:ext uri="{FF2B5EF4-FFF2-40B4-BE49-F238E27FC236}">
                <a16:creationId xmlns:a16="http://schemas.microsoft.com/office/drawing/2014/main" id="{4C570392-1C08-3444-A7C4-3281264A0A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2975" y="3267075"/>
            <a:ext cx="4256088" cy="2941638"/>
          </a:xfrm>
          <a:prstGeom prst="rect">
            <a:avLst/>
          </a:prstGeom>
        </p:spPr>
      </p:pic>
      <p:sp>
        <p:nvSpPr>
          <p:cNvPr id="2" name="Title 1">
            <a:extLst>
              <a:ext uri="{FF2B5EF4-FFF2-40B4-BE49-F238E27FC236}">
                <a16:creationId xmlns:a16="http://schemas.microsoft.com/office/drawing/2014/main" id="{B9DA6DAA-FEF7-F64E-8649-3CF56F210FBB}"/>
              </a:ext>
            </a:extLst>
          </p:cNvPr>
          <p:cNvSpPr>
            <a:spLocks noGrp="1"/>
          </p:cNvSpPr>
          <p:nvPr>
            <p:ph type="title"/>
          </p:nvPr>
        </p:nvSpPr>
        <p:spPr>
          <a:xfrm>
            <a:off x="943277" y="712269"/>
            <a:ext cx="3370998" cy="5502264"/>
          </a:xfrm>
        </p:spPr>
        <p:txBody>
          <a:bodyPr>
            <a:normAutofit/>
          </a:bodyPr>
          <a:lstStyle/>
          <a:p>
            <a:r>
              <a:rPr lang="en-US">
                <a:solidFill>
                  <a:srgbClr val="FFFFFF"/>
                </a:solidFill>
              </a:rPr>
              <a:t>Selecting Data Features	</a:t>
            </a:r>
          </a:p>
        </p:txBody>
      </p:sp>
    </p:spTree>
    <p:extLst>
      <p:ext uri="{BB962C8B-B14F-4D97-AF65-F5344CB8AC3E}">
        <p14:creationId xmlns:p14="http://schemas.microsoft.com/office/powerpoint/2010/main" val="542613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CDDFE-C4D9-F243-8E5C-8A7401F3FA8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Programming Tools and Components</a:t>
            </a:r>
          </a:p>
        </p:txBody>
      </p:sp>
      <p:pic>
        <p:nvPicPr>
          <p:cNvPr id="5" name="Picture 4">
            <a:extLst>
              <a:ext uri="{FF2B5EF4-FFF2-40B4-BE49-F238E27FC236}">
                <a16:creationId xmlns:a16="http://schemas.microsoft.com/office/drawing/2014/main" id="{C8DDA19C-29A7-134E-AA78-5EE68123610C}"/>
              </a:ext>
            </a:extLst>
          </p:cNvPr>
          <p:cNvPicPr>
            <a:picLocks noChangeAspect="1"/>
          </p:cNvPicPr>
          <p:nvPr/>
        </p:nvPicPr>
        <p:blipFill>
          <a:blip r:embed="rId2"/>
          <a:stretch>
            <a:fillRect/>
          </a:stretch>
        </p:blipFill>
        <p:spPr>
          <a:xfrm>
            <a:off x="8388323" y="1343096"/>
            <a:ext cx="3425609" cy="1926905"/>
          </a:xfrm>
          <a:prstGeom prst="rect">
            <a:avLst/>
          </a:prstGeom>
        </p:spPr>
      </p:pic>
      <p:pic>
        <p:nvPicPr>
          <p:cNvPr id="6" name="Picture 5" descr="Circle&#10;&#10;Description automatically generated">
            <a:extLst>
              <a:ext uri="{FF2B5EF4-FFF2-40B4-BE49-F238E27FC236}">
                <a16:creationId xmlns:a16="http://schemas.microsoft.com/office/drawing/2014/main" id="{8252C117-8C8F-E949-802A-A86FFA45CDA4}"/>
              </a:ext>
            </a:extLst>
          </p:cNvPr>
          <p:cNvPicPr>
            <a:picLocks noChangeAspect="1"/>
          </p:cNvPicPr>
          <p:nvPr/>
        </p:nvPicPr>
        <p:blipFill>
          <a:blip r:embed="rId3"/>
          <a:stretch>
            <a:fillRect/>
          </a:stretch>
        </p:blipFill>
        <p:spPr>
          <a:xfrm>
            <a:off x="4291087" y="1376948"/>
            <a:ext cx="3433324" cy="1859200"/>
          </a:xfrm>
          <a:prstGeom prst="rect">
            <a:avLst/>
          </a:prstGeom>
        </p:spPr>
      </p:pic>
      <p:cxnSp>
        <p:nvCxnSpPr>
          <p:cNvPr id="20" name="Straight Connector 1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Logo, company name&#10;&#10;Description automatically generated">
            <a:extLst>
              <a:ext uri="{FF2B5EF4-FFF2-40B4-BE49-F238E27FC236}">
                <a16:creationId xmlns:a16="http://schemas.microsoft.com/office/drawing/2014/main" id="{FE23F32A-5F81-B74C-B0B8-015AD0200926}"/>
              </a:ext>
            </a:extLst>
          </p:cNvPr>
          <p:cNvPicPr>
            <a:picLocks noGrp="1" noChangeAspect="1"/>
          </p:cNvPicPr>
          <p:nvPr>
            <p:ph idx="1"/>
          </p:nvPr>
        </p:nvPicPr>
        <p:blipFill>
          <a:blip r:embed="rId4"/>
          <a:stretch>
            <a:fillRect/>
          </a:stretch>
        </p:blipFill>
        <p:spPr>
          <a:xfrm>
            <a:off x="378068" y="1493744"/>
            <a:ext cx="3423916" cy="1935256"/>
          </a:xfrm>
          <a:prstGeom prst="rect">
            <a:avLst/>
          </a:prstGeom>
        </p:spPr>
      </p:pic>
      <p:cxnSp>
        <p:nvCxnSpPr>
          <p:cNvPr id="22" name="Straight Connector 2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451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mbed">
            <a:extLst>
              <a:ext uri="{FF2B5EF4-FFF2-40B4-BE49-F238E27FC236}">
                <a16:creationId xmlns:a16="http://schemas.microsoft.com/office/drawing/2014/main" id="{573488B5-6B32-4409-A041-1A7331C52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2985" y="747714"/>
            <a:ext cx="5239512" cy="5239512"/>
          </a:xfrm>
          <a:prstGeom prst="rect">
            <a:avLst/>
          </a:prstGeom>
        </p:spPr>
      </p:pic>
      <p:sp>
        <p:nvSpPr>
          <p:cNvPr id="12" name="Freeform: Shape 1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5FA337-93EF-C046-801C-03662F845F72}"/>
              </a:ext>
            </a:extLst>
          </p:cNvPr>
          <p:cNvSpPr>
            <a:spLocks noGrp="1"/>
          </p:cNvSpPr>
          <p:nvPr>
            <p:ph type="title"/>
          </p:nvPr>
        </p:nvSpPr>
        <p:spPr>
          <a:xfrm>
            <a:off x="804672" y="4041648"/>
            <a:ext cx="3877056" cy="2176272"/>
          </a:xfrm>
        </p:spPr>
        <p:txBody>
          <a:bodyPr vert="horz" lIns="91440" tIns="45720" rIns="91440" bIns="45720" rtlCol="0" anchor="t">
            <a:normAutofit/>
          </a:bodyPr>
          <a:lstStyle/>
          <a:p>
            <a:r>
              <a:rPr lang="en-US" sz="5400" kern="1200" dirty="0">
                <a:solidFill>
                  <a:schemeClr val="tx1"/>
                </a:solidFill>
                <a:latin typeface="+mj-lt"/>
                <a:ea typeface="+mj-ea"/>
                <a:cs typeface="+mj-cs"/>
              </a:rPr>
              <a:t>HTML &amp; Flask  </a:t>
            </a:r>
          </a:p>
        </p:txBody>
      </p:sp>
    </p:spTree>
    <p:extLst>
      <p:ext uri="{BB962C8B-B14F-4D97-AF65-F5344CB8AC3E}">
        <p14:creationId xmlns:p14="http://schemas.microsoft.com/office/powerpoint/2010/main" val="1256224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4" descr="Text&#10;&#10;Description automatically generated">
            <a:extLst>
              <a:ext uri="{FF2B5EF4-FFF2-40B4-BE49-F238E27FC236}">
                <a16:creationId xmlns:a16="http://schemas.microsoft.com/office/drawing/2014/main" id="{9268E716-897C-D34E-ABCA-5DDB4AD44E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632"/>
          <a:stretch/>
        </p:blipFill>
        <p:spPr>
          <a:xfrm>
            <a:off x="1422770" y="352141"/>
            <a:ext cx="9003930" cy="6023845"/>
          </a:xfrm>
          <a:prstGeom prst="rect">
            <a:avLst/>
          </a:prstGeom>
        </p:spPr>
      </p:pic>
    </p:spTree>
    <p:extLst>
      <p:ext uri="{BB962C8B-B14F-4D97-AF65-F5344CB8AC3E}">
        <p14:creationId xmlns:p14="http://schemas.microsoft.com/office/powerpoint/2010/main" val="3724733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Text&#10;&#10;Description automatically generated">
            <a:extLst>
              <a:ext uri="{FF2B5EF4-FFF2-40B4-BE49-F238E27FC236}">
                <a16:creationId xmlns:a16="http://schemas.microsoft.com/office/drawing/2014/main" id="{BB6733AA-3B39-F644-BB61-7CC3C513C0F2}"/>
              </a:ext>
            </a:extLst>
          </p:cNvPr>
          <p:cNvPicPr>
            <a:picLocks noChangeAspect="1"/>
          </p:cNvPicPr>
          <p:nvPr/>
        </p:nvPicPr>
        <p:blipFill rotWithShape="1">
          <a:blip r:embed="rId2">
            <a:extLst>
              <a:ext uri="{28A0092B-C50C-407E-A947-70E740481C1C}">
                <a14:useLocalDpi xmlns:a14="http://schemas.microsoft.com/office/drawing/2010/main" val="0"/>
              </a:ext>
            </a:extLst>
          </a:blip>
          <a:srcRect r="11616"/>
          <a:stretch/>
        </p:blipFill>
        <p:spPr>
          <a:xfrm>
            <a:off x="1473200" y="411100"/>
            <a:ext cx="9003723" cy="6035800"/>
          </a:xfrm>
          <a:prstGeom prst="rect">
            <a:avLst/>
          </a:prstGeom>
        </p:spPr>
      </p:pic>
    </p:spTree>
    <p:extLst>
      <p:ext uri="{BB962C8B-B14F-4D97-AF65-F5344CB8AC3E}">
        <p14:creationId xmlns:p14="http://schemas.microsoft.com/office/powerpoint/2010/main" val="2860518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9E8A3E-D877-9842-A023-D594D1BC77AE}"/>
              </a:ext>
            </a:extLst>
          </p:cNvPr>
          <p:cNvSpPr>
            <a:spLocks noGrp="1"/>
          </p:cNvSpPr>
          <p:nvPr>
            <p:ph type="title"/>
          </p:nvPr>
        </p:nvSpPr>
        <p:spPr>
          <a:xfrm>
            <a:off x="1137036" y="548640"/>
            <a:ext cx="9543405" cy="1188720"/>
          </a:xfrm>
        </p:spPr>
        <p:txBody>
          <a:bodyPr>
            <a:normAutofit/>
          </a:bodyPr>
          <a:lstStyle/>
          <a:p>
            <a:pPr algn="ctr"/>
            <a:r>
              <a:rPr lang="en-US" dirty="0">
                <a:solidFill>
                  <a:schemeClr val="tx1">
                    <a:lumMod val="85000"/>
                    <a:lumOff val="15000"/>
                  </a:schemeClr>
                </a:solidFill>
              </a:rPr>
              <a:t>Data Dictionary </a:t>
            </a:r>
          </a:p>
        </p:txBody>
      </p:sp>
      <p:sp>
        <p:nvSpPr>
          <p:cNvPr id="1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9D1A1289-7796-554B-913D-56233EDE3F81}"/>
              </a:ext>
            </a:extLst>
          </p:cNvPr>
          <p:cNvGraphicFramePr>
            <a:graphicFrameLocks noGrp="1"/>
          </p:cNvGraphicFramePr>
          <p:nvPr>
            <p:ph idx="1"/>
            <p:extLst>
              <p:ext uri="{D42A27DB-BD31-4B8C-83A1-F6EECF244321}">
                <p14:modId xmlns:p14="http://schemas.microsoft.com/office/powerpoint/2010/main" val="4010591940"/>
              </p:ext>
            </p:extLst>
          </p:nvPr>
        </p:nvGraphicFramePr>
        <p:xfrm>
          <a:off x="456235" y="1860550"/>
          <a:ext cx="11176322" cy="3552464"/>
        </p:xfrm>
        <a:graphic>
          <a:graphicData uri="http://schemas.openxmlformats.org/drawingml/2006/table">
            <a:tbl>
              <a:tblPr>
                <a:tableStyleId>{F5AB1C69-6EDB-4FF4-983F-18BD219EF322}</a:tableStyleId>
              </a:tblPr>
              <a:tblGrid>
                <a:gridCol w="1075141">
                  <a:extLst>
                    <a:ext uri="{9D8B030D-6E8A-4147-A177-3AD203B41FA5}">
                      <a16:colId xmlns:a16="http://schemas.microsoft.com/office/drawing/2014/main" val="57739231"/>
                    </a:ext>
                  </a:extLst>
                </a:gridCol>
                <a:gridCol w="1321931">
                  <a:extLst>
                    <a:ext uri="{9D8B030D-6E8A-4147-A177-3AD203B41FA5}">
                      <a16:colId xmlns:a16="http://schemas.microsoft.com/office/drawing/2014/main" val="347621981"/>
                    </a:ext>
                  </a:extLst>
                </a:gridCol>
                <a:gridCol w="4422888">
                  <a:extLst>
                    <a:ext uri="{9D8B030D-6E8A-4147-A177-3AD203B41FA5}">
                      <a16:colId xmlns:a16="http://schemas.microsoft.com/office/drawing/2014/main" val="2821035573"/>
                    </a:ext>
                  </a:extLst>
                </a:gridCol>
                <a:gridCol w="1373434">
                  <a:extLst>
                    <a:ext uri="{9D8B030D-6E8A-4147-A177-3AD203B41FA5}">
                      <a16:colId xmlns:a16="http://schemas.microsoft.com/office/drawing/2014/main" val="2068566389"/>
                    </a:ext>
                  </a:extLst>
                </a:gridCol>
                <a:gridCol w="817623">
                  <a:extLst>
                    <a:ext uri="{9D8B030D-6E8A-4147-A177-3AD203B41FA5}">
                      <a16:colId xmlns:a16="http://schemas.microsoft.com/office/drawing/2014/main" val="4214429577"/>
                    </a:ext>
                  </a:extLst>
                </a:gridCol>
                <a:gridCol w="791871">
                  <a:extLst>
                    <a:ext uri="{9D8B030D-6E8A-4147-A177-3AD203B41FA5}">
                      <a16:colId xmlns:a16="http://schemas.microsoft.com/office/drawing/2014/main" val="965232645"/>
                    </a:ext>
                  </a:extLst>
                </a:gridCol>
                <a:gridCol w="1373434">
                  <a:extLst>
                    <a:ext uri="{9D8B030D-6E8A-4147-A177-3AD203B41FA5}">
                      <a16:colId xmlns:a16="http://schemas.microsoft.com/office/drawing/2014/main" val="854083277"/>
                    </a:ext>
                  </a:extLst>
                </a:gridCol>
              </a:tblGrid>
              <a:tr h="218480">
                <a:tc>
                  <a:txBody>
                    <a:bodyPr/>
                    <a:lstStyle/>
                    <a:p>
                      <a:pPr algn="l" fontAlgn="b"/>
                      <a:r>
                        <a:rPr lang="en-US" sz="700" u="none" strike="noStrike" dirty="0">
                          <a:effectLst/>
                        </a:rPr>
                        <a:t>df_name</a:t>
                      </a:r>
                      <a:endParaRPr lang="en-US" sz="700" b="1"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Intuitive Name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Definition</a:t>
                      </a:r>
                      <a:endParaRPr lang="en-US" sz="700" b="1"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Range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Measure</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Model/DB Inputs</a:t>
                      </a:r>
                      <a:endParaRPr lang="en-US" sz="700" b="1"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DB Dtypes</a:t>
                      </a:r>
                      <a:endParaRPr lang="en-US" sz="700" b="1"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3649685994"/>
                  </a:ext>
                </a:extLst>
              </a:tr>
              <a:tr h="218480">
                <a:tc>
                  <a:txBody>
                    <a:bodyPr/>
                    <a:lstStyle/>
                    <a:p>
                      <a:pPr algn="l" fontAlgn="b"/>
                      <a:r>
                        <a:rPr lang="en-US" sz="700" u="none" strike="noStrike">
                          <a:effectLst/>
                        </a:rPr>
                        <a:t>satisfaction_level</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Employee Satifaction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Measurement of employee satisfaction by percentage (0 = Unsatisfied, 100 = Totally Satisfied)</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0-100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Percent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0-100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1955126803"/>
                  </a:ext>
                </a:extLst>
              </a:tr>
              <a:tr h="1165218">
                <a:tc>
                  <a:txBody>
                    <a:bodyPr/>
                    <a:lstStyle/>
                    <a:p>
                      <a:pPr algn="l" fontAlgn="b"/>
                      <a:r>
                        <a:rPr lang="en-US" sz="700" u="none" strike="noStrike">
                          <a:effectLst/>
                        </a:rPr>
                        <a:t>last_evaluation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Employees Last Evaluation</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Measurement of how long ago the last review was (</a:t>
                      </a:r>
                      <a:br>
                        <a:rPr lang="en-US" sz="700" u="none" strike="noStrike" dirty="0">
                          <a:effectLst/>
                        </a:rPr>
                      </a:br>
                      <a:r>
                        <a:rPr lang="en-US" sz="700" u="none" strike="noStrike" dirty="0">
                          <a:effectLst/>
                        </a:rPr>
                        <a:t>3-6 months, </a:t>
                      </a:r>
                      <a:br>
                        <a:rPr lang="en-US" sz="700" u="none" strike="noStrike" dirty="0">
                          <a:effectLst/>
                        </a:rPr>
                      </a:br>
                      <a:r>
                        <a:rPr lang="en-US" sz="700" u="none" strike="noStrike" dirty="0">
                          <a:effectLst/>
                        </a:rPr>
                        <a:t>6-9 months, </a:t>
                      </a:r>
                      <a:br>
                        <a:rPr lang="en-US" sz="700" u="none" strike="noStrike" dirty="0">
                          <a:effectLst/>
                        </a:rPr>
                      </a:br>
                      <a:r>
                        <a:rPr lang="en-US" sz="700" u="none" strike="noStrike" dirty="0">
                          <a:effectLst/>
                        </a:rPr>
                        <a:t>9-12 months, or </a:t>
                      </a:r>
                      <a:br>
                        <a:rPr lang="en-US" sz="700" u="none" strike="noStrike" dirty="0">
                          <a:effectLst/>
                        </a:rPr>
                      </a:br>
                      <a:r>
                        <a:rPr lang="en-US" sz="700" u="none" strike="noStrike" dirty="0">
                          <a:effectLst/>
                        </a:rPr>
                        <a:t>12+ months)</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3-6, 6-9, 9-12, 12+</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Months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3-6 = .56</a:t>
                      </a:r>
                      <a:br>
                        <a:rPr lang="en-US" sz="700" u="none" strike="noStrike">
                          <a:effectLst/>
                        </a:rPr>
                      </a:br>
                      <a:r>
                        <a:rPr lang="en-US" sz="700" u="none" strike="noStrike">
                          <a:effectLst/>
                        </a:rPr>
                        <a:t>6-9 = .72</a:t>
                      </a:r>
                      <a:br>
                        <a:rPr lang="en-US" sz="700" u="none" strike="noStrike">
                          <a:effectLst/>
                        </a:rPr>
                      </a:br>
                      <a:r>
                        <a:rPr lang="en-US" sz="700" u="none" strike="noStrike">
                          <a:effectLst/>
                        </a:rPr>
                        <a:t>9-12 = .87</a:t>
                      </a:r>
                      <a:br>
                        <a:rPr lang="en-US" sz="700" u="none" strike="noStrike">
                          <a:effectLst/>
                        </a:rPr>
                      </a:br>
                      <a:r>
                        <a:rPr lang="en-US" sz="700" u="none" strike="noStrike">
                          <a:effectLst/>
                        </a:rPr>
                        <a:t>12+ = 1</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3019813857"/>
                  </a:ext>
                </a:extLst>
              </a:tr>
              <a:tr h="362673">
                <a:tc>
                  <a:txBody>
                    <a:bodyPr/>
                    <a:lstStyle/>
                    <a:p>
                      <a:pPr algn="l" fontAlgn="b"/>
                      <a:r>
                        <a:rPr lang="en-US" sz="700" u="none" strike="noStrike">
                          <a:effectLst/>
                        </a:rPr>
                        <a:t>number_projects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Number of Employee 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The number of projects the employee is working on simultaneously</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Individual Projects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020108404"/>
                  </a:ext>
                </a:extLst>
              </a:tr>
              <a:tr h="218480">
                <a:tc>
                  <a:txBody>
                    <a:bodyPr/>
                    <a:lstStyle/>
                    <a:p>
                      <a:pPr algn="l" fontAlgn="b"/>
                      <a:r>
                        <a:rPr lang="en-US" sz="700" u="none" strike="noStrike">
                          <a:effectLst/>
                        </a:rPr>
                        <a:t>average_monthly_hours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Average Hours Per Month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The average number of months the employee works.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96-310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Hours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96-310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111055149"/>
                  </a:ext>
                </a:extLst>
              </a:tr>
              <a:tr h="218480">
                <a:tc>
                  <a:txBody>
                    <a:bodyPr/>
                    <a:lstStyle/>
                    <a:p>
                      <a:pPr algn="l" fontAlgn="b"/>
                      <a:r>
                        <a:rPr lang="en-US" sz="700" u="none" strike="noStrike">
                          <a:effectLst/>
                        </a:rPr>
                        <a:t>time_spend_company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Years of Service</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Number of Years the Employee has been with the company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Years</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2-10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1983422435"/>
                  </a:ext>
                </a:extLst>
              </a:tr>
              <a:tr h="218480">
                <a:tc>
                  <a:txBody>
                    <a:bodyPr/>
                    <a:lstStyle/>
                    <a:p>
                      <a:pPr algn="l" fontAlgn="b"/>
                      <a:r>
                        <a:rPr lang="en-US" sz="700" u="none" strike="noStrike">
                          <a:effectLst/>
                        </a:rPr>
                        <a:t>Work_accident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Employee has Had Accident</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If the emplolyee has had an accident at work</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Yes(1) , No (0)</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Binary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Yes or No</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int (Yes = 1, No = 0)</a:t>
                      </a:r>
                      <a:endParaRPr lang="en-US" sz="700" b="0" i="0" u="none" strike="noStrike">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2207331900"/>
                  </a:ext>
                </a:extLst>
              </a:tr>
              <a:tr h="932173">
                <a:tc>
                  <a:txBody>
                    <a:bodyPr/>
                    <a:lstStyle/>
                    <a:p>
                      <a:pPr algn="l" fontAlgn="b"/>
                      <a:r>
                        <a:rPr lang="en-US" sz="700" u="none" strike="noStrike">
                          <a:effectLst/>
                        </a:rPr>
                        <a:t>salary</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Employees Salary Range</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Band in which the employee pay falls (</a:t>
                      </a:r>
                      <a:br>
                        <a:rPr lang="en-US" sz="700" u="none" strike="noStrike" dirty="0">
                          <a:effectLst/>
                        </a:rPr>
                      </a:br>
                      <a:r>
                        <a:rPr lang="en-US" sz="700" u="none" strike="noStrike" dirty="0">
                          <a:effectLst/>
                        </a:rPr>
                        <a:t>Low= Underpaid compared to peers, </a:t>
                      </a:r>
                      <a:br>
                        <a:rPr lang="en-US" sz="700" u="none" strike="noStrike" dirty="0">
                          <a:effectLst/>
                        </a:rPr>
                      </a:br>
                      <a:r>
                        <a:rPr lang="en-US" sz="700" u="none" strike="noStrike" dirty="0">
                          <a:effectLst/>
                        </a:rPr>
                        <a:t>Medium = Pay appropriate compared to peer employees,</a:t>
                      </a:r>
                      <a:br>
                        <a:rPr lang="en-US" sz="700" u="none" strike="noStrike" dirty="0">
                          <a:effectLst/>
                        </a:rPr>
                      </a:br>
                      <a:r>
                        <a:rPr lang="en-US" sz="700" u="none" strike="noStrike" dirty="0">
                          <a:effectLst/>
                        </a:rPr>
                        <a:t>High = Overpaid compared to peers)</a:t>
                      </a:r>
                      <a:endParaRPr lang="en-US" sz="700" b="0" i="0" u="none" strike="noStrike" dirty="0">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Low, Medium, High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Selection</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a:effectLst/>
                        </a:rPr>
                        <a:t>Low, Med, High</a:t>
                      </a:r>
                      <a:endParaRPr lang="en-US" sz="700" b="0" i="0" u="none" strike="noStrike">
                        <a:solidFill>
                          <a:srgbClr val="000000"/>
                        </a:solidFill>
                        <a:effectLst/>
                        <a:latin typeface="Calibri" panose="020F0502020204030204" pitchFamily="34" charset="0"/>
                      </a:endParaRPr>
                    </a:p>
                  </a:txBody>
                  <a:tcPr marL="6062" marR="6062" marT="6062" marB="0" anchor="b"/>
                </a:tc>
                <a:tc>
                  <a:txBody>
                    <a:bodyPr/>
                    <a:lstStyle/>
                    <a:p>
                      <a:pPr algn="l" fontAlgn="b"/>
                      <a:r>
                        <a:rPr lang="en-US" sz="700" u="none" strike="noStrike" dirty="0">
                          <a:effectLst/>
                        </a:rPr>
                        <a:t>object to int using get dummies</a:t>
                      </a:r>
                      <a:endParaRPr lang="en-US" sz="700" b="0" i="0" u="none" strike="noStrike" dirty="0">
                        <a:solidFill>
                          <a:srgbClr val="000000"/>
                        </a:solidFill>
                        <a:effectLst/>
                        <a:latin typeface="Calibri" panose="020F0502020204030204" pitchFamily="34" charset="0"/>
                      </a:endParaRPr>
                    </a:p>
                  </a:txBody>
                  <a:tcPr marL="6062" marR="6062" marT="6062" marB="0" anchor="b"/>
                </a:tc>
                <a:extLst>
                  <a:ext uri="{0D108BD9-81ED-4DB2-BD59-A6C34878D82A}">
                    <a16:rowId xmlns:a16="http://schemas.microsoft.com/office/drawing/2014/main" val="4196920750"/>
                  </a:ext>
                </a:extLst>
              </a:tr>
            </a:tbl>
          </a:graphicData>
        </a:graphic>
      </p:graphicFrame>
    </p:spTree>
    <p:extLst>
      <p:ext uri="{BB962C8B-B14F-4D97-AF65-F5344CB8AC3E}">
        <p14:creationId xmlns:p14="http://schemas.microsoft.com/office/powerpoint/2010/main" val="3337264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0B1FDC-155E-8C49-B005-08FFD75F375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Connecting Modeled Data to Flask</a:t>
            </a:r>
          </a:p>
        </p:txBody>
      </p:sp>
      <p:pic>
        <p:nvPicPr>
          <p:cNvPr id="5" name="Content Placeholder 4" descr="Graphical user interface, text, application&#10;&#10;Description automatically generated">
            <a:extLst>
              <a:ext uri="{FF2B5EF4-FFF2-40B4-BE49-F238E27FC236}">
                <a16:creationId xmlns:a16="http://schemas.microsoft.com/office/drawing/2014/main" id="{B3309C8D-9F52-EC4C-B467-C7A82EF4C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885770"/>
            <a:ext cx="10744200" cy="3733608"/>
          </a:xfrm>
          <a:prstGeom prst="rect">
            <a:avLst/>
          </a:prstGeom>
        </p:spPr>
      </p:pic>
    </p:spTree>
    <p:extLst>
      <p:ext uri="{BB962C8B-B14F-4D97-AF65-F5344CB8AC3E}">
        <p14:creationId xmlns:p14="http://schemas.microsoft.com/office/powerpoint/2010/main" val="1678476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8852</TotalTime>
  <Words>485</Words>
  <Application>Microsoft Macintosh PowerPoint</Application>
  <PresentationFormat>Widescreen</PresentationFormat>
  <Paragraphs>75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Employee Turnover Prediction Model</vt:lpstr>
      <vt:lpstr>HR Analytics Dataset – Kaggle </vt:lpstr>
      <vt:lpstr>Selecting Data Features </vt:lpstr>
      <vt:lpstr>Programming Tools and Components</vt:lpstr>
      <vt:lpstr>HTML &amp; Flask  </vt:lpstr>
      <vt:lpstr>PowerPoint Presentation</vt:lpstr>
      <vt:lpstr>PowerPoint Presentation</vt:lpstr>
      <vt:lpstr>Data Dictionary </vt:lpstr>
      <vt:lpstr>Connecting Modeled Data to Flask</vt:lpstr>
      <vt:lpstr>Hosting and Database Architecture </vt:lpstr>
      <vt:lpstr>Building the Database &amp; Storing the Data</vt:lpstr>
      <vt:lpstr>Hosting the Database &amp; connecting via HTML</vt:lpstr>
      <vt:lpstr>https://turnoverratepreditapp.herokuapp.com/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CWRU – Data Analytics Bootcamp – Final Project</dc:title>
  <dc:creator>benjy manning</dc:creator>
  <cp:lastModifiedBy>Sahar  Jamal</cp:lastModifiedBy>
  <cp:revision>6</cp:revision>
  <dcterms:created xsi:type="dcterms:W3CDTF">2022-01-13T23:40:22Z</dcterms:created>
  <dcterms:modified xsi:type="dcterms:W3CDTF">2022-01-25T01:03:53Z</dcterms:modified>
</cp:coreProperties>
</file>