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0" r:id="rId5"/>
    <p:sldId id="338" r:id="rId6"/>
    <p:sldId id="339" r:id="rId7"/>
    <p:sldId id="335" r:id="rId8"/>
    <p:sldId id="336" r:id="rId9"/>
    <p:sldId id="337" r:id="rId10"/>
  </p:sldIdLst>
  <p:sldSz cx="12192000" cy="6858000"/>
  <p:notesSz cx="7010400" cy="9296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65A4"/>
    <a:srgbClr val="000099"/>
    <a:srgbClr val="034B92"/>
    <a:srgbClr val="C6D4E4"/>
    <a:srgbClr val="ADC2DB"/>
    <a:srgbClr val="660066"/>
    <a:srgbClr val="E9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6" autoAdjust="0"/>
    <p:restoredTop sz="97666" autoAdjust="0"/>
  </p:normalViewPr>
  <p:slideViewPr>
    <p:cSldViewPr>
      <p:cViewPr varScale="1">
        <p:scale>
          <a:sx n="97" d="100"/>
          <a:sy n="97" d="100"/>
        </p:scale>
        <p:origin x="102" y="726"/>
      </p:cViewPr>
      <p:guideLst>
        <p:guide orient="horz" pos="3838"/>
        <p:guide pos="4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28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290245528274693"/>
          <c:y val="8.1229520218940005E-2"/>
          <c:w val="0.61803040402918474"/>
          <c:h val="0.754459717124849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South</c:v>
                </c:pt>
              </c:strCache>
            </c:strRef>
          </c:tx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307</c:v>
                </c:pt>
                <c:pt idx="2">
                  <c:v>215</c:v>
                </c:pt>
                <c:pt idx="3">
                  <c:v>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ED-451D-99CA-3BA0271C2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East</c:v>
                </c:pt>
              </c:strCache>
            </c:strRef>
          </c:tx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63</c:v>
                </c:pt>
                <c:pt idx="1">
                  <c:v>405</c:v>
                </c:pt>
                <c:pt idx="2">
                  <c:v>535</c:v>
                </c:pt>
                <c:pt idx="3">
                  <c:v>283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ED-451D-99CA-3BA0271C2E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225</c:v>
                </c:pt>
                <c:pt idx="2">
                  <c:v>358</c:v>
                </c:pt>
                <c:pt idx="3">
                  <c:v>268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ED-451D-99CA-3BA0271C2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761056"/>
        <c:axId val="170791728"/>
      </c:scatterChart>
      <c:valAx>
        <c:axId val="170761056"/>
        <c:scaling>
          <c:orientation val="minMax"/>
          <c:max val="4"/>
          <c:min val="1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j-lt"/>
                <a:cs typeface="Arial" pitchFamily="34" charset="0"/>
              </a:defRPr>
            </a:pPr>
            <a:endParaRPr lang="en-US"/>
          </a:p>
        </c:txPr>
        <c:crossAx val="170791728"/>
        <c:crosses val="autoZero"/>
        <c:crossBetween val="midCat"/>
      </c:valAx>
      <c:valAx>
        <c:axId val="17079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7610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8537315298300203"/>
          <c:y val="0.30492539776193395"/>
          <c:w val="0.19111094137688431"/>
          <c:h val="0.4113160894826865"/>
        </c:manualLayout>
      </c:layout>
      <c:overlay val="0"/>
      <c:spPr>
        <a:ln>
          <a:solidFill>
            <a:schemeClr val="tx1"/>
          </a:solidFill>
        </a:ln>
      </c:spPr>
      <c:txPr>
        <a:bodyPr/>
        <a:lstStyle/>
        <a:p>
          <a:pPr>
            <a:defRPr>
              <a:latin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212" cy="466712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619" y="0"/>
            <a:ext cx="3037212" cy="466712"/>
          </a:xfrm>
          <a:prstGeom prst="rect">
            <a:avLst/>
          </a:prstGeom>
        </p:spPr>
        <p:txBody>
          <a:bodyPr vert="horz" lIns="90663" tIns="45331" rIns="90663" bIns="45331" rtlCol="0"/>
          <a:lstStyle>
            <a:lvl1pPr algn="r">
              <a:defRPr sz="1200"/>
            </a:lvl1pPr>
          </a:lstStyle>
          <a:p>
            <a:fld id="{CC558CBA-893A-4DBE-9B02-2C9AD32953C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88"/>
            <a:ext cx="3037212" cy="466712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619" y="8829688"/>
            <a:ext cx="3037212" cy="466712"/>
          </a:xfrm>
          <a:prstGeom prst="rect">
            <a:avLst/>
          </a:prstGeom>
        </p:spPr>
        <p:txBody>
          <a:bodyPr vert="horz" lIns="90663" tIns="45331" rIns="90663" bIns="45331" rtlCol="0" anchor="b"/>
          <a:lstStyle>
            <a:lvl1pPr algn="r">
              <a:defRPr sz="1200"/>
            </a:lvl1pPr>
          </a:lstStyle>
          <a:p>
            <a:fld id="{B0C6A3EF-9FC7-4D62-ADE9-ED4B5B54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65C58875-E93A-41D8-95F9-BF6DB4C6F479}" type="datetimeFigureOut">
              <a:rPr lang="en-CA" smtClean="0"/>
              <a:pPr/>
              <a:t>2019-07-17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EABADF3B-7EFC-4A41-8083-E8BCAC0B1F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77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DF3B-7EFC-4A41-8083-E8BCAC0B1F4E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67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0652-AF85-44D9-A158-9341A9AFF4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8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pic>
        <p:nvPicPr>
          <p:cNvPr id="5" name="Picture 2" descr="C:\Users\hubermc\Desktop\AFRL_Shield_Logo_2011_PMS_color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501" y="1871436"/>
            <a:ext cx="4174999" cy="41483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0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 marL="360363" indent="-93663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ue Rectangle Lower Right"/>
          <p:cNvSpPr/>
          <p:nvPr/>
        </p:nvSpPr>
        <p:spPr>
          <a:xfrm>
            <a:off x="6197600" y="3886200"/>
            <a:ext cx="5472608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17" name="Blue Rectangle Lower Left"/>
          <p:cNvSpPr/>
          <p:nvPr/>
        </p:nvSpPr>
        <p:spPr>
          <a:xfrm>
            <a:off x="508000" y="3886200"/>
            <a:ext cx="5472608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16" name="Blue Rectangle Upper Left"/>
          <p:cNvSpPr/>
          <p:nvPr/>
        </p:nvSpPr>
        <p:spPr>
          <a:xfrm>
            <a:off x="508000" y="1447800"/>
            <a:ext cx="5472608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14" name="Blue Rectangle Upper Right"/>
          <p:cNvSpPr/>
          <p:nvPr/>
        </p:nvSpPr>
        <p:spPr>
          <a:xfrm>
            <a:off x="6197600" y="1447800"/>
            <a:ext cx="5472608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6197600" y="1447800"/>
            <a:ext cx="53848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609600" y="3886200"/>
            <a:ext cx="53848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6197600" y="3886200"/>
            <a:ext cx="53848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609600" y="1447800"/>
            <a:ext cx="53848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ue Rectangle Right Half"/>
          <p:cNvSpPr/>
          <p:nvPr/>
        </p:nvSpPr>
        <p:spPr>
          <a:xfrm>
            <a:off x="6197600" y="1371600"/>
            <a:ext cx="5472608" cy="495300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12" name="Blue Rectangle Left Half"/>
          <p:cNvSpPr/>
          <p:nvPr/>
        </p:nvSpPr>
        <p:spPr>
          <a:xfrm>
            <a:off x="508000" y="1371600"/>
            <a:ext cx="5472608" cy="495300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384800" cy="4525963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384800" cy="4525963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stribution Statement"/>
          <p:cNvSpPr txBox="1">
            <a:spLocks noChangeArrowheads="1"/>
          </p:cNvSpPr>
          <p:nvPr userDrawn="1"/>
        </p:nvSpPr>
        <p:spPr bwMode="auto">
          <a:xfrm>
            <a:off x="2255574" y="6594626"/>
            <a:ext cx="7680853" cy="21544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</a:rPr>
              <a:t>Place Proper DISTRIBUTION STATEMENT Here</a:t>
            </a:r>
            <a:endParaRPr lang="en-US" sz="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object 14"/>
          <p:cNvSpPr txBox="1"/>
          <p:nvPr userDrawn="1"/>
        </p:nvSpPr>
        <p:spPr>
          <a:xfrm>
            <a:off x="0" y="-1723"/>
            <a:ext cx="1219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200" b="1" spc="-15" dirty="0">
                <a:solidFill>
                  <a:srgbClr val="669900"/>
                </a:solidFill>
                <a:latin typeface="Calibri"/>
                <a:cs typeface="Calibri"/>
              </a:rPr>
              <a:t>U</a:t>
            </a:r>
            <a:r>
              <a:rPr sz="1200" b="1" spc="-10" dirty="0">
                <a:solidFill>
                  <a:srgbClr val="669900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669900"/>
                </a:solidFill>
                <a:latin typeface="Calibri"/>
                <a:cs typeface="Calibri"/>
              </a:rPr>
              <a:t>C</a:t>
            </a:r>
            <a:r>
              <a:rPr sz="1200" b="1" spc="-10" dirty="0">
                <a:solidFill>
                  <a:srgbClr val="669900"/>
                </a:solidFill>
                <a:latin typeface="Calibri"/>
                <a:cs typeface="Calibri"/>
              </a:rPr>
              <a:t>LA</a:t>
            </a:r>
            <a:r>
              <a:rPr sz="1200" b="1" spc="-15" dirty="0">
                <a:solidFill>
                  <a:srgbClr val="669900"/>
                </a:solidFill>
                <a:latin typeface="Calibri"/>
                <a:cs typeface="Calibri"/>
              </a:rPr>
              <a:t>SS</a:t>
            </a:r>
            <a:r>
              <a:rPr sz="1200" b="1" spc="-5" dirty="0">
                <a:solidFill>
                  <a:srgbClr val="669900"/>
                </a:solidFill>
                <a:latin typeface="Calibri"/>
                <a:cs typeface="Calibri"/>
              </a:rPr>
              <a:t>IFIE</a:t>
            </a:r>
            <a:r>
              <a:rPr sz="1200" b="1" dirty="0">
                <a:solidFill>
                  <a:srgbClr val="669900"/>
                </a:solidFill>
                <a:latin typeface="Calibri"/>
                <a:cs typeface="Calibri"/>
              </a:rPr>
              <a:t>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Blue Line Under Logos"/>
          <p:cNvSpPr>
            <a:spLocks noChangeArrowheads="1"/>
          </p:cNvSpPr>
          <p:nvPr userDrawn="1"/>
        </p:nvSpPr>
        <p:spPr bwMode="auto">
          <a:xfrm>
            <a:off x="0" y="1092771"/>
            <a:ext cx="12192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22" name="Picture 2" descr="C:\Users\hubermc\Desktop\AFRL_Shield_Logo_2011_PMS_color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4165" y="89811"/>
            <a:ext cx="954051" cy="947964"/>
          </a:xfrm>
          <a:prstGeom prst="rect">
            <a:avLst/>
          </a:prstGeom>
          <a:noFill/>
        </p:spPr>
      </p:pic>
      <p:pic>
        <p:nvPicPr>
          <p:cNvPr id="23" name="Picture 22" descr="blue_std"/>
          <p:cNvPicPr>
            <a:picLocks noChangeAspect="1" noChangeArrowheads="1"/>
          </p:cNvPicPr>
          <p:nvPr userDrawn="1"/>
        </p:nvPicPr>
        <p:blipFill>
          <a:blip r:embed="rId3" cstate="print"/>
          <a:srcRect l="14286" r="14286" b="19647"/>
          <a:stretch>
            <a:fillRect/>
          </a:stretch>
        </p:blipFill>
        <p:spPr bwMode="auto">
          <a:xfrm>
            <a:off x="111303" y="72302"/>
            <a:ext cx="1109168" cy="98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AFRL GLOBE LOGO NO TAG_colo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602929" y="6286500"/>
            <a:ext cx="1533872" cy="492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body content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 marL="360363" indent="-93663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1" y="87428"/>
            <a:ext cx="9127879" cy="8382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1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lue Line Under Logos"/>
          <p:cNvSpPr>
            <a:spLocks noChangeArrowheads="1"/>
          </p:cNvSpPr>
          <p:nvPr userDrawn="1"/>
        </p:nvSpPr>
        <p:spPr bwMode="auto">
          <a:xfrm>
            <a:off x="0" y="1092771"/>
            <a:ext cx="12192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6" name="Picture 45" descr="blue_std"/>
          <p:cNvPicPr>
            <a:picLocks noChangeAspect="1" noChangeArrowheads="1"/>
          </p:cNvPicPr>
          <p:nvPr userDrawn="1"/>
        </p:nvPicPr>
        <p:blipFill>
          <a:blip r:embed="rId12" cstate="print"/>
          <a:srcRect l="14286" r="14286" b="19647"/>
          <a:stretch>
            <a:fillRect/>
          </a:stretch>
        </p:blipFill>
        <p:spPr bwMode="auto">
          <a:xfrm>
            <a:off x="111303" y="72302"/>
            <a:ext cx="1109168" cy="98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04651"/>
            <a:ext cx="2362199" cy="8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167"/>
          <p:cNvSpPr txBox="1"/>
          <p:nvPr userDrawn="1"/>
        </p:nvSpPr>
        <p:spPr>
          <a:xfrm>
            <a:off x="5105400" y="6400800"/>
            <a:ext cx="68580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78373" tIns="39187" rIns="78373" bIns="39187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“DISTRIBUTION C – Distribution authorized to U.S. Government Agencies and their contractors; Technical content.</a:t>
            </a:r>
            <a:r>
              <a:rPr lang="en-US" sz="1000" i="1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  <a:r>
              <a:rPr lang="en-US" sz="10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uly 31, 2019.”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49" r:id="rId2"/>
    <p:sldLayoutId id="2147483705" r:id="rId3"/>
    <p:sldLayoutId id="2147483702" r:id="rId4"/>
    <p:sldLayoutId id="2147483698" r:id="rId5"/>
    <p:sldLayoutId id="2147483699" r:id="rId6"/>
    <p:sldLayoutId id="2147483695" r:id="rId7"/>
    <p:sldLayoutId id="2147483704" r:id="rId8"/>
    <p:sldLayoutId id="2147483706" r:id="rId9"/>
    <p:sldLayoutId id="2147483707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2362200"/>
            <a:ext cx="1036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following slides are guidance for preparing the technical briefing and to maintain consistency among the briefings.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briefing must be a </a:t>
            </a:r>
            <a:r>
              <a:rPr lang="en-US" u="sng" dirty="0"/>
              <a:t>maximum of five (5</a:t>
            </a:r>
            <a:r>
              <a:rPr lang="en-US" dirty="0"/>
              <a:t>) PowerPoint slides.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animations or links to other slides/sites/documents are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an Arial font and select the appropriate font sizes for headers, sub-headers and text.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Directorate:  Please use “Space Vehicles” or “Directed Energy”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0" y="1066800"/>
            <a:ext cx="12192000" cy="333614"/>
          </a:xfrm>
          <a:prstGeom prst="rect">
            <a:avLst/>
          </a:prstGeom>
          <a:solidFill>
            <a:srgbClr val="004B8D"/>
          </a:solidFill>
        </p:spPr>
        <p:txBody>
          <a:bodyPr>
            <a:noAutofit/>
          </a:bodyPr>
          <a:lstStyle>
            <a:lvl1pPr>
              <a:buNone/>
              <a:tabLst>
                <a:tab pos="3603625" algn="l"/>
                <a:tab pos="5486400" algn="l"/>
                <a:tab pos="6858000" algn="l"/>
                <a:tab pos="8007350" algn="l"/>
              </a:tabLst>
              <a:defRPr sz="1200" b="1" i="1">
                <a:solidFill>
                  <a:schemeClr val="bg1"/>
                </a:solidFill>
              </a:defRPr>
            </a:lvl1pPr>
            <a:lvl2pPr>
              <a:defRPr sz="1200" b="1" i="1">
                <a:solidFill>
                  <a:schemeClr val="bg1"/>
                </a:solidFill>
              </a:defRPr>
            </a:lvl2pPr>
            <a:lvl3pPr>
              <a:defRPr sz="1200" b="1" i="1">
                <a:solidFill>
                  <a:schemeClr val="bg1"/>
                </a:solidFill>
              </a:defRPr>
            </a:lvl3pPr>
            <a:lvl4pPr>
              <a:defRPr sz="1200" b="1" i="1">
                <a:solidFill>
                  <a:schemeClr val="bg1"/>
                </a:solidFill>
              </a:defRPr>
            </a:lvl4pPr>
            <a:lvl5pPr>
              <a:defRPr sz="1200" b="1" i="1">
                <a:solidFill>
                  <a:schemeClr val="bg1"/>
                </a:solidFill>
              </a:defRPr>
            </a:lvl5pPr>
          </a:lstStyle>
          <a:p>
            <a:pPr marL="1410718" indent="-1410718">
              <a:spcBef>
                <a:spcPct val="20000"/>
              </a:spcBef>
              <a:tabLst>
                <a:tab pos="6601856" algn="l"/>
                <a:tab pos="10384452" algn="l"/>
                <a:tab pos="20689987" algn="l"/>
                <a:tab pos="28527309" algn="l"/>
                <a:tab pos="31512567" algn="l"/>
              </a:tabLst>
              <a:defRPr/>
            </a:pPr>
            <a:r>
              <a:rPr lang="en-US" sz="1400" dirty="0"/>
              <a:t>  Scholar Name	                              Space/Directed Energy                                                   Academic Level                                              Mentor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639616" y="0"/>
            <a:ext cx="6912768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Colors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8286750" cy="44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tro Guidance Title"/>
          <p:cNvSpPr txBox="1"/>
          <p:nvPr/>
        </p:nvSpPr>
        <p:spPr>
          <a:xfrm>
            <a:off x="2286000" y="304800"/>
            <a:ext cx="652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Distribution Statement</a:t>
            </a:r>
          </a:p>
        </p:txBody>
      </p:sp>
      <p:sp>
        <p:nvSpPr>
          <p:cNvPr id="3" name="Distribution Introduction"/>
          <p:cNvSpPr txBox="1"/>
          <p:nvPr/>
        </p:nvSpPr>
        <p:spPr>
          <a:xfrm>
            <a:off x="1676400" y="3581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A distribution statement has been included on the slide Master and must not be removed.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3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39616" y="0"/>
            <a:ext cx="6912768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046" y="152400"/>
            <a:ext cx="6845909" cy="83820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954" y="1501886"/>
            <a:ext cx="10978845" cy="4525963"/>
          </a:xfrm>
        </p:spPr>
        <p:txBody>
          <a:bodyPr/>
          <a:lstStyle/>
          <a:p>
            <a:pPr marL="233363" indent="-233363">
              <a:tabLst/>
            </a:pPr>
            <a:r>
              <a:rPr lang="en-US" sz="2000" dirty="0"/>
              <a:t>BLUF (Bottom Line Up Front)</a:t>
            </a:r>
          </a:p>
          <a:p>
            <a:pPr marL="233363" indent="-233363">
              <a:tabLst/>
            </a:pPr>
            <a:r>
              <a:rPr lang="en-US" sz="2000" dirty="0"/>
              <a:t>Main Points</a:t>
            </a:r>
          </a:p>
          <a:p>
            <a:pPr marL="233363" indent="-233363">
              <a:tabLst/>
            </a:pPr>
            <a:r>
              <a:rPr lang="en-US" sz="2000" dirty="0"/>
              <a:t>Support</a:t>
            </a:r>
          </a:p>
          <a:p>
            <a:pPr marL="233363" indent="-233363"/>
            <a:r>
              <a:rPr lang="en-US" sz="2000" dirty="0"/>
              <a:t>Conclusion</a:t>
            </a:r>
          </a:p>
          <a:p>
            <a:pPr lvl="0"/>
            <a:r>
              <a:rPr lang="en-US" sz="1800" b="0" dirty="0"/>
              <a:t>Explain the overall purpose of the research, e.g. what is the problem.</a:t>
            </a:r>
          </a:p>
          <a:p>
            <a:pPr lvl="0"/>
            <a:r>
              <a:rPr lang="en-US" sz="1800" b="0" dirty="0"/>
              <a:t>Explain your experimental approach, including reference of graphics if applicable, e.g. how you tackled the challenges and what options are possible to solve the problem.</a:t>
            </a:r>
          </a:p>
          <a:p>
            <a:pPr lvl="0"/>
            <a:r>
              <a:rPr lang="en-US" sz="1800" b="0" dirty="0"/>
              <a:t>Explain the potential future research, e.g., where the research should go next.</a:t>
            </a:r>
          </a:p>
          <a:p>
            <a:pPr marL="233363" indent="-233363"/>
            <a:endParaRPr lang="en-US" sz="1800" b="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4600" y="6477000"/>
            <a:ext cx="6716216" cy="23083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“DISTRIBUTION C – Distribution authorized to U.S. Government Agencies and their contractors; Technical content [date of poster session].” </a:t>
            </a:r>
            <a:endParaRPr lang="en-US" sz="9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11277600" cy="4572000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marL="452438" indent="-185738" defTabSz="893763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Goal: Professional, stand-alone briefings</a:t>
            </a:r>
          </a:p>
          <a:p>
            <a:pPr marL="892175" indent="-176213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Only use high-value data</a:t>
            </a:r>
          </a:p>
          <a:p>
            <a:pPr marL="107632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Use enough detail to describe meaning without oversimplifying message</a:t>
            </a:r>
          </a:p>
          <a:p>
            <a:pPr marL="1258888" indent="-182563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Use animation / build effects if they enhance or strengthen 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	your message</a:t>
            </a:r>
          </a:p>
          <a:p>
            <a:pPr marL="1430338" lvl="1" indent="-171450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Provide clear classification markings if classified</a:t>
            </a:r>
          </a:p>
          <a:p>
            <a:pPr marL="1258888" lvl="1">
              <a:lnSpc>
                <a:spcPct val="110000"/>
              </a:lnSpc>
              <a:spcBef>
                <a:spcPts val="600"/>
              </a:spcBef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49263" indent="-180975" defTabSz="5413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Try to keep main bullets = one line</a:t>
            </a:r>
          </a:p>
          <a:p>
            <a:pPr marL="892175" indent="-185738" defTabSz="893763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Sub bullets provide more detail</a:t>
            </a:r>
          </a:p>
          <a:p>
            <a:pPr marL="1076325" indent="-174625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Avoid just one sub-bullet (if possible)</a:t>
            </a:r>
          </a:p>
          <a:p>
            <a:pPr marL="1258888" indent="-180975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Fourth level</a:t>
            </a:r>
          </a:p>
          <a:p>
            <a:pPr marL="1430338" indent="-177800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Fifth level</a:t>
            </a:r>
          </a:p>
          <a:p>
            <a:pPr marL="1260475" lvl="1" indent="-92075">
              <a:lnSpc>
                <a:spcPct val="110000"/>
              </a:lnSpc>
              <a:spcBef>
                <a:spcPts val="600"/>
              </a:spcBef>
              <a:tabLst>
                <a:tab pos="1344613" algn="l"/>
              </a:tabLst>
              <a:defRPr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39616" y="0"/>
            <a:ext cx="6912768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Slide Layout</a:t>
            </a:r>
          </a:p>
        </p:txBody>
      </p:sp>
    </p:spTree>
    <p:extLst>
      <p:ext uri="{BB962C8B-B14F-4D97-AF65-F5344CB8AC3E}">
        <p14:creationId xmlns:p14="http://schemas.microsoft.com/office/powerpoint/2010/main" val="73291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62332"/>
            <a:ext cx="11506200" cy="4724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Charts &amp; graphs help tell the story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Keep them simple, relevant, and readable</a:t>
            </a:r>
          </a:p>
          <a:p>
            <a:pPr marL="342900" indent="-342900">
              <a:spcBef>
                <a:spcPts val="600"/>
              </a:spcBef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-5400000">
            <a:off x="817911" y="3775930"/>
            <a:ext cx="2695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800" b="1" dirty="0"/>
              <a:t>Number of Storms in 1999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639616" y="0"/>
            <a:ext cx="6912768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Bell Curve Charts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96200" y="2514600"/>
            <a:ext cx="25146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Instructions for making a chart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Click the “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Insert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” tab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Click on the “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Chart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” button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Select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“X Y (Scatter)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” as chart to be inserted (it is the default selection)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Enter values in Excel spreadsheet that pops up when the chart is inserted on the PPT slide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Save PPT Slide and you are done!</a:t>
            </a:r>
          </a:p>
          <a:p>
            <a:pPr marL="342900" indent="-342900">
              <a:spcBef>
                <a:spcPts val="600"/>
              </a:spcBef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579120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Use the “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ASPECT”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color palette for Bell Curve Charts. It should be the default selection. Click the ‘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Design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“ tab, click on the ‘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Colors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” button on the right side, click on ‘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Aspect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2438400" y="2438401"/>
            <a:ext cx="914400" cy="5847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# of Storms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114800" y="5334001"/>
            <a:ext cx="1136506" cy="24622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Quarter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2514600" y="2971800"/>
          <a:ext cx="4876800" cy="239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3241414"/>
      </p:ext>
    </p:extLst>
  </p:cSld>
  <p:clrMapOvr>
    <a:masterClrMapping/>
  </p:clrMapOvr>
</p:sld>
</file>

<file path=ppt/theme/theme1.xml><?xml version="1.0" encoding="utf-8"?>
<a:theme xmlns:a="http://schemas.openxmlformats.org/drawingml/2006/main" name="AFRL Briefing Template 9FEB1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837BBB9FEA242A9838B7F87CE7C1D" ma:contentTypeVersion="2" ma:contentTypeDescription="Create a new document." ma:contentTypeScope="" ma:versionID="370e838bfc552f35d607f017a6d186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0565FAF-FB13-4806-9CDA-99D08956CC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211EA-0F63-4848-8308-CD36D5DA1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997F2F-0988-49FF-9204-87022020813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366</Words>
  <Application>Microsoft Office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Calibri</vt:lpstr>
      <vt:lpstr>AFRL Briefing Template 9FEB11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AFRL Briefing Template 2015 (Aspect Ratio 4x3)</dc:title>
  <dc:creator>jenkinm2</dc:creator>
  <cp:lastModifiedBy>Dean Keithly</cp:lastModifiedBy>
  <cp:revision>92</cp:revision>
  <cp:lastPrinted>2018-01-24T16:53:39Z</cp:lastPrinted>
  <dcterms:created xsi:type="dcterms:W3CDTF">2011-02-10T15:04:44Z</dcterms:created>
  <dcterms:modified xsi:type="dcterms:W3CDTF">2019-07-17T13:03:10Z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0x010100A04837BBB9FEA242A9838B7F87CE7C1D</vt:lpwstr>
  </property>
  <property fmtid="{D5CDD505-2E9C-101B-9397-08002B2CF9AE}" pid="3" name="TemplateUrl">
    <vt:lpwstr/>
  </property>
  <property fmtid="{D5CDD505-2E9C-101B-9397-08002B2CF9AE}" pid="4" name="Order">
    <vt:r8>120200</vt:r8>
  </property>
  <property fmtid="{D5CDD505-2E9C-101B-9397-08002B2CF9AE}" pid="5" name="URL">
    <vt:lpwstr/>
  </property>
  <property fmtid="{D5CDD505-2E9C-101B-9397-08002B2CF9AE}" pid="6" name="xd_ProgID">
    <vt:lpwstr/>
  </property>
</Properties>
</file>