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53B37-FEEB-4E95-BB91-E52AD0271F4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21B555D-9D58-4A76-BDDC-2D7B1992BA61}">
      <dgm:prSet phldrT="[Text]"/>
      <dgm:spPr/>
      <dgm:t>
        <a:bodyPr/>
        <a:lstStyle/>
        <a:p>
          <a:r>
            <a:rPr lang="id-ID"/>
            <a:t>mengambil gambar background</a:t>
          </a:r>
        </a:p>
      </dgm:t>
    </dgm:pt>
    <dgm:pt modelId="{A1977CBC-5234-4E19-9F70-370D0EF35132}" type="parTrans" cxnId="{EECBA78A-DF88-42CC-B9C2-AA2156F13729}">
      <dgm:prSet/>
      <dgm:spPr/>
      <dgm:t>
        <a:bodyPr/>
        <a:lstStyle/>
        <a:p>
          <a:endParaRPr lang="id-ID"/>
        </a:p>
      </dgm:t>
    </dgm:pt>
    <dgm:pt modelId="{D3C5A698-F58B-48CF-81FE-398E3EFCDC7F}" type="sibTrans" cxnId="{EECBA78A-DF88-42CC-B9C2-AA2156F13729}">
      <dgm:prSet/>
      <dgm:spPr/>
      <dgm:t>
        <a:bodyPr/>
        <a:lstStyle/>
        <a:p>
          <a:endParaRPr lang="id-ID"/>
        </a:p>
      </dgm:t>
    </dgm:pt>
    <dgm:pt modelId="{2F0840D4-E03A-4A41-9CE3-EFCA3AD76C4E}">
      <dgm:prSet phldrT="[Text]"/>
      <dgm:spPr/>
      <dgm:t>
        <a:bodyPr/>
        <a:lstStyle/>
        <a:p>
          <a:r>
            <a:rPr lang="id-ID"/>
            <a:t>mengambil gambar obyek yang bergerak di atas background</a:t>
          </a:r>
        </a:p>
      </dgm:t>
    </dgm:pt>
    <dgm:pt modelId="{6D46897B-537E-4317-A054-30AFEC07DAC7}" type="parTrans" cxnId="{9E1F035D-68CC-4F22-BE8D-6215F66847B4}">
      <dgm:prSet/>
      <dgm:spPr/>
      <dgm:t>
        <a:bodyPr/>
        <a:lstStyle/>
        <a:p>
          <a:endParaRPr lang="id-ID"/>
        </a:p>
      </dgm:t>
    </dgm:pt>
    <dgm:pt modelId="{CDD9CD9B-743E-442E-8D0B-EA8AE3A84968}" type="sibTrans" cxnId="{9E1F035D-68CC-4F22-BE8D-6215F66847B4}">
      <dgm:prSet/>
      <dgm:spPr/>
      <dgm:t>
        <a:bodyPr/>
        <a:lstStyle/>
        <a:p>
          <a:endParaRPr lang="id-ID"/>
        </a:p>
      </dgm:t>
    </dgm:pt>
    <dgm:pt modelId="{38DA043F-9580-46FA-8689-8C471BB89263}">
      <dgm:prSet phldrT="[Text]"/>
      <dgm:spPr/>
      <dgm:t>
        <a:bodyPr/>
        <a:lstStyle/>
        <a:p>
          <a:r>
            <a:rPr lang="id-ID"/>
            <a:t>membuang background</a:t>
          </a:r>
        </a:p>
      </dgm:t>
    </dgm:pt>
    <dgm:pt modelId="{07891CD4-D9D9-4BFD-A1CB-DA913F297EE9}" type="parTrans" cxnId="{17FA1CA6-FF0D-4A55-8420-81FBF3A129FF}">
      <dgm:prSet/>
      <dgm:spPr/>
      <dgm:t>
        <a:bodyPr/>
        <a:lstStyle/>
        <a:p>
          <a:endParaRPr lang="id-ID"/>
        </a:p>
      </dgm:t>
    </dgm:pt>
    <dgm:pt modelId="{877EC2E3-81A5-4349-AC1E-D9696E6083DB}" type="sibTrans" cxnId="{17FA1CA6-FF0D-4A55-8420-81FBF3A129FF}">
      <dgm:prSet/>
      <dgm:spPr/>
      <dgm:t>
        <a:bodyPr/>
        <a:lstStyle/>
        <a:p>
          <a:endParaRPr lang="id-ID"/>
        </a:p>
      </dgm:t>
    </dgm:pt>
    <dgm:pt modelId="{27D233D2-ED64-4AAA-A1A3-184CF727FCE0}">
      <dgm:prSet/>
      <dgm:spPr/>
      <dgm:t>
        <a:bodyPr/>
        <a:lstStyle/>
        <a:p>
          <a:r>
            <a:rPr lang="id-ID"/>
            <a:t>membuang obyek tak bergerak</a:t>
          </a:r>
        </a:p>
      </dgm:t>
    </dgm:pt>
    <dgm:pt modelId="{7A31C2D2-53D6-4996-B10D-213B83663742}" type="parTrans" cxnId="{6759649D-502A-49C0-A1D6-21FA740BA71A}">
      <dgm:prSet/>
      <dgm:spPr/>
      <dgm:t>
        <a:bodyPr/>
        <a:lstStyle/>
        <a:p>
          <a:endParaRPr lang="id-ID"/>
        </a:p>
      </dgm:t>
    </dgm:pt>
    <dgm:pt modelId="{E170CF94-0F29-4AE0-A878-1A53D6C08AEA}" type="sibTrans" cxnId="{6759649D-502A-49C0-A1D6-21FA740BA71A}">
      <dgm:prSet/>
      <dgm:spPr/>
      <dgm:t>
        <a:bodyPr/>
        <a:lstStyle/>
        <a:p>
          <a:endParaRPr lang="id-ID"/>
        </a:p>
      </dgm:t>
    </dgm:pt>
    <dgm:pt modelId="{0E3D7E9B-DD66-4E3D-A11C-D3C4B8974C75}">
      <dgm:prSet/>
      <dgm:spPr/>
      <dgm:t>
        <a:bodyPr/>
        <a:lstStyle/>
        <a:p>
          <a:r>
            <a:rPr lang="id-ID"/>
            <a:t>melakukan thresholding warna putih pada obyek akhir yang terdeteksi</a:t>
          </a:r>
        </a:p>
      </dgm:t>
    </dgm:pt>
    <dgm:pt modelId="{5DFF53D1-5D4B-4D1C-B9A6-5E26D11C85A6}" type="parTrans" cxnId="{1F6ECBE8-F69F-4638-85EB-7519FAA023EF}">
      <dgm:prSet/>
      <dgm:spPr/>
      <dgm:t>
        <a:bodyPr/>
        <a:lstStyle/>
        <a:p>
          <a:endParaRPr lang="id-ID"/>
        </a:p>
      </dgm:t>
    </dgm:pt>
    <dgm:pt modelId="{4DDD4638-AD67-449D-A43F-13519082E84A}" type="sibTrans" cxnId="{1F6ECBE8-F69F-4638-85EB-7519FAA023EF}">
      <dgm:prSet/>
      <dgm:spPr/>
      <dgm:t>
        <a:bodyPr/>
        <a:lstStyle/>
        <a:p>
          <a:endParaRPr lang="id-ID"/>
        </a:p>
      </dgm:t>
    </dgm:pt>
    <dgm:pt modelId="{362DACE8-127C-45E9-96B1-B908DFB633A7}" type="pres">
      <dgm:prSet presAssocID="{65253B37-FEEB-4E95-BB91-E52AD0271F4F}" presName="CompostProcess" presStyleCnt="0">
        <dgm:presLayoutVars>
          <dgm:dir/>
          <dgm:resizeHandles val="exact"/>
        </dgm:presLayoutVars>
      </dgm:prSet>
      <dgm:spPr/>
    </dgm:pt>
    <dgm:pt modelId="{5367BEB7-C8D2-487B-9C5F-C72E001930B9}" type="pres">
      <dgm:prSet presAssocID="{65253B37-FEEB-4E95-BB91-E52AD0271F4F}" presName="arrow" presStyleLbl="bgShp" presStyleIdx="0" presStyleCnt="1"/>
      <dgm:spPr/>
    </dgm:pt>
    <dgm:pt modelId="{39AB5257-94C3-4522-A850-55EDCC5B34D3}" type="pres">
      <dgm:prSet presAssocID="{65253B37-FEEB-4E95-BB91-E52AD0271F4F}" presName="linearProcess" presStyleCnt="0"/>
      <dgm:spPr/>
    </dgm:pt>
    <dgm:pt modelId="{BE74F7FF-1CF1-4526-916F-DC7E70A27C57}" type="pres">
      <dgm:prSet presAssocID="{A21B555D-9D58-4A76-BDDC-2D7B1992BA61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B9DEE8-13B2-44C4-8318-5BDDD134BB53}" type="pres">
      <dgm:prSet presAssocID="{D3C5A698-F58B-48CF-81FE-398E3EFCDC7F}" presName="sibTrans" presStyleCnt="0"/>
      <dgm:spPr/>
    </dgm:pt>
    <dgm:pt modelId="{D7D6BA0D-98B4-4FA7-AF21-1A5E916A404B}" type="pres">
      <dgm:prSet presAssocID="{2F0840D4-E03A-4A41-9CE3-EFCA3AD76C4E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F5DAA57-A53E-4025-9659-EB32FA62A339}" type="pres">
      <dgm:prSet presAssocID="{CDD9CD9B-743E-442E-8D0B-EA8AE3A84968}" presName="sibTrans" presStyleCnt="0"/>
      <dgm:spPr/>
    </dgm:pt>
    <dgm:pt modelId="{32FD0A88-0E2A-490E-8C61-BC5204CCDE79}" type="pres">
      <dgm:prSet presAssocID="{38DA043F-9580-46FA-8689-8C471BB89263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1E135EC-D601-4ADB-838A-E3B33E73F4F5}" type="pres">
      <dgm:prSet presAssocID="{877EC2E3-81A5-4349-AC1E-D9696E6083DB}" presName="sibTrans" presStyleCnt="0"/>
      <dgm:spPr/>
    </dgm:pt>
    <dgm:pt modelId="{A0192B97-C475-4C89-B5E4-DE26328DB010}" type="pres">
      <dgm:prSet presAssocID="{27D233D2-ED64-4AAA-A1A3-184CF727FCE0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441E863-739F-4A85-9FE7-53CD2542C314}" type="pres">
      <dgm:prSet presAssocID="{E170CF94-0F29-4AE0-A878-1A53D6C08AEA}" presName="sibTrans" presStyleCnt="0"/>
      <dgm:spPr/>
    </dgm:pt>
    <dgm:pt modelId="{268BC920-BF59-455F-8B7A-3E9A3CDC2823}" type="pres">
      <dgm:prSet presAssocID="{0E3D7E9B-DD66-4E3D-A11C-D3C4B8974C7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ECBA78A-DF88-42CC-B9C2-AA2156F13729}" srcId="{65253B37-FEEB-4E95-BB91-E52AD0271F4F}" destId="{A21B555D-9D58-4A76-BDDC-2D7B1992BA61}" srcOrd="0" destOrd="0" parTransId="{A1977CBC-5234-4E19-9F70-370D0EF35132}" sibTransId="{D3C5A698-F58B-48CF-81FE-398E3EFCDC7F}"/>
    <dgm:cxn modelId="{6759649D-502A-49C0-A1D6-21FA740BA71A}" srcId="{65253B37-FEEB-4E95-BB91-E52AD0271F4F}" destId="{27D233D2-ED64-4AAA-A1A3-184CF727FCE0}" srcOrd="3" destOrd="0" parTransId="{7A31C2D2-53D6-4996-B10D-213B83663742}" sibTransId="{E170CF94-0F29-4AE0-A878-1A53D6C08AEA}"/>
    <dgm:cxn modelId="{D1655547-FC6B-4F00-A6BA-8ACD4B4FC021}" type="presOf" srcId="{27D233D2-ED64-4AAA-A1A3-184CF727FCE0}" destId="{A0192B97-C475-4C89-B5E4-DE26328DB010}" srcOrd="0" destOrd="0" presId="urn:microsoft.com/office/officeart/2005/8/layout/hProcess9"/>
    <dgm:cxn modelId="{37FEB0D7-54DC-4B31-8798-4E89E717C45C}" type="presOf" srcId="{38DA043F-9580-46FA-8689-8C471BB89263}" destId="{32FD0A88-0E2A-490E-8C61-BC5204CCDE79}" srcOrd="0" destOrd="0" presId="urn:microsoft.com/office/officeart/2005/8/layout/hProcess9"/>
    <dgm:cxn modelId="{1F6ECBE8-F69F-4638-85EB-7519FAA023EF}" srcId="{65253B37-FEEB-4E95-BB91-E52AD0271F4F}" destId="{0E3D7E9B-DD66-4E3D-A11C-D3C4B8974C75}" srcOrd="4" destOrd="0" parTransId="{5DFF53D1-5D4B-4D1C-B9A6-5E26D11C85A6}" sibTransId="{4DDD4638-AD67-449D-A43F-13519082E84A}"/>
    <dgm:cxn modelId="{9E1F035D-68CC-4F22-BE8D-6215F66847B4}" srcId="{65253B37-FEEB-4E95-BB91-E52AD0271F4F}" destId="{2F0840D4-E03A-4A41-9CE3-EFCA3AD76C4E}" srcOrd="1" destOrd="0" parTransId="{6D46897B-537E-4317-A054-30AFEC07DAC7}" sibTransId="{CDD9CD9B-743E-442E-8D0B-EA8AE3A84968}"/>
    <dgm:cxn modelId="{17FA1CA6-FF0D-4A55-8420-81FBF3A129FF}" srcId="{65253B37-FEEB-4E95-BB91-E52AD0271F4F}" destId="{38DA043F-9580-46FA-8689-8C471BB89263}" srcOrd="2" destOrd="0" parTransId="{07891CD4-D9D9-4BFD-A1CB-DA913F297EE9}" sibTransId="{877EC2E3-81A5-4349-AC1E-D9696E6083DB}"/>
    <dgm:cxn modelId="{AA197206-DB8F-492B-8899-D520ED166740}" type="presOf" srcId="{2F0840D4-E03A-4A41-9CE3-EFCA3AD76C4E}" destId="{D7D6BA0D-98B4-4FA7-AF21-1A5E916A404B}" srcOrd="0" destOrd="0" presId="urn:microsoft.com/office/officeart/2005/8/layout/hProcess9"/>
    <dgm:cxn modelId="{2296EA79-6586-4BD2-984D-59959D89EC41}" type="presOf" srcId="{65253B37-FEEB-4E95-BB91-E52AD0271F4F}" destId="{362DACE8-127C-45E9-96B1-B908DFB633A7}" srcOrd="0" destOrd="0" presId="urn:microsoft.com/office/officeart/2005/8/layout/hProcess9"/>
    <dgm:cxn modelId="{DB98E3A4-3BFD-4F9C-9AAE-8EF23ED98955}" type="presOf" srcId="{0E3D7E9B-DD66-4E3D-A11C-D3C4B8974C75}" destId="{268BC920-BF59-455F-8B7A-3E9A3CDC2823}" srcOrd="0" destOrd="0" presId="urn:microsoft.com/office/officeart/2005/8/layout/hProcess9"/>
    <dgm:cxn modelId="{AE544F33-4963-45B8-A051-661E3869A18B}" type="presOf" srcId="{A21B555D-9D58-4A76-BDDC-2D7B1992BA61}" destId="{BE74F7FF-1CF1-4526-916F-DC7E70A27C57}" srcOrd="0" destOrd="0" presId="urn:microsoft.com/office/officeart/2005/8/layout/hProcess9"/>
    <dgm:cxn modelId="{651208CF-EAEA-4D99-8849-F7B6A8967943}" type="presParOf" srcId="{362DACE8-127C-45E9-96B1-B908DFB633A7}" destId="{5367BEB7-C8D2-487B-9C5F-C72E001930B9}" srcOrd="0" destOrd="0" presId="urn:microsoft.com/office/officeart/2005/8/layout/hProcess9"/>
    <dgm:cxn modelId="{A5778129-D824-4145-B4C2-D41CB0718934}" type="presParOf" srcId="{362DACE8-127C-45E9-96B1-B908DFB633A7}" destId="{39AB5257-94C3-4522-A850-55EDCC5B34D3}" srcOrd="1" destOrd="0" presId="urn:microsoft.com/office/officeart/2005/8/layout/hProcess9"/>
    <dgm:cxn modelId="{58BD2A15-90CB-4EAB-9973-285B75B2863F}" type="presParOf" srcId="{39AB5257-94C3-4522-A850-55EDCC5B34D3}" destId="{BE74F7FF-1CF1-4526-916F-DC7E70A27C57}" srcOrd="0" destOrd="0" presId="urn:microsoft.com/office/officeart/2005/8/layout/hProcess9"/>
    <dgm:cxn modelId="{BCD8FC68-D3F9-430A-9C1F-0778EB41482F}" type="presParOf" srcId="{39AB5257-94C3-4522-A850-55EDCC5B34D3}" destId="{B6B9DEE8-13B2-44C4-8318-5BDDD134BB53}" srcOrd="1" destOrd="0" presId="urn:microsoft.com/office/officeart/2005/8/layout/hProcess9"/>
    <dgm:cxn modelId="{6CF7E07A-101F-4693-8C79-6DF8862795A8}" type="presParOf" srcId="{39AB5257-94C3-4522-A850-55EDCC5B34D3}" destId="{D7D6BA0D-98B4-4FA7-AF21-1A5E916A404B}" srcOrd="2" destOrd="0" presId="urn:microsoft.com/office/officeart/2005/8/layout/hProcess9"/>
    <dgm:cxn modelId="{0ECEE845-E85D-47B0-A01B-1D97E08C166C}" type="presParOf" srcId="{39AB5257-94C3-4522-A850-55EDCC5B34D3}" destId="{DF5DAA57-A53E-4025-9659-EB32FA62A339}" srcOrd="3" destOrd="0" presId="urn:microsoft.com/office/officeart/2005/8/layout/hProcess9"/>
    <dgm:cxn modelId="{1EBB37E8-003C-4E27-A0C8-351F55028F4A}" type="presParOf" srcId="{39AB5257-94C3-4522-A850-55EDCC5B34D3}" destId="{32FD0A88-0E2A-490E-8C61-BC5204CCDE79}" srcOrd="4" destOrd="0" presId="urn:microsoft.com/office/officeart/2005/8/layout/hProcess9"/>
    <dgm:cxn modelId="{276A095C-C4D5-415B-9BB8-D8211EB7A0BB}" type="presParOf" srcId="{39AB5257-94C3-4522-A850-55EDCC5B34D3}" destId="{B1E135EC-D601-4ADB-838A-E3B33E73F4F5}" srcOrd="5" destOrd="0" presId="urn:microsoft.com/office/officeart/2005/8/layout/hProcess9"/>
    <dgm:cxn modelId="{6B50A825-C0B2-451A-8D2F-9F608BC87ABF}" type="presParOf" srcId="{39AB5257-94C3-4522-A850-55EDCC5B34D3}" destId="{A0192B97-C475-4C89-B5E4-DE26328DB010}" srcOrd="6" destOrd="0" presId="urn:microsoft.com/office/officeart/2005/8/layout/hProcess9"/>
    <dgm:cxn modelId="{5E7DC747-7484-488B-8570-BB7D430361C9}" type="presParOf" srcId="{39AB5257-94C3-4522-A850-55EDCC5B34D3}" destId="{8441E863-739F-4A85-9FE7-53CD2542C314}" srcOrd="7" destOrd="0" presId="urn:microsoft.com/office/officeart/2005/8/layout/hProcess9"/>
    <dgm:cxn modelId="{EAF1EDB2-80C7-4D6F-9293-0A3CF8C50895}" type="presParOf" srcId="{39AB5257-94C3-4522-A850-55EDCC5B34D3}" destId="{268BC920-BF59-455F-8B7A-3E9A3CDC282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7BEB7-C8D2-487B-9C5F-C72E001930B9}">
      <dsp:nvSpPr>
        <dsp:cNvPr id="0" name=""/>
        <dsp:cNvSpPr/>
      </dsp:nvSpPr>
      <dsp:spPr>
        <a:xfrm>
          <a:off x="742949" y="0"/>
          <a:ext cx="8420100" cy="354171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4F7FF-1CF1-4526-916F-DC7E70A27C57}">
      <dsp:nvSpPr>
        <dsp:cNvPr id="0" name=""/>
        <dsp:cNvSpPr/>
      </dsp:nvSpPr>
      <dsp:spPr>
        <a:xfrm>
          <a:off x="4353" y="1062513"/>
          <a:ext cx="1903325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/>
            <a:t>mengambil gambar background</a:t>
          </a:r>
        </a:p>
      </dsp:txBody>
      <dsp:txXfrm>
        <a:off x="73510" y="1131670"/>
        <a:ext cx="1765011" cy="1278370"/>
      </dsp:txXfrm>
    </dsp:sp>
    <dsp:sp modelId="{D7D6BA0D-98B4-4FA7-AF21-1A5E916A404B}">
      <dsp:nvSpPr>
        <dsp:cNvPr id="0" name=""/>
        <dsp:cNvSpPr/>
      </dsp:nvSpPr>
      <dsp:spPr>
        <a:xfrm>
          <a:off x="2002845" y="1062513"/>
          <a:ext cx="1903325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/>
            <a:t>mengambil gambar obyek yang bergerak di atas background</a:t>
          </a:r>
        </a:p>
      </dsp:txBody>
      <dsp:txXfrm>
        <a:off x="2072002" y="1131670"/>
        <a:ext cx="1765011" cy="1278370"/>
      </dsp:txXfrm>
    </dsp:sp>
    <dsp:sp modelId="{32FD0A88-0E2A-490E-8C61-BC5204CCDE79}">
      <dsp:nvSpPr>
        <dsp:cNvPr id="0" name=""/>
        <dsp:cNvSpPr/>
      </dsp:nvSpPr>
      <dsp:spPr>
        <a:xfrm>
          <a:off x="4001337" y="1062513"/>
          <a:ext cx="1903325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/>
            <a:t>membuang background</a:t>
          </a:r>
        </a:p>
      </dsp:txBody>
      <dsp:txXfrm>
        <a:off x="4070494" y="1131670"/>
        <a:ext cx="1765011" cy="1278370"/>
      </dsp:txXfrm>
    </dsp:sp>
    <dsp:sp modelId="{A0192B97-C475-4C89-B5E4-DE26328DB010}">
      <dsp:nvSpPr>
        <dsp:cNvPr id="0" name=""/>
        <dsp:cNvSpPr/>
      </dsp:nvSpPr>
      <dsp:spPr>
        <a:xfrm>
          <a:off x="5999829" y="1062513"/>
          <a:ext cx="1903325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/>
            <a:t>membuang obyek tak bergerak</a:t>
          </a:r>
        </a:p>
      </dsp:txBody>
      <dsp:txXfrm>
        <a:off x="6068986" y="1131670"/>
        <a:ext cx="1765011" cy="1278370"/>
      </dsp:txXfrm>
    </dsp:sp>
    <dsp:sp modelId="{268BC920-BF59-455F-8B7A-3E9A3CDC2823}">
      <dsp:nvSpPr>
        <dsp:cNvPr id="0" name=""/>
        <dsp:cNvSpPr/>
      </dsp:nvSpPr>
      <dsp:spPr>
        <a:xfrm>
          <a:off x="7998321" y="1062513"/>
          <a:ext cx="1903325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/>
            <a:t>melakukan thresholding warna putih pada obyek akhir yang terdeteksi</a:t>
          </a:r>
        </a:p>
      </dsp:txBody>
      <dsp:txXfrm>
        <a:off x="8067478" y="1131670"/>
        <a:ext cx="1765011" cy="1278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486366"/>
          </a:xfrm>
        </p:spPr>
        <p:txBody>
          <a:bodyPr>
            <a:normAutofit/>
          </a:bodyPr>
          <a:lstStyle/>
          <a:p>
            <a:r>
              <a:rPr lang="en-US" sz="3200" b="1" dirty="0"/>
              <a:t>DETEKSI </a:t>
            </a:r>
            <a:r>
              <a:rPr lang="en-US" sz="3200" b="1" i="1" dirty="0"/>
              <a:t>SHUTTLE COCK</a:t>
            </a:r>
            <a:r>
              <a:rPr lang="en-US" sz="3200" b="1" dirty="0"/>
              <a:t> DAN LOKALISASI LAPANGAN BADMINTON MENGGUNAKAN </a:t>
            </a:r>
            <a:r>
              <a:rPr lang="en-US" sz="3200" b="1" i="1" dirty="0"/>
              <a:t>STEREO </a:t>
            </a:r>
            <a:r>
              <a:rPr lang="en-US" sz="3200" b="1" i="1" dirty="0" smtClean="0"/>
              <a:t>IMAGE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4825719"/>
            <a:ext cx="8791575" cy="1817127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Departemen teknik elektro</a:t>
            </a:r>
            <a:br>
              <a:rPr lang="id-ID" dirty="0" smtClean="0"/>
            </a:br>
            <a:r>
              <a:rPr lang="id-ID" dirty="0" smtClean="0"/>
              <a:t>Fakultas teknik</a:t>
            </a:r>
            <a:br>
              <a:rPr lang="id-ID" dirty="0" smtClean="0"/>
            </a:br>
            <a:r>
              <a:rPr lang="id-ID" dirty="0" smtClean="0"/>
              <a:t>universitas indonesia</a:t>
            </a:r>
          </a:p>
          <a:p>
            <a:pPr algn="ctr"/>
            <a:r>
              <a:rPr lang="id-ID" dirty="0" smtClean="0"/>
              <a:t>2015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76422" y="791602"/>
            <a:ext cx="8791575" cy="1817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Dean zaka hidayat - 1106016821</a:t>
            </a:r>
            <a:endParaRPr lang="id-ID" dirty="0" smtClean="0"/>
          </a:p>
        </p:txBody>
      </p:sp>
      <p:pic>
        <p:nvPicPr>
          <p:cNvPr id="6" name="Picture 2" descr="http://3.bp.blogspot.com/-iAHB9QiL--0/ThMzQ4YrE2I/AAAAAAAAAec/1GiZ_e5hsXo/s1600/makara-bi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09" y="280282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4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Deteksi pada gambar dua dimensi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7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Background substraction</a:t>
            </a:r>
            <a:endParaRPr lang="id-ID" dirty="0"/>
          </a:p>
        </p:txBody>
      </p:sp>
      <p:pic>
        <p:nvPicPr>
          <p:cNvPr id="4" name="Content Placeholder 3" descr="Background Subtraction - General Sche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65" y="1740664"/>
            <a:ext cx="9014294" cy="4764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0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Opencv library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1323975" cy="1228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86742" y="2097088"/>
            <a:ext cx="82606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/>
              <a:t>Dalam mengerjakan sistem ini, penulis menggunakan OpenCV. OpenCV adalah sebuah Computer Vision Library yang bersifat open-sorce yang terdapat di http://opencv.org. Library ini ditulis dalam bahasa C dan C++ dan dapat dijalankan di bawah Linux, Windows, Mac OS X, iOS, dan Android</a:t>
            </a:r>
          </a:p>
        </p:txBody>
      </p:sp>
    </p:spTree>
    <p:extLst>
      <p:ext uri="{BB962C8B-B14F-4D97-AF65-F5344CB8AC3E}">
        <p14:creationId xmlns:p14="http://schemas.microsoft.com/office/powerpoint/2010/main" val="32696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9635"/>
          </a:xfrm>
        </p:spPr>
        <p:txBody>
          <a:bodyPr/>
          <a:lstStyle/>
          <a:p>
            <a:pPr algn="r"/>
            <a:r>
              <a:rPr lang="id-ID" dirty="0" smtClean="0"/>
              <a:t>Hardware (kamera ps3 eye)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793" y="1453029"/>
            <a:ext cx="5926618" cy="4432300"/>
          </a:xfrm>
          <a:prstGeom prst="rect">
            <a:avLst/>
          </a:prstGeom>
        </p:spPr>
      </p:pic>
      <p:pic>
        <p:nvPicPr>
          <p:cNvPr id="5" name="Picture 4" descr="PlayStation-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2" y="2251314"/>
            <a:ext cx="2285956" cy="2362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70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System requirement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id-ID" dirty="0"/>
              <a:t>Dua kamera diposisikan di luar lapangan di dua ujung yang berbeda di mana setiap kamera dapat menangkap seluruh lapangan dalam Field of View-nya.</a:t>
            </a:r>
          </a:p>
          <a:p>
            <a:pPr lvl="0"/>
            <a:r>
              <a:rPr lang="id-ID" dirty="0"/>
              <a:t>Dua kamera di arahkan ke bawah sedimikian mungkin sehingga tetap dapat menangkap seluruh trayektori shuttle cock untuk mengurangi gangguan-gangguan yang tidak diinginkan.</a:t>
            </a:r>
          </a:p>
          <a:p>
            <a:pPr lvl="0"/>
            <a:r>
              <a:rPr lang="id-ID" dirty="0"/>
              <a:t>Sistem kemudian menganalisis posisi shuttle cock relatif terhadap lapangan untuk kemudian dikirimkan nilainya ke robot pemain bulu tangkis.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88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Diagram sistem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1" y="2088878"/>
            <a:ext cx="3076575" cy="3714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972" y="2088878"/>
            <a:ext cx="6381750" cy="3552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03649" y="5641703"/>
            <a:ext cx="2516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Blok Diagram dari Sistem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3199" y="5803628"/>
            <a:ext cx="298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Use Case Diagram dari Sistem</a:t>
            </a:r>
          </a:p>
        </p:txBody>
      </p:sp>
    </p:spTree>
    <p:extLst>
      <p:ext uri="{BB962C8B-B14F-4D97-AF65-F5344CB8AC3E}">
        <p14:creationId xmlns:p14="http://schemas.microsoft.com/office/powerpoint/2010/main" val="31710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Algoritma program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2097088"/>
            <a:ext cx="4543425" cy="1752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07416" y="2097088"/>
            <a:ext cx="5039995" cy="16395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14103" y="3849688"/>
            <a:ext cx="339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Algoritma Background Substraction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369307" y="3736658"/>
            <a:ext cx="231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Algoritma Optical Flow</a:t>
            </a:r>
          </a:p>
        </p:txBody>
      </p:sp>
    </p:spTree>
    <p:extLst>
      <p:ext uri="{BB962C8B-B14F-4D97-AF65-F5344CB8AC3E}">
        <p14:creationId xmlns:p14="http://schemas.microsoft.com/office/powerpoint/2010/main" val="11636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Algoritma program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272" y="2097088"/>
            <a:ext cx="6812280" cy="96012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03749" y="3883252"/>
            <a:ext cx="2981325" cy="1762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09579" y="3057208"/>
            <a:ext cx="2860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 smtClean="0"/>
              <a:t>Algoritma </a:t>
            </a:r>
            <a:r>
              <a:rPr lang="id-ID" dirty="0"/>
              <a:t>Color Thresholding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6717" y="5645377"/>
            <a:ext cx="292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Algoritma Epipolar Geometry</a:t>
            </a:r>
          </a:p>
        </p:txBody>
      </p:sp>
    </p:spTree>
    <p:extLst>
      <p:ext uri="{BB962C8B-B14F-4D97-AF65-F5344CB8AC3E}">
        <p14:creationId xmlns:p14="http://schemas.microsoft.com/office/powerpoint/2010/main" val="18070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A</a:t>
            </a:r>
            <a:r>
              <a:rPr lang="en-US" dirty="0" err="1"/>
              <a:t>lat</a:t>
            </a:r>
            <a:r>
              <a:rPr lang="id-ID" dirty="0"/>
              <a:t>/sistem ini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men</a:t>
            </a:r>
            <a:r>
              <a:rPr lang="id-ID" dirty="0"/>
              <a:t>deteksi posisi shuttle cock pada bidang tiga dimensi</a:t>
            </a:r>
            <a:r>
              <a:rPr lang="en-US" dirty="0"/>
              <a:t>.</a:t>
            </a:r>
            <a:endParaRPr lang="id-ID" dirty="0"/>
          </a:p>
          <a:p>
            <a:pPr lvl="0"/>
            <a:r>
              <a:rPr lang="id-ID" dirty="0"/>
              <a:t>Secara teoritis, tingkat reliabilitas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id-ID" dirty="0"/>
              <a:t> tingkat</a:t>
            </a:r>
            <a:r>
              <a:rPr lang="en-US" dirty="0"/>
              <a:t> </a:t>
            </a:r>
            <a:r>
              <a:rPr lang="en-US" dirty="0" err="1"/>
              <a:t>keakuratan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id-ID" dirty="0"/>
              <a:t>/sistem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id-ID" dirty="0"/>
              <a:t> dalam mendeteksi posisi shuttle cock cukup baik.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background </a:t>
            </a:r>
            <a:r>
              <a:rPr lang="en-US" dirty="0" err="1"/>
              <a:t>substraction</a:t>
            </a:r>
            <a:r>
              <a:rPr lang="en-US" dirty="0"/>
              <a:t>, optical flow, color </a:t>
            </a:r>
            <a:r>
              <a:rPr lang="en-US" dirty="0" err="1"/>
              <a:t>thresholding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epipolar</a:t>
            </a:r>
            <a:r>
              <a:rPr lang="en-US" dirty="0"/>
              <a:t> geometry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di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440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Latar 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T</a:t>
            </a:r>
            <a:r>
              <a:rPr lang="en-US" dirty="0" err="1" smtClean="0"/>
              <a:t>eknologi</a:t>
            </a:r>
            <a:r>
              <a:rPr lang="en-US" dirty="0" smtClean="0"/>
              <a:t> </a:t>
            </a:r>
            <a:r>
              <a:rPr lang="en-US" dirty="0"/>
              <a:t>robot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kemampuan-kemampuan</a:t>
            </a:r>
            <a:r>
              <a:rPr lang="en-US" dirty="0"/>
              <a:t> </a:t>
            </a:r>
            <a:r>
              <a:rPr lang="en-US" dirty="0" err="1"/>
              <a:t>layaknya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r>
              <a:rPr lang="id-ID" dirty="0" smtClean="0"/>
              <a:t>, salah satunya dengan membuat kompetisi robot bertema olah raga</a:t>
            </a:r>
          </a:p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paling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robot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bulu</a:t>
            </a:r>
            <a:r>
              <a:rPr lang="en-US" dirty="0"/>
              <a:t> </a:t>
            </a:r>
            <a:r>
              <a:rPr lang="en-US" dirty="0" err="1"/>
              <a:t>tangkis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robot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shuttle cock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49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Tujuan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Mampu membuat alat/sistem yang mampu mendeteksi shuttle cock di ruang tiga dimensi</a:t>
            </a:r>
          </a:p>
          <a:p>
            <a:pPr lvl="0"/>
            <a:r>
              <a:rPr lang="id-ID" dirty="0"/>
              <a:t>Mampu membuat alat/sistem yang menganalisa posisi shuttle cock relatif terhadap lapangan bulu tangkis</a:t>
            </a:r>
          </a:p>
          <a:p>
            <a:pPr lvl="0"/>
            <a:r>
              <a:rPr lang="id-ID" dirty="0"/>
              <a:t>Menganalisis tingkat reliabilitas dan tingkat keakuratan alat/sistem yang telah dibuat dalam mendeteksi posisi shuttle </a:t>
            </a:r>
            <a:r>
              <a:rPr lang="id-ID" dirty="0" smtClean="0"/>
              <a:t>cock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150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Batasan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shuttle cock di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 smtClean="0"/>
              <a:t>disesuaikan</a:t>
            </a:r>
            <a:endParaRPr lang="id-ID" dirty="0" smtClean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dikondisikan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robot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bulu</a:t>
            </a:r>
            <a:r>
              <a:rPr lang="en-US" dirty="0"/>
              <a:t> </a:t>
            </a:r>
            <a:r>
              <a:rPr lang="en-US" dirty="0" err="1"/>
              <a:t>tangkis</a:t>
            </a:r>
            <a:endParaRPr lang="id-ID" dirty="0" smtClean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PC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unit </a:t>
            </a:r>
            <a:r>
              <a:rPr lang="en-US" dirty="0" err="1"/>
              <a:t>kamera</a:t>
            </a:r>
            <a:r>
              <a:rPr lang="en-US" dirty="0"/>
              <a:t> yang </a:t>
            </a:r>
            <a:r>
              <a:rPr lang="en-US" dirty="0" err="1"/>
              <a:t>diposisikan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area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bulu</a:t>
            </a:r>
            <a:r>
              <a:rPr lang="en-US" dirty="0"/>
              <a:t> </a:t>
            </a:r>
            <a:r>
              <a:rPr lang="en-US" dirty="0" err="1"/>
              <a:t>tangkis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area </a:t>
            </a:r>
            <a:r>
              <a:rPr lang="en-US" dirty="0" err="1"/>
              <a:t>pergerakan</a:t>
            </a:r>
            <a:r>
              <a:rPr lang="en-US" dirty="0"/>
              <a:t> shuttle cock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id-ID" dirty="0" err="1"/>
              <a:t>P</a:t>
            </a:r>
            <a:r>
              <a:rPr lang="en-US" dirty="0" err="1" smtClean="0"/>
              <a:t>enulis</a:t>
            </a:r>
            <a:r>
              <a:rPr lang="en-US" dirty="0" smtClean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shuttle cock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memperhitungkan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trayektori</a:t>
            </a:r>
            <a:r>
              <a:rPr lang="en-US" dirty="0"/>
              <a:t> shuttle cock yang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robot,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trayektori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berbeda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422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Metode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i="1" dirty="0"/>
              <a:t>System </a:t>
            </a:r>
            <a:r>
              <a:rPr lang="en-US" i="1" dirty="0" smtClean="0"/>
              <a:t>Requirement</a:t>
            </a:r>
            <a:endParaRPr lang="id-ID" dirty="0"/>
          </a:p>
          <a:p>
            <a:pPr lvl="0"/>
            <a:r>
              <a:rPr lang="en-US" i="1" dirty="0" smtClean="0"/>
              <a:t>System </a:t>
            </a:r>
            <a:r>
              <a:rPr lang="en-US" i="1" dirty="0"/>
              <a:t>and Software </a:t>
            </a:r>
            <a:r>
              <a:rPr lang="en-US" i="1" dirty="0" smtClean="0"/>
              <a:t>Design</a:t>
            </a:r>
            <a:endParaRPr lang="id-ID" dirty="0"/>
          </a:p>
          <a:p>
            <a:pPr lvl="0"/>
            <a:r>
              <a:rPr lang="en-US" i="1" dirty="0" smtClean="0"/>
              <a:t>Implementation</a:t>
            </a:r>
            <a:endParaRPr lang="id-ID" dirty="0"/>
          </a:p>
          <a:p>
            <a:pPr lvl="0"/>
            <a:r>
              <a:rPr lang="en-US" i="1" dirty="0" smtClean="0"/>
              <a:t>Testing</a:t>
            </a:r>
            <a:endParaRPr lang="id-ID" dirty="0"/>
          </a:p>
          <a:p>
            <a:r>
              <a:rPr lang="en-US" i="1" dirty="0" err="1" smtClean="0"/>
              <a:t>Analisis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951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Dasar teori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Epipolar geometry</a:t>
            </a:r>
          </a:p>
          <a:p>
            <a:r>
              <a:rPr lang="id-ID" dirty="0" smtClean="0"/>
              <a:t>Background substraction</a:t>
            </a:r>
          </a:p>
          <a:p>
            <a:r>
              <a:rPr lang="id-ID" dirty="0" smtClean="0"/>
              <a:t>Optical flow</a:t>
            </a:r>
          </a:p>
          <a:p>
            <a:r>
              <a:rPr lang="id-ID" dirty="0" smtClean="0"/>
              <a:t>Color Thresholding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540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Epipolar geometry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epipolar</a:t>
            </a:r>
            <a:r>
              <a:rPr lang="en-US" dirty="0"/>
              <a:t> </a:t>
            </a:r>
            <a:r>
              <a:rPr lang="en-US" dirty="0" smtClean="0"/>
              <a:t>geometry</a:t>
            </a:r>
            <a:endParaRPr lang="id-ID" dirty="0" smtClean="0"/>
          </a:p>
          <a:p>
            <a:r>
              <a:rPr lang="id-ID" dirty="0" smtClean="0"/>
              <a:t>B</a:t>
            </a:r>
            <a:r>
              <a:rPr lang="en-US" dirty="0" err="1" smtClean="0"/>
              <a:t>ila</a:t>
            </a:r>
            <a:r>
              <a:rPr lang="en-US" dirty="0" smtClean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 x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proyeksi</a:t>
            </a:r>
            <a:r>
              <a:rPr lang="en-US" dirty="0"/>
              <a:t> 3D </a:t>
            </a:r>
            <a:r>
              <a:rPr lang="en-US" dirty="0" err="1"/>
              <a:t>titik</a:t>
            </a:r>
            <a:r>
              <a:rPr lang="en-US" dirty="0"/>
              <a:t> X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proyeksi</a:t>
            </a:r>
            <a:r>
              <a:rPr lang="en-US" dirty="0"/>
              <a:t> x’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x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epipolar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23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pipolar geometry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24" y="739589"/>
            <a:ext cx="8417858" cy="38458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72512" y="5029200"/>
            <a:ext cx="8715282" cy="61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dirty="0" smtClean="0"/>
              <a:t>Pengaturan dasar dua kamera untuk mengambil gambar epipolar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306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4059"/>
            <a:ext cx="9905999" cy="4917142"/>
          </a:xfrm>
        </p:spPr>
        <p:txBody>
          <a:bodyPr/>
          <a:lstStyle/>
          <a:p>
            <a:r>
              <a:rPr lang="id-ID" dirty="0" err="1"/>
              <a:t>U</a:t>
            </a:r>
            <a:r>
              <a:rPr lang="en-US" dirty="0" err="1" smtClean="0"/>
              <a:t>ntuk</a:t>
            </a:r>
            <a:r>
              <a:rPr lang="en-US" dirty="0" smtClean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epipolar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epipolesnya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lain,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Fundamental (F)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Esensial</a:t>
            </a:r>
            <a:r>
              <a:rPr lang="en-US" dirty="0"/>
              <a:t> (E</a:t>
            </a:r>
            <a:r>
              <a:rPr lang="en-US" dirty="0" smtClean="0"/>
              <a:t>).</a:t>
            </a:r>
            <a:endParaRPr lang="id-ID" dirty="0" smtClean="0"/>
          </a:p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esensial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translasi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rotasi</a:t>
            </a:r>
            <a:r>
              <a:rPr lang="en-US" dirty="0"/>
              <a:t>,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di </a:t>
            </a:r>
            <a:r>
              <a:rPr lang="en-US" dirty="0" err="1"/>
              <a:t>koordinat</a:t>
            </a:r>
            <a:r>
              <a:rPr lang="en-US" dirty="0"/>
              <a:t> global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/>
              <a:t>Matriks</a:t>
            </a:r>
            <a:r>
              <a:rPr lang="en-US" dirty="0"/>
              <a:t> fundamental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essensial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intrinsik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350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85</TotalTime>
  <Words>618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DETEKSI SHUTTLE COCK DAN LOKALISASI LAPANGAN BADMINTON MENGGUNAKAN STEREO IMAGE</vt:lpstr>
      <vt:lpstr>Latar belakang</vt:lpstr>
      <vt:lpstr>Tujuan penelitian</vt:lpstr>
      <vt:lpstr>Batasan masalah</vt:lpstr>
      <vt:lpstr>Metode penelitian</vt:lpstr>
      <vt:lpstr>Dasar teori</vt:lpstr>
      <vt:lpstr>Epipolar geometry</vt:lpstr>
      <vt:lpstr>PowerPoint Presentation</vt:lpstr>
      <vt:lpstr>PowerPoint Presentation</vt:lpstr>
      <vt:lpstr>Deteksi pada gambar dua dimensi</vt:lpstr>
      <vt:lpstr>Background substraction</vt:lpstr>
      <vt:lpstr>Opencv library</vt:lpstr>
      <vt:lpstr>Hardware (kamera ps3 eye)</vt:lpstr>
      <vt:lpstr>System requirement</vt:lpstr>
      <vt:lpstr>Diagram sistem</vt:lpstr>
      <vt:lpstr>Algoritma program</vt:lpstr>
      <vt:lpstr>Algoritma program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DETEKSI SHUTTLE COCK DAN LOKALISASI LAPANGAN BADMINTON MENGGUNAKAN STEREO IMAGE</dc:title>
  <dc:creator>deanzaka</dc:creator>
  <cp:lastModifiedBy>deanzaka</cp:lastModifiedBy>
  <cp:revision>9</cp:revision>
  <dcterms:created xsi:type="dcterms:W3CDTF">2015-01-06T03:08:34Z</dcterms:created>
  <dcterms:modified xsi:type="dcterms:W3CDTF">2015-01-06T04:33:41Z</dcterms:modified>
</cp:coreProperties>
</file>