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82" r:id="rId10"/>
    <p:sldId id="264" r:id="rId11"/>
    <p:sldId id="265" r:id="rId12"/>
    <p:sldId id="266" r:id="rId13"/>
    <p:sldId id="267" r:id="rId14"/>
    <p:sldId id="283" r:id="rId15"/>
    <p:sldId id="268" r:id="rId16"/>
    <p:sldId id="269" r:id="rId17"/>
    <p:sldId id="271" r:id="rId18"/>
    <p:sldId id="272" r:id="rId19"/>
    <p:sldId id="273" r:id="rId20"/>
    <p:sldId id="274" r:id="rId21"/>
    <p:sldId id="284" r:id="rId22"/>
    <p:sldId id="285" r:id="rId23"/>
    <p:sldId id="275" r:id="rId24"/>
    <p:sldId id="277" r:id="rId25"/>
    <p:sldId id="278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80" r:id="rId34"/>
    <p:sldId id="279" r:id="rId35"/>
    <p:sldId id="281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72" d="100"/>
          <a:sy n="72" d="100"/>
        </p:scale>
        <p:origin x="4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C62FBC-C1F9-43C1-AA19-FCA3B28DD735}" type="datetimeFigureOut">
              <a:rPr lang="id-ID" smtClean="0"/>
              <a:t>17/12/2014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3A37AF-168E-4B14-A507-F4D14FC20D6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1447800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Sistem pengenalan gerakan manusia menggunakan </a:t>
            </a:r>
            <a:r>
              <a:rPr lang="en-US" dirty="0" smtClean="0"/>
              <a:t>Sensor </a:t>
            </a:r>
            <a:r>
              <a:rPr lang="en-US" i="1" dirty="0" smtClean="0"/>
              <a:t>inertial measurement unit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id-ID" i="1" dirty="0" smtClean="0"/>
              <a:t>hidden </a:t>
            </a:r>
            <a:r>
              <a:rPr lang="id-ID" i="1" dirty="0" smtClean="0"/>
              <a:t>markov model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57200"/>
            <a:ext cx="8458200" cy="914400"/>
          </a:xfrm>
        </p:spPr>
        <p:txBody>
          <a:bodyPr/>
          <a:lstStyle/>
          <a:p>
            <a:r>
              <a:rPr lang="id-ID" dirty="0" smtClean="0"/>
              <a:t>Handison Jaya – 1106068913</a:t>
            </a:r>
            <a:endParaRPr lang="id-ID" dirty="0"/>
          </a:p>
        </p:txBody>
      </p:sp>
      <p:pic>
        <p:nvPicPr>
          <p:cNvPr id="4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5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53528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Departemen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Teknik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Elektro</a:t>
            </a:r>
            <a:endParaRPr lang="en-US" dirty="0">
              <a:latin typeface="Tw Cen MT" panose="020B0602020104020603" pitchFamily="34" charset="0"/>
            </a:endParaRPr>
          </a:p>
          <a:p>
            <a:pPr algn="ctr"/>
            <a:r>
              <a:rPr lang="en-US" dirty="0" err="1">
                <a:latin typeface="Tw Cen MT" panose="020B0602020104020603" pitchFamily="34" charset="0"/>
              </a:rPr>
              <a:t>Fakultas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Teknik</a:t>
            </a: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dirty="0" err="1">
                <a:latin typeface="Tw Cen MT" panose="020B0602020104020603" pitchFamily="34" charset="0"/>
              </a:rPr>
              <a:t>Universitas</a:t>
            </a:r>
            <a:r>
              <a:rPr lang="en-US" dirty="0">
                <a:latin typeface="Tw Cen MT" panose="020B0602020104020603" pitchFamily="34" charset="0"/>
              </a:rPr>
              <a:t> Indonesia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82500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Hidden markov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Hidden Markov Model</a:t>
            </a:r>
            <a:r>
              <a:rPr lang="en-US" dirty="0"/>
              <a:t> </a:t>
            </a:r>
            <a:r>
              <a:rPr lang="en-US" dirty="0" smtClean="0"/>
              <a:t>(HMM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Markov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state/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tersembunyi</a:t>
            </a:r>
            <a:r>
              <a:rPr lang="en-US" dirty="0"/>
              <a:t> (</a:t>
            </a:r>
            <a:r>
              <a:rPr lang="en-US" i="1" dirty="0"/>
              <a:t>hidden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 err="1"/>
              <a:t>Suatu</a:t>
            </a:r>
            <a:r>
              <a:rPr lang="en-US" dirty="0"/>
              <a:t> HMM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Bayesian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Markov Model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output yang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853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smtClean="0"/>
              <a:t>HMM, </a:t>
            </a:r>
            <a:r>
              <a:rPr lang="en-US" dirty="0" err="1"/>
              <a:t>yakni</a:t>
            </a:r>
            <a:r>
              <a:rPr lang="en-US" dirty="0" smtClean="0"/>
              <a:t>:</a:t>
            </a:r>
            <a:endParaRPr lang="id-ID" dirty="0" smtClean="0"/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Evaluasi</a:t>
            </a:r>
          </a:p>
          <a:p>
            <a:pPr marL="915988" lvl="1" indent="0">
              <a:buNone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Hidden </a:t>
            </a:r>
            <a:r>
              <a:rPr lang="en-US" i="1" dirty="0" smtClean="0"/>
              <a:t>Markov </a:t>
            </a:r>
            <a:r>
              <a:rPr lang="en-US" i="1" dirty="0"/>
              <a:t>Model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Hidden Markov Model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613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514350">
              <a:buFont typeface="+mj-lt"/>
              <a:buAutoNum type="arabicPeriod" startAt="2"/>
            </a:pPr>
            <a:r>
              <a:rPr lang="id-ID" sz="2400" dirty="0" smtClean="0"/>
              <a:t>Penarikan </a:t>
            </a:r>
            <a:r>
              <a:rPr lang="id-ID" sz="2400" dirty="0"/>
              <a:t>kesimpulan </a:t>
            </a:r>
          </a:p>
          <a:p>
            <a:pPr marL="915988" lvl="1" indent="0">
              <a:spcBef>
                <a:spcPts val="0"/>
              </a:spcBef>
              <a:buNone/>
            </a:pPr>
            <a:r>
              <a:rPr lang="id-ID" sz="2400" dirty="0"/>
              <a:t>Pengertian penarikan kesimpulan (inferensi) dalam Hidden Markov Model adalah penarikan kesimpulan berdasarkan asumsi yang diperoleh dari nilai probabilitas observasi yang didapat sebelumnya pada operasi </a:t>
            </a:r>
            <a:r>
              <a:rPr lang="id-ID" sz="2400" dirty="0" smtClean="0"/>
              <a:t>evaluasi.</a:t>
            </a:r>
          </a:p>
          <a:p>
            <a:pPr marL="914400" indent="-515938">
              <a:buFont typeface="+mj-lt"/>
              <a:buAutoNum type="arabicPeriod" startAt="3"/>
            </a:pPr>
            <a:r>
              <a:rPr lang="id-ID" sz="2400" dirty="0" smtClean="0"/>
              <a:t>Pembelajaran</a:t>
            </a:r>
          </a:p>
          <a:p>
            <a:pPr marL="915988" lvl="1" indent="0">
              <a:spcBef>
                <a:spcPts val="0"/>
              </a:spcBef>
              <a:buNone/>
            </a:pPr>
            <a:r>
              <a:rPr lang="id-ID" sz="2400" dirty="0" smtClean="0"/>
              <a:t>Pengertian </a:t>
            </a:r>
            <a:r>
              <a:rPr lang="id-ID" sz="2400" dirty="0"/>
              <a:t>dari operasi learning dalam Hidden Markov Model adalah melatih parameter HMM jika diberikan dataset barisan-barisan tertentu agar dapat menemukan himpunan transition state yang paling mungkin beserta probabilitas outputnya.</a:t>
            </a:r>
          </a:p>
          <a:p>
            <a:pPr marL="1030288" indent="-514350">
              <a:buFont typeface="+mj-lt"/>
              <a:buAutoNum type="arabicPeriod" startAt="3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4659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Hardware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smtClean="0"/>
              <a:t>Razor </a:t>
            </a:r>
            <a:r>
              <a:rPr lang="id-ID" i="1" dirty="0"/>
              <a:t>IMU 9-Degrees of </a:t>
            </a:r>
            <a:r>
              <a:rPr lang="id-ID" i="1" dirty="0" smtClean="0"/>
              <a:t>Freedom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/>
              <a:t>Wireless</a:t>
            </a:r>
            <a:endParaRPr lang="id-ID" dirty="0"/>
          </a:p>
        </p:txBody>
      </p:sp>
      <p:pic>
        <p:nvPicPr>
          <p:cNvPr id="4" name="Picture 3" descr="https://cdn.sparkfun.com/assets/parts/5/6/4/1/10736-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3015"/>
            <a:ext cx="3345872" cy="334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coolcomponents.co.uk/wp/wp-content/upload/2013/05/xbee-s2-pcb-500x50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41" y="2993015"/>
            <a:ext cx="2801390" cy="2801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55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MATLAB2014a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Perancangan 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85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System requirement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Pengguna memasang sensor dari sistem pada pergelangan tangan pengguna dan kemudian bergerak seperti biasa.</a:t>
            </a:r>
          </a:p>
          <a:p>
            <a:pPr lvl="0"/>
            <a:r>
              <a:rPr lang="id-ID" dirty="0"/>
              <a:t>Gerakan pengguna dapat dikenali oleh sistem dan sistem akan memberikan aksi </a:t>
            </a:r>
            <a:r>
              <a:rPr lang="id-ID" dirty="0" smtClean="0"/>
              <a:t>(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MATLAB</a:t>
            </a:r>
            <a:r>
              <a:rPr lang="id-ID" dirty="0" smtClean="0"/>
              <a:t>) </a:t>
            </a:r>
            <a:r>
              <a:rPr lang="id-ID" dirty="0"/>
              <a:t>yang sesuai untuk setiap gerakan yang dikenali. Adapun gerakan-gerakan yang akan dikenali antara lain: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Gerakan jalan </a:t>
            </a:r>
            <a:r>
              <a:rPr lang="id-ID" dirty="0" smtClean="0"/>
              <a:t>manusia.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id-ID" dirty="0" smtClean="0"/>
              <a:t>Gerakan </a:t>
            </a:r>
            <a:r>
              <a:rPr lang="id-ID" dirty="0"/>
              <a:t>lari </a:t>
            </a:r>
            <a:r>
              <a:rPr lang="id-ID" dirty="0" smtClean="0"/>
              <a:t>manusia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id-ID" dirty="0"/>
              <a:t>Gerakan pergelangan tangan diputar ke kiri</a:t>
            </a:r>
            <a:r>
              <a:rPr lang="id-ID" dirty="0" smtClean="0"/>
              <a:t>.</a:t>
            </a:r>
            <a:endParaRPr lang="id-ID" dirty="0"/>
          </a:p>
          <a:p>
            <a:pPr marL="914400" lvl="1" indent="-514350">
              <a:buFont typeface="+mj-lt"/>
              <a:buAutoNum type="arabicPeriod" startAt="3"/>
            </a:pPr>
            <a:r>
              <a:rPr lang="id-ID" dirty="0"/>
              <a:t>Gerakan pergelangan tangan diputar ke kanan</a:t>
            </a:r>
            <a:r>
              <a:rPr lang="id-ID" dirty="0" smtClean="0"/>
              <a:t>.</a:t>
            </a:r>
            <a:endParaRPr lang="id-ID" dirty="0"/>
          </a:p>
          <a:p>
            <a:pPr marL="914400" lvl="1" indent="-514350">
              <a:buFont typeface="+mj-lt"/>
              <a:buAutoNum type="arabicPeriod" startAt="3"/>
            </a:pPr>
            <a:r>
              <a:rPr lang="id-ID" dirty="0"/>
              <a:t>Gerakan tangan mendorong ke depan</a:t>
            </a:r>
            <a:r>
              <a:rPr lang="id-ID" dirty="0" smtClean="0"/>
              <a:t>.</a:t>
            </a:r>
            <a:endParaRPr lang="id-ID" dirty="0"/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06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Primadini\Dropbox\Skripsi Handison\UML Skripsi\UML-Edited\Use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2026"/>
            <a:ext cx="5672138" cy="510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90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Blok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Primadini\Dropbox\Skripsi Handison\UML Skripsi\Final\Blok Handis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8253"/>
            <a:ext cx="7246620" cy="509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6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Primadini\Dropbox\Skripsi Handison\UML Skripsi\Final\Sequence Handis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02" y="1143000"/>
            <a:ext cx="5039995" cy="5857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69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034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Blok hardware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Primadini\Dropbox\Skripsi Handison\UML Skripsi\Blok Hardwa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981200"/>
            <a:ext cx="778192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81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data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Primadini\Dropbox\Skripsi Handison\Windowing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76538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7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Algoritma fase </a:t>
            </a:r>
            <a:r>
              <a:rPr lang="id-ID" dirty="0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HMM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Primadini\Dropbox\Skripsi Handison\UML Skripsi\UML-Edited\Activity Pelatihan HM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7" y="1087755"/>
            <a:ext cx="4098925" cy="5770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41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Algoritma fase </a:t>
            </a:r>
            <a:r>
              <a:rPr lang="id-ID" dirty="0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HMM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Primadini\Dropbox\Skripsi Handison\UML Skripsi\UML-Edited\Activity Pengenalan HM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6" y="1295400"/>
            <a:ext cx="2071688" cy="524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85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ANN </a:t>
            </a:r>
            <a:r>
              <a:rPr lang="en-US" dirty="0" err="1" smtClean="0"/>
              <a:t>dan</a:t>
            </a:r>
            <a:r>
              <a:rPr lang="en-US" dirty="0" smtClean="0"/>
              <a:t> HMM</a:t>
            </a:r>
            <a:endParaRPr lang="id-ID" dirty="0"/>
          </a:p>
        </p:txBody>
      </p:sp>
      <p:pic>
        <p:nvPicPr>
          <p:cNvPr id="5" name="Content Placeholder 4" descr="C:\Users\Primadini\Dropbox\Skripsi Handison\UML Skripsi\UML-Edited\Activity Pelatihan ANN+HM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057855"/>
            <a:ext cx="3314700" cy="578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49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HMM</a:t>
            </a:r>
            <a:endParaRPr lang="en-US" dirty="0"/>
          </a:p>
        </p:txBody>
      </p:sp>
      <p:pic>
        <p:nvPicPr>
          <p:cNvPr id="4" name="Content Placeholder 3" descr="C:\Users\Primadini\Dropbox\Skripsi Handison\UML Skripsi\UML-Edited\Activity Pengenalan ANN+HM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97" y="1143000"/>
            <a:ext cx="1726406" cy="5584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78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2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data: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50ms.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, </a:t>
            </a:r>
            <a:r>
              <a:rPr lang="en-US" dirty="0" err="1"/>
              <a:t>tarik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dorong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lari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30 meter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err="1" smtClean="0"/>
              <a:t>Spesifikasi</a:t>
            </a:r>
            <a:r>
              <a:rPr lang="en-US" dirty="0" smtClean="0"/>
              <a:t> hardware: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Processor Intel® Core™ i5-4200U CPU @ 1.60GHz × 4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Memori</a:t>
            </a:r>
            <a:r>
              <a:rPr lang="en-US" dirty="0"/>
              <a:t> 3.7 GB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MATLAB 2014a</a:t>
            </a:r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1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Foto Skripsi\20141207_10065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0" y="1426194"/>
            <a:ext cx="6377940" cy="4781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6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dikembangkan</a:t>
            </a:r>
            <a:r>
              <a:rPr lang="id-ID" dirty="0" smtClean="0"/>
              <a:t>.</a:t>
            </a:r>
          </a:p>
          <a:p>
            <a:r>
              <a:rPr lang="id-ID" dirty="0" err="1"/>
              <a:t>P</a:t>
            </a:r>
            <a:r>
              <a:rPr lang="en-US" dirty="0" err="1" smtClean="0"/>
              <a:t>engenalan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2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HMM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9450"/>
              </p:ext>
            </p:extLst>
          </p:nvPr>
        </p:nvGraphicFramePr>
        <p:xfrm>
          <a:off x="457200" y="1676400"/>
          <a:ext cx="8090451" cy="3755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993"/>
                <a:gridCol w="1583990"/>
                <a:gridCol w="1627990"/>
                <a:gridCol w="1688490"/>
                <a:gridCol w="2133988"/>
              </a:tblGrid>
              <a:tr h="850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Nama </a:t>
                      </a:r>
                      <a:r>
                        <a:rPr lang="en-US" sz="1400" dirty="0" err="1">
                          <a:effectLst/>
                        </a:rPr>
                        <a:t>Gerakan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 Data Testing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 Data yang Dikenali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Recognition rate (%)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Putar kanan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88.19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Putar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kiri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88.75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Dorong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Tarik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Jalan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744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56.59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Lari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98.33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17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Rata-rata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88.64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ANN </a:t>
            </a:r>
            <a:r>
              <a:rPr lang="en-US" dirty="0" err="1" smtClean="0"/>
              <a:t>dan</a:t>
            </a:r>
            <a:r>
              <a:rPr lang="en-US" dirty="0" smtClean="0"/>
              <a:t> HMM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78734"/>
              </p:ext>
            </p:extLst>
          </p:nvPr>
        </p:nvGraphicFramePr>
        <p:xfrm>
          <a:off x="457200" y="1676400"/>
          <a:ext cx="8153400" cy="3962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182"/>
                <a:gridCol w="1537773"/>
                <a:gridCol w="1879500"/>
                <a:gridCol w="1639223"/>
                <a:gridCol w="2071722"/>
              </a:tblGrid>
              <a:tr h="1136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Nama Gerakan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 Data Testing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Jumlah</a:t>
                      </a:r>
                      <a:r>
                        <a:rPr lang="en-US" sz="1400" dirty="0">
                          <a:effectLst/>
                        </a:rPr>
                        <a:t> Data yang </a:t>
                      </a:r>
                      <a:r>
                        <a:rPr lang="en-US" sz="1400" dirty="0" err="1">
                          <a:effectLst/>
                        </a:rPr>
                        <a:t>Dikenali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Recognition rate (%)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2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Putar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kanan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Putar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kiri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Dorong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Jalan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744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Lari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599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25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</a:rPr>
                        <a:t>Rata-rata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2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093751"/>
              </p:ext>
            </p:extLst>
          </p:nvPr>
        </p:nvGraphicFramePr>
        <p:xfrm>
          <a:off x="318052" y="1752600"/>
          <a:ext cx="814014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770"/>
                <a:gridCol w="1497125"/>
                <a:gridCol w="1497125"/>
                <a:gridCol w="1679564"/>
                <a:gridCol w="1679564"/>
              </a:tblGrid>
              <a:tr h="91440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Pelatihan (menit)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Pengujian (second)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HMM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ANN+HMM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HMM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ANN+HMM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Rata-rata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39.4000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86.1000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Standar Deviasi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4.0792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7.2173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1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57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300" dirty="0" err="1" smtClean="0"/>
              <a:t>Sistem</a:t>
            </a:r>
            <a:r>
              <a:rPr lang="en-US" sz="2300" dirty="0" smtClean="0"/>
              <a:t> </a:t>
            </a:r>
            <a:r>
              <a:rPr lang="en-US" sz="2300" dirty="0" err="1" smtClean="0"/>
              <a:t>pengenalan</a:t>
            </a:r>
            <a:r>
              <a:rPr lang="en-US" sz="2300" dirty="0" smtClean="0"/>
              <a:t> </a:t>
            </a:r>
            <a:r>
              <a:rPr lang="en-US" sz="2300" dirty="0" err="1" smtClean="0"/>
              <a:t>gerakan</a:t>
            </a:r>
            <a:r>
              <a:rPr lang="en-US" sz="2300" dirty="0" smtClean="0"/>
              <a:t> </a:t>
            </a:r>
            <a:r>
              <a:rPr lang="en-US" sz="2300" dirty="0" err="1" smtClean="0"/>
              <a:t>manusia</a:t>
            </a:r>
            <a:r>
              <a:rPr lang="en-US" sz="2300" dirty="0" smtClean="0"/>
              <a:t> </a:t>
            </a:r>
            <a:r>
              <a:rPr lang="id-ID" sz="2300" dirty="0" smtClean="0"/>
              <a:t>dapat diimplementasikan</a:t>
            </a:r>
            <a:r>
              <a:rPr lang="en-US" sz="2300" dirty="0" smtClean="0"/>
              <a:t>.</a:t>
            </a:r>
            <a:endParaRPr lang="en-US" sz="2300" dirty="0"/>
          </a:p>
          <a:p>
            <a:pPr lvl="0"/>
            <a:r>
              <a:rPr lang="en-US" sz="2300" dirty="0" err="1"/>
              <a:t>Algoritma</a:t>
            </a:r>
            <a:r>
              <a:rPr lang="en-US" sz="2300" dirty="0"/>
              <a:t> HMM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mengenali</a:t>
            </a:r>
            <a:r>
              <a:rPr lang="en-US" sz="2300" dirty="0"/>
              <a:t> </a:t>
            </a:r>
            <a:r>
              <a:rPr lang="en-US" sz="2300" dirty="0" err="1"/>
              <a:t>gerakan</a:t>
            </a:r>
            <a:r>
              <a:rPr lang="en-US" sz="2300" dirty="0"/>
              <a:t> </a:t>
            </a:r>
            <a:r>
              <a:rPr lang="en-US" sz="2300" dirty="0" err="1"/>
              <a:t>manusia</a:t>
            </a:r>
            <a:r>
              <a:rPr lang="en-US" sz="2300" dirty="0"/>
              <a:t>.</a:t>
            </a:r>
          </a:p>
          <a:p>
            <a:pPr lvl="0"/>
            <a:r>
              <a:rPr lang="en-US" sz="2300" dirty="0"/>
              <a:t>Tingkat </a:t>
            </a:r>
            <a:r>
              <a:rPr lang="en-US" sz="2300" dirty="0" err="1"/>
              <a:t>akurasi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HMM </a:t>
            </a:r>
            <a:r>
              <a:rPr lang="en-US" sz="2300" dirty="0" err="1" smtClean="0"/>
              <a:t>sebesar</a:t>
            </a:r>
            <a:r>
              <a:rPr lang="en-US" sz="2300" dirty="0" smtClean="0"/>
              <a:t> </a:t>
            </a:r>
            <a:r>
              <a:rPr lang="en-US" sz="2300" dirty="0"/>
              <a:t>88.64%.</a:t>
            </a:r>
          </a:p>
          <a:p>
            <a:pPr lvl="0"/>
            <a:r>
              <a:rPr lang="en-US" sz="2300" dirty="0"/>
              <a:t>Tingkat </a:t>
            </a:r>
            <a:r>
              <a:rPr lang="en-US" sz="2300" dirty="0" err="1"/>
              <a:t>akurasi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ANN </a:t>
            </a:r>
            <a:r>
              <a:rPr lang="en-US" sz="2300" dirty="0" err="1"/>
              <a:t>dan</a:t>
            </a:r>
            <a:r>
              <a:rPr lang="en-US" sz="2300" dirty="0"/>
              <a:t> HMM </a:t>
            </a:r>
            <a:r>
              <a:rPr lang="en-US" sz="2300" dirty="0" err="1" smtClean="0"/>
              <a:t>sebesar</a:t>
            </a:r>
            <a:r>
              <a:rPr lang="en-US" sz="2300" dirty="0" smtClean="0"/>
              <a:t> </a:t>
            </a:r>
            <a:r>
              <a:rPr lang="en-US" sz="2300" dirty="0"/>
              <a:t>100%.</a:t>
            </a:r>
          </a:p>
          <a:p>
            <a:pPr lvl="0"/>
            <a:r>
              <a:rPr lang="en-US" sz="2300" dirty="0" err="1"/>
              <a:t>Waktu</a:t>
            </a:r>
            <a:r>
              <a:rPr lang="en-US" sz="2300" dirty="0"/>
              <a:t> </a:t>
            </a:r>
            <a:r>
              <a:rPr lang="en-US" sz="2300" dirty="0" err="1"/>
              <a:t>pelatihan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HMM </a:t>
            </a:r>
            <a:r>
              <a:rPr lang="en-US" sz="2300" dirty="0" err="1" smtClean="0"/>
              <a:t>sebesar</a:t>
            </a:r>
            <a:r>
              <a:rPr lang="en-US" sz="2300" dirty="0" smtClean="0"/>
              <a:t> </a:t>
            </a:r>
            <a:r>
              <a:rPr lang="en-US" sz="2300" dirty="0"/>
              <a:t>39.4 </a:t>
            </a:r>
            <a:r>
              <a:rPr lang="en-US" sz="2300" dirty="0" err="1"/>
              <a:t>menit</a:t>
            </a:r>
            <a:r>
              <a:rPr lang="en-US" sz="2300" dirty="0"/>
              <a:t>, </a:t>
            </a:r>
            <a:r>
              <a:rPr lang="en-US" sz="2300" dirty="0" err="1"/>
              <a:t>sedangkan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ANN </a:t>
            </a:r>
            <a:r>
              <a:rPr lang="en-US" sz="2300" dirty="0" err="1"/>
              <a:t>dan</a:t>
            </a:r>
            <a:r>
              <a:rPr lang="en-US" sz="2300" dirty="0"/>
              <a:t> HMM </a:t>
            </a:r>
            <a:r>
              <a:rPr lang="en-US" sz="2300" dirty="0" err="1"/>
              <a:t>sebesar</a:t>
            </a:r>
            <a:r>
              <a:rPr lang="en-US" sz="2300" dirty="0"/>
              <a:t> 86.1 </a:t>
            </a:r>
            <a:r>
              <a:rPr lang="en-US" sz="2300" dirty="0" err="1"/>
              <a:t>menit</a:t>
            </a:r>
            <a:r>
              <a:rPr lang="en-US" sz="2300" dirty="0"/>
              <a:t> </a:t>
            </a:r>
            <a:r>
              <a:rPr lang="en-US" sz="2300" dirty="0" smtClean="0"/>
              <a:t>(HMM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cepat</a:t>
            </a:r>
            <a:r>
              <a:rPr lang="en-US" sz="2300" dirty="0"/>
              <a:t> 118% </a:t>
            </a:r>
            <a:r>
              <a:rPr lang="en-US" sz="2300" dirty="0" err="1"/>
              <a:t>dibandingkan</a:t>
            </a:r>
            <a:r>
              <a:rPr lang="en-US" sz="2300" dirty="0"/>
              <a:t> </a:t>
            </a:r>
            <a:r>
              <a:rPr lang="en-US" sz="2300" dirty="0" err="1" smtClean="0"/>
              <a:t>sistem</a:t>
            </a:r>
            <a:r>
              <a:rPr lang="en-US" sz="2300" dirty="0" smtClean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ANN </a:t>
            </a:r>
            <a:r>
              <a:rPr lang="en-US" sz="2300" dirty="0" err="1"/>
              <a:t>dan</a:t>
            </a:r>
            <a:r>
              <a:rPr lang="en-US" sz="2300" dirty="0"/>
              <a:t> HMM).</a:t>
            </a:r>
          </a:p>
          <a:p>
            <a:r>
              <a:rPr lang="en-US" sz="2300" dirty="0" err="1"/>
              <a:t>Waktu</a:t>
            </a:r>
            <a:r>
              <a:rPr lang="en-US" sz="2300" dirty="0"/>
              <a:t> </a:t>
            </a:r>
            <a:r>
              <a:rPr lang="en-US" sz="2300" dirty="0" err="1"/>
              <a:t>pengujian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HMM </a:t>
            </a:r>
            <a:r>
              <a:rPr lang="en-US" sz="2300" dirty="0" err="1" smtClean="0"/>
              <a:t>sebesar</a:t>
            </a:r>
            <a:r>
              <a:rPr lang="en-US" sz="2300" dirty="0" smtClean="0"/>
              <a:t> </a:t>
            </a:r>
            <a:r>
              <a:rPr lang="en-US" sz="2300" dirty="0"/>
              <a:t>0.0047 </a:t>
            </a:r>
            <a:r>
              <a:rPr lang="en-US" sz="2300" dirty="0" err="1"/>
              <a:t>detik</a:t>
            </a:r>
            <a:r>
              <a:rPr lang="en-US" sz="2300" dirty="0"/>
              <a:t>, </a:t>
            </a:r>
            <a:r>
              <a:rPr lang="en-US" sz="2300" dirty="0" err="1"/>
              <a:t>sedangkan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smtClean="0"/>
              <a:t>ANN </a:t>
            </a:r>
            <a:r>
              <a:rPr lang="en-US" sz="2300" dirty="0" err="1"/>
              <a:t>dan</a:t>
            </a:r>
            <a:r>
              <a:rPr lang="en-US" sz="2300" dirty="0"/>
              <a:t> HMM </a:t>
            </a:r>
            <a:r>
              <a:rPr lang="en-US" sz="2300" dirty="0" err="1"/>
              <a:t>sebesar</a:t>
            </a:r>
            <a:r>
              <a:rPr lang="en-US" sz="2300" dirty="0"/>
              <a:t> 0.0056 </a:t>
            </a:r>
            <a:r>
              <a:rPr lang="en-US" sz="2300" dirty="0" err="1"/>
              <a:t>detik</a:t>
            </a:r>
            <a:r>
              <a:rPr lang="en-US" sz="2300" dirty="0"/>
              <a:t> </a:t>
            </a:r>
            <a:r>
              <a:rPr lang="en-US" sz="2300" dirty="0" smtClean="0"/>
              <a:t>(HMM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cepat</a:t>
            </a:r>
            <a:r>
              <a:rPr lang="en-US" sz="2300" dirty="0"/>
              <a:t> 19% </a:t>
            </a:r>
            <a:r>
              <a:rPr lang="en-US" sz="2300" dirty="0" err="1"/>
              <a:t>dibandingkan</a:t>
            </a:r>
            <a:r>
              <a:rPr lang="en-US" sz="2300" dirty="0"/>
              <a:t> </a:t>
            </a:r>
            <a:r>
              <a:rPr lang="en-US" sz="2300" dirty="0" err="1" smtClean="0"/>
              <a:t>sistem</a:t>
            </a:r>
            <a:r>
              <a:rPr lang="en-US" sz="2300" dirty="0" smtClean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ANN </a:t>
            </a:r>
            <a:r>
              <a:rPr lang="en-US" sz="2300" dirty="0" err="1"/>
              <a:t>dan</a:t>
            </a:r>
            <a:r>
              <a:rPr lang="en-US" sz="2300" dirty="0"/>
              <a:t> HMM).</a:t>
            </a: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127727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054225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Terima kasih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53528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Departemen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Teknik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Elektro</a:t>
            </a:r>
            <a:endParaRPr lang="en-US" dirty="0">
              <a:latin typeface="Tw Cen MT" panose="020B0602020104020603" pitchFamily="34" charset="0"/>
            </a:endParaRPr>
          </a:p>
          <a:p>
            <a:pPr algn="ctr"/>
            <a:r>
              <a:rPr lang="en-US" dirty="0" err="1">
                <a:latin typeface="Tw Cen MT" panose="020B0602020104020603" pitchFamily="34" charset="0"/>
              </a:rPr>
              <a:t>Fakultas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Teknik</a:t>
            </a: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dirty="0" err="1">
                <a:latin typeface="Tw Cen MT" panose="020B0602020104020603" pitchFamily="34" charset="0"/>
              </a:rPr>
              <a:t>Universitas</a:t>
            </a:r>
            <a:r>
              <a:rPr lang="en-US" dirty="0">
                <a:latin typeface="Tw Cen MT" panose="020B0602020104020603" pitchFamily="34" charset="0"/>
              </a:rPr>
              <a:t> Indonesia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71249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id-ID" dirty="0"/>
              <a:t>/sistem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 smtClean="0"/>
              <a:t>Hidden Markov Model</a:t>
            </a:r>
            <a:r>
              <a:rPr lang="en-US" dirty="0" smtClean="0"/>
              <a:t> (HMM)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/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17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6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 smtClean="0"/>
              <a:t>gerakan</a:t>
            </a:r>
            <a:r>
              <a:rPr lang="id-ID" dirty="0" smtClean="0"/>
              <a:t>: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G</a:t>
            </a:r>
            <a:r>
              <a:rPr lang="en-US" dirty="0" err="1" smtClean="0"/>
              <a:t>erakan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id-ID" dirty="0" smtClean="0"/>
              <a:t> </a:t>
            </a:r>
            <a:r>
              <a:rPr lang="id-ID" dirty="0" smtClean="0"/>
              <a:t>manusia</a:t>
            </a:r>
            <a:r>
              <a:rPr lang="en-US" dirty="0" smtClean="0"/>
              <a:t>.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Gerakan </a:t>
            </a:r>
            <a:r>
              <a:rPr lang="en-US" dirty="0" err="1" smtClean="0"/>
              <a:t>lari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id-ID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</a:t>
            </a:r>
            <a:r>
              <a:rPr lang="en-US" dirty="0" err="1" smtClean="0"/>
              <a:t>ergelangan</a:t>
            </a:r>
            <a:r>
              <a:rPr lang="en-US" dirty="0" smtClean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diputar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 smtClean="0"/>
              <a:t>kiri</a:t>
            </a:r>
            <a:r>
              <a:rPr lang="id-ID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Pergelangan tangan diputar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 smtClean="0"/>
              <a:t>kanan</a:t>
            </a:r>
            <a:r>
              <a:rPr lang="id-ID" dirty="0" smtClean="0"/>
              <a:t>.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G</a:t>
            </a:r>
            <a:r>
              <a:rPr lang="en-US" dirty="0" err="1" smtClean="0"/>
              <a:t>erakan</a:t>
            </a:r>
            <a:r>
              <a:rPr lang="en-US" dirty="0" smtClean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menjauhi</a:t>
            </a:r>
            <a:r>
              <a:rPr lang="en-US" dirty="0"/>
              <a:t> </a:t>
            </a:r>
            <a:r>
              <a:rPr lang="en-US" dirty="0" err="1" smtClean="0"/>
              <a:t>badan</a:t>
            </a:r>
            <a:r>
              <a:rPr lang="id-ID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G</a:t>
            </a:r>
            <a:r>
              <a:rPr lang="en-US" dirty="0" err="1" smtClean="0"/>
              <a:t>erakan</a:t>
            </a:r>
            <a:r>
              <a:rPr lang="en-US" dirty="0" smtClean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457200"/>
            <a:r>
              <a:rPr lang="id-ID" dirty="0" smtClean="0"/>
              <a:t>Gerakan dikenali </a:t>
            </a:r>
            <a:r>
              <a:rPr lang="en-US" dirty="0" err="1"/>
              <a:t>menggunakan</a:t>
            </a:r>
            <a:r>
              <a:rPr lang="en-US" dirty="0"/>
              <a:t> sensor </a:t>
            </a:r>
            <a:r>
              <a:rPr lang="en-US" dirty="0" smtClean="0"/>
              <a:t>Razor IMU </a:t>
            </a:r>
            <a:r>
              <a:rPr lang="en-US" dirty="0"/>
              <a:t>(</a:t>
            </a:r>
            <a:r>
              <a:rPr lang="en-US" i="1" dirty="0"/>
              <a:t>Inertial Measurement Unit</a:t>
            </a:r>
            <a:r>
              <a:rPr lang="en-US" dirty="0"/>
              <a:t>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9DOF</a:t>
            </a:r>
            <a:r>
              <a:rPr lang="id-ID" dirty="0" smtClean="0"/>
              <a:t>.</a:t>
            </a:r>
          </a:p>
          <a:p>
            <a:pPr marL="514350" indent="-457200"/>
            <a:r>
              <a:rPr lang="en-US" dirty="0"/>
              <a:t>CPU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i="1" dirty="0"/>
              <a:t> </a:t>
            </a:r>
            <a:r>
              <a:rPr lang="en-US" dirty="0" smtClean="0"/>
              <a:t>MATLAB.</a:t>
            </a:r>
            <a:endParaRPr lang="id-ID" dirty="0" smtClean="0"/>
          </a:p>
          <a:p>
            <a:pPr marL="514350" indent="-457200"/>
            <a:r>
              <a:rPr lang="id-ID" dirty="0"/>
              <a:t>P</a:t>
            </a:r>
            <a:r>
              <a:rPr lang="en-US" dirty="0" smtClean="0"/>
              <a:t>roses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sensor IMU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i="1" dirty="0"/>
              <a:t>debugging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nirkabel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XBee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576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i="1" dirty="0"/>
              <a:t>System </a:t>
            </a:r>
            <a:r>
              <a:rPr lang="id-ID" i="1" dirty="0" smtClean="0"/>
              <a:t>Requirement</a:t>
            </a:r>
            <a:endParaRPr lang="en-US" i="1" dirty="0" smtClean="0"/>
          </a:p>
          <a:p>
            <a:pPr lvl="0"/>
            <a:r>
              <a:rPr lang="id-ID" i="1" dirty="0" smtClean="0"/>
              <a:t>System </a:t>
            </a:r>
            <a:r>
              <a:rPr lang="id-ID" i="1" dirty="0"/>
              <a:t>and Software </a:t>
            </a:r>
            <a:r>
              <a:rPr lang="id-ID" i="1" dirty="0" smtClean="0"/>
              <a:t>Design</a:t>
            </a:r>
            <a:endParaRPr lang="en-US" dirty="0"/>
          </a:p>
          <a:p>
            <a:pPr lvl="0"/>
            <a:r>
              <a:rPr lang="id-ID" i="1" dirty="0" smtClean="0"/>
              <a:t>Implementation</a:t>
            </a:r>
            <a:endParaRPr lang="en-US" dirty="0"/>
          </a:p>
          <a:p>
            <a:pPr lvl="0"/>
            <a:r>
              <a:rPr lang="id-ID" i="1" dirty="0" smtClean="0"/>
              <a:t>Testing</a:t>
            </a:r>
            <a:endParaRPr lang="en-US" dirty="0"/>
          </a:p>
          <a:p>
            <a:pPr lvl="0"/>
            <a:r>
              <a:rPr lang="id-ID" dirty="0" smtClean="0"/>
              <a:t>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0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Dasar teori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73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Markov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Markov </a:t>
            </a:r>
            <a:r>
              <a:rPr lang="en-US" dirty="0" smtClean="0"/>
              <a:t>Model / Markov</a:t>
            </a:r>
            <a:r>
              <a:rPr lang="en-US" i="1" dirty="0" smtClean="0"/>
              <a:t> Chain </a:t>
            </a:r>
            <a:r>
              <a:rPr lang="en-US" dirty="0" smtClean="0"/>
              <a:t>/</a:t>
            </a:r>
            <a:r>
              <a:rPr lang="en-US" dirty="0" smtClean="0"/>
              <a:t> </a:t>
            </a:r>
            <a:r>
              <a:rPr lang="en-US" i="1" dirty="0" smtClean="0"/>
              <a:t>Markov Process</a:t>
            </a:r>
            <a:r>
              <a:rPr lang="en-US" i="1" dirty="0"/>
              <a:t> </a:t>
            </a:r>
            <a:r>
              <a:rPr lang="en-US" i="1" dirty="0" err="1" smtClean="0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/>
              <a:t>sub-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data mining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soft computing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smtClean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stokastik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smtClean="0"/>
              <a:t>Markov.</a:t>
            </a:r>
            <a:endParaRPr lang="id-ID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stokastik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Markov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lampau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638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markov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 descr="C:\Users\Handison\Desktop\Screenshot_1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9155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2241</TotalTime>
  <Words>879</Words>
  <Application>Microsoft Office PowerPoint</Application>
  <PresentationFormat>On-screen Show (4:3)</PresentationFormat>
  <Paragraphs>188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Franklin Gothic Book</vt:lpstr>
      <vt:lpstr>Franklin Gothic Medium</vt:lpstr>
      <vt:lpstr>Times New Roman</vt:lpstr>
      <vt:lpstr>Tw Cen MT</vt:lpstr>
      <vt:lpstr>Wingdings 2</vt:lpstr>
      <vt:lpstr>Trek</vt:lpstr>
      <vt:lpstr>Sistem pengenalan gerakan manusia menggunakan Sensor inertial measurement unit dengan algoritma hidden markov model</vt:lpstr>
      <vt:lpstr>pendahuluan</vt:lpstr>
      <vt:lpstr>Latar belakang</vt:lpstr>
      <vt:lpstr>Tujuan penelitian</vt:lpstr>
      <vt:lpstr>Batasan masalah</vt:lpstr>
      <vt:lpstr>Metode penelitian</vt:lpstr>
      <vt:lpstr>Dasar teori</vt:lpstr>
      <vt:lpstr>Markov model</vt:lpstr>
      <vt:lpstr>Contoh markov model</vt:lpstr>
      <vt:lpstr>Hidden markov model</vt:lpstr>
      <vt:lpstr>PowerPoint Presentation</vt:lpstr>
      <vt:lpstr>PowerPoint Presentation</vt:lpstr>
      <vt:lpstr>Hardware</vt:lpstr>
      <vt:lpstr>SOFtware</vt:lpstr>
      <vt:lpstr>Perancangan sistem</vt:lpstr>
      <vt:lpstr>System requirement</vt:lpstr>
      <vt:lpstr>Use case diagram</vt:lpstr>
      <vt:lpstr>Blok diagram</vt:lpstr>
      <vt:lpstr>Sequence diagram</vt:lpstr>
      <vt:lpstr>Blok hardware sistem</vt:lpstr>
      <vt:lpstr>Teknik pengambilan data sensor</vt:lpstr>
      <vt:lpstr>algoritma</vt:lpstr>
      <vt:lpstr>Algoritma fase pelatihan dengan HMM</vt:lpstr>
      <vt:lpstr>Algoritma fase pengenalan dengan HMM</vt:lpstr>
      <vt:lpstr>Algoritma Fase pelatihan dengan ANN dan HMM</vt:lpstr>
      <vt:lpstr>Algoritma fase pengenalan dengan ann dan HMM</vt:lpstr>
      <vt:lpstr>Implementasi dan pengujian</vt:lpstr>
      <vt:lpstr>Implementasi sistem</vt:lpstr>
      <vt:lpstr>PowerPoint Presentation</vt:lpstr>
      <vt:lpstr>Akurasi pengenalan dengan HMM</vt:lpstr>
      <vt:lpstr>Akurasi pengenalan dengan ANN dan HMM</vt:lpstr>
      <vt:lpstr>Perbandingan waktu pelatihan dan waktu pengujian</vt:lpstr>
      <vt:lpstr>kesimpulan</vt:lpstr>
      <vt:lpstr>kesimpulan</vt:lpstr>
      <vt:lpstr>Terima kasih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pengenalan gerakan manusia menggunakan hidden markov model</dc:title>
  <dc:creator>Handison</dc:creator>
  <cp:lastModifiedBy>Annisaa Primadini</cp:lastModifiedBy>
  <cp:revision>18</cp:revision>
  <dcterms:created xsi:type="dcterms:W3CDTF">2014-06-17T19:24:58Z</dcterms:created>
  <dcterms:modified xsi:type="dcterms:W3CDTF">2014-12-17T12:37:10Z</dcterms:modified>
</cp:coreProperties>
</file>