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smi\Downloads\skripsi-zaka\seminar-skripsi-master\Data\Static%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smi\Downloads\skripsi-zaka\seminar-skripsi-master\Data\Static%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smi\Downloads\skripsi-zaka\seminar-skripsi-master\Data\Static%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smi\Downloads\skripsi-zaka\seminar-skripsi-master\Data\Static%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smi\Downloads\skripsi-zaka\seminar-skripsi-master\Data\Static%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Ismi\Downloads\skripsi-zaka\seminar-skripsi-master\Data\Static%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Ismi\Downloads\skripsi-zaka\seminar-skripsi-master\Data\Static%20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Ismi\Downloads\skripsi-zaka\seminar-skripsi-master\Data\Static%20Data.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'[Static Data.xlsx]Static Data x'!$G$2</c:f>
              <c:strCache>
                <c:ptCount val="1"/>
                <c:pt idx="0">
                  <c:v>x Error</c:v>
                </c:pt>
              </c:strCache>
            </c:strRef>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x'!$A$7:$A$9</c:f>
              <c:numCache>
                <c:formatCode>General</c:formatCode>
                <c:ptCount val="3"/>
                <c:pt idx="0">
                  <c:v>240</c:v>
                </c:pt>
                <c:pt idx="1">
                  <c:v>300</c:v>
                </c:pt>
                <c:pt idx="2">
                  <c:v>360</c:v>
                </c:pt>
              </c:numCache>
            </c:numRef>
          </c:cat>
          <c:val>
            <c:numRef>
              <c:f>'[Static Data.xlsx]Static Data x'!$G$7:$G$9</c:f>
              <c:numCache>
                <c:formatCode>General</c:formatCode>
                <c:ptCount val="3"/>
                <c:pt idx="0">
                  <c:v>3</c:v>
                </c:pt>
                <c:pt idx="1">
                  <c:v>2</c:v>
                </c:pt>
                <c:pt idx="2">
                  <c:v>4</c:v>
                </c:pt>
              </c:numCache>
            </c:numRef>
          </c:val>
          <c:smooth val="0"/>
        </c:ser>
        <c:ser>
          <c:idx val="1"/>
          <c:order val="1"/>
          <c:tx>
            <c:strRef>
              <c:f>'[Static Data.xlsx]Static Data x'!$H$2</c:f>
              <c:strCache>
                <c:ptCount val="1"/>
                <c:pt idx="0">
                  <c:v>y Error</c:v>
                </c:pt>
              </c:strCache>
            </c:strRef>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x'!$A$7:$A$9</c:f>
              <c:numCache>
                <c:formatCode>General</c:formatCode>
                <c:ptCount val="3"/>
                <c:pt idx="0">
                  <c:v>240</c:v>
                </c:pt>
                <c:pt idx="1">
                  <c:v>300</c:v>
                </c:pt>
                <c:pt idx="2">
                  <c:v>360</c:v>
                </c:pt>
              </c:numCache>
            </c:numRef>
          </c:cat>
          <c:val>
            <c:numRef>
              <c:f>'[Static Data.xlsx]Static Data x'!$H$7:$H$9</c:f>
              <c:numCache>
                <c:formatCode>General</c:formatCode>
                <c:ptCount val="3"/>
                <c:pt idx="0">
                  <c:v>2</c:v>
                </c:pt>
                <c:pt idx="1">
                  <c:v>1</c:v>
                </c:pt>
                <c:pt idx="2">
                  <c:v>0</c:v>
                </c:pt>
              </c:numCache>
            </c:numRef>
          </c:val>
          <c:smooth val="0"/>
        </c:ser>
        <c:ser>
          <c:idx val="2"/>
          <c:order val="2"/>
          <c:tx>
            <c:strRef>
              <c:f>'[Static Data.xlsx]Static Data x'!$I$2</c:f>
              <c:strCache>
                <c:ptCount val="1"/>
                <c:pt idx="0">
                  <c:v>z Error</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x'!$A$7:$A$9</c:f>
              <c:numCache>
                <c:formatCode>General</c:formatCode>
                <c:ptCount val="3"/>
                <c:pt idx="0">
                  <c:v>240</c:v>
                </c:pt>
                <c:pt idx="1">
                  <c:v>300</c:v>
                </c:pt>
                <c:pt idx="2">
                  <c:v>360</c:v>
                </c:pt>
              </c:numCache>
            </c:numRef>
          </c:cat>
          <c:val>
            <c:numRef>
              <c:f>'[Static Data.xlsx]Static Data x'!$I$7:$I$9</c:f>
              <c:numCache>
                <c:formatCode>General</c:formatCode>
                <c:ptCount val="3"/>
                <c:pt idx="0">
                  <c:v>1</c:v>
                </c:pt>
                <c:pt idx="1">
                  <c:v>0</c:v>
                </c:pt>
                <c:pt idx="2">
                  <c:v>1</c:v>
                </c:pt>
              </c:numCache>
            </c:numRef>
          </c:val>
          <c:smooth val="0"/>
        </c:ser>
        <c:dLbls>
          <c:dLblPos val="ctr"/>
          <c:showLegendKey val="0"/>
          <c:showVal val="1"/>
          <c:showCatName val="0"/>
          <c:showSerName val="0"/>
          <c:showPercent val="0"/>
          <c:showBubbleSize val="0"/>
        </c:dLbls>
        <c:smooth val="0"/>
        <c:axId val="-2007329808"/>
        <c:axId val="-2007335792"/>
      </c:lineChart>
      <c:catAx>
        <c:axId val="-2007329808"/>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id-ID"/>
                  <a:t>object posistion in real x axis (CM)</a:t>
                </a: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2007335792"/>
        <c:crosses val="autoZero"/>
        <c:auto val="1"/>
        <c:lblAlgn val="ctr"/>
        <c:lblOffset val="100"/>
        <c:noMultiLvlLbl val="0"/>
      </c:catAx>
      <c:valAx>
        <c:axId val="-200733579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800" b="0" i="0" u="none" strike="noStrike" kern="1200" cap="all" baseline="0">
                    <a:solidFill>
                      <a:schemeClr val="tx1">
                        <a:lumMod val="65000"/>
                        <a:lumOff val="35000"/>
                      </a:schemeClr>
                    </a:solidFill>
                    <a:latin typeface="+mn-lt"/>
                    <a:ea typeface="+mn-ea"/>
                    <a:cs typeface="+mn-cs"/>
                  </a:defRPr>
                </a:pPr>
                <a:r>
                  <a:rPr lang="id-ID" sz="800"/>
                  <a:t>system estimation error</a:t>
                </a:r>
                <a:r>
                  <a:rPr lang="id-ID" sz="800" baseline="0"/>
                  <a:t> (CM)</a:t>
                </a:r>
                <a:endParaRPr lang="id-ID" sz="800"/>
              </a:p>
            </c:rich>
          </c:tx>
          <c:layout/>
          <c:overlay val="0"/>
          <c:spPr>
            <a:noFill/>
            <a:ln>
              <a:noFill/>
            </a:ln>
            <a:effectLst/>
          </c:spPr>
          <c:txPr>
            <a:bodyPr rot="-5400000" spcFirstLastPara="1" vertOverflow="ellipsis" vert="horz" wrap="square" anchor="ctr" anchorCtr="1"/>
            <a:lstStyle/>
            <a:p>
              <a:pPr>
                <a:defRPr sz="8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732980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'[Static Data.xlsx]Static Data x'!$G$2</c:f>
              <c:strCache>
                <c:ptCount val="1"/>
                <c:pt idx="0">
                  <c:v>x Error</c:v>
                </c:pt>
              </c:strCache>
            </c:strRef>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x'!$A$17:$A$21</c:f>
              <c:numCache>
                <c:formatCode>General</c:formatCode>
                <c:ptCount val="5"/>
                <c:pt idx="0">
                  <c:v>180</c:v>
                </c:pt>
                <c:pt idx="1">
                  <c:v>240</c:v>
                </c:pt>
                <c:pt idx="2">
                  <c:v>300</c:v>
                </c:pt>
                <c:pt idx="3">
                  <c:v>360</c:v>
                </c:pt>
                <c:pt idx="4">
                  <c:v>420</c:v>
                </c:pt>
              </c:numCache>
            </c:numRef>
          </c:cat>
          <c:val>
            <c:numRef>
              <c:f>'[Static Data.xlsx]Static Data x'!$G$17:$G$21</c:f>
              <c:numCache>
                <c:formatCode>General</c:formatCode>
                <c:ptCount val="5"/>
                <c:pt idx="0">
                  <c:v>4</c:v>
                </c:pt>
                <c:pt idx="1">
                  <c:v>4</c:v>
                </c:pt>
                <c:pt idx="2">
                  <c:v>3</c:v>
                </c:pt>
                <c:pt idx="3">
                  <c:v>3</c:v>
                </c:pt>
                <c:pt idx="4">
                  <c:v>3</c:v>
                </c:pt>
              </c:numCache>
            </c:numRef>
          </c:val>
          <c:smooth val="0"/>
        </c:ser>
        <c:ser>
          <c:idx val="1"/>
          <c:order val="1"/>
          <c:tx>
            <c:strRef>
              <c:f>'[Static Data.xlsx]Static Data x'!$H$2</c:f>
              <c:strCache>
                <c:ptCount val="1"/>
                <c:pt idx="0">
                  <c:v>y Error</c:v>
                </c:pt>
              </c:strCache>
            </c:strRef>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x'!$A$17:$A$21</c:f>
              <c:numCache>
                <c:formatCode>General</c:formatCode>
                <c:ptCount val="5"/>
                <c:pt idx="0">
                  <c:v>180</c:v>
                </c:pt>
                <c:pt idx="1">
                  <c:v>240</c:v>
                </c:pt>
                <c:pt idx="2">
                  <c:v>300</c:v>
                </c:pt>
                <c:pt idx="3">
                  <c:v>360</c:v>
                </c:pt>
                <c:pt idx="4">
                  <c:v>420</c:v>
                </c:pt>
              </c:numCache>
            </c:numRef>
          </c:cat>
          <c:val>
            <c:numRef>
              <c:f>'[Static Data.xlsx]Static Data x'!$H$17:$H$21</c:f>
              <c:numCache>
                <c:formatCode>General</c:formatCode>
                <c:ptCount val="5"/>
                <c:pt idx="0">
                  <c:v>2</c:v>
                </c:pt>
                <c:pt idx="1">
                  <c:v>2</c:v>
                </c:pt>
                <c:pt idx="2">
                  <c:v>4</c:v>
                </c:pt>
                <c:pt idx="3">
                  <c:v>3</c:v>
                </c:pt>
                <c:pt idx="4">
                  <c:v>1</c:v>
                </c:pt>
              </c:numCache>
            </c:numRef>
          </c:val>
          <c:smooth val="0"/>
        </c:ser>
        <c:ser>
          <c:idx val="2"/>
          <c:order val="2"/>
          <c:tx>
            <c:strRef>
              <c:f>'[Static Data.xlsx]Static Data x'!$I$2</c:f>
              <c:strCache>
                <c:ptCount val="1"/>
                <c:pt idx="0">
                  <c:v>z Error</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x'!$A$17:$A$21</c:f>
              <c:numCache>
                <c:formatCode>General</c:formatCode>
                <c:ptCount val="5"/>
                <c:pt idx="0">
                  <c:v>180</c:v>
                </c:pt>
                <c:pt idx="1">
                  <c:v>240</c:v>
                </c:pt>
                <c:pt idx="2">
                  <c:v>300</c:v>
                </c:pt>
                <c:pt idx="3">
                  <c:v>360</c:v>
                </c:pt>
                <c:pt idx="4">
                  <c:v>420</c:v>
                </c:pt>
              </c:numCache>
            </c:numRef>
          </c:cat>
          <c:val>
            <c:numRef>
              <c:f>'[Static Data.xlsx]Static Data x'!$I$17:$I$21</c:f>
              <c:numCache>
                <c:formatCode>General</c:formatCode>
                <c:ptCount val="5"/>
                <c:pt idx="0">
                  <c:v>0</c:v>
                </c:pt>
                <c:pt idx="1">
                  <c:v>1</c:v>
                </c:pt>
                <c:pt idx="2">
                  <c:v>0</c:v>
                </c:pt>
                <c:pt idx="3">
                  <c:v>1</c:v>
                </c:pt>
                <c:pt idx="4">
                  <c:v>0</c:v>
                </c:pt>
              </c:numCache>
            </c:numRef>
          </c:val>
          <c:smooth val="0"/>
        </c:ser>
        <c:dLbls>
          <c:dLblPos val="ctr"/>
          <c:showLegendKey val="0"/>
          <c:showVal val="1"/>
          <c:showCatName val="0"/>
          <c:showSerName val="0"/>
          <c:showPercent val="0"/>
          <c:showBubbleSize val="0"/>
        </c:dLbls>
        <c:smooth val="0"/>
        <c:axId val="-2087086352"/>
        <c:axId val="-2087085808"/>
      </c:lineChart>
      <c:catAx>
        <c:axId val="-2087086352"/>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id-ID" sz="900" b="0" i="0" cap="all" baseline="0">
                    <a:effectLst/>
                  </a:rPr>
                  <a:t>object posistion in real x axis (CM)</a:t>
                </a:r>
                <a:endParaRPr lang="id-ID" sz="200">
                  <a:effectLst/>
                </a:endParaRP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2087085808"/>
        <c:crosses val="autoZero"/>
        <c:auto val="1"/>
        <c:lblAlgn val="ctr"/>
        <c:lblOffset val="100"/>
        <c:noMultiLvlLbl val="0"/>
      </c:catAx>
      <c:valAx>
        <c:axId val="-208708580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id-ID" sz="800" b="0" i="0" cap="all" baseline="0">
                    <a:effectLst/>
                  </a:rPr>
                  <a:t>system estimation error (CM)</a:t>
                </a:r>
                <a:endParaRPr lang="id-ID" sz="100">
                  <a:effectLst/>
                </a:endParaRP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708635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'[Static Data.xlsx]Static Data x'!$G$2</c:f>
              <c:strCache>
                <c:ptCount val="1"/>
                <c:pt idx="0">
                  <c:v>x Error</c:v>
                </c:pt>
              </c:strCache>
            </c:strRef>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x'!$A$26:$A$34</c:f>
              <c:numCache>
                <c:formatCode>General</c:formatCode>
                <c:ptCount val="9"/>
                <c:pt idx="0">
                  <c:v>60</c:v>
                </c:pt>
                <c:pt idx="1">
                  <c:v>120</c:v>
                </c:pt>
                <c:pt idx="2">
                  <c:v>180</c:v>
                </c:pt>
                <c:pt idx="3">
                  <c:v>240</c:v>
                </c:pt>
                <c:pt idx="4">
                  <c:v>300</c:v>
                </c:pt>
                <c:pt idx="5">
                  <c:v>360</c:v>
                </c:pt>
                <c:pt idx="6">
                  <c:v>420</c:v>
                </c:pt>
                <c:pt idx="7">
                  <c:v>480</c:v>
                </c:pt>
                <c:pt idx="8">
                  <c:v>540</c:v>
                </c:pt>
              </c:numCache>
            </c:numRef>
          </c:cat>
          <c:val>
            <c:numRef>
              <c:f>'[Static Data.xlsx]Static Data x'!$G$26:$G$34</c:f>
              <c:numCache>
                <c:formatCode>General</c:formatCode>
                <c:ptCount val="9"/>
                <c:pt idx="0">
                  <c:v>3</c:v>
                </c:pt>
                <c:pt idx="1">
                  <c:v>1</c:v>
                </c:pt>
                <c:pt idx="2">
                  <c:v>1</c:v>
                </c:pt>
                <c:pt idx="3">
                  <c:v>4</c:v>
                </c:pt>
                <c:pt idx="4">
                  <c:v>4</c:v>
                </c:pt>
                <c:pt idx="5">
                  <c:v>6</c:v>
                </c:pt>
                <c:pt idx="6">
                  <c:v>8</c:v>
                </c:pt>
                <c:pt idx="7">
                  <c:v>8</c:v>
                </c:pt>
                <c:pt idx="8">
                  <c:v>8</c:v>
                </c:pt>
              </c:numCache>
            </c:numRef>
          </c:val>
          <c:smooth val="0"/>
        </c:ser>
        <c:ser>
          <c:idx val="1"/>
          <c:order val="1"/>
          <c:tx>
            <c:strRef>
              <c:f>'[Static Data.xlsx]Static Data x'!$H$2</c:f>
              <c:strCache>
                <c:ptCount val="1"/>
                <c:pt idx="0">
                  <c:v>y Error</c:v>
                </c:pt>
              </c:strCache>
            </c:strRef>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x'!$A$26:$A$34</c:f>
              <c:numCache>
                <c:formatCode>General</c:formatCode>
                <c:ptCount val="9"/>
                <c:pt idx="0">
                  <c:v>60</c:v>
                </c:pt>
                <c:pt idx="1">
                  <c:v>120</c:v>
                </c:pt>
                <c:pt idx="2">
                  <c:v>180</c:v>
                </c:pt>
                <c:pt idx="3">
                  <c:v>240</c:v>
                </c:pt>
                <c:pt idx="4">
                  <c:v>300</c:v>
                </c:pt>
                <c:pt idx="5">
                  <c:v>360</c:v>
                </c:pt>
                <c:pt idx="6">
                  <c:v>420</c:v>
                </c:pt>
                <c:pt idx="7">
                  <c:v>480</c:v>
                </c:pt>
                <c:pt idx="8">
                  <c:v>540</c:v>
                </c:pt>
              </c:numCache>
            </c:numRef>
          </c:cat>
          <c:val>
            <c:numRef>
              <c:f>'[Static Data.xlsx]Static Data x'!$H$26:$H$34</c:f>
              <c:numCache>
                <c:formatCode>General</c:formatCode>
                <c:ptCount val="9"/>
                <c:pt idx="0">
                  <c:v>4</c:v>
                </c:pt>
                <c:pt idx="1">
                  <c:v>1</c:v>
                </c:pt>
                <c:pt idx="2">
                  <c:v>4</c:v>
                </c:pt>
                <c:pt idx="3">
                  <c:v>4</c:v>
                </c:pt>
                <c:pt idx="4">
                  <c:v>5</c:v>
                </c:pt>
                <c:pt idx="5">
                  <c:v>5</c:v>
                </c:pt>
                <c:pt idx="6">
                  <c:v>2</c:v>
                </c:pt>
                <c:pt idx="7">
                  <c:v>1</c:v>
                </c:pt>
                <c:pt idx="8">
                  <c:v>5</c:v>
                </c:pt>
              </c:numCache>
            </c:numRef>
          </c:val>
          <c:smooth val="0"/>
        </c:ser>
        <c:ser>
          <c:idx val="2"/>
          <c:order val="2"/>
          <c:tx>
            <c:strRef>
              <c:f>'[Static Data.xlsx]Static Data x'!$I$2</c:f>
              <c:strCache>
                <c:ptCount val="1"/>
                <c:pt idx="0">
                  <c:v>z Error</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x'!$A$26:$A$34</c:f>
              <c:numCache>
                <c:formatCode>General</c:formatCode>
                <c:ptCount val="9"/>
                <c:pt idx="0">
                  <c:v>60</c:v>
                </c:pt>
                <c:pt idx="1">
                  <c:v>120</c:v>
                </c:pt>
                <c:pt idx="2">
                  <c:v>180</c:v>
                </c:pt>
                <c:pt idx="3">
                  <c:v>240</c:v>
                </c:pt>
                <c:pt idx="4">
                  <c:v>300</c:v>
                </c:pt>
                <c:pt idx="5">
                  <c:v>360</c:v>
                </c:pt>
                <c:pt idx="6">
                  <c:v>420</c:v>
                </c:pt>
                <c:pt idx="7">
                  <c:v>480</c:v>
                </c:pt>
                <c:pt idx="8">
                  <c:v>540</c:v>
                </c:pt>
              </c:numCache>
            </c:numRef>
          </c:cat>
          <c:val>
            <c:numRef>
              <c:f>'[Static Data.xlsx]Static Data x'!$I$26:$I$34</c:f>
              <c:numCache>
                <c:formatCode>General</c:formatCode>
                <c:ptCount val="9"/>
                <c:pt idx="0">
                  <c:v>2</c:v>
                </c:pt>
                <c:pt idx="1">
                  <c:v>1</c:v>
                </c:pt>
                <c:pt idx="2">
                  <c:v>2</c:v>
                </c:pt>
                <c:pt idx="3">
                  <c:v>2</c:v>
                </c:pt>
                <c:pt idx="4">
                  <c:v>2</c:v>
                </c:pt>
                <c:pt idx="5">
                  <c:v>3</c:v>
                </c:pt>
                <c:pt idx="6">
                  <c:v>3</c:v>
                </c:pt>
                <c:pt idx="7">
                  <c:v>3</c:v>
                </c:pt>
                <c:pt idx="8">
                  <c:v>3</c:v>
                </c:pt>
              </c:numCache>
            </c:numRef>
          </c:val>
          <c:smooth val="0"/>
        </c:ser>
        <c:dLbls>
          <c:dLblPos val="ctr"/>
          <c:showLegendKey val="0"/>
          <c:showVal val="1"/>
          <c:showCatName val="0"/>
          <c:showSerName val="0"/>
          <c:showPercent val="0"/>
          <c:showBubbleSize val="0"/>
        </c:dLbls>
        <c:smooth val="0"/>
        <c:axId val="-2087082000"/>
        <c:axId val="-2087081456"/>
      </c:lineChart>
      <c:catAx>
        <c:axId val="-2087082000"/>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id-ID" sz="900" b="0" i="0" cap="all" baseline="0">
                    <a:effectLst/>
                  </a:rPr>
                  <a:t>object posistion in real x axis (CM)</a:t>
                </a:r>
                <a:endParaRPr lang="id-ID" sz="200">
                  <a:effectLst/>
                </a:endParaRP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2087081456"/>
        <c:crosses val="autoZero"/>
        <c:auto val="1"/>
        <c:lblAlgn val="ctr"/>
        <c:lblOffset val="100"/>
        <c:noMultiLvlLbl val="0"/>
      </c:catAx>
      <c:valAx>
        <c:axId val="-208708145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id-ID" sz="800" b="0" i="0" cap="all" baseline="0">
                    <a:effectLst/>
                  </a:rPr>
                  <a:t>system estimation error (CM)</a:t>
                </a:r>
                <a:endParaRPr lang="id-ID" sz="100">
                  <a:effectLst/>
                </a:endParaRP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708200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'[Static Data.xlsx]Static Data x'!$G$2</c:f>
              <c:strCache>
                <c:ptCount val="1"/>
                <c:pt idx="0">
                  <c:v>x Error</c:v>
                </c:pt>
              </c:strCache>
            </c:strRef>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x'!$A$36:$A$46</c:f>
              <c:numCache>
                <c:formatCode>General</c:formatCode>
                <c:ptCount val="11"/>
                <c:pt idx="0">
                  <c:v>0</c:v>
                </c:pt>
                <c:pt idx="1">
                  <c:v>60</c:v>
                </c:pt>
                <c:pt idx="2">
                  <c:v>120</c:v>
                </c:pt>
                <c:pt idx="3">
                  <c:v>180</c:v>
                </c:pt>
                <c:pt idx="4">
                  <c:v>240</c:v>
                </c:pt>
                <c:pt idx="5">
                  <c:v>300</c:v>
                </c:pt>
                <c:pt idx="6">
                  <c:v>360</c:v>
                </c:pt>
                <c:pt idx="7">
                  <c:v>420</c:v>
                </c:pt>
                <c:pt idx="8">
                  <c:v>480</c:v>
                </c:pt>
                <c:pt idx="9">
                  <c:v>540</c:v>
                </c:pt>
                <c:pt idx="10">
                  <c:v>600</c:v>
                </c:pt>
              </c:numCache>
            </c:numRef>
          </c:cat>
          <c:val>
            <c:numRef>
              <c:f>'[Static Data.xlsx]Static Data x'!$G$36:$G$46</c:f>
              <c:numCache>
                <c:formatCode>General</c:formatCode>
                <c:ptCount val="11"/>
                <c:pt idx="0">
                  <c:v>5</c:v>
                </c:pt>
                <c:pt idx="1">
                  <c:v>4</c:v>
                </c:pt>
                <c:pt idx="2">
                  <c:v>0</c:v>
                </c:pt>
                <c:pt idx="3">
                  <c:v>1</c:v>
                </c:pt>
                <c:pt idx="4">
                  <c:v>3</c:v>
                </c:pt>
                <c:pt idx="5">
                  <c:v>5</c:v>
                </c:pt>
                <c:pt idx="6">
                  <c:v>8</c:v>
                </c:pt>
                <c:pt idx="7">
                  <c:v>11</c:v>
                </c:pt>
                <c:pt idx="8">
                  <c:v>11</c:v>
                </c:pt>
                <c:pt idx="9">
                  <c:v>10</c:v>
                </c:pt>
                <c:pt idx="10">
                  <c:v>3</c:v>
                </c:pt>
              </c:numCache>
            </c:numRef>
          </c:val>
          <c:smooth val="0"/>
        </c:ser>
        <c:ser>
          <c:idx val="1"/>
          <c:order val="1"/>
          <c:tx>
            <c:strRef>
              <c:f>'[Static Data.xlsx]Static Data x'!$H$2</c:f>
              <c:strCache>
                <c:ptCount val="1"/>
                <c:pt idx="0">
                  <c:v>y Error</c:v>
                </c:pt>
              </c:strCache>
            </c:strRef>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x'!$A$36:$A$46</c:f>
              <c:numCache>
                <c:formatCode>General</c:formatCode>
                <c:ptCount val="11"/>
                <c:pt idx="0">
                  <c:v>0</c:v>
                </c:pt>
                <c:pt idx="1">
                  <c:v>60</c:v>
                </c:pt>
                <c:pt idx="2">
                  <c:v>120</c:v>
                </c:pt>
                <c:pt idx="3">
                  <c:v>180</c:v>
                </c:pt>
                <c:pt idx="4">
                  <c:v>240</c:v>
                </c:pt>
                <c:pt idx="5">
                  <c:v>300</c:v>
                </c:pt>
                <c:pt idx="6">
                  <c:v>360</c:v>
                </c:pt>
                <c:pt idx="7">
                  <c:v>420</c:v>
                </c:pt>
                <c:pt idx="8">
                  <c:v>480</c:v>
                </c:pt>
                <c:pt idx="9">
                  <c:v>540</c:v>
                </c:pt>
                <c:pt idx="10">
                  <c:v>600</c:v>
                </c:pt>
              </c:numCache>
            </c:numRef>
          </c:cat>
          <c:val>
            <c:numRef>
              <c:f>'[Static Data.xlsx]Static Data x'!$H$36:$H$46</c:f>
              <c:numCache>
                <c:formatCode>General</c:formatCode>
                <c:ptCount val="11"/>
                <c:pt idx="0">
                  <c:v>15</c:v>
                </c:pt>
                <c:pt idx="1">
                  <c:v>4</c:v>
                </c:pt>
                <c:pt idx="2">
                  <c:v>3</c:v>
                </c:pt>
                <c:pt idx="3">
                  <c:v>4</c:v>
                </c:pt>
                <c:pt idx="4">
                  <c:v>4</c:v>
                </c:pt>
                <c:pt idx="5">
                  <c:v>4</c:v>
                </c:pt>
                <c:pt idx="6">
                  <c:v>4</c:v>
                </c:pt>
                <c:pt idx="7">
                  <c:v>3</c:v>
                </c:pt>
                <c:pt idx="8">
                  <c:v>0</c:v>
                </c:pt>
                <c:pt idx="9">
                  <c:v>2</c:v>
                </c:pt>
                <c:pt idx="10">
                  <c:v>17</c:v>
                </c:pt>
              </c:numCache>
            </c:numRef>
          </c:val>
          <c:smooth val="0"/>
        </c:ser>
        <c:ser>
          <c:idx val="2"/>
          <c:order val="2"/>
          <c:tx>
            <c:strRef>
              <c:f>'[Static Data.xlsx]Static Data x'!$I$2</c:f>
              <c:strCache>
                <c:ptCount val="1"/>
                <c:pt idx="0">
                  <c:v>z Error</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x'!$A$36:$A$46</c:f>
              <c:numCache>
                <c:formatCode>General</c:formatCode>
                <c:ptCount val="11"/>
                <c:pt idx="0">
                  <c:v>0</c:v>
                </c:pt>
                <c:pt idx="1">
                  <c:v>60</c:v>
                </c:pt>
                <c:pt idx="2">
                  <c:v>120</c:v>
                </c:pt>
                <c:pt idx="3">
                  <c:v>180</c:v>
                </c:pt>
                <c:pt idx="4">
                  <c:v>240</c:v>
                </c:pt>
                <c:pt idx="5">
                  <c:v>300</c:v>
                </c:pt>
                <c:pt idx="6">
                  <c:v>360</c:v>
                </c:pt>
                <c:pt idx="7">
                  <c:v>420</c:v>
                </c:pt>
                <c:pt idx="8">
                  <c:v>480</c:v>
                </c:pt>
                <c:pt idx="9">
                  <c:v>540</c:v>
                </c:pt>
                <c:pt idx="10">
                  <c:v>600</c:v>
                </c:pt>
              </c:numCache>
            </c:numRef>
          </c:cat>
          <c:val>
            <c:numRef>
              <c:f>'[Static Data.xlsx]Static Data x'!$I$36:$I$46</c:f>
              <c:numCache>
                <c:formatCode>General</c:formatCode>
                <c:ptCount val="11"/>
                <c:pt idx="0">
                  <c:v>5</c:v>
                </c:pt>
                <c:pt idx="1">
                  <c:v>3</c:v>
                </c:pt>
                <c:pt idx="2">
                  <c:v>3</c:v>
                </c:pt>
                <c:pt idx="3">
                  <c:v>3</c:v>
                </c:pt>
                <c:pt idx="4">
                  <c:v>4</c:v>
                </c:pt>
                <c:pt idx="5">
                  <c:v>4</c:v>
                </c:pt>
                <c:pt idx="6">
                  <c:v>4</c:v>
                </c:pt>
                <c:pt idx="7">
                  <c:v>5</c:v>
                </c:pt>
                <c:pt idx="8">
                  <c:v>4</c:v>
                </c:pt>
                <c:pt idx="9">
                  <c:v>5</c:v>
                </c:pt>
                <c:pt idx="10">
                  <c:v>5</c:v>
                </c:pt>
              </c:numCache>
            </c:numRef>
          </c:val>
          <c:smooth val="0"/>
        </c:ser>
        <c:dLbls>
          <c:dLblPos val="ctr"/>
          <c:showLegendKey val="0"/>
          <c:showVal val="1"/>
          <c:showCatName val="0"/>
          <c:showSerName val="0"/>
          <c:showPercent val="0"/>
          <c:showBubbleSize val="0"/>
        </c:dLbls>
        <c:smooth val="0"/>
        <c:axId val="-2019164624"/>
        <c:axId val="-2019167888"/>
      </c:lineChart>
      <c:catAx>
        <c:axId val="-201916462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id-ID" sz="900" b="0" i="0" cap="all" baseline="0">
                    <a:effectLst/>
                  </a:rPr>
                  <a:t>object posistion in real x axis (CM)</a:t>
                </a:r>
                <a:endParaRPr lang="id-ID" sz="200">
                  <a:effectLst/>
                </a:endParaRP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2019167888"/>
        <c:crosses val="autoZero"/>
        <c:auto val="1"/>
        <c:lblAlgn val="ctr"/>
        <c:lblOffset val="100"/>
        <c:noMultiLvlLbl val="0"/>
      </c:catAx>
      <c:valAx>
        <c:axId val="-201916788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id-ID" sz="800" b="0" i="0" cap="all" baseline="0">
                    <a:effectLst/>
                  </a:rPr>
                  <a:t>system estimation error (CM)</a:t>
                </a:r>
                <a:endParaRPr lang="id-ID" sz="100">
                  <a:effectLst/>
                </a:endParaRP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916462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'[Static Data.xlsx]Static Data x'!$G$2</c:f>
              <c:strCache>
                <c:ptCount val="1"/>
                <c:pt idx="0">
                  <c:v>x Error</c:v>
                </c:pt>
              </c:strCache>
            </c:strRef>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x'!$A$47:$A$57</c:f>
              <c:numCache>
                <c:formatCode>General</c:formatCode>
                <c:ptCount val="11"/>
                <c:pt idx="0">
                  <c:v>0</c:v>
                </c:pt>
                <c:pt idx="1">
                  <c:v>60</c:v>
                </c:pt>
                <c:pt idx="2">
                  <c:v>120</c:v>
                </c:pt>
                <c:pt idx="3">
                  <c:v>180</c:v>
                </c:pt>
                <c:pt idx="4">
                  <c:v>240</c:v>
                </c:pt>
                <c:pt idx="5">
                  <c:v>300</c:v>
                </c:pt>
                <c:pt idx="6">
                  <c:v>360</c:v>
                </c:pt>
                <c:pt idx="7">
                  <c:v>420</c:v>
                </c:pt>
                <c:pt idx="8">
                  <c:v>480</c:v>
                </c:pt>
                <c:pt idx="9">
                  <c:v>540</c:v>
                </c:pt>
                <c:pt idx="10">
                  <c:v>600</c:v>
                </c:pt>
              </c:numCache>
            </c:numRef>
          </c:cat>
          <c:val>
            <c:numRef>
              <c:f>'[Static Data.xlsx]Static Data x'!$G$47:$G$57</c:f>
              <c:numCache>
                <c:formatCode>General</c:formatCode>
                <c:ptCount val="11"/>
                <c:pt idx="0">
                  <c:v>5</c:v>
                </c:pt>
                <c:pt idx="1">
                  <c:v>5</c:v>
                </c:pt>
                <c:pt idx="2">
                  <c:v>0</c:v>
                </c:pt>
                <c:pt idx="3">
                  <c:v>0</c:v>
                </c:pt>
                <c:pt idx="4">
                  <c:v>2</c:v>
                </c:pt>
                <c:pt idx="5">
                  <c:v>7</c:v>
                </c:pt>
                <c:pt idx="6">
                  <c:v>10</c:v>
                </c:pt>
                <c:pt idx="7">
                  <c:v>13</c:v>
                </c:pt>
                <c:pt idx="8">
                  <c:v>15</c:v>
                </c:pt>
                <c:pt idx="9">
                  <c:v>12</c:v>
                </c:pt>
                <c:pt idx="10">
                  <c:v>4</c:v>
                </c:pt>
              </c:numCache>
            </c:numRef>
          </c:val>
          <c:smooth val="0"/>
        </c:ser>
        <c:ser>
          <c:idx val="1"/>
          <c:order val="1"/>
          <c:tx>
            <c:strRef>
              <c:f>'[Static Data.xlsx]Static Data x'!$H$2</c:f>
              <c:strCache>
                <c:ptCount val="1"/>
                <c:pt idx="0">
                  <c:v>y Error</c:v>
                </c:pt>
              </c:strCache>
            </c:strRef>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x'!$A$47:$A$57</c:f>
              <c:numCache>
                <c:formatCode>General</c:formatCode>
                <c:ptCount val="11"/>
                <c:pt idx="0">
                  <c:v>0</c:v>
                </c:pt>
                <c:pt idx="1">
                  <c:v>60</c:v>
                </c:pt>
                <c:pt idx="2">
                  <c:v>120</c:v>
                </c:pt>
                <c:pt idx="3">
                  <c:v>180</c:v>
                </c:pt>
                <c:pt idx="4">
                  <c:v>240</c:v>
                </c:pt>
                <c:pt idx="5">
                  <c:v>300</c:v>
                </c:pt>
                <c:pt idx="6">
                  <c:v>360</c:v>
                </c:pt>
                <c:pt idx="7">
                  <c:v>420</c:v>
                </c:pt>
                <c:pt idx="8">
                  <c:v>480</c:v>
                </c:pt>
                <c:pt idx="9">
                  <c:v>540</c:v>
                </c:pt>
                <c:pt idx="10">
                  <c:v>600</c:v>
                </c:pt>
              </c:numCache>
            </c:numRef>
          </c:cat>
          <c:val>
            <c:numRef>
              <c:f>'[Static Data.xlsx]Static Data x'!$H$47:$H$57</c:f>
              <c:numCache>
                <c:formatCode>General</c:formatCode>
                <c:ptCount val="11"/>
                <c:pt idx="0">
                  <c:v>41</c:v>
                </c:pt>
                <c:pt idx="1">
                  <c:v>8</c:v>
                </c:pt>
                <c:pt idx="2">
                  <c:v>6</c:v>
                </c:pt>
                <c:pt idx="3">
                  <c:v>5</c:v>
                </c:pt>
                <c:pt idx="4">
                  <c:v>3</c:v>
                </c:pt>
                <c:pt idx="5">
                  <c:v>3</c:v>
                </c:pt>
                <c:pt idx="6">
                  <c:v>1</c:v>
                </c:pt>
                <c:pt idx="7">
                  <c:v>0</c:v>
                </c:pt>
                <c:pt idx="8">
                  <c:v>4</c:v>
                </c:pt>
                <c:pt idx="9">
                  <c:v>5</c:v>
                </c:pt>
                <c:pt idx="10">
                  <c:v>39</c:v>
                </c:pt>
              </c:numCache>
            </c:numRef>
          </c:val>
          <c:smooth val="0"/>
        </c:ser>
        <c:ser>
          <c:idx val="2"/>
          <c:order val="2"/>
          <c:tx>
            <c:strRef>
              <c:f>'[Static Data.xlsx]Static Data x'!$I$2</c:f>
              <c:strCache>
                <c:ptCount val="1"/>
                <c:pt idx="0">
                  <c:v>z Error</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'[Static Data.xlsx]Static Data x'!$A$47:$A$57</c:f>
              <c:numCache>
                <c:formatCode>General</c:formatCode>
                <c:ptCount val="11"/>
                <c:pt idx="0">
                  <c:v>0</c:v>
                </c:pt>
                <c:pt idx="1">
                  <c:v>60</c:v>
                </c:pt>
                <c:pt idx="2">
                  <c:v>120</c:v>
                </c:pt>
                <c:pt idx="3">
                  <c:v>180</c:v>
                </c:pt>
                <c:pt idx="4">
                  <c:v>240</c:v>
                </c:pt>
                <c:pt idx="5">
                  <c:v>300</c:v>
                </c:pt>
                <c:pt idx="6">
                  <c:v>360</c:v>
                </c:pt>
                <c:pt idx="7">
                  <c:v>420</c:v>
                </c:pt>
                <c:pt idx="8">
                  <c:v>480</c:v>
                </c:pt>
                <c:pt idx="9">
                  <c:v>540</c:v>
                </c:pt>
                <c:pt idx="10">
                  <c:v>600</c:v>
                </c:pt>
              </c:numCache>
            </c:numRef>
          </c:cat>
          <c:val>
            <c:numRef>
              <c:f>'[Static Data.xlsx]Static Data x'!$I$47:$I$57</c:f>
              <c:numCache>
                <c:formatCode>General</c:formatCode>
                <c:ptCount val="11"/>
                <c:pt idx="0">
                  <c:v>7</c:v>
                </c:pt>
                <c:pt idx="1">
                  <c:v>4</c:v>
                </c:pt>
                <c:pt idx="2">
                  <c:v>5</c:v>
                </c:pt>
                <c:pt idx="3">
                  <c:v>5</c:v>
                </c:pt>
                <c:pt idx="4">
                  <c:v>5</c:v>
                </c:pt>
                <c:pt idx="5">
                  <c:v>5</c:v>
                </c:pt>
                <c:pt idx="6">
                  <c:v>5</c:v>
                </c:pt>
                <c:pt idx="7">
                  <c:v>5</c:v>
                </c:pt>
                <c:pt idx="8">
                  <c:v>5</c:v>
                </c:pt>
                <c:pt idx="9">
                  <c:v>7</c:v>
                </c:pt>
                <c:pt idx="10">
                  <c:v>7</c:v>
                </c:pt>
              </c:numCache>
            </c:numRef>
          </c:val>
          <c:smooth val="0"/>
        </c:ser>
        <c:dLbls>
          <c:dLblPos val="ctr"/>
          <c:showLegendKey val="0"/>
          <c:showVal val="1"/>
          <c:showCatName val="0"/>
          <c:showSerName val="0"/>
          <c:showPercent val="0"/>
          <c:showBubbleSize val="0"/>
        </c:dLbls>
        <c:smooth val="0"/>
        <c:axId val="-2013977344"/>
        <c:axId val="-2013984416"/>
      </c:lineChart>
      <c:catAx>
        <c:axId val="-201397734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id-ID" sz="900" b="0" i="0" cap="all" baseline="0">
                    <a:effectLst/>
                  </a:rPr>
                  <a:t>object posistion in real x axis (CM)</a:t>
                </a:r>
                <a:endParaRPr lang="id-ID" sz="200">
                  <a:effectLst/>
                </a:endParaRPr>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2013984416"/>
        <c:crosses val="autoZero"/>
        <c:auto val="1"/>
        <c:lblAlgn val="ctr"/>
        <c:lblOffset val="100"/>
        <c:noMultiLvlLbl val="0"/>
      </c:catAx>
      <c:valAx>
        <c:axId val="-201398441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id-ID" sz="800" b="0" i="0" cap="all" baseline="0">
                    <a:effectLst/>
                  </a:rPr>
                  <a:t>system estimation error (CM)</a:t>
                </a:r>
                <a:endParaRPr lang="id-ID" sz="100">
                  <a:effectLst/>
                </a:endParaRPr>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97734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'[Static Data.xlsx]Static Data y'!$G$2</c:f>
              <c:strCache>
                <c:ptCount val="1"/>
                <c:pt idx="0">
                  <c:v>x Error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'[Static Data.xlsx]Static Data y'!$B$3:$B$7</c:f>
              <c:numCache>
                <c:formatCode>General</c:formatCode>
                <c:ptCount val="5"/>
                <c:pt idx="0">
                  <c:v>180</c:v>
                </c:pt>
                <c:pt idx="1">
                  <c:v>240</c:v>
                </c:pt>
                <c:pt idx="2">
                  <c:v>300</c:v>
                </c:pt>
                <c:pt idx="3">
                  <c:v>360</c:v>
                </c:pt>
                <c:pt idx="4">
                  <c:v>420</c:v>
                </c:pt>
              </c:numCache>
            </c:numRef>
          </c:cat>
          <c:val>
            <c:numRef>
              <c:f>'[Static Data.xlsx]Static Data y'!$G$3:$G$7</c:f>
              <c:numCache>
                <c:formatCode>General</c:formatCode>
                <c:ptCount val="5"/>
                <c:pt idx="0">
                  <c:v>3</c:v>
                </c:pt>
                <c:pt idx="1">
                  <c:v>4</c:v>
                </c:pt>
                <c:pt idx="2">
                  <c:v>4</c:v>
                </c:pt>
                <c:pt idx="3">
                  <c:v>3</c:v>
                </c:pt>
                <c:pt idx="4">
                  <c:v>2</c:v>
                </c:pt>
              </c:numCache>
            </c:numRef>
          </c:val>
          <c:smooth val="0"/>
        </c:ser>
        <c:ser>
          <c:idx val="1"/>
          <c:order val="1"/>
          <c:tx>
            <c:strRef>
              <c:f>'[Static Data.xlsx]Static Data y'!$H$2</c:f>
              <c:strCache>
                <c:ptCount val="1"/>
                <c:pt idx="0">
                  <c:v>y Error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'[Static Data.xlsx]Static Data y'!$B$3:$B$7</c:f>
              <c:numCache>
                <c:formatCode>General</c:formatCode>
                <c:ptCount val="5"/>
                <c:pt idx="0">
                  <c:v>180</c:v>
                </c:pt>
                <c:pt idx="1">
                  <c:v>240</c:v>
                </c:pt>
                <c:pt idx="2">
                  <c:v>300</c:v>
                </c:pt>
                <c:pt idx="3">
                  <c:v>360</c:v>
                </c:pt>
                <c:pt idx="4">
                  <c:v>420</c:v>
                </c:pt>
              </c:numCache>
            </c:numRef>
          </c:cat>
          <c:val>
            <c:numRef>
              <c:f>'[Static Data.xlsx]Static Data y'!$H$3:$H$7</c:f>
              <c:numCache>
                <c:formatCode>General</c:formatCode>
                <c:ptCount val="5"/>
                <c:pt idx="0">
                  <c:v>2</c:v>
                </c:pt>
                <c:pt idx="1">
                  <c:v>2</c:v>
                </c:pt>
                <c:pt idx="2">
                  <c:v>4</c:v>
                </c:pt>
                <c:pt idx="3">
                  <c:v>4</c:v>
                </c:pt>
                <c:pt idx="4">
                  <c:v>3</c:v>
                </c:pt>
              </c:numCache>
            </c:numRef>
          </c:val>
          <c:smooth val="0"/>
        </c:ser>
        <c:ser>
          <c:idx val="2"/>
          <c:order val="2"/>
          <c:tx>
            <c:strRef>
              <c:f>'[Static Data.xlsx]Static Data y'!$I$2</c:f>
              <c:strCache>
                <c:ptCount val="1"/>
                <c:pt idx="0">
                  <c:v>z Error</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'[Static Data.xlsx]Static Data y'!$B$3:$B$7</c:f>
              <c:numCache>
                <c:formatCode>General</c:formatCode>
                <c:ptCount val="5"/>
                <c:pt idx="0">
                  <c:v>180</c:v>
                </c:pt>
                <c:pt idx="1">
                  <c:v>240</c:v>
                </c:pt>
                <c:pt idx="2">
                  <c:v>300</c:v>
                </c:pt>
                <c:pt idx="3">
                  <c:v>360</c:v>
                </c:pt>
                <c:pt idx="4">
                  <c:v>420</c:v>
                </c:pt>
              </c:numCache>
            </c:numRef>
          </c:cat>
          <c:val>
            <c:numRef>
              <c:f>'[Static Data.xlsx]Static Data y'!$I$3:$I$7</c:f>
              <c:numCache>
                <c:formatCode>General</c:formatCode>
                <c:ptCount val="5"/>
                <c:pt idx="0">
                  <c:v>1</c:v>
                </c:pt>
                <c:pt idx="1">
                  <c:v>1</c:v>
                </c:pt>
                <c:pt idx="2">
                  <c:v>2</c:v>
                </c:pt>
                <c:pt idx="3">
                  <c:v>4</c:v>
                </c:pt>
                <c:pt idx="4">
                  <c:v>5</c:v>
                </c:pt>
              </c:numCache>
            </c:numRef>
          </c:val>
          <c:smooth val="0"/>
        </c:ser>
        <c:dLbls>
          <c:showLegendKey val="0"/>
          <c:showVal val="1"/>
          <c:showCatName val="0"/>
          <c:showSerName val="0"/>
          <c:showPercent val="0"/>
          <c:showBubbleSize val="0"/>
        </c:dLbls>
        <c:marker val="1"/>
        <c:smooth val="0"/>
        <c:axId val="-68069200"/>
        <c:axId val="-68073008"/>
      </c:lineChart>
      <c:catAx>
        <c:axId val="-68069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d-ID" sz="800" b="0" i="0" cap="all" baseline="0">
                    <a:effectLst/>
                  </a:rPr>
                  <a:t>object posistion in real Y axis (CM)</a:t>
                </a:r>
                <a:endParaRPr lang="id-ID" sz="200">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73008"/>
        <c:crosses val="autoZero"/>
        <c:auto val="1"/>
        <c:lblAlgn val="ctr"/>
        <c:lblOffset val="100"/>
        <c:noMultiLvlLbl val="0"/>
      </c:catAx>
      <c:valAx>
        <c:axId val="-6807300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d-ID" sz="900" b="0" i="0" cap="all" baseline="0">
                    <a:effectLst/>
                  </a:rPr>
                  <a:t>system estimation error (CM)</a:t>
                </a:r>
                <a:endParaRPr lang="id-ID" sz="300">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6920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'[Static Data.xlsx]Static Data y'!$G$2</c:f>
              <c:strCache>
                <c:ptCount val="1"/>
                <c:pt idx="0">
                  <c:v>x Error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'[Static Data.xlsx]Static Data y'!$B$8:$B$12</c:f>
              <c:numCache>
                <c:formatCode>General</c:formatCode>
                <c:ptCount val="5"/>
                <c:pt idx="0">
                  <c:v>180</c:v>
                </c:pt>
                <c:pt idx="1">
                  <c:v>240</c:v>
                </c:pt>
                <c:pt idx="2">
                  <c:v>300</c:v>
                </c:pt>
                <c:pt idx="3">
                  <c:v>360</c:v>
                </c:pt>
                <c:pt idx="4">
                  <c:v>420</c:v>
                </c:pt>
              </c:numCache>
            </c:numRef>
          </c:cat>
          <c:val>
            <c:numRef>
              <c:f>'[Static Data.xlsx]Static Data y'!$G$8:$G$12</c:f>
              <c:numCache>
                <c:formatCode>General</c:formatCode>
                <c:ptCount val="5"/>
                <c:pt idx="0">
                  <c:v>2</c:v>
                </c:pt>
                <c:pt idx="1">
                  <c:v>3</c:v>
                </c:pt>
                <c:pt idx="2">
                  <c:v>4</c:v>
                </c:pt>
                <c:pt idx="3">
                  <c:v>5</c:v>
                </c:pt>
                <c:pt idx="4">
                  <c:v>7</c:v>
                </c:pt>
              </c:numCache>
            </c:numRef>
          </c:val>
          <c:smooth val="0"/>
        </c:ser>
        <c:ser>
          <c:idx val="1"/>
          <c:order val="1"/>
          <c:tx>
            <c:strRef>
              <c:f>'[Static Data.xlsx]Static Data y'!$H$2</c:f>
              <c:strCache>
                <c:ptCount val="1"/>
                <c:pt idx="0">
                  <c:v>y Error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'[Static Data.xlsx]Static Data y'!$B$8:$B$12</c:f>
              <c:numCache>
                <c:formatCode>General</c:formatCode>
                <c:ptCount val="5"/>
                <c:pt idx="0">
                  <c:v>180</c:v>
                </c:pt>
                <c:pt idx="1">
                  <c:v>240</c:v>
                </c:pt>
                <c:pt idx="2">
                  <c:v>300</c:v>
                </c:pt>
                <c:pt idx="3">
                  <c:v>360</c:v>
                </c:pt>
                <c:pt idx="4">
                  <c:v>420</c:v>
                </c:pt>
              </c:numCache>
            </c:numRef>
          </c:cat>
          <c:val>
            <c:numRef>
              <c:f>'[Static Data.xlsx]Static Data y'!$H$8:$H$12</c:f>
              <c:numCache>
                <c:formatCode>General</c:formatCode>
                <c:ptCount val="5"/>
                <c:pt idx="0">
                  <c:v>1</c:v>
                </c:pt>
                <c:pt idx="1">
                  <c:v>4</c:v>
                </c:pt>
                <c:pt idx="2">
                  <c:v>5</c:v>
                </c:pt>
                <c:pt idx="3">
                  <c:v>4</c:v>
                </c:pt>
                <c:pt idx="4">
                  <c:v>3</c:v>
                </c:pt>
              </c:numCache>
            </c:numRef>
          </c:val>
          <c:smooth val="0"/>
        </c:ser>
        <c:ser>
          <c:idx val="2"/>
          <c:order val="2"/>
          <c:tx>
            <c:strRef>
              <c:f>'[Static Data.xlsx]Static Data y'!$I$2</c:f>
              <c:strCache>
                <c:ptCount val="1"/>
                <c:pt idx="0">
                  <c:v>z Error</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'[Static Data.xlsx]Static Data y'!$B$8:$B$12</c:f>
              <c:numCache>
                <c:formatCode>General</c:formatCode>
                <c:ptCount val="5"/>
                <c:pt idx="0">
                  <c:v>180</c:v>
                </c:pt>
                <c:pt idx="1">
                  <c:v>240</c:v>
                </c:pt>
                <c:pt idx="2">
                  <c:v>300</c:v>
                </c:pt>
                <c:pt idx="3">
                  <c:v>360</c:v>
                </c:pt>
                <c:pt idx="4">
                  <c:v>420</c:v>
                </c:pt>
              </c:numCache>
            </c:numRef>
          </c:cat>
          <c:val>
            <c:numRef>
              <c:f>'[Static Data.xlsx]Static Data y'!$I$8:$I$12</c:f>
              <c:numCache>
                <c:formatCode>General</c:formatCode>
                <c:ptCount val="5"/>
                <c:pt idx="0">
                  <c:v>0</c:v>
                </c:pt>
                <c:pt idx="1">
                  <c:v>0</c:v>
                </c:pt>
                <c:pt idx="2">
                  <c:v>2</c:v>
                </c:pt>
                <c:pt idx="3">
                  <c:v>4</c:v>
                </c:pt>
                <c:pt idx="4">
                  <c:v>5</c:v>
                </c:pt>
              </c:numCache>
            </c:numRef>
          </c:val>
          <c:smooth val="0"/>
        </c:ser>
        <c:dLbls>
          <c:showLegendKey val="0"/>
          <c:showVal val="1"/>
          <c:showCatName val="0"/>
          <c:showSerName val="0"/>
          <c:showPercent val="0"/>
          <c:showBubbleSize val="0"/>
        </c:dLbls>
        <c:marker val="1"/>
        <c:smooth val="0"/>
        <c:axId val="-2017190880"/>
        <c:axId val="-2017186528"/>
      </c:lineChart>
      <c:catAx>
        <c:axId val="-201719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d-ID" sz="800" b="0" i="0" cap="all" baseline="0">
                    <a:effectLst/>
                  </a:rPr>
                  <a:t>object posistion in real Y axis (CM)</a:t>
                </a:r>
                <a:endParaRPr lang="id-ID" sz="200">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186528"/>
        <c:crosses val="autoZero"/>
        <c:auto val="1"/>
        <c:lblAlgn val="ctr"/>
        <c:lblOffset val="100"/>
        <c:noMultiLvlLbl val="0"/>
      </c:catAx>
      <c:valAx>
        <c:axId val="-201718652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d-ID" sz="800" b="0" i="0" cap="all" baseline="0">
                    <a:effectLst/>
                  </a:rPr>
                  <a:t>system estimation error (CM)</a:t>
                </a:r>
                <a:endParaRPr lang="id-ID" sz="200">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19088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'[Static Data.xlsx]Static Data y'!$G$2</c:f>
              <c:strCache>
                <c:ptCount val="1"/>
                <c:pt idx="0">
                  <c:v>x Error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'[Static Data.xlsx]Static Data y'!$B$13:$B$17</c:f>
              <c:numCache>
                <c:formatCode>General</c:formatCode>
                <c:ptCount val="5"/>
                <c:pt idx="0">
                  <c:v>180</c:v>
                </c:pt>
                <c:pt idx="1">
                  <c:v>240</c:v>
                </c:pt>
                <c:pt idx="2">
                  <c:v>300</c:v>
                </c:pt>
                <c:pt idx="3">
                  <c:v>360</c:v>
                </c:pt>
                <c:pt idx="4">
                  <c:v>420</c:v>
                </c:pt>
              </c:numCache>
            </c:numRef>
          </c:cat>
          <c:val>
            <c:numRef>
              <c:f>'[Static Data.xlsx]Static Data y'!$G$13:$G$17</c:f>
              <c:numCache>
                <c:formatCode>General</c:formatCode>
                <c:ptCount val="5"/>
                <c:pt idx="0">
                  <c:v>4</c:v>
                </c:pt>
                <c:pt idx="1">
                  <c:v>3</c:v>
                </c:pt>
                <c:pt idx="2">
                  <c:v>6</c:v>
                </c:pt>
                <c:pt idx="3">
                  <c:v>8</c:v>
                </c:pt>
                <c:pt idx="4">
                  <c:v>10</c:v>
                </c:pt>
              </c:numCache>
            </c:numRef>
          </c:val>
          <c:smooth val="0"/>
        </c:ser>
        <c:ser>
          <c:idx val="1"/>
          <c:order val="1"/>
          <c:tx>
            <c:strRef>
              <c:f>'[Static Data.xlsx]Static Data y'!$H$2</c:f>
              <c:strCache>
                <c:ptCount val="1"/>
                <c:pt idx="0">
                  <c:v>y Error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'[Static Data.xlsx]Static Data y'!$B$13:$B$17</c:f>
              <c:numCache>
                <c:formatCode>General</c:formatCode>
                <c:ptCount val="5"/>
                <c:pt idx="0">
                  <c:v>180</c:v>
                </c:pt>
                <c:pt idx="1">
                  <c:v>240</c:v>
                </c:pt>
                <c:pt idx="2">
                  <c:v>300</c:v>
                </c:pt>
                <c:pt idx="3">
                  <c:v>360</c:v>
                </c:pt>
                <c:pt idx="4">
                  <c:v>420</c:v>
                </c:pt>
              </c:numCache>
            </c:numRef>
          </c:cat>
          <c:val>
            <c:numRef>
              <c:f>'[Static Data.xlsx]Static Data y'!$H$13:$H$17</c:f>
              <c:numCache>
                <c:formatCode>General</c:formatCode>
                <c:ptCount val="5"/>
                <c:pt idx="0">
                  <c:v>0</c:v>
                </c:pt>
                <c:pt idx="1">
                  <c:v>3</c:v>
                </c:pt>
                <c:pt idx="2">
                  <c:v>5</c:v>
                </c:pt>
                <c:pt idx="3">
                  <c:v>4</c:v>
                </c:pt>
                <c:pt idx="4">
                  <c:v>1</c:v>
                </c:pt>
              </c:numCache>
            </c:numRef>
          </c:val>
          <c:smooth val="0"/>
        </c:ser>
        <c:ser>
          <c:idx val="2"/>
          <c:order val="2"/>
          <c:tx>
            <c:strRef>
              <c:f>'[Static Data.xlsx]Static Data y'!$I$2</c:f>
              <c:strCache>
                <c:ptCount val="1"/>
                <c:pt idx="0">
                  <c:v>z Error</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'[Static Data.xlsx]Static Data y'!$B$13:$B$17</c:f>
              <c:numCache>
                <c:formatCode>General</c:formatCode>
                <c:ptCount val="5"/>
                <c:pt idx="0">
                  <c:v>180</c:v>
                </c:pt>
                <c:pt idx="1">
                  <c:v>240</c:v>
                </c:pt>
                <c:pt idx="2">
                  <c:v>300</c:v>
                </c:pt>
                <c:pt idx="3">
                  <c:v>360</c:v>
                </c:pt>
                <c:pt idx="4">
                  <c:v>420</c:v>
                </c:pt>
              </c:numCache>
            </c:numRef>
          </c:cat>
          <c:val>
            <c:numRef>
              <c:f>'[Static Data.xlsx]Static Data y'!$I$13:$I$17</c:f>
              <c:numCache>
                <c:formatCode>General</c:formatCode>
                <c:ptCount val="5"/>
                <c:pt idx="0">
                  <c:v>1</c:v>
                </c:pt>
                <c:pt idx="1">
                  <c:v>1</c:v>
                </c:pt>
                <c:pt idx="2">
                  <c:v>3</c:v>
                </c:pt>
                <c:pt idx="3">
                  <c:v>4</c:v>
                </c:pt>
                <c:pt idx="4">
                  <c:v>5</c:v>
                </c:pt>
              </c:numCache>
            </c:numRef>
          </c:val>
          <c:smooth val="0"/>
        </c:ser>
        <c:dLbls>
          <c:showLegendKey val="0"/>
          <c:showVal val="1"/>
          <c:showCatName val="0"/>
          <c:showSerName val="0"/>
          <c:showPercent val="0"/>
          <c:showBubbleSize val="0"/>
        </c:dLbls>
        <c:marker val="1"/>
        <c:smooth val="0"/>
        <c:axId val="-68073552"/>
        <c:axId val="-68075728"/>
      </c:lineChart>
      <c:catAx>
        <c:axId val="-68073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d-ID" sz="800" b="0" i="0" cap="all" baseline="0">
                    <a:effectLst/>
                  </a:rPr>
                  <a:t>object posistion in real x axis (CM)</a:t>
                </a:r>
                <a:endParaRPr lang="id-ID" sz="200">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75728"/>
        <c:crosses val="autoZero"/>
        <c:auto val="1"/>
        <c:lblAlgn val="ctr"/>
        <c:lblOffset val="100"/>
        <c:noMultiLvlLbl val="0"/>
      </c:catAx>
      <c:valAx>
        <c:axId val="-6807572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d-ID" sz="800" b="0" i="0" cap="all" baseline="0">
                    <a:effectLst/>
                  </a:rPr>
                  <a:t>system estimation error (CM)</a:t>
                </a:r>
                <a:endParaRPr lang="id-ID" sz="200">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07355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6/25/2015</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6/25/2015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6/25/2015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6/25/2015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6/25/2015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6/25/2015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6/25/2015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6/25/2015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6/25/2015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6/25/2015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6/25/2015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6/25/2015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6/25/2015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6/25/2015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6/25/2015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6/25/2015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6/25/2015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6/25/2015</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388854"/>
            <a:ext cx="8825658" cy="1397478"/>
          </a:xfrm>
        </p:spPr>
        <p:txBody>
          <a:bodyPr/>
          <a:lstStyle/>
          <a:p>
            <a:r>
              <a:rPr lang="en-US" sz="2800" b="1" dirty="0"/>
              <a:t>DETEKSI TRAYEKTORI </a:t>
            </a:r>
            <a:r>
              <a:rPr lang="en-US" sz="2800" b="1" i="1" dirty="0"/>
              <a:t>SHUTTLE COCK</a:t>
            </a:r>
            <a:r>
              <a:rPr lang="en-US" sz="2800" b="1" dirty="0"/>
              <a:t> PADA RUANG TIGA DIMENSI DENGAN ALGORITMA CAMSHIFT BERBASIS KALMAN FILTER DAN EPIPOLAR GEOMETRI</a:t>
            </a:r>
            <a:endParaRPr lang="en-US" sz="2800" dirty="0"/>
          </a:p>
        </p:txBody>
      </p:sp>
      <p:sp>
        <p:nvSpPr>
          <p:cNvPr id="3" name="Subtitle 2"/>
          <p:cNvSpPr>
            <a:spLocks noGrp="1"/>
          </p:cNvSpPr>
          <p:nvPr>
            <p:ph type="subTitle" idx="1"/>
          </p:nvPr>
        </p:nvSpPr>
        <p:spPr/>
        <p:txBody>
          <a:bodyPr>
            <a:normAutofit fontScale="92500" lnSpcReduction="20000"/>
          </a:bodyPr>
          <a:lstStyle/>
          <a:p>
            <a:pPr algn="ctr">
              <a:spcBef>
                <a:spcPts val="0"/>
              </a:spcBef>
            </a:pPr>
            <a:r>
              <a:rPr lang="en-US" sz="1600" b="1" dirty="0" err="1">
                <a:solidFill>
                  <a:schemeClr val="bg1"/>
                </a:solidFill>
              </a:rPr>
              <a:t>Departemen</a:t>
            </a:r>
            <a:r>
              <a:rPr lang="en-US" sz="1600" b="1" dirty="0">
                <a:solidFill>
                  <a:schemeClr val="bg1"/>
                </a:solidFill>
              </a:rPr>
              <a:t> </a:t>
            </a:r>
            <a:r>
              <a:rPr lang="en-US" sz="1600" b="1" dirty="0" err="1">
                <a:solidFill>
                  <a:schemeClr val="bg1"/>
                </a:solidFill>
              </a:rPr>
              <a:t>Teknik</a:t>
            </a:r>
            <a:r>
              <a:rPr lang="en-US" sz="1600" b="1" dirty="0">
                <a:solidFill>
                  <a:schemeClr val="bg1"/>
                </a:solidFill>
              </a:rPr>
              <a:t> </a:t>
            </a:r>
            <a:r>
              <a:rPr lang="en-US" sz="1600" b="1" dirty="0" err="1">
                <a:solidFill>
                  <a:schemeClr val="bg1"/>
                </a:solidFill>
              </a:rPr>
              <a:t>Elektro</a:t>
            </a:r>
            <a:endParaRPr lang="en-US" sz="1600" b="1" dirty="0">
              <a:solidFill>
                <a:schemeClr val="bg1"/>
              </a:solidFill>
            </a:endParaRPr>
          </a:p>
          <a:p>
            <a:pPr algn="ctr">
              <a:spcBef>
                <a:spcPts val="0"/>
              </a:spcBef>
            </a:pPr>
            <a:r>
              <a:rPr lang="en-US" sz="1600" b="1" dirty="0" err="1">
                <a:solidFill>
                  <a:schemeClr val="bg1"/>
                </a:solidFill>
              </a:rPr>
              <a:t>Fakultas</a:t>
            </a:r>
            <a:r>
              <a:rPr lang="en-US" sz="1600" b="1" dirty="0">
                <a:solidFill>
                  <a:schemeClr val="bg1"/>
                </a:solidFill>
              </a:rPr>
              <a:t> </a:t>
            </a:r>
            <a:r>
              <a:rPr lang="en-US" sz="1600" b="1" dirty="0" err="1">
                <a:solidFill>
                  <a:schemeClr val="bg1"/>
                </a:solidFill>
              </a:rPr>
              <a:t>Teknik</a:t>
            </a:r>
            <a:r>
              <a:rPr lang="en-US" sz="1600" b="1" dirty="0">
                <a:solidFill>
                  <a:schemeClr val="bg1"/>
                </a:solidFill>
              </a:rPr>
              <a:t> </a:t>
            </a:r>
          </a:p>
          <a:p>
            <a:pPr algn="ctr">
              <a:spcBef>
                <a:spcPts val="0"/>
              </a:spcBef>
            </a:pPr>
            <a:r>
              <a:rPr lang="en-US" sz="1600" b="1" dirty="0" err="1">
                <a:solidFill>
                  <a:schemeClr val="bg1"/>
                </a:solidFill>
              </a:rPr>
              <a:t>Universitas</a:t>
            </a:r>
            <a:r>
              <a:rPr lang="en-US" sz="1600" b="1" dirty="0">
                <a:solidFill>
                  <a:schemeClr val="bg1"/>
                </a:solidFill>
              </a:rPr>
              <a:t> Indonesia</a:t>
            </a:r>
          </a:p>
          <a:p>
            <a:pPr algn="ctr">
              <a:spcBef>
                <a:spcPts val="0"/>
              </a:spcBef>
            </a:pPr>
            <a:r>
              <a:rPr lang="en-US" sz="1600" b="1" dirty="0" smtClean="0">
                <a:solidFill>
                  <a:schemeClr val="bg1"/>
                </a:solidFill>
              </a:rPr>
              <a:t>2015</a:t>
            </a:r>
            <a:endParaRPr lang="en-US" sz="1600" b="1" dirty="0">
              <a:solidFill>
                <a:schemeClr val="bg1"/>
              </a:solidFill>
            </a:endParaRPr>
          </a:p>
        </p:txBody>
      </p:sp>
      <p:sp>
        <p:nvSpPr>
          <p:cNvPr id="4" name="TextBox 3"/>
          <p:cNvSpPr txBox="1"/>
          <p:nvPr/>
        </p:nvSpPr>
        <p:spPr>
          <a:xfrm>
            <a:off x="1154955" y="1019522"/>
            <a:ext cx="4253807" cy="369332"/>
          </a:xfrm>
          <a:prstGeom prst="rect">
            <a:avLst/>
          </a:prstGeom>
          <a:noFill/>
        </p:spPr>
        <p:txBody>
          <a:bodyPr wrap="square" rtlCol="0">
            <a:spAutoFit/>
          </a:bodyPr>
          <a:lstStyle/>
          <a:p>
            <a:r>
              <a:rPr lang="en-US" dirty="0" smtClean="0">
                <a:solidFill>
                  <a:schemeClr val="bg1"/>
                </a:solidFill>
              </a:rPr>
              <a:t>Dean </a:t>
            </a:r>
            <a:r>
              <a:rPr lang="en-US" dirty="0" err="1" smtClean="0">
                <a:solidFill>
                  <a:schemeClr val="bg1"/>
                </a:solidFill>
              </a:rPr>
              <a:t>Zaka</a:t>
            </a:r>
            <a:r>
              <a:rPr lang="en-US" dirty="0" smtClean="0">
                <a:solidFill>
                  <a:schemeClr val="bg1"/>
                </a:solidFill>
              </a:rPr>
              <a:t> </a:t>
            </a:r>
            <a:r>
              <a:rPr lang="en-US" dirty="0" err="1" smtClean="0">
                <a:solidFill>
                  <a:schemeClr val="bg1"/>
                </a:solidFill>
              </a:rPr>
              <a:t>Hidayat</a:t>
            </a:r>
            <a:r>
              <a:rPr lang="en-US" dirty="0" smtClean="0">
                <a:solidFill>
                  <a:schemeClr val="bg1"/>
                </a:solidFill>
              </a:rPr>
              <a:t> - 1106016821</a:t>
            </a:r>
            <a:endParaRPr lang="en-US" dirty="0">
              <a:solidFill>
                <a:schemeClr val="bg1"/>
              </a:solidFill>
            </a:endParaRPr>
          </a:p>
        </p:txBody>
      </p:sp>
      <p:pic>
        <p:nvPicPr>
          <p:cNvPr id="5" name="Picture 2" descr="http://3.bp.blogspot.com/-iAHB9QiL--0/ThMzQ4YrE2I/AAAAAAAAAec/1GiZ_e5hsXo/s1600/makara-bir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384" y="2867456"/>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09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Algoritma</a:t>
            </a:r>
            <a:endParaRPr lang="en-US" dirty="0"/>
          </a:p>
        </p:txBody>
      </p:sp>
      <p:pic>
        <p:nvPicPr>
          <p:cNvPr id="4" name="Picture 3" descr="D:\Document\Semester 7\Seminar - Skripsi\onWork\Diagram\Camshift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444918" y="1094183"/>
            <a:ext cx="2487295" cy="5100955"/>
          </a:xfrm>
          <a:prstGeom prst="rect">
            <a:avLst/>
          </a:prstGeom>
          <a:noFill/>
          <a:ln>
            <a:noFill/>
          </a:ln>
        </p:spPr>
      </p:pic>
      <p:pic>
        <p:nvPicPr>
          <p:cNvPr id="5" name="Picture 4" descr="D:\Document\Semester 7\Seminar - Skripsi\onWork\Diagram\Algoritma BS.png"/>
          <p:cNvPicPr/>
          <p:nvPr/>
        </p:nvPicPr>
        <p:blipFill>
          <a:blip r:embed="rId3">
            <a:extLst>
              <a:ext uri="{28A0092B-C50C-407E-A947-70E740481C1C}">
                <a14:useLocalDpi xmlns:a14="http://schemas.microsoft.com/office/drawing/2010/main" val="0"/>
              </a:ext>
            </a:extLst>
          </a:blip>
          <a:srcRect/>
          <a:stretch>
            <a:fillRect/>
          </a:stretch>
        </p:blipFill>
        <p:spPr bwMode="auto">
          <a:xfrm>
            <a:off x="5535659" y="2131495"/>
            <a:ext cx="2767965" cy="1511935"/>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5851571" y="4433013"/>
            <a:ext cx="2136140" cy="1762125"/>
          </a:xfrm>
          <a:prstGeom prst="rect">
            <a:avLst/>
          </a:prstGeom>
        </p:spPr>
      </p:pic>
    </p:spTree>
    <p:extLst>
      <p:ext uri="{BB962C8B-B14F-4D97-AF65-F5344CB8AC3E}">
        <p14:creationId xmlns:p14="http://schemas.microsoft.com/office/powerpoint/2010/main" val="258346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Kalibrasi</a:t>
            </a:r>
            <a:r>
              <a:rPr lang="en-US" dirty="0" smtClean="0"/>
              <a:t> </a:t>
            </a:r>
            <a:r>
              <a:rPr lang="en-US" dirty="0" err="1" smtClean="0"/>
              <a:t>Sudut</a:t>
            </a:r>
            <a:r>
              <a:rPr lang="en-US" dirty="0" smtClean="0"/>
              <a:t> </a:t>
            </a:r>
            <a:r>
              <a:rPr lang="en-US" dirty="0" err="1" smtClean="0"/>
              <a:t>Kamera</a:t>
            </a:r>
            <a:endParaRPr lang="en-US" dirty="0"/>
          </a:p>
        </p:txBody>
      </p:sp>
      <p:pic>
        <p:nvPicPr>
          <p:cNvPr id="4" name="Picture 3" descr="D:\Document\Semester 7\Seminar - Skripsi\Diagram\Kalibrasi Fin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8545" y="2391878"/>
            <a:ext cx="4420685" cy="2482047"/>
          </a:xfrm>
          <a:prstGeom prst="rect">
            <a:avLst/>
          </a:prstGeom>
          <a:noFill/>
          <a:ln>
            <a:noFill/>
          </a:ln>
        </p:spPr>
      </p:pic>
      <p:sp>
        <p:nvSpPr>
          <p:cNvPr id="5" name="Rectangle 4"/>
          <p:cNvSpPr/>
          <p:nvPr/>
        </p:nvSpPr>
        <p:spPr>
          <a:xfrm>
            <a:off x="589473" y="2260049"/>
            <a:ext cx="6096000" cy="3782061"/>
          </a:xfrm>
          <a:prstGeom prst="rect">
            <a:avLst/>
          </a:prstGeom>
        </p:spPr>
        <p:txBody>
          <a:bodyPr>
            <a:spAutoFit/>
          </a:bodyPr>
          <a:lstStyle/>
          <a:p>
            <a:pPr marL="342900" lvl="0" indent="-342900" algn="just">
              <a:lnSpc>
                <a:spcPct val="150000"/>
              </a:lnSpc>
              <a:buFont typeface="+mj-lt"/>
              <a:buAutoNum type="arabicPeriod"/>
              <a:tabLst>
                <a:tab pos="5039995" algn="r"/>
              </a:tabLst>
            </a:pPr>
            <a:r>
              <a:rPr lang="id-ID" dirty="0">
                <a:latin typeface="Times New Roman" panose="02020603050405020304" pitchFamily="18" charset="0"/>
                <a:ea typeface="Times New Roman" panose="02020603050405020304" pitchFamily="18" charset="0"/>
                <a:cs typeface="Times New Roman" panose="02020603050405020304" pitchFamily="18" charset="0"/>
              </a:rPr>
              <a:t>Tentukan posisi obyek dalam dunia nyata yang sejajar dengan horizon kamera.</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tabLst>
                <a:tab pos="5039995" algn="r"/>
              </a:tabLst>
            </a:pPr>
            <a:r>
              <a:rPr lang="id-ID" dirty="0">
                <a:latin typeface="Times New Roman" panose="02020603050405020304" pitchFamily="18" charset="0"/>
                <a:ea typeface="Times New Roman" panose="02020603050405020304" pitchFamily="18" charset="0"/>
                <a:cs typeface="Times New Roman" panose="02020603050405020304" pitchFamily="18" charset="0"/>
              </a:rPr>
              <a:t>Cari sudut kamera satu dan kamera dua dengan mengetahui jarak koordinat obyek terhadap kamera.</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tabLst>
                <a:tab pos="5039995" algn="r"/>
              </a:tabLst>
            </a:pPr>
            <a:r>
              <a:rPr lang="id-ID" dirty="0">
                <a:latin typeface="Times New Roman" panose="02020603050405020304" pitchFamily="18" charset="0"/>
                <a:ea typeface="Times New Roman" panose="02020603050405020304" pitchFamily="18" charset="0"/>
                <a:cs typeface="Times New Roman" panose="02020603050405020304" pitchFamily="18" charset="0"/>
              </a:rPr>
              <a:t>Sesuaikan sudut yang didapatkan dengan offset kamera.</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tabLst>
                <a:tab pos="5039995" algn="r"/>
              </a:tabLst>
            </a:pPr>
            <a:r>
              <a:rPr lang="id-ID" dirty="0">
                <a:latin typeface="Times New Roman" panose="02020603050405020304" pitchFamily="18" charset="0"/>
                <a:ea typeface="Times New Roman" panose="02020603050405020304" pitchFamily="18" charset="0"/>
                <a:cs typeface="Times New Roman" panose="02020603050405020304" pitchFamily="18" charset="0"/>
              </a:rPr>
              <a:t>Konversi nilai sudut dalam derajat menjadi menjadi nilai piksel pada kamera</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tabLst>
                <a:tab pos="5039995" algn="r"/>
              </a:tabLst>
            </a:pPr>
            <a:r>
              <a:rPr lang="id-ID" dirty="0">
                <a:latin typeface="Times New Roman" panose="02020603050405020304" pitchFamily="18" charset="0"/>
                <a:ea typeface="Times New Roman" panose="02020603050405020304" pitchFamily="18" charset="0"/>
                <a:cs typeface="Times New Roman" panose="02020603050405020304" pitchFamily="18" charset="0"/>
              </a:rPr>
              <a:t>Arahkan kamera sehingga obyek yang terdeteksi memiliki nilai piksel yang sesuai dengan perhitungan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78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Analisis</a:t>
            </a:r>
            <a:r>
              <a:rPr lang="en-US" dirty="0" smtClean="0"/>
              <a:t> </a:t>
            </a:r>
            <a:r>
              <a:rPr lang="en-US" dirty="0" err="1" smtClean="0"/>
              <a:t>Obyek</a:t>
            </a:r>
            <a:r>
              <a:rPr lang="en-US" dirty="0" smtClean="0"/>
              <a:t> </a:t>
            </a:r>
            <a:r>
              <a:rPr lang="en-US" dirty="0" err="1" smtClean="0"/>
              <a:t>terhadap</a:t>
            </a:r>
            <a:r>
              <a:rPr lang="en-US" dirty="0" smtClean="0"/>
              <a:t> </a:t>
            </a:r>
            <a:r>
              <a:rPr lang="en-US" dirty="0" err="1"/>
              <a:t>A</a:t>
            </a:r>
            <a:r>
              <a:rPr lang="en-US" dirty="0" err="1" smtClean="0"/>
              <a:t>kurasi</a:t>
            </a:r>
            <a:endParaRPr lang="en-US" dirty="0"/>
          </a:p>
        </p:txBody>
      </p:sp>
      <p:graphicFrame>
        <p:nvGraphicFramePr>
          <p:cNvPr id="5" name="Chart 4"/>
          <p:cNvGraphicFramePr/>
          <p:nvPr>
            <p:extLst>
              <p:ext uri="{D42A27DB-BD31-4B8C-83A1-F6EECF244321}">
                <p14:modId xmlns:p14="http://schemas.microsoft.com/office/powerpoint/2010/main" val="2057602176"/>
              </p:ext>
            </p:extLst>
          </p:nvPr>
        </p:nvGraphicFramePr>
        <p:xfrm>
          <a:off x="1304655" y="1911763"/>
          <a:ext cx="3095625" cy="19475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1569500667"/>
              </p:ext>
            </p:extLst>
          </p:nvPr>
        </p:nvGraphicFramePr>
        <p:xfrm>
          <a:off x="4819470" y="1887208"/>
          <a:ext cx="3105150" cy="19621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3521249043"/>
              </p:ext>
            </p:extLst>
          </p:nvPr>
        </p:nvGraphicFramePr>
        <p:xfrm>
          <a:off x="8080256" y="1913087"/>
          <a:ext cx="3105150" cy="19621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2037853737"/>
              </p:ext>
            </p:extLst>
          </p:nvPr>
        </p:nvGraphicFramePr>
        <p:xfrm>
          <a:off x="2809516" y="3888536"/>
          <a:ext cx="3105150" cy="19621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p:nvPr>
            <p:extLst>
              <p:ext uri="{D42A27DB-BD31-4B8C-83A1-F6EECF244321}">
                <p14:modId xmlns:p14="http://schemas.microsoft.com/office/powerpoint/2010/main" val="3168080364"/>
              </p:ext>
            </p:extLst>
          </p:nvPr>
        </p:nvGraphicFramePr>
        <p:xfrm>
          <a:off x="6380851" y="3879909"/>
          <a:ext cx="3105150" cy="196215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39768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Analisis</a:t>
            </a:r>
            <a:r>
              <a:rPr lang="en-US" dirty="0" smtClean="0"/>
              <a:t> </a:t>
            </a:r>
            <a:r>
              <a:rPr lang="en-US" dirty="0" err="1" smtClean="0"/>
              <a:t>Obyek</a:t>
            </a:r>
            <a:r>
              <a:rPr lang="en-US" dirty="0" smtClean="0"/>
              <a:t> </a:t>
            </a:r>
            <a:r>
              <a:rPr lang="en-US" dirty="0" err="1" smtClean="0"/>
              <a:t>terhadap</a:t>
            </a:r>
            <a:r>
              <a:rPr lang="en-US" dirty="0" smtClean="0"/>
              <a:t> </a:t>
            </a:r>
            <a:r>
              <a:rPr lang="en-US" dirty="0" err="1" smtClean="0"/>
              <a:t>Akurasi</a:t>
            </a:r>
            <a:endParaRPr lang="en-US" dirty="0"/>
          </a:p>
        </p:txBody>
      </p:sp>
      <p:graphicFrame>
        <p:nvGraphicFramePr>
          <p:cNvPr id="4" name="Chart 3"/>
          <p:cNvGraphicFramePr/>
          <p:nvPr>
            <p:extLst>
              <p:ext uri="{D42A27DB-BD31-4B8C-83A1-F6EECF244321}">
                <p14:modId xmlns:p14="http://schemas.microsoft.com/office/powerpoint/2010/main" val="3709577791"/>
              </p:ext>
            </p:extLst>
          </p:nvPr>
        </p:nvGraphicFramePr>
        <p:xfrm>
          <a:off x="1057993" y="2868935"/>
          <a:ext cx="3295650" cy="21380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752832708"/>
              </p:ext>
            </p:extLst>
          </p:nvPr>
        </p:nvGraphicFramePr>
        <p:xfrm>
          <a:off x="4534439" y="2808550"/>
          <a:ext cx="3295650" cy="21380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1505482643"/>
              </p:ext>
            </p:extLst>
          </p:nvPr>
        </p:nvGraphicFramePr>
        <p:xfrm>
          <a:off x="7985005" y="2765419"/>
          <a:ext cx="3295650" cy="21380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3068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Tampilan</a:t>
            </a:r>
            <a:r>
              <a:rPr lang="en-US" dirty="0" smtClean="0"/>
              <a:t> </a:t>
            </a:r>
            <a:r>
              <a:rPr lang="en-US" dirty="0" err="1" smtClean="0"/>
              <a:t>Sistem</a:t>
            </a:r>
            <a:endParaRPr lang="en-US" dirty="0"/>
          </a:p>
        </p:txBody>
      </p:sp>
      <p:pic>
        <p:nvPicPr>
          <p:cNvPr id="4" name="Picture 3" descr="D:\Document\Semester 7\Seminar - Skripsi\Diagram\detection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2354" y="2012315"/>
            <a:ext cx="7184012" cy="4077934"/>
          </a:xfrm>
          <a:prstGeom prst="rect">
            <a:avLst/>
          </a:prstGeom>
          <a:noFill/>
          <a:ln>
            <a:noFill/>
          </a:ln>
        </p:spPr>
      </p:pic>
    </p:spTree>
    <p:extLst>
      <p:ext uri="{BB962C8B-B14F-4D97-AF65-F5344CB8AC3E}">
        <p14:creationId xmlns:p14="http://schemas.microsoft.com/office/powerpoint/2010/main" val="135664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Tampilan</a:t>
            </a:r>
            <a:r>
              <a:rPr lang="en-US" dirty="0" smtClean="0"/>
              <a:t> </a:t>
            </a:r>
            <a:r>
              <a:rPr lang="en-US" dirty="0" err="1" smtClean="0"/>
              <a:t>Simulasi</a:t>
            </a:r>
            <a:endParaRPr lang="en-US" dirty="0"/>
          </a:p>
        </p:txBody>
      </p:sp>
      <p:pic>
        <p:nvPicPr>
          <p:cNvPr id="4" name="Picture 3" descr="D:\Document\Semester 7\Seminar - Skripsi\Diagram\detection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8257" y="1839786"/>
            <a:ext cx="6828109" cy="3862274"/>
          </a:xfrm>
          <a:prstGeom prst="rect">
            <a:avLst/>
          </a:prstGeom>
          <a:noFill/>
          <a:ln>
            <a:noFill/>
          </a:ln>
        </p:spPr>
      </p:pic>
    </p:spTree>
    <p:extLst>
      <p:ext uri="{BB962C8B-B14F-4D97-AF65-F5344CB8AC3E}">
        <p14:creationId xmlns:p14="http://schemas.microsoft.com/office/powerpoint/2010/main" val="321364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err="1"/>
              <a:t>Analisis</a:t>
            </a:r>
            <a:r>
              <a:rPr lang="en-US" sz="2000" dirty="0"/>
              <a:t> </a:t>
            </a:r>
            <a:r>
              <a:rPr lang="en-US" sz="2000" dirty="0" err="1"/>
              <a:t>Pengaruh</a:t>
            </a:r>
            <a:r>
              <a:rPr lang="en-US" sz="2000" dirty="0"/>
              <a:t> </a:t>
            </a:r>
            <a:r>
              <a:rPr lang="en-US" sz="2000" dirty="0" err="1"/>
              <a:t>Arah</a:t>
            </a:r>
            <a:r>
              <a:rPr lang="en-US" sz="2000" dirty="0"/>
              <a:t> </a:t>
            </a:r>
            <a:r>
              <a:rPr lang="en-US" sz="2000" dirty="0" err="1"/>
              <a:t>Gerak</a:t>
            </a:r>
            <a:r>
              <a:rPr lang="en-US" sz="2000" dirty="0"/>
              <a:t> </a:t>
            </a:r>
            <a:r>
              <a:rPr lang="en-US" sz="2000" dirty="0" err="1"/>
              <a:t>Obyek</a:t>
            </a:r>
            <a:r>
              <a:rPr lang="en-US" sz="2000" dirty="0"/>
              <a:t> </a:t>
            </a:r>
            <a:r>
              <a:rPr lang="en-US" sz="2000" dirty="0" err="1"/>
              <a:t>terhadap</a:t>
            </a:r>
            <a:r>
              <a:rPr lang="en-US" sz="2000" dirty="0"/>
              <a:t> </a:t>
            </a:r>
            <a:r>
              <a:rPr lang="en-US" sz="2000" dirty="0" err="1"/>
              <a:t>Hasil</a:t>
            </a:r>
            <a:r>
              <a:rPr lang="en-US" sz="2000" dirty="0"/>
              <a:t> </a:t>
            </a:r>
            <a:r>
              <a:rPr lang="en-US" sz="2000" dirty="0" err="1"/>
              <a:t>Deteksi</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865732625"/>
              </p:ext>
            </p:extLst>
          </p:nvPr>
        </p:nvGraphicFramePr>
        <p:xfrm>
          <a:off x="1069675" y="2097249"/>
          <a:ext cx="4433977" cy="3566160"/>
        </p:xfrm>
        <a:graphic>
          <a:graphicData uri="http://schemas.openxmlformats.org/drawingml/2006/table">
            <a:tbl>
              <a:tblPr firstRow="1" firstCol="1" bandRow="1">
                <a:tableStyleId>{5C22544A-7EE6-4342-B048-85BDC9FD1C3A}</a:tableStyleId>
              </a:tblPr>
              <a:tblGrid>
                <a:gridCol w="623505"/>
                <a:gridCol w="623505"/>
                <a:gridCol w="611768"/>
                <a:gridCol w="504183"/>
                <a:gridCol w="497826"/>
                <a:gridCol w="498316"/>
                <a:gridCol w="537437"/>
                <a:gridCol w="537437"/>
              </a:tblGrid>
              <a:tr h="262792">
                <a:tc rowSpan="2">
                  <a:txBody>
                    <a:bodyPr/>
                    <a:lstStyle/>
                    <a:p>
                      <a:pPr algn="ctr">
                        <a:lnSpc>
                          <a:spcPct val="150000"/>
                        </a:lnSpc>
                        <a:spcAft>
                          <a:spcPts val="0"/>
                        </a:spcAft>
                      </a:pPr>
                      <a:r>
                        <a:rPr lang="id-ID" sz="600" dirty="0">
                          <a:effectLst/>
                        </a:rPr>
                        <a:t>No</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ctr"/>
                </a:tc>
                <a:tc gridSpan="4">
                  <a:txBody>
                    <a:bodyPr/>
                    <a:lstStyle/>
                    <a:p>
                      <a:pPr algn="ctr">
                        <a:lnSpc>
                          <a:spcPct val="150000"/>
                        </a:lnSpc>
                        <a:spcAft>
                          <a:spcPts val="0"/>
                        </a:spcAft>
                      </a:pPr>
                      <a:r>
                        <a:rPr lang="id-ID" sz="600">
                          <a:effectLst/>
                        </a:rPr>
                        <a:t>Trayektori terdeteksi dari pukulan pertama hingga mendarat</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a:lnSpc>
                          <a:spcPct val="150000"/>
                        </a:lnSpc>
                        <a:spcAft>
                          <a:spcPts val="0"/>
                        </a:spcAft>
                      </a:pPr>
                      <a:r>
                        <a:rPr lang="id-ID" sz="600">
                          <a:effectLst/>
                        </a:rPr>
                        <a:t>Obyek terdeteksi dalam trayektori</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ctr"/>
                </a:tc>
                <a:tc hMerge="1">
                  <a:txBody>
                    <a:bodyPr/>
                    <a:lstStyle/>
                    <a:p>
                      <a:endParaRPr lang="en-US"/>
                    </a:p>
                  </a:txBody>
                  <a:tcPr/>
                </a:tc>
                <a:tc hMerge="1">
                  <a:txBody>
                    <a:bodyPr/>
                    <a:lstStyle/>
                    <a:p>
                      <a:endParaRPr lang="en-US"/>
                    </a:p>
                  </a:txBody>
                  <a:tcPr/>
                </a:tc>
              </a:tr>
              <a:tr h="394188">
                <a:tc vMerge="1">
                  <a:txBody>
                    <a:bodyPr/>
                    <a:lstStyle/>
                    <a:p>
                      <a:endParaRPr lang="en-US"/>
                    </a:p>
                  </a:txBody>
                  <a:tcPr/>
                </a:tc>
                <a:tc>
                  <a:txBody>
                    <a:bodyPr/>
                    <a:lstStyle/>
                    <a:p>
                      <a:pPr algn="ctr">
                        <a:lnSpc>
                          <a:spcPct val="150000"/>
                        </a:lnSpc>
                        <a:spcAft>
                          <a:spcPts val="0"/>
                        </a:spcAft>
                      </a:pPr>
                      <a:r>
                        <a:rPr lang="id-ID" sz="600">
                          <a:effectLst/>
                        </a:rPr>
                        <a:t>Pukulan pertama (detik)</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ctr"/>
                </a:tc>
                <a:tc>
                  <a:txBody>
                    <a:bodyPr/>
                    <a:lstStyle/>
                    <a:p>
                      <a:pPr algn="ctr">
                        <a:lnSpc>
                          <a:spcPct val="150000"/>
                        </a:lnSpc>
                        <a:spcAft>
                          <a:spcPts val="0"/>
                        </a:spcAft>
                      </a:pPr>
                      <a:r>
                        <a:rPr lang="id-ID" sz="600">
                          <a:effectLst/>
                        </a:rPr>
                        <a:t>Terdeteksi pertama (detik)</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ctr"/>
                </a:tc>
                <a:tc>
                  <a:txBody>
                    <a:bodyPr/>
                    <a:lstStyle/>
                    <a:p>
                      <a:pPr algn="ctr">
                        <a:lnSpc>
                          <a:spcPct val="150000"/>
                        </a:lnSpc>
                        <a:spcAft>
                          <a:spcPts val="0"/>
                        </a:spcAft>
                      </a:pPr>
                      <a:r>
                        <a:rPr lang="id-ID" sz="600">
                          <a:effectLst/>
                        </a:rPr>
                        <a:t>Mendarat (detik)</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ctr"/>
                </a:tc>
                <a:tc>
                  <a:txBody>
                    <a:bodyPr/>
                    <a:lstStyle/>
                    <a:p>
                      <a:pPr algn="ctr">
                        <a:lnSpc>
                          <a:spcPct val="150000"/>
                        </a:lnSpc>
                        <a:spcAft>
                          <a:spcPts val="0"/>
                        </a:spcAft>
                      </a:pPr>
                      <a:r>
                        <a:rPr lang="id-ID" sz="600">
                          <a:effectLst/>
                        </a:rPr>
                        <a:t>Persentase</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ctr"/>
                </a:tc>
                <a:tc>
                  <a:txBody>
                    <a:bodyPr/>
                    <a:lstStyle/>
                    <a:p>
                      <a:pPr algn="ctr">
                        <a:lnSpc>
                          <a:spcPct val="150000"/>
                        </a:lnSpc>
                        <a:spcAft>
                          <a:spcPts val="0"/>
                        </a:spcAft>
                      </a:pPr>
                      <a:r>
                        <a:rPr lang="id-ID" sz="600">
                          <a:effectLst/>
                        </a:rPr>
                        <a:t>Terdeteksi</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ctr"/>
                </a:tc>
                <a:tc>
                  <a:txBody>
                    <a:bodyPr/>
                    <a:lstStyle/>
                    <a:p>
                      <a:pPr algn="ctr">
                        <a:lnSpc>
                          <a:spcPct val="150000"/>
                        </a:lnSpc>
                        <a:spcAft>
                          <a:spcPts val="0"/>
                        </a:spcAft>
                      </a:pPr>
                      <a:r>
                        <a:rPr lang="id-ID" sz="600">
                          <a:effectLst/>
                        </a:rPr>
                        <a:t>Terprediksi</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ctr"/>
                </a:tc>
                <a:tc>
                  <a:txBody>
                    <a:bodyPr/>
                    <a:lstStyle/>
                    <a:p>
                      <a:pPr algn="ctr">
                        <a:lnSpc>
                          <a:spcPct val="150000"/>
                        </a:lnSpc>
                        <a:spcAft>
                          <a:spcPts val="0"/>
                        </a:spcAft>
                      </a:pPr>
                      <a:r>
                        <a:rPr lang="id-ID" sz="600">
                          <a:effectLst/>
                        </a:rPr>
                        <a:t>Persentase</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ctr"/>
                </a:tc>
              </a:tr>
              <a:tr h="131396">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4,88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59,46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90,91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5,92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6,24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7,2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68,42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1,36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1,84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2,88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60,00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92,59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3,64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74,36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96,77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1,72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2,12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75,68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4,56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5,68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70,59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96,15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1,56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2,52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84,62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3,64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4,96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82,50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97,06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dirty="0">
                          <a:effectLst/>
                        </a:rPr>
                        <a:t>9</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1,68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81,69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89,29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10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3,74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5,16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75,00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92,86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11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1,12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1,48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2,56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80,00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96,97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12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4,56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4,88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6,16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65,63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91,30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13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2,12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2,56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3,40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76,32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14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4,52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5,68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76,32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96,55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15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1,76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2,92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76,32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96,67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3,72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4,08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5,24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76,67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17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1,48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2,40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77,78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96,43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18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3,72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4,84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69,70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95,83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19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1,32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1,72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2,64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69,44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a:txBody>
                    <a:bodyPr/>
                    <a:lstStyle/>
                    <a:p>
                      <a:pPr algn="ctr">
                        <a:lnSpc>
                          <a:spcPct val="150000"/>
                        </a:lnSpc>
                        <a:spcAft>
                          <a:spcPts val="0"/>
                        </a:spcAft>
                      </a:pPr>
                      <a:r>
                        <a:rPr lang="id-ID" sz="600">
                          <a:effectLst/>
                        </a:rPr>
                        <a:t>20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3,48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3,92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4,92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69,44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26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r h="131396">
                <a:tc gridSpan="4">
                  <a:txBody>
                    <a:bodyPr/>
                    <a:lstStyle/>
                    <a:p>
                      <a:pPr algn="ctr">
                        <a:lnSpc>
                          <a:spcPct val="150000"/>
                        </a:lnSpc>
                        <a:spcAft>
                          <a:spcPts val="0"/>
                        </a:spcAft>
                      </a:pPr>
                      <a:r>
                        <a:rPr lang="id-ID" sz="600">
                          <a:effectLst/>
                        </a:rPr>
                        <a:t>Average</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50000"/>
                        </a:lnSpc>
                        <a:spcAft>
                          <a:spcPts val="0"/>
                        </a:spcAft>
                      </a:pPr>
                      <a:r>
                        <a:rPr lang="id-ID" sz="600">
                          <a:effectLst/>
                        </a:rPr>
                        <a:t>73,50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c gridSpan="2">
                  <a:txBody>
                    <a:bodyPr/>
                    <a:lstStyle/>
                    <a:p>
                      <a:pPr algn="ctr">
                        <a:lnSpc>
                          <a:spcPct val="150000"/>
                        </a:lnSpc>
                        <a:spcAft>
                          <a:spcPts val="0"/>
                        </a:spcAft>
                      </a:pPr>
                      <a:r>
                        <a:rPr lang="id-ID" sz="600" dirty="0">
                          <a:effectLst/>
                        </a:rPr>
                        <a:t>Average</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ctr"/>
                </a:tc>
                <a:tc hMerge="1">
                  <a:txBody>
                    <a:bodyPr/>
                    <a:lstStyle/>
                    <a:p>
                      <a:endParaRPr lang="en-US"/>
                    </a:p>
                  </a:txBody>
                  <a:tcPr/>
                </a:tc>
                <a:tc>
                  <a:txBody>
                    <a:bodyPr/>
                    <a:lstStyle/>
                    <a:p>
                      <a:pPr algn="ctr">
                        <a:lnSpc>
                          <a:spcPct val="150000"/>
                        </a:lnSpc>
                        <a:spcAft>
                          <a:spcPts val="0"/>
                        </a:spcAft>
                      </a:pPr>
                      <a:r>
                        <a:rPr lang="id-ID" sz="600" dirty="0">
                          <a:effectLst/>
                        </a:rPr>
                        <a:t>96,47</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274" marR="49274" marT="0"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60304657"/>
              </p:ext>
            </p:extLst>
          </p:nvPr>
        </p:nvGraphicFramePr>
        <p:xfrm>
          <a:off x="6647032" y="2088191"/>
          <a:ext cx="4377527" cy="3566160"/>
        </p:xfrm>
        <a:graphic>
          <a:graphicData uri="http://schemas.openxmlformats.org/drawingml/2006/table">
            <a:tbl>
              <a:tblPr firstRow="1" firstCol="1" bandRow="1">
                <a:tableStyleId>{5C22544A-7EE6-4342-B048-85BDC9FD1C3A}</a:tableStyleId>
              </a:tblPr>
              <a:tblGrid>
                <a:gridCol w="637480"/>
                <a:gridCol w="642274"/>
                <a:gridCol w="642274"/>
                <a:gridCol w="502315"/>
                <a:gridCol w="502315"/>
                <a:gridCol w="496085"/>
                <a:gridCol w="496085"/>
                <a:gridCol w="458699"/>
              </a:tblGrid>
              <a:tr h="136652">
                <a:tc rowSpan="2">
                  <a:txBody>
                    <a:bodyPr/>
                    <a:lstStyle/>
                    <a:p>
                      <a:pPr algn="ctr">
                        <a:lnSpc>
                          <a:spcPct val="150000"/>
                        </a:lnSpc>
                        <a:spcAft>
                          <a:spcPts val="0"/>
                        </a:spcAft>
                      </a:pPr>
                      <a:r>
                        <a:rPr lang="id-ID" sz="600">
                          <a:effectLst/>
                        </a:rPr>
                        <a:t>No</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gridSpan="4">
                  <a:txBody>
                    <a:bodyPr/>
                    <a:lstStyle/>
                    <a:p>
                      <a:pPr algn="ctr">
                        <a:lnSpc>
                          <a:spcPct val="150000"/>
                        </a:lnSpc>
                        <a:spcAft>
                          <a:spcPts val="0"/>
                        </a:spcAft>
                      </a:pPr>
                      <a:r>
                        <a:rPr lang="id-ID" sz="600">
                          <a:effectLst/>
                        </a:rPr>
                        <a:t>Trayektori terdeteksi dari pukulan pertama hingga mendarat</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a:lnSpc>
                          <a:spcPct val="150000"/>
                        </a:lnSpc>
                        <a:spcAft>
                          <a:spcPts val="0"/>
                        </a:spcAft>
                      </a:pPr>
                      <a:r>
                        <a:rPr lang="id-ID" sz="600">
                          <a:effectLst/>
                        </a:rPr>
                        <a:t>Obyek terdeteksi dalam trayektori</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hMerge="1">
                  <a:txBody>
                    <a:bodyPr/>
                    <a:lstStyle/>
                    <a:p>
                      <a:endParaRPr lang="en-US"/>
                    </a:p>
                  </a:txBody>
                  <a:tcPr/>
                </a:tc>
                <a:tc hMerge="1">
                  <a:txBody>
                    <a:bodyPr/>
                    <a:lstStyle/>
                    <a:p>
                      <a:endParaRPr lang="en-US"/>
                    </a:p>
                  </a:txBody>
                  <a:tcPr/>
                </a:tc>
              </a:tr>
              <a:tr h="409956">
                <a:tc vMerge="1">
                  <a:txBody>
                    <a:bodyPr/>
                    <a:lstStyle/>
                    <a:p>
                      <a:endParaRPr lang="en-US"/>
                    </a:p>
                  </a:txBody>
                  <a:tcPr/>
                </a:tc>
                <a:tc>
                  <a:txBody>
                    <a:bodyPr/>
                    <a:lstStyle/>
                    <a:p>
                      <a:pPr algn="ctr">
                        <a:lnSpc>
                          <a:spcPct val="150000"/>
                        </a:lnSpc>
                        <a:spcAft>
                          <a:spcPts val="0"/>
                        </a:spcAft>
                      </a:pPr>
                      <a:r>
                        <a:rPr lang="id-ID" sz="600">
                          <a:effectLst/>
                        </a:rPr>
                        <a:t>Pukulan pertama (detik)</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Terdeteksi pertama (detik)</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Mendarat (detik)</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Persentase</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Terdeteksi</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Terprediksi</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Persentase</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1,76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1,96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86,11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90,63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5,48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5,68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88,37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97,44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1,76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2,04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3,44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83,33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86,11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4,36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4,64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6,04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83,33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94,29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3,56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87,18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83,33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4,49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6,08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93,08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89,47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2,32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3,96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82,93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77,14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4,92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5,24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6,60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80,95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83,78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1,52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2,76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83,78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75,00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3,72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5,32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72,50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1,24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1,52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2,60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79,41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80,65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3,76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82,86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93,33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1,32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1,56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2,68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82,35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84,38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7,52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7,72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9,04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86,84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76,47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2,56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2,88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81,40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86,11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5,08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6,36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75,00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89,66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2,44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2,64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3,80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85,29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86,21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4,56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6,04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83,78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77,42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1,48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2,84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80,95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89,47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20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5,36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87,18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gridSpan="4">
                  <a:txBody>
                    <a:bodyPr/>
                    <a:lstStyle/>
                    <a:p>
                      <a:pPr algn="ctr">
                        <a:lnSpc>
                          <a:spcPct val="150000"/>
                        </a:lnSpc>
                        <a:spcAft>
                          <a:spcPts val="0"/>
                        </a:spcAft>
                      </a:pPr>
                      <a:r>
                        <a:rPr lang="id-ID" sz="600">
                          <a:effectLst/>
                        </a:rPr>
                        <a:t>Average</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lnSpc>
                          <a:spcPct val="150000"/>
                        </a:lnSpc>
                        <a:spcAft>
                          <a:spcPts val="0"/>
                        </a:spcAft>
                      </a:pPr>
                      <a:r>
                        <a:rPr lang="id-ID" sz="600">
                          <a:effectLst/>
                        </a:rPr>
                        <a:t>83,33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gridSpan="2">
                  <a:txBody>
                    <a:bodyPr/>
                    <a:lstStyle/>
                    <a:p>
                      <a:pPr algn="ctr">
                        <a:lnSpc>
                          <a:spcPct val="150000"/>
                        </a:lnSpc>
                        <a:spcAft>
                          <a:spcPts val="0"/>
                        </a:spcAft>
                      </a:pPr>
                      <a:r>
                        <a:rPr lang="id-ID" sz="600">
                          <a:effectLst/>
                        </a:rPr>
                        <a:t>Average</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hMerge="1">
                  <a:txBody>
                    <a:bodyPr/>
                    <a:lstStyle/>
                    <a:p>
                      <a:endParaRPr lang="en-US"/>
                    </a:p>
                  </a:txBody>
                  <a:tcPr/>
                </a:tc>
                <a:tc>
                  <a:txBody>
                    <a:bodyPr/>
                    <a:lstStyle/>
                    <a:p>
                      <a:pPr algn="ctr">
                        <a:lnSpc>
                          <a:spcPct val="150000"/>
                        </a:lnSpc>
                        <a:spcAft>
                          <a:spcPts val="0"/>
                        </a:spcAft>
                      </a:pPr>
                      <a:r>
                        <a:rPr lang="id-ID" sz="600" dirty="0">
                          <a:effectLst/>
                        </a:rPr>
                        <a:t>85,54</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bl>
          </a:graphicData>
        </a:graphic>
      </p:graphicFrame>
      <p:sp>
        <p:nvSpPr>
          <p:cNvPr id="6" name="TextBox 5"/>
          <p:cNvSpPr txBox="1"/>
          <p:nvPr/>
        </p:nvSpPr>
        <p:spPr>
          <a:xfrm>
            <a:off x="1906438" y="5615796"/>
            <a:ext cx="2794958" cy="646331"/>
          </a:xfrm>
          <a:prstGeom prst="rect">
            <a:avLst/>
          </a:prstGeom>
          <a:noFill/>
        </p:spPr>
        <p:txBody>
          <a:bodyPr wrap="square" rtlCol="0">
            <a:spAutoFit/>
          </a:bodyPr>
          <a:lstStyle/>
          <a:p>
            <a:pPr algn="ctr"/>
            <a:r>
              <a:rPr lang="id-ID" dirty="0"/>
              <a:t>Tabel Uji Arah Obyek Mendekati Kamera</a:t>
            </a:r>
            <a:endParaRPr lang="en-US" dirty="0"/>
          </a:p>
        </p:txBody>
      </p:sp>
      <p:sp>
        <p:nvSpPr>
          <p:cNvPr id="7" name="TextBox 6"/>
          <p:cNvSpPr txBox="1"/>
          <p:nvPr/>
        </p:nvSpPr>
        <p:spPr>
          <a:xfrm>
            <a:off x="7536612" y="5615795"/>
            <a:ext cx="2794958" cy="646331"/>
          </a:xfrm>
          <a:prstGeom prst="rect">
            <a:avLst/>
          </a:prstGeom>
          <a:noFill/>
        </p:spPr>
        <p:txBody>
          <a:bodyPr wrap="square" rtlCol="0">
            <a:spAutoFit/>
          </a:bodyPr>
          <a:lstStyle/>
          <a:p>
            <a:pPr algn="ctr"/>
            <a:r>
              <a:rPr lang="id-ID" dirty="0"/>
              <a:t>Tabel Uji Arah Obyek </a:t>
            </a:r>
            <a:r>
              <a:rPr lang="id-ID" dirty="0" smtClean="0"/>
              <a:t>Men</a:t>
            </a:r>
            <a:r>
              <a:rPr lang="en-US" dirty="0" err="1" smtClean="0"/>
              <a:t>jauhi</a:t>
            </a:r>
            <a:r>
              <a:rPr lang="id-ID" dirty="0" smtClean="0"/>
              <a:t> </a:t>
            </a:r>
            <a:r>
              <a:rPr lang="id-ID" dirty="0"/>
              <a:t>Kamera</a:t>
            </a:r>
            <a:endParaRPr lang="en-US" dirty="0"/>
          </a:p>
        </p:txBody>
      </p:sp>
    </p:spTree>
    <p:extLst>
      <p:ext uri="{BB962C8B-B14F-4D97-AF65-F5344CB8AC3E}">
        <p14:creationId xmlns:p14="http://schemas.microsoft.com/office/powerpoint/2010/main" val="202809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2000" dirty="0" err="1"/>
              <a:t>Analisis</a:t>
            </a:r>
            <a:r>
              <a:rPr lang="en-US" sz="2000" dirty="0"/>
              <a:t> </a:t>
            </a:r>
            <a:r>
              <a:rPr lang="en-US" sz="2000" dirty="0" err="1"/>
              <a:t>Pengaruh</a:t>
            </a:r>
            <a:r>
              <a:rPr lang="en-US" sz="2000" dirty="0"/>
              <a:t> </a:t>
            </a:r>
            <a:r>
              <a:rPr lang="en-US" sz="2000" dirty="0" err="1"/>
              <a:t>Perbedaan</a:t>
            </a:r>
            <a:r>
              <a:rPr lang="en-US" sz="2000" dirty="0"/>
              <a:t> </a:t>
            </a:r>
            <a:r>
              <a:rPr lang="en-US" sz="2000" dirty="0" err="1"/>
              <a:t>Warna</a:t>
            </a:r>
            <a:r>
              <a:rPr lang="en-US" sz="2000" dirty="0"/>
              <a:t> </a:t>
            </a:r>
            <a:r>
              <a:rPr lang="en-US" sz="2000" dirty="0" err="1"/>
              <a:t>Obyek</a:t>
            </a:r>
            <a:r>
              <a:rPr lang="en-US" sz="2000" dirty="0"/>
              <a:t> </a:t>
            </a:r>
            <a:r>
              <a:rPr lang="en-US" sz="2000" dirty="0" err="1"/>
              <a:t>dengan</a:t>
            </a:r>
            <a:r>
              <a:rPr lang="en-US" sz="2000" dirty="0"/>
              <a:t> </a:t>
            </a:r>
            <a:r>
              <a:rPr lang="en-US" sz="2000" dirty="0" err="1"/>
              <a:t>Latar</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560582564"/>
              </p:ext>
            </p:extLst>
          </p:nvPr>
        </p:nvGraphicFramePr>
        <p:xfrm>
          <a:off x="2904716" y="2424621"/>
          <a:ext cx="6101259" cy="3427476"/>
        </p:xfrm>
        <a:graphic>
          <a:graphicData uri="http://schemas.openxmlformats.org/drawingml/2006/table">
            <a:tbl>
              <a:tblPr firstRow="1" firstCol="1" bandRow="1">
                <a:tableStyleId>{5C22544A-7EE6-4342-B048-85BDC9FD1C3A}</a:tableStyleId>
              </a:tblPr>
              <a:tblGrid>
                <a:gridCol w="783946"/>
                <a:gridCol w="784562"/>
                <a:gridCol w="784562"/>
                <a:gridCol w="761812"/>
                <a:gridCol w="761812"/>
                <a:gridCol w="700941"/>
                <a:gridCol w="761812"/>
                <a:gridCol w="761812"/>
              </a:tblGrid>
              <a:tr h="136652">
                <a:tc rowSpan="2">
                  <a:txBody>
                    <a:bodyPr/>
                    <a:lstStyle/>
                    <a:p>
                      <a:pPr algn="ctr">
                        <a:lnSpc>
                          <a:spcPct val="150000"/>
                        </a:lnSpc>
                        <a:spcAft>
                          <a:spcPts val="0"/>
                        </a:spcAft>
                      </a:pPr>
                      <a:r>
                        <a:rPr lang="id-ID" sz="600">
                          <a:effectLst/>
                        </a:rPr>
                        <a:t>No</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gridSpan="4">
                  <a:txBody>
                    <a:bodyPr/>
                    <a:lstStyle/>
                    <a:p>
                      <a:pPr algn="ctr">
                        <a:lnSpc>
                          <a:spcPct val="150000"/>
                        </a:lnSpc>
                        <a:spcAft>
                          <a:spcPts val="0"/>
                        </a:spcAft>
                      </a:pPr>
                      <a:r>
                        <a:rPr lang="id-ID" sz="600">
                          <a:effectLst/>
                        </a:rPr>
                        <a:t>Trayektori terdeteksi dari pukulan pertama hingga mendarat</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a:lnSpc>
                          <a:spcPct val="150000"/>
                        </a:lnSpc>
                        <a:spcAft>
                          <a:spcPts val="0"/>
                        </a:spcAft>
                      </a:pPr>
                      <a:r>
                        <a:rPr lang="id-ID" sz="600">
                          <a:effectLst/>
                        </a:rPr>
                        <a:t>Obyek terdeteksi dalam trayektori</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hMerge="1">
                  <a:txBody>
                    <a:bodyPr/>
                    <a:lstStyle/>
                    <a:p>
                      <a:endParaRPr lang="en-US"/>
                    </a:p>
                  </a:txBody>
                  <a:tcPr/>
                </a:tc>
                <a:tc hMerge="1">
                  <a:txBody>
                    <a:bodyPr/>
                    <a:lstStyle/>
                    <a:p>
                      <a:endParaRPr lang="en-US"/>
                    </a:p>
                  </a:txBody>
                  <a:tcPr/>
                </a:tc>
              </a:tr>
              <a:tr h="409956">
                <a:tc vMerge="1">
                  <a:txBody>
                    <a:bodyPr/>
                    <a:lstStyle/>
                    <a:p>
                      <a:endParaRPr lang="en-US"/>
                    </a:p>
                  </a:txBody>
                  <a:tcPr/>
                </a:tc>
                <a:tc>
                  <a:txBody>
                    <a:bodyPr/>
                    <a:lstStyle/>
                    <a:p>
                      <a:pPr algn="ctr">
                        <a:lnSpc>
                          <a:spcPct val="150000"/>
                        </a:lnSpc>
                        <a:spcAft>
                          <a:spcPts val="0"/>
                        </a:spcAft>
                      </a:pPr>
                      <a:r>
                        <a:rPr lang="id-ID" sz="600">
                          <a:effectLst/>
                        </a:rPr>
                        <a:t>Pukulan pertama (detik)</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Terdeteksi pertama (detik)</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Mendarat (detik)</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Persentase</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Terdeteksi</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Terprediksi</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Persentase</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0,44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46,15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89,47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2,76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4,36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1,88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31,25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5,92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37,21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94,12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0,72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1,92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16,67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85,71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3,52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3,92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30,30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81,82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0,64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29,27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92,31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3,56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4,08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29,21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85,71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1,32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2,48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27,59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3,48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4,96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10,81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75,00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2,84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3,20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25,71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5,52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15,79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2,92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3,56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41,03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82,35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4,24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5,68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5,92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14,29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1,4</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2,68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2,96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17,95</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3,88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5,08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5,32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16,67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0,76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2,40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14,63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4,60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22,86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19</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1,88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2,88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3,28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28,57</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100,00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pPr algn="ctr">
                        <a:lnSpc>
                          <a:spcPct val="150000"/>
                        </a:lnSpc>
                        <a:spcAft>
                          <a:spcPts val="0"/>
                        </a:spcAft>
                      </a:pPr>
                      <a:r>
                        <a:rPr lang="id-ID" sz="600">
                          <a:effectLst/>
                        </a:rPr>
                        <a:t>20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3,92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4,96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5,48</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33,33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13</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a:txBody>
                    <a:bodyPr/>
                    <a:lstStyle/>
                    <a:p>
                      <a:pPr algn="ctr">
                        <a:lnSpc>
                          <a:spcPct val="150000"/>
                        </a:lnSpc>
                        <a:spcAft>
                          <a:spcPts val="0"/>
                        </a:spcAft>
                      </a:pPr>
                      <a:r>
                        <a:rPr lang="id-ID" sz="600">
                          <a:effectLst/>
                        </a:rPr>
                        <a:t>92,86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r h="136652">
                <a:tc>
                  <a:txBody>
                    <a:bodyPr/>
                    <a:lstStyle/>
                    <a:p>
                      <a:endParaRPr lang="en-US" sz="800">
                        <a:effectLst/>
                        <a:latin typeface="Calibri" panose="020F0502020204030204" pitchFamily="34" charset="0"/>
                      </a:endParaRPr>
                    </a:p>
                  </a:txBody>
                  <a:tcPr marL="51244" marR="51244" marT="0" marB="0" anchor="ctr"/>
                </a:tc>
                <a:tc gridSpan="3">
                  <a:txBody>
                    <a:bodyPr/>
                    <a:lstStyle/>
                    <a:p>
                      <a:pPr algn="ctr">
                        <a:lnSpc>
                          <a:spcPct val="150000"/>
                        </a:lnSpc>
                        <a:spcAft>
                          <a:spcPts val="0"/>
                        </a:spcAft>
                      </a:pPr>
                      <a:r>
                        <a:rPr lang="id-ID" sz="600">
                          <a:effectLst/>
                        </a:rPr>
                        <a:t>Average</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hMerge="1">
                  <a:txBody>
                    <a:bodyPr/>
                    <a:lstStyle/>
                    <a:p>
                      <a:endParaRPr lang="en-US"/>
                    </a:p>
                  </a:txBody>
                  <a:tcPr/>
                </a:tc>
                <a:tc hMerge="1">
                  <a:txBody>
                    <a:bodyPr/>
                    <a:lstStyle/>
                    <a:p>
                      <a:endParaRPr lang="en-US"/>
                    </a:p>
                  </a:txBody>
                  <a:tcPr/>
                </a:tc>
                <a:tc>
                  <a:txBody>
                    <a:bodyPr/>
                    <a:lstStyle/>
                    <a:p>
                      <a:pPr algn="ctr">
                        <a:lnSpc>
                          <a:spcPct val="150000"/>
                        </a:lnSpc>
                        <a:spcAft>
                          <a:spcPts val="0"/>
                        </a:spcAft>
                      </a:pPr>
                      <a:r>
                        <a:rPr lang="id-ID" sz="600">
                          <a:effectLst/>
                        </a:rPr>
                        <a:t>24,96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gridSpan="2">
                  <a:txBody>
                    <a:bodyPr/>
                    <a:lstStyle/>
                    <a:p>
                      <a:pPr algn="ctr">
                        <a:lnSpc>
                          <a:spcPct val="150000"/>
                        </a:lnSpc>
                        <a:spcAft>
                          <a:spcPts val="0"/>
                        </a:spcAft>
                      </a:pPr>
                      <a:r>
                        <a:rPr lang="id-ID" sz="600">
                          <a:effectLst/>
                        </a:rPr>
                        <a:t>Average</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c hMerge="1">
                  <a:txBody>
                    <a:bodyPr/>
                    <a:lstStyle/>
                    <a:p>
                      <a:endParaRPr lang="en-US"/>
                    </a:p>
                  </a:txBody>
                  <a:tcPr/>
                </a:tc>
                <a:tc>
                  <a:txBody>
                    <a:bodyPr/>
                    <a:lstStyle/>
                    <a:p>
                      <a:pPr algn="ctr">
                        <a:lnSpc>
                          <a:spcPct val="150000"/>
                        </a:lnSpc>
                        <a:spcAft>
                          <a:spcPts val="0"/>
                        </a:spcAft>
                      </a:pPr>
                      <a:r>
                        <a:rPr lang="id-ID" sz="600" dirty="0">
                          <a:effectLst/>
                        </a:rPr>
                        <a:t>92,47</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244" marR="51244" marT="0" marB="0" anchor="ctr"/>
                </a:tc>
              </a:tr>
            </a:tbl>
          </a:graphicData>
        </a:graphic>
      </p:graphicFrame>
    </p:spTree>
    <p:extLst>
      <p:ext uri="{BB962C8B-B14F-4D97-AF65-F5344CB8AC3E}">
        <p14:creationId xmlns:p14="http://schemas.microsoft.com/office/powerpoint/2010/main" val="427706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Kesimpulan</a:t>
            </a:r>
            <a:endParaRPr lang="en-US" dirty="0"/>
          </a:p>
        </p:txBody>
      </p:sp>
      <p:sp>
        <p:nvSpPr>
          <p:cNvPr id="3" name="Content Placeholder 2"/>
          <p:cNvSpPr>
            <a:spLocks noGrp="1"/>
          </p:cNvSpPr>
          <p:nvPr>
            <p:ph idx="1"/>
          </p:nvPr>
        </p:nvSpPr>
        <p:spPr/>
        <p:txBody>
          <a:bodyPr>
            <a:normAutofit fontScale="62500" lnSpcReduction="20000"/>
          </a:bodyPr>
          <a:lstStyle/>
          <a:p>
            <a:pPr lvl="0"/>
            <a:r>
              <a:rPr lang="id-ID" dirty="0"/>
              <a:t>Hasil pengujian sistem pada obyek statis menunjukkan sistem dapat mendeteksi posisi obyek di ruang tiga dimensi dengan menggunakan metode epipolar geometri. Namun, masih terlihat adanya peningkatan nilai error posisi obyek yang meningkat seiring dengan meningkatnya jarak obyek dengan kamera, hal ini dikarenakan faktor kalibrasi sudut kamera yang dilakukan secara manual sehingga tidak benar-benar sesuai dengan perhitungan.</a:t>
            </a:r>
            <a:r>
              <a:rPr lang="en-US" dirty="0"/>
              <a:t>.</a:t>
            </a:r>
          </a:p>
          <a:p>
            <a:pPr lvl="0"/>
            <a:r>
              <a:rPr lang="id-ID" dirty="0"/>
              <a:t>Hasil pengujian sistem pada obyek bergerak menunjukkan sistem dapat mendeteksi rata-rata 83.33% trayektori </a:t>
            </a:r>
            <a:r>
              <a:rPr lang="id-ID" i="1" dirty="0"/>
              <a:t>shuttle cock</a:t>
            </a:r>
            <a:r>
              <a:rPr lang="id-ID" dirty="0"/>
              <a:t> dengan persentase deteksi rata-rata dalam satu trayektori 85.54%. Serta sistem masih dapat melanjutkan deteksi meskipun kehilangan obyek di tengah-tengah trayektori, maka dapat disimpulkan algoritma camshift berbasis Kalman filter adalah algoritma yang baik dalam pendeteksian trayektori </a:t>
            </a:r>
            <a:r>
              <a:rPr lang="id-ID" i="1" dirty="0"/>
              <a:t>shuttle cock</a:t>
            </a:r>
            <a:r>
              <a:rPr lang="id-ID" dirty="0"/>
              <a:t>.</a:t>
            </a:r>
            <a:endParaRPr lang="en-US" dirty="0"/>
          </a:p>
          <a:p>
            <a:pPr lvl="0"/>
            <a:r>
              <a:rPr lang="id-ID" dirty="0"/>
              <a:t>Setelah dilakukan perubahan arah </a:t>
            </a:r>
            <a:r>
              <a:rPr lang="id-ID" i="1" dirty="0"/>
              <a:t>shuttle cock</a:t>
            </a:r>
            <a:r>
              <a:rPr lang="id-ID" dirty="0"/>
              <a:t> menuju ke arah kamera, trayektori terdeteksi turun menjadi rata-rata 73.5% namun persentase deteksi meningkat hingga 96.47%. Hasil ini sesuai dengan hasil pengujian pada obyek statis di mana obyek yang lebih dekat dengan kamera akan memiliki akurasi pembacaan posisi yang lebih tinggi.</a:t>
            </a:r>
            <a:endParaRPr lang="en-US" dirty="0"/>
          </a:p>
          <a:p>
            <a:pPr lvl="0"/>
            <a:r>
              <a:rPr lang="id-ID" dirty="0"/>
              <a:t>Setelah dilakukan perubahan warna obyek sehingga menyerupai latar gambar yang di ambil. Trayektori terdeteksi turun hingga rata-rata 24.96%. Hal ini menunjukkan perbedaan warna obyek dengan latar gambar sangat berpengaruh pada hasil yang didapatkan sistem.</a:t>
            </a:r>
            <a:endParaRPr lang="en-US" dirty="0"/>
          </a:p>
          <a:p>
            <a:r>
              <a:rPr lang="en-US" dirty="0" err="1"/>
              <a:t>Setelah</a:t>
            </a:r>
            <a:r>
              <a:rPr lang="en-US" dirty="0"/>
              <a:t> </a:t>
            </a:r>
            <a:r>
              <a:rPr lang="en-US" dirty="0" err="1"/>
              <a:t>dilakukan</a:t>
            </a:r>
            <a:r>
              <a:rPr lang="en-US" dirty="0"/>
              <a:t> </a:t>
            </a:r>
            <a:r>
              <a:rPr lang="en-US" dirty="0" err="1"/>
              <a:t>percobaan</a:t>
            </a:r>
            <a:r>
              <a:rPr lang="en-US" dirty="0"/>
              <a:t> </a:t>
            </a:r>
            <a:r>
              <a:rPr lang="en-US" dirty="0" err="1"/>
              <a:t>dengan</a:t>
            </a:r>
            <a:r>
              <a:rPr lang="en-US" dirty="0"/>
              <a:t> </a:t>
            </a:r>
            <a:r>
              <a:rPr lang="en-US" dirty="0" err="1"/>
              <a:t>pencahayaan</a:t>
            </a:r>
            <a:r>
              <a:rPr lang="en-US" dirty="0"/>
              <a:t> minimal </a:t>
            </a:r>
            <a:r>
              <a:rPr lang="en-US" dirty="0" err="1"/>
              <a:t>pada</a:t>
            </a:r>
            <a:r>
              <a:rPr lang="en-US" dirty="0"/>
              <a:t> </a:t>
            </a:r>
            <a:r>
              <a:rPr lang="en-US" dirty="0" err="1"/>
              <a:t>malam</a:t>
            </a:r>
            <a:r>
              <a:rPr lang="en-US" dirty="0"/>
              <a:t> </a:t>
            </a:r>
            <a:r>
              <a:rPr lang="en-US" dirty="0" err="1"/>
              <a:t>hari</a:t>
            </a:r>
            <a:r>
              <a:rPr lang="en-US" dirty="0"/>
              <a:t>, </a:t>
            </a:r>
            <a:r>
              <a:rPr lang="en-US" dirty="0" err="1"/>
              <a:t>hasilnya</a:t>
            </a:r>
            <a:r>
              <a:rPr lang="en-US" dirty="0"/>
              <a:t> </a:t>
            </a:r>
            <a:r>
              <a:rPr lang="en-US" dirty="0" err="1"/>
              <a:t>menunjukkan</a:t>
            </a:r>
            <a:r>
              <a:rPr lang="en-US" dirty="0"/>
              <a:t> </a:t>
            </a:r>
            <a:r>
              <a:rPr lang="en-US" dirty="0" err="1"/>
              <a:t>bahwa</a:t>
            </a:r>
            <a:r>
              <a:rPr lang="en-US" dirty="0"/>
              <a:t> </a:t>
            </a:r>
            <a:r>
              <a:rPr lang="en-US" dirty="0" err="1"/>
              <a:t>sistem</a:t>
            </a:r>
            <a:r>
              <a:rPr lang="en-US" dirty="0"/>
              <a:t> </a:t>
            </a:r>
            <a:r>
              <a:rPr lang="en-US" dirty="0" err="1"/>
              <a:t>tidak</a:t>
            </a:r>
            <a:r>
              <a:rPr lang="en-US" dirty="0"/>
              <a:t> </a:t>
            </a:r>
            <a:r>
              <a:rPr lang="en-US" dirty="0" err="1"/>
              <a:t>dapat</a:t>
            </a:r>
            <a:r>
              <a:rPr lang="en-US" dirty="0"/>
              <a:t> </a:t>
            </a:r>
            <a:r>
              <a:rPr lang="en-US" dirty="0" err="1"/>
              <a:t>membedakan</a:t>
            </a:r>
            <a:r>
              <a:rPr lang="en-US" dirty="0"/>
              <a:t> </a:t>
            </a:r>
            <a:r>
              <a:rPr lang="en-US" dirty="0" err="1"/>
              <a:t>obyek</a:t>
            </a:r>
            <a:r>
              <a:rPr lang="en-US" dirty="0"/>
              <a:t> </a:t>
            </a:r>
            <a:r>
              <a:rPr lang="en-US" dirty="0" err="1"/>
              <a:t>dengan</a:t>
            </a:r>
            <a:r>
              <a:rPr lang="en-US" dirty="0"/>
              <a:t> </a:t>
            </a:r>
            <a:r>
              <a:rPr lang="en-US" dirty="0" err="1"/>
              <a:t>titik-titik</a:t>
            </a:r>
            <a:r>
              <a:rPr lang="en-US" dirty="0"/>
              <a:t> yang </a:t>
            </a:r>
            <a:r>
              <a:rPr lang="en-US" dirty="0" err="1"/>
              <a:t>dihasilkan</a:t>
            </a:r>
            <a:r>
              <a:rPr lang="en-US" dirty="0"/>
              <a:t> </a:t>
            </a:r>
            <a:r>
              <a:rPr lang="en-US" dirty="0" err="1"/>
              <a:t>oleh</a:t>
            </a:r>
            <a:r>
              <a:rPr lang="en-US" dirty="0"/>
              <a:t> </a:t>
            </a:r>
            <a:r>
              <a:rPr lang="en-US" i="1" dirty="0"/>
              <a:t>noise</a:t>
            </a:r>
            <a:r>
              <a:rPr lang="en-US" dirty="0"/>
              <a:t>, </a:t>
            </a:r>
            <a:r>
              <a:rPr lang="en-US" dirty="0" err="1"/>
              <a:t>sehingga</a:t>
            </a:r>
            <a:r>
              <a:rPr lang="en-US" dirty="0"/>
              <a:t> </a:t>
            </a:r>
            <a:r>
              <a:rPr lang="en-US" dirty="0" err="1"/>
              <a:t>sistem</a:t>
            </a:r>
            <a:r>
              <a:rPr lang="en-US" dirty="0"/>
              <a:t> </a:t>
            </a:r>
            <a:r>
              <a:rPr lang="en-US" dirty="0" err="1"/>
              <a:t>sama</a:t>
            </a:r>
            <a:r>
              <a:rPr lang="en-US" dirty="0"/>
              <a:t> </a:t>
            </a:r>
            <a:r>
              <a:rPr lang="en-US" dirty="0" err="1"/>
              <a:t>sekali</a:t>
            </a:r>
            <a:r>
              <a:rPr lang="en-US" dirty="0"/>
              <a:t> </a:t>
            </a:r>
            <a:r>
              <a:rPr lang="en-US" dirty="0" err="1"/>
              <a:t>tidak</a:t>
            </a:r>
            <a:r>
              <a:rPr lang="en-US" dirty="0"/>
              <a:t> </a:t>
            </a:r>
            <a:r>
              <a:rPr lang="en-US" dirty="0" err="1"/>
              <a:t>dapat</a:t>
            </a:r>
            <a:r>
              <a:rPr lang="en-US" dirty="0"/>
              <a:t> </a:t>
            </a:r>
            <a:r>
              <a:rPr lang="en-US" dirty="0" err="1"/>
              <a:t>digunakan</a:t>
            </a:r>
            <a:r>
              <a:rPr lang="en-US" dirty="0"/>
              <a:t>. Hal </a:t>
            </a:r>
            <a:r>
              <a:rPr lang="en-US" dirty="0" err="1"/>
              <a:t>ini</a:t>
            </a:r>
            <a:r>
              <a:rPr lang="en-US" dirty="0"/>
              <a:t> </a:t>
            </a:r>
            <a:r>
              <a:rPr lang="en-US" dirty="0" err="1"/>
              <a:t>menunjukkan</a:t>
            </a:r>
            <a:r>
              <a:rPr lang="en-US" dirty="0"/>
              <a:t> </a:t>
            </a:r>
            <a:r>
              <a:rPr lang="en-US" dirty="0" err="1"/>
              <a:t>bahwa</a:t>
            </a:r>
            <a:r>
              <a:rPr lang="en-US" dirty="0"/>
              <a:t> </a:t>
            </a:r>
            <a:r>
              <a:rPr lang="en-US" dirty="0" err="1"/>
              <a:t>pencahayaan</a:t>
            </a:r>
            <a:r>
              <a:rPr lang="en-US" dirty="0"/>
              <a:t> </a:t>
            </a:r>
            <a:r>
              <a:rPr lang="en-US" dirty="0" err="1"/>
              <a:t>ruangan</a:t>
            </a:r>
            <a:r>
              <a:rPr lang="en-US" dirty="0"/>
              <a:t> </a:t>
            </a:r>
            <a:r>
              <a:rPr lang="en-US" dirty="0" err="1"/>
              <a:t>memiliki</a:t>
            </a:r>
            <a:r>
              <a:rPr lang="en-US" dirty="0"/>
              <a:t> </a:t>
            </a:r>
            <a:r>
              <a:rPr lang="en-US" dirty="0" err="1"/>
              <a:t>pengaruh</a:t>
            </a:r>
            <a:r>
              <a:rPr lang="en-US" dirty="0"/>
              <a:t> yang </a:t>
            </a:r>
            <a:r>
              <a:rPr lang="en-US" dirty="0" err="1"/>
              <a:t>sangat</a:t>
            </a:r>
            <a:r>
              <a:rPr lang="en-US" dirty="0"/>
              <a:t> </a:t>
            </a:r>
            <a:r>
              <a:rPr lang="en-US" dirty="0" err="1"/>
              <a:t>signifikan</a:t>
            </a:r>
            <a:r>
              <a:rPr lang="en-US" dirty="0"/>
              <a:t> </a:t>
            </a:r>
            <a:r>
              <a:rPr lang="en-US" dirty="0" err="1"/>
              <a:t>terhadap</a:t>
            </a:r>
            <a:r>
              <a:rPr lang="en-US" dirty="0"/>
              <a:t> </a:t>
            </a:r>
            <a:r>
              <a:rPr lang="en-US" dirty="0" err="1"/>
              <a:t>sistem</a:t>
            </a:r>
            <a:r>
              <a:rPr lang="en-US" dirty="0"/>
              <a:t>.</a:t>
            </a:r>
            <a:endParaRPr lang="en-US" dirty="0"/>
          </a:p>
        </p:txBody>
      </p:sp>
    </p:spTree>
    <p:extLst>
      <p:ext uri="{BB962C8B-B14F-4D97-AF65-F5344CB8AC3E}">
        <p14:creationId xmlns:p14="http://schemas.microsoft.com/office/powerpoint/2010/main" val="187816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938" y="3656482"/>
            <a:ext cx="8761413" cy="706964"/>
          </a:xfrm>
        </p:spPr>
        <p:txBody>
          <a:bodyPr/>
          <a:lstStyle/>
          <a:p>
            <a:pPr algn="r"/>
            <a:r>
              <a:rPr lang="en-US" b="1" dirty="0" err="1" smtClean="0">
                <a:solidFill>
                  <a:schemeClr val="tx1"/>
                </a:solidFill>
              </a:rPr>
              <a:t>Terima</a:t>
            </a:r>
            <a:r>
              <a:rPr lang="en-US" b="1" dirty="0" smtClean="0">
                <a:solidFill>
                  <a:schemeClr val="tx1"/>
                </a:solidFill>
              </a:rPr>
              <a:t> </a:t>
            </a:r>
            <a:r>
              <a:rPr lang="en-US" b="1" dirty="0" err="1" smtClean="0">
                <a:solidFill>
                  <a:schemeClr val="tx1"/>
                </a:solidFill>
              </a:rPr>
              <a:t>Kasih</a:t>
            </a:r>
            <a:endParaRPr lang="en-US" b="1" dirty="0">
              <a:solidFill>
                <a:schemeClr val="tx1"/>
              </a:solidFill>
            </a:endParaRPr>
          </a:p>
        </p:txBody>
      </p:sp>
    </p:spTree>
    <p:extLst>
      <p:ext uri="{BB962C8B-B14F-4D97-AF65-F5344CB8AC3E}">
        <p14:creationId xmlns:p14="http://schemas.microsoft.com/office/powerpoint/2010/main" val="405847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idx="1"/>
          </p:nvPr>
        </p:nvSpPr>
        <p:spPr/>
        <p:txBody>
          <a:bodyPr/>
          <a:lstStyle/>
          <a:p>
            <a:r>
              <a:rPr lang="en-US" dirty="0" err="1" smtClean="0"/>
              <a:t>Pendahuluan</a:t>
            </a:r>
            <a:endParaRPr lang="en-US" dirty="0" smtClean="0"/>
          </a:p>
          <a:p>
            <a:r>
              <a:rPr lang="en-US" dirty="0" err="1" smtClean="0"/>
              <a:t>Dasar</a:t>
            </a:r>
            <a:r>
              <a:rPr lang="en-US" dirty="0" smtClean="0"/>
              <a:t> </a:t>
            </a:r>
            <a:r>
              <a:rPr lang="en-US" dirty="0" err="1" smtClean="0"/>
              <a:t>Teori</a:t>
            </a:r>
            <a:endParaRPr lang="en-US" dirty="0" smtClean="0"/>
          </a:p>
          <a:p>
            <a:r>
              <a:rPr lang="en-US" dirty="0" err="1" smtClean="0"/>
              <a:t>Metode</a:t>
            </a:r>
            <a:r>
              <a:rPr lang="en-US" dirty="0" smtClean="0"/>
              <a:t> </a:t>
            </a:r>
            <a:r>
              <a:rPr lang="en-US" dirty="0" err="1" smtClean="0"/>
              <a:t>Penilitian</a:t>
            </a:r>
            <a:endParaRPr lang="en-US" dirty="0" smtClean="0"/>
          </a:p>
          <a:p>
            <a:r>
              <a:rPr lang="en-US" dirty="0" err="1" smtClean="0"/>
              <a:t>Uji</a:t>
            </a:r>
            <a:r>
              <a:rPr lang="en-US" dirty="0" smtClean="0"/>
              <a:t> </a:t>
            </a:r>
            <a:r>
              <a:rPr lang="en-US" dirty="0" err="1" smtClean="0"/>
              <a:t>Coba</a:t>
            </a:r>
            <a:r>
              <a:rPr lang="en-US" dirty="0" smtClean="0"/>
              <a:t> </a:t>
            </a:r>
            <a:r>
              <a:rPr lang="en-US" dirty="0" err="1" smtClean="0"/>
              <a:t>dan</a:t>
            </a:r>
            <a:r>
              <a:rPr lang="en-US" dirty="0" smtClean="0"/>
              <a:t> </a:t>
            </a:r>
            <a:r>
              <a:rPr lang="en-US" dirty="0" err="1" smtClean="0"/>
              <a:t>Analisis</a:t>
            </a:r>
            <a:endParaRPr lang="en-US" dirty="0" smtClean="0"/>
          </a:p>
          <a:p>
            <a:endParaRPr lang="en-US" dirty="0"/>
          </a:p>
        </p:txBody>
      </p:sp>
    </p:spTree>
    <p:extLst>
      <p:ext uri="{BB962C8B-B14F-4D97-AF65-F5344CB8AC3E}">
        <p14:creationId xmlns:p14="http://schemas.microsoft.com/office/powerpoint/2010/main" val="3322064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Latar</a:t>
            </a:r>
            <a:r>
              <a:rPr lang="en-US" dirty="0" smtClean="0"/>
              <a:t> </a:t>
            </a:r>
            <a:r>
              <a:rPr lang="en-US" dirty="0" err="1" smtClean="0"/>
              <a:t>Belakang</a:t>
            </a:r>
            <a:endParaRPr lang="en-US" dirty="0"/>
          </a:p>
        </p:txBody>
      </p:sp>
      <p:sp>
        <p:nvSpPr>
          <p:cNvPr id="3" name="Content Placeholder 2"/>
          <p:cNvSpPr>
            <a:spLocks noGrp="1"/>
          </p:cNvSpPr>
          <p:nvPr>
            <p:ph idx="1"/>
          </p:nvPr>
        </p:nvSpPr>
        <p:spPr/>
        <p:txBody>
          <a:bodyPr/>
          <a:lstStyle/>
          <a:p>
            <a:r>
              <a:rPr lang="en-US" dirty="0" err="1"/>
              <a:t>Riset</a:t>
            </a:r>
            <a:r>
              <a:rPr lang="en-US" dirty="0"/>
              <a:t> di </a:t>
            </a:r>
            <a:r>
              <a:rPr lang="en-US" dirty="0" err="1"/>
              <a:t>bidang</a:t>
            </a:r>
            <a:r>
              <a:rPr lang="en-US" dirty="0"/>
              <a:t> </a:t>
            </a:r>
            <a:r>
              <a:rPr lang="en-US" dirty="0" err="1"/>
              <a:t>ilmu</a:t>
            </a:r>
            <a:r>
              <a:rPr lang="en-US" dirty="0"/>
              <a:t> </a:t>
            </a:r>
            <a:r>
              <a:rPr lang="en-US" dirty="0" err="1"/>
              <a:t>keolahragaan</a:t>
            </a:r>
            <a:r>
              <a:rPr lang="en-US" dirty="0"/>
              <a:t> </a:t>
            </a:r>
            <a:r>
              <a:rPr lang="en-US" dirty="0" err="1"/>
              <a:t>saat</a:t>
            </a:r>
            <a:r>
              <a:rPr lang="en-US" dirty="0"/>
              <a:t> </a:t>
            </a:r>
            <a:r>
              <a:rPr lang="en-US" dirty="0" err="1"/>
              <a:t>ini</a:t>
            </a:r>
            <a:r>
              <a:rPr lang="en-US" dirty="0"/>
              <a:t> </a:t>
            </a:r>
            <a:r>
              <a:rPr lang="en-US" dirty="0" err="1"/>
              <a:t>mulai</a:t>
            </a:r>
            <a:r>
              <a:rPr lang="en-US" dirty="0"/>
              <a:t> </a:t>
            </a:r>
            <a:r>
              <a:rPr lang="en-US" dirty="0" err="1"/>
              <a:t>berkembang</a:t>
            </a:r>
            <a:r>
              <a:rPr lang="en-US" dirty="0"/>
              <a:t> </a:t>
            </a:r>
            <a:r>
              <a:rPr lang="en-US" dirty="0" err="1"/>
              <a:t>dengan</a:t>
            </a:r>
            <a:r>
              <a:rPr lang="en-US" dirty="0"/>
              <a:t> </a:t>
            </a:r>
            <a:r>
              <a:rPr lang="en-US" dirty="0" err="1"/>
              <a:t>pesat</a:t>
            </a:r>
            <a:r>
              <a:rPr lang="en-US" dirty="0" smtClean="0"/>
              <a:t>. Salah </a:t>
            </a:r>
            <a:r>
              <a:rPr lang="en-US" dirty="0" err="1" smtClean="0"/>
              <a:t>satunya</a:t>
            </a:r>
            <a:r>
              <a:rPr lang="en-US" dirty="0" smtClean="0"/>
              <a:t> </a:t>
            </a:r>
            <a:r>
              <a:rPr lang="en-US" dirty="0" err="1" smtClean="0"/>
              <a:t>olahraga</a:t>
            </a:r>
            <a:r>
              <a:rPr lang="en-US" dirty="0" smtClean="0"/>
              <a:t> </a:t>
            </a:r>
            <a:r>
              <a:rPr lang="en-US" dirty="0" err="1" smtClean="0"/>
              <a:t>bulu</a:t>
            </a:r>
            <a:r>
              <a:rPr lang="en-US" dirty="0" smtClean="0"/>
              <a:t> </a:t>
            </a:r>
            <a:r>
              <a:rPr lang="en-US" dirty="0" err="1" smtClean="0"/>
              <a:t>tangkis</a:t>
            </a:r>
            <a:endParaRPr lang="en-US" dirty="0" smtClean="0"/>
          </a:p>
          <a:p>
            <a:r>
              <a:rPr lang="en-US" dirty="0"/>
              <a:t>Salah </a:t>
            </a:r>
            <a:r>
              <a:rPr lang="en-US" dirty="0" err="1"/>
              <a:t>satu</a:t>
            </a:r>
            <a:r>
              <a:rPr lang="en-US" dirty="0"/>
              <a:t> </a:t>
            </a:r>
            <a:r>
              <a:rPr lang="en-US" dirty="0" err="1"/>
              <a:t>hal</a:t>
            </a:r>
            <a:r>
              <a:rPr lang="en-US" dirty="0"/>
              <a:t> paling </a:t>
            </a:r>
            <a:r>
              <a:rPr lang="en-US" dirty="0" err="1"/>
              <a:t>penting</a:t>
            </a:r>
            <a:r>
              <a:rPr lang="en-US" dirty="0"/>
              <a:t> </a:t>
            </a:r>
            <a:r>
              <a:rPr lang="en-US" dirty="0" err="1"/>
              <a:t>dalam</a:t>
            </a:r>
            <a:r>
              <a:rPr lang="en-US" dirty="0"/>
              <a:t> </a:t>
            </a:r>
            <a:r>
              <a:rPr lang="en-US" dirty="0" err="1"/>
              <a:t>penelitian</a:t>
            </a:r>
            <a:r>
              <a:rPr lang="en-US" dirty="0"/>
              <a:t> di </a:t>
            </a:r>
            <a:r>
              <a:rPr lang="en-US" dirty="0" err="1"/>
              <a:t>bidang</a:t>
            </a:r>
            <a:r>
              <a:rPr lang="en-US" dirty="0"/>
              <a:t> </a:t>
            </a:r>
            <a:r>
              <a:rPr lang="en-US" dirty="0" err="1"/>
              <a:t>olahraga</a:t>
            </a:r>
            <a:r>
              <a:rPr lang="en-US" dirty="0"/>
              <a:t> </a:t>
            </a:r>
            <a:r>
              <a:rPr lang="en-US" dirty="0" err="1"/>
              <a:t>bulu</a:t>
            </a:r>
            <a:r>
              <a:rPr lang="en-US" dirty="0"/>
              <a:t> </a:t>
            </a:r>
            <a:r>
              <a:rPr lang="en-US" dirty="0" err="1"/>
              <a:t>tangkis</a:t>
            </a:r>
            <a:r>
              <a:rPr lang="en-US" dirty="0"/>
              <a:t> </a:t>
            </a:r>
            <a:r>
              <a:rPr lang="en-US" dirty="0" err="1"/>
              <a:t>adalah</a:t>
            </a:r>
            <a:r>
              <a:rPr lang="en-US" dirty="0"/>
              <a:t> data </a:t>
            </a:r>
            <a:r>
              <a:rPr lang="en-US" dirty="0" err="1"/>
              <a:t>pergerakan</a:t>
            </a:r>
            <a:r>
              <a:rPr lang="en-US" dirty="0"/>
              <a:t> </a:t>
            </a:r>
            <a:r>
              <a:rPr lang="en-US" i="1" dirty="0"/>
              <a:t>shuttle cock</a:t>
            </a:r>
            <a:r>
              <a:rPr lang="en-US" dirty="0"/>
              <a:t> yang </a:t>
            </a:r>
            <a:r>
              <a:rPr lang="en-US" dirty="0" err="1"/>
              <a:t>menggambarkan</a:t>
            </a:r>
            <a:r>
              <a:rPr lang="en-US" dirty="0"/>
              <a:t> </a:t>
            </a:r>
            <a:r>
              <a:rPr lang="en-US" dirty="0" err="1"/>
              <a:t>trayektori</a:t>
            </a:r>
            <a:r>
              <a:rPr lang="en-US" dirty="0"/>
              <a:t> </a:t>
            </a:r>
            <a:r>
              <a:rPr lang="en-US" dirty="0" err="1"/>
              <a:t>dan</a:t>
            </a:r>
            <a:r>
              <a:rPr lang="en-US" dirty="0"/>
              <a:t> </a:t>
            </a:r>
            <a:r>
              <a:rPr lang="en-US" dirty="0" err="1"/>
              <a:t>kecepatan</a:t>
            </a:r>
            <a:r>
              <a:rPr lang="en-US" dirty="0"/>
              <a:t> </a:t>
            </a:r>
            <a:r>
              <a:rPr lang="en-US" i="1" dirty="0"/>
              <a:t>shuttle cock</a:t>
            </a:r>
            <a:r>
              <a:rPr lang="en-US" dirty="0" smtClean="0"/>
              <a:t>.</a:t>
            </a:r>
          </a:p>
          <a:p>
            <a:r>
              <a:rPr lang="en-US" dirty="0"/>
              <a:t>Data </a:t>
            </a:r>
            <a:r>
              <a:rPr lang="en-US" dirty="0" err="1"/>
              <a:t>tersebut</a:t>
            </a:r>
            <a:r>
              <a:rPr lang="en-US" dirty="0"/>
              <a:t> </a:t>
            </a:r>
            <a:r>
              <a:rPr lang="en-US" dirty="0" err="1"/>
              <a:t>cukup</a:t>
            </a:r>
            <a:r>
              <a:rPr lang="en-US" dirty="0"/>
              <a:t> </a:t>
            </a:r>
            <a:r>
              <a:rPr lang="en-US" dirty="0" err="1"/>
              <a:t>sulit</a:t>
            </a:r>
            <a:r>
              <a:rPr lang="en-US" dirty="0"/>
              <a:t> </a:t>
            </a:r>
            <a:r>
              <a:rPr lang="en-US" dirty="0" err="1"/>
              <a:t>untuk</a:t>
            </a:r>
            <a:r>
              <a:rPr lang="en-US" dirty="0"/>
              <a:t> </a:t>
            </a:r>
            <a:r>
              <a:rPr lang="en-US" dirty="0" err="1"/>
              <a:t>didapatkan</a:t>
            </a:r>
            <a:r>
              <a:rPr lang="en-US" dirty="0"/>
              <a:t> </a:t>
            </a:r>
            <a:r>
              <a:rPr lang="en-US" dirty="0" err="1"/>
              <a:t>dikarenakan</a:t>
            </a:r>
            <a:r>
              <a:rPr lang="en-US" dirty="0"/>
              <a:t> </a:t>
            </a:r>
            <a:r>
              <a:rPr lang="en-US" dirty="0" err="1"/>
              <a:t>bentuk</a:t>
            </a:r>
            <a:r>
              <a:rPr lang="en-US" dirty="0"/>
              <a:t> shuttle yang </a:t>
            </a:r>
            <a:r>
              <a:rPr lang="en-US" dirty="0" err="1"/>
              <a:t>unik</a:t>
            </a:r>
            <a:r>
              <a:rPr lang="en-US" dirty="0"/>
              <a:t> yang </a:t>
            </a:r>
            <a:r>
              <a:rPr lang="en-US" dirty="0" err="1"/>
              <a:t>menyebabkan</a:t>
            </a:r>
            <a:r>
              <a:rPr lang="en-US" dirty="0"/>
              <a:t> </a:t>
            </a:r>
            <a:r>
              <a:rPr lang="en-US" dirty="0" err="1"/>
              <a:t>modifikasi</a:t>
            </a:r>
            <a:r>
              <a:rPr lang="en-US" dirty="0"/>
              <a:t> </a:t>
            </a:r>
            <a:r>
              <a:rPr lang="en-US" dirty="0" err="1"/>
              <a:t>sekecli</a:t>
            </a:r>
            <a:r>
              <a:rPr lang="en-US" dirty="0"/>
              <a:t> </a:t>
            </a:r>
            <a:r>
              <a:rPr lang="en-US" dirty="0" err="1"/>
              <a:t>apapun</a:t>
            </a:r>
            <a:r>
              <a:rPr lang="en-US" dirty="0"/>
              <a:t> </a:t>
            </a:r>
            <a:r>
              <a:rPr lang="en-US" dirty="0" err="1"/>
              <a:t>pada</a:t>
            </a:r>
            <a:r>
              <a:rPr lang="en-US" dirty="0"/>
              <a:t> </a:t>
            </a:r>
            <a:r>
              <a:rPr lang="en-US" i="1" dirty="0"/>
              <a:t>shuttle cock</a:t>
            </a:r>
            <a:r>
              <a:rPr lang="en-US" dirty="0"/>
              <a:t> </a:t>
            </a:r>
            <a:r>
              <a:rPr lang="en-US" dirty="0" err="1"/>
              <a:t>akan</a:t>
            </a:r>
            <a:r>
              <a:rPr lang="en-US" dirty="0"/>
              <a:t> </a:t>
            </a:r>
            <a:r>
              <a:rPr lang="en-US" dirty="0" err="1"/>
              <a:t>mempengaruhi</a:t>
            </a:r>
            <a:r>
              <a:rPr lang="en-US" dirty="0"/>
              <a:t> </a:t>
            </a:r>
            <a:r>
              <a:rPr lang="en-US" dirty="0" err="1"/>
              <a:t>pergerakan</a:t>
            </a:r>
            <a:r>
              <a:rPr lang="en-US" dirty="0"/>
              <a:t> </a:t>
            </a:r>
            <a:r>
              <a:rPr lang="en-US" dirty="0" err="1"/>
              <a:t>trayektori</a:t>
            </a:r>
            <a:r>
              <a:rPr lang="en-US" dirty="0"/>
              <a:t> </a:t>
            </a:r>
            <a:r>
              <a:rPr lang="en-US" i="1" dirty="0"/>
              <a:t>shuttle cock</a:t>
            </a:r>
            <a:r>
              <a:rPr lang="en-US" dirty="0"/>
              <a:t> </a:t>
            </a:r>
            <a:endParaRPr lang="en-US" dirty="0"/>
          </a:p>
        </p:txBody>
      </p:sp>
    </p:spTree>
    <p:extLst>
      <p:ext uri="{BB962C8B-B14F-4D97-AF65-F5344CB8AC3E}">
        <p14:creationId xmlns:p14="http://schemas.microsoft.com/office/powerpoint/2010/main" val="211907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Penelitian</a:t>
            </a:r>
            <a:endParaRPr lang="en-US" dirty="0"/>
          </a:p>
        </p:txBody>
      </p:sp>
      <p:sp>
        <p:nvSpPr>
          <p:cNvPr id="3" name="Content Placeholder 2"/>
          <p:cNvSpPr>
            <a:spLocks noGrp="1"/>
          </p:cNvSpPr>
          <p:nvPr>
            <p:ph idx="1"/>
          </p:nvPr>
        </p:nvSpPr>
        <p:spPr/>
        <p:txBody>
          <a:bodyPr/>
          <a:lstStyle/>
          <a:p>
            <a:pPr lvl="0"/>
            <a:r>
              <a:rPr lang="id-ID" dirty="0"/>
              <a:t>Mampu membuat alat/sistem yang mampu mendeteksi </a:t>
            </a:r>
            <a:r>
              <a:rPr lang="id-ID" i="1" dirty="0"/>
              <a:t>shuttle cock</a:t>
            </a:r>
            <a:r>
              <a:rPr lang="id-ID" dirty="0"/>
              <a:t> di ruang tiga dimensi</a:t>
            </a:r>
            <a:endParaRPr lang="en-US" dirty="0"/>
          </a:p>
          <a:p>
            <a:pPr lvl="0"/>
            <a:r>
              <a:rPr lang="id-ID" dirty="0"/>
              <a:t>Mampu membuat alat/sistem yang menganalisa trayektori </a:t>
            </a:r>
            <a:r>
              <a:rPr lang="id-ID" i="1" dirty="0"/>
              <a:t>shuttle cock</a:t>
            </a:r>
            <a:r>
              <a:rPr lang="id-ID" dirty="0"/>
              <a:t> dalam ruang tiga dimensi</a:t>
            </a:r>
            <a:endParaRPr lang="en-US" dirty="0"/>
          </a:p>
          <a:p>
            <a:pPr lvl="0"/>
            <a:r>
              <a:rPr lang="id-ID" dirty="0"/>
              <a:t>Menganalisis tingkat reliabilitas dan tingkat keakuratan alat/sistem yang telah dibuat dalam mendeteksi posisi </a:t>
            </a:r>
            <a:r>
              <a:rPr lang="id-ID" i="1" dirty="0"/>
              <a:t>shuttle </a:t>
            </a:r>
            <a:r>
              <a:rPr lang="id-ID" i="1" dirty="0" smtClean="0"/>
              <a:t>cock</a:t>
            </a:r>
            <a:endParaRPr lang="en-US" dirty="0"/>
          </a:p>
        </p:txBody>
      </p:sp>
    </p:spTree>
    <p:extLst>
      <p:ext uri="{BB962C8B-B14F-4D97-AF65-F5344CB8AC3E}">
        <p14:creationId xmlns:p14="http://schemas.microsoft.com/office/powerpoint/2010/main" val="86908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Batasan</a:t>
            </a:r>
            <a:r>
              <a:rPr lang="en-US" dirty="0" smtClean="0"/>
              <a:t> </a:t>
            </a:r>
            <a:r>
              <a:rPr lang="en-US" dirty="0" err="1" smtClean="0"/>
              <a:t>Masalah</a:t>
            </a:r>
            <a:endParaRPr lang="en-US" dirty="0"/>
          </a:p>
        </p:txBody>
      </p:sp>
      <p:sp>
        <p:nvSpPr>
          <p:cNvPr id="3" name="Content Placeholder 2"/>
          <p:cNvSpPr>
            <a:spLocks noGrp="1"/>
          </p:cNvSpPr>
          <p:nvPr>
            <p:ph idx="1"/>
          </p:nvPr>
        </p:nvSpPr>
        <p:spPr/>
        <p:txBody>
          <a:bodyPr>
            <a:normAutofit lnSpcReduction="10000"/>
          </a:bodyPr>
          <a:lstStyle/>
          <a:p>
            <a:r>
              <a:rPr lang="en-US" dirty="0" err="1"/>
              <a:t>Sistem</a:t>
            </a:r>
            <a:r>
              <a:rPr lang="en-US" dirty="0"/>
              <a:t> </a:t>
            </a:r>
            <a:r>
              <a:rPr lang="en-US" dirty="0" err="1"/>
              <a:t>dirancang</a:t>
            </a:r>
            <a:r>
              <a:rPr lang="en-US" dirty="0"/>
              <a:t> </a:t>
            </a:r>
            <a:r>
              <a:rPr lang="en-US" dirty="0" err="1"/>
              <a:t>untuk</a:t>
            </a:r>
            <a:r>
              <a:rPr lang="en-US" dirty="0"/>
              <a:t> </a:t>
            </a:r>
            <a:r>
              <a:rPr lang="en-US" dirty="0" err="1"/>
              <a:t>mendeteksi</a:t>
            </a:r>
            <a:r>
              <a:rPr lang="en-US" dirty="0"/>
              <a:t> </a:t>
            </a:r>
            <a:r>
              <a:rPr lang="en-US" dirty="0" err="1"/>
              <a:t>posisi</a:t>
            </a:r>
            <a:r>
              <a:rPr lang="en-US" dirty="0"/>
              <a:t> </a:t>
            </a:r>
            <a:r>
              <a:rPr lang="en-US" i="1" dirty="0"/>
              <a:t>shuttle cock</a:t>
            </a:r>
            <a:r>
              <a:rPr lang="en-US" dirty="0"/>
              <a:t> di </a:t>
            </a:r>
            <a:r>
              <a:rPr lang="en-US" dirty="0" err="1"/>
              <a:t>ruang</a:t>
            </a:r>
            <a:r>
              <a:rPr lang="en-US" dirty="0"/>
              <a:t> </a:t>
            </a:r>
            <a:r>
              <a:rPr lang="en-US" dirty="0" err="1"/>
              <a:t>tiga</a:t>
            </a:r>
            <a:r>
              <a:rPr lang="en-US" dirty="0"/>
              <a:t> </a:t>
            </a:r>
            <a:r>
              <a:rPr lang="en-US" dirty="0" err="1"/>
              <a:t>dimensi</a:t>
            </a:r>
            <a:r>
              <a:rPr lang="en-US" dirty="0"/>
              <a:t> </a:t>
            </a:r>
            <a:r>
              <a:rPr lang="en-US" dirty="0" err="1"/>
              <a:t>dengan</a:t>
            </a:r>
            <a:r>
              <a:rPr lang="en-US" dirty="0"/>
              <a:t> </a:t>
            </a:r>
            <a:r>
              <a:rPr lang="en-US" dirty="0" err="1"/>
              <a:t>kondisi</a:t>
            </a:r>
            <a:r>
              <a:rPr lang="en-US" dirty="0"/>
              <a:t> yang </a:t>
            </a:r>
            <a:r>
              <a:rPr lang="en-US" dirty="0" err="1" smtClean="0"/>
              <a:t>disesuaikan</a:t>
            </a:r>
            <a:endParaRPr lang="en-US" dirty="0" smtClean="0"/>
          </a:p>
          <a:p>
            <a:r>
              <a:rPr lang="en-US" dirty="0" err="1"/>
              <a:t>Sistem</a:t>
            </a:r>
            <a:r>
              <a:rPr lang="en-US" dirty="0"/>
              <a:t> </a:t>
            </a:r>
            <a:r>
              <a:rPr lang="en-US" dirty="0" err="1"/>
              <a:t>terdiri</a:t>
            </a:r>
            <a:r>
              <a:rPr lang="en-US" dirty="0"/>
              <a:t> </a:t>
            </a:r>
            <a:r>
              <a:rPr lang="en-US" dirty="0" err="1"/>
              <a:t>dari</a:t>
            </a:r>
            <a:r>
              <a:rPr lang="en-US" dirty="0"/>
              <a:t> </a:t>
            </a:r>
            <a:r>
              <a:rPr lang="en-US" dirty="0" err="1"/>
              <a:t>sebuah</a:t>
            </a:r>
            <a:r>
              <a:rPr lang="en-US" dirty="0"/>
              <a:t> PC </a:t>
            </a:r>
            <a:r>
              <a:rPr lang="en-US" dirty="0" err="1"/>
              <a:t>dan</a:t>
            </a:r>
            <a:r>
              <a:rPr lang="en-US" dirty="0"/>
              <a:t> </a:t>
            </a:r>
            <a:r>
              <a:rPr lang="en-US" dirty="0" err="1"/>
              <a:t>dua</a:t>
            </a:r>
            <a:r>
              <a:rPr lang="en-US" dirty="0"/>
              <a:t> unit </a:t>
            </a:r>
            <a:r>
              <a:rPr lang="en-US" dirty="0" err="1"/>
              <a:t>kamera</a:t>
            </a:r>
            <a:r>
              <a:rPr lang="en-US" dirty="0"/>
              <a:t> yang </a:t>
            </a:r>
            <a:r>
              <a:rPr lang="en-US" dirty="0" err="1"/>
              <a:t>diposisikan</a:t>
            </a:r>
            <a:r>
              <a:rPr lang="en-US" dirty="0"/>
              <a:t> di </a:t>
            </a:r>
            <a:r>
              <a:rPr lang="en-US" dirty="0" err="1"/>
              <a:t>luar</a:t>
            </a:r>
            <a:r>
              <a:rPr lang="en-US" dirty="0"/>
              <a:t> </a:t>
            </a:r>
            <a:r>
              <a:rPr lang="en-US" dirty="0" err="1"/>
              <a:t>lapangan</a:t>
            </a:r>
            <a:r>
              <a:rPr lang="en-US" dirty="0"/>
              <a:t> </a:t>
            </a:r>
            <a:r>
              <a:rPr lang="en-US" dirty="0" err="1"/>
              <a:t>sehingga</a:t>
            </a:r>
            <a:r>
              <a:rPr lang="en-US" dirty="0"/>
              <a:t> </a:t>
            </a:r>
            <a:r>
              <a:rPr lang="en-US" dirty="0" err="1"/>
              <a:t>kedua</a:t>
            </a:r>
            <a:r>
              <a:rPr lang="en-US" dirty="0"/>
              <a:t> </a:t>
            </a:r>
            <a:r>
              <a:rPr lang="en-US" dirty="0" err="1"/>
              <a:t>kamera</a:t>
            </a:r>
            <a:r>
              <a:rPr lang="en-US" dirty="0"/>
              <a:t> </a:t>
            </a:r>
            <a:r>
              <a:rPr lang="en-US" dirty="0" err="1"/>
              <a:t>dapat</a:t>
            </a:r>
            <a:r>
              <a:rPr lang="en-US" dirty="0"/>
              <a:t> </a:t>
            </a:r>
            <a:r>
              <a:rPr lang="en-US" dirty="0" err="1"/>
              <a:t>menangkap</a:t>
            </a:r>
            <a:r>
              <a:rPr lang="en-US" dirty="0"/>
              <a:t> </a:t>
            </a:r>
            <a:r>
              <a:rPr lang="en-US" dirty="0" err="1"/>
              <a:t>seluruh</a:t>
            </a:r>
            <a:r>
              <a:rPr lang="en-US" dirty="0"/>
              <a:t> area </a:t>
            </a:r>
            <a:r>
              <a:rPr lang="en-US" dirty="0" err="1"/>
              <a:t>lapangan</a:t>
            </a:r>
            <a:r>
              <a:rPr lang="en-US" dirty="0"/>
              <a:t> </a:t>
            </a:r>
            <a:r>
              <a:rPr lang="en-US" dirty="0" err="1"/>
              <a:t>bulu</a:t>
            </a:r>
            <a:r>
              <a:rPr lang="en-US" dirty="0"/>
              <a:t> </a:t>
            </a:r>
            <a:r>
              <a:rPr lang="en-US" dirty="0" err="1"/>
              <a:t>tangkis</a:t>
            </a:r>
            <a:r>
              <a:rPr lang="en-US" dirty="0"/>
              <a:t> yang </a:t>
            </a:r>
            <a:r>
              <a:rPr lang="en-US" dirty="0" err="1"/>
              <a:t>merupakan</a:t>
            </a:r>
            <a:r>
              <a:rPr lang="en-US" dirty="0"/>
              <a:t> area </a:t>
            </a:r>
            <a:r>
              <a:rPr lang="en-US" dirty="0" err="1"/>
              <a:t>pergerakan</a:t>
            </a:r>
            <a:r>
              <a:rPr lang="en-US" dirty="0"/>
              <a:t> </a:t>
            </a:r>
            <a:r>
              <a:rPr lang="en-US" i="1" dirty="0"/>
              <a:t>shuttle </a:t>
            </a:r>
            <a:r>
              <a:rPr lang="en-US" i="1" dirty="0" smtClean="0"/>
              <a:t>cock</a:t>
            </a:r>
          </a:p>
          <a:p>
            <a:r>
              <a:rPr lang="en-US" i="1" dirty="0"/>
              <a:t>Shuttle cock</a:t>
            </a:r>
            <a:r>
              <a:rPr lang="en-US" dirty="0"/>
              <a:t> </a:t>
            </a:r>
            <a:r>
              <a:rPr lang="en-US" dirty="0" err="1"/>
              <a:t>memiliki</a:t>
            </a:r>
            <a:r>
              <a:rPr lang="en-US" dirty="0"/>
              <a:t> </a:t>
            </a:r>
            <a:r>
              <a:rPr lang="en-US" dirty="0" err="1"/>
              <a:t>warna</a:t>
            </a:r>
            <a:r>
              <a:rPr lang="en-US" dirty="0"/>
              <a:t> yang </a:t>
            </a:r>
            <a:r>
              <a:rPr lang="en-US" dirty="0" err="1"/>
              <a:t>berbeda</a:t>
            </a:r>
            <a:r>
              <a:rPr lang="en-US" dirty="0"/>
              <a:t> </a:t>
            </a:r>
            <a:r>
              <a:rPr lang="en-US" dirty="0" err="1"/>
              <a:t>dari</a:t>
            </a:r>
            <a:r>
              <a:rPr lang="en-US" dirty="0"/>
              <a:t> </a:t>
            </a:r>
            <a:r>
              <a:rPr lang="en-US" dirty="0" err="1"/>
              <a:t>latar</a:t>
            </a:r>
            <a:r>
              <a:rPr lang="en-US" dirty="0"/>
              <a:t> </a:t>
            </a:r>
            <a:r>
              <a:rPr lang="en-US" dirty="0" err="1"/>
              <a:t>pengambilan</a:t>
            </a:r>
            <a:r>
              <a:rPr lang="en-US" dirty="0"/>
              <a:t> </a:t>
            </a:r>
            <a:r>
              <a:rPr lang="en-US" dirty="0" err="1"/>
              <a:t>gabar</a:t>
            </a:r>
            <a:r>
              <a:rPr lang="en-US" dirty="0" smtClean="0"/>
              <a:t>.</a:t>
            </a:r>
          </a:p>
          <a:p>
            <a:r>
              <a:rPr lang="en-US" dirty="0" err="1"/>
              <a:t>Kamera</a:t>
            </a:r>
            <a:r>
              <a:rPr lang="en-US" dirty="0"/>
              <a:t> </a:t>
            </a:r>
            <a:r>
              <a:rPr lang="en-US" dirty="0" err="1"/>
              <a:t>akan</a:t>
            </a:r>
            <a:r>
              <a:rPr lang="en-US" dirty="0"/>
              <a:t> </a:t>
            </a:r>
            <a:r>
              <a:rPr lang="en-US" dirty="0" err="1"/>
              <a:t>melakukan</a:t>
            </a:r>
            <a:r>
              <a:rPr lang="en-US" dirty="0"/>
              <a:t> </a:t>
            </a:r>
            <a:r>
              <a:rPr lang="en-US" dirty="0" err="1"/>
              <a:t>pengambilan</a:t>
            </a:r>
            <a:r>
              <a:rPr lang="en-US" dirty="0"/>
              <a:t> video </a:t>
            </a:r>
            <a:r>
              <a:rPr lang="en-US" dirty="0" err="1"/>
              <a:t>dari</a:t>
            </a:r>
            <a:r>
              <a:rPr lang="en-US" dirty="0"/>
              <a:t> </a:t>
            </a:r>
            <a:r>
              <a:rPr lang="en-US" dirty="0" err="1"/>
              <a:t>sudut</a:t>
            </a:r>
            <a:r>
              <a:rPr lang="en-US" dirty="0"/>
              <a:t> yang </a:t>
            </a:r>
            <a:r>
              <a:rPr lang="en-US" dirty="0" err="1"/>
              <a:t>telah</a:t>
            </a:r>
            <a:r>
              <a:rPr lang="en-US" dirty="0"/>
              <a:t> </a:t>
            </a:r>
            <a:r>
              <a:rPr lang="en-US" dirty="0" err="1"/>
              <a:t>diatur</a:t>
            </a:r>
            <a:r>
              <a:rPr lang="en-US" dirty="0"/>
              <a:t> </a:t>
            </a:r>
            <a:r>
              <a:rPr lang="en-US" dirty="0" err="1"/>
              <a:t>sedemikian</a:t>
            </a:r>
            <a:r>
              <a:rPr lang="en-US" dirty="0"/>
              <a:t> </a:t>
            </a:r>
            <a:r>
              <a:rPr lang="en-US" dirty="0" err="1" smtClean="0"/>
              <a:t>rupa</a:t>
            </a:r>
            <a:endParaRPr lang="en-US" dirty="0" smtClean="0"/>
          </a:p>
          <a:p>
            <a:r>
              <a:rPr lang="en-US" dirty="0"/>
              <a:t>Video yang </a:t>
            </a:r>
            <a:r>
              <a:rPr lang="en-US" dirty="0" err="1"/>
              <a:t>telah</a:t>
            </a:r>
            <a:r>
              <a:rPr lang="en-US" dirty="0"/>
              <a:t> </a:t>
            </a:r>
            <a:r>
              <a:rPr lang="en-US" dirty="0" err="1"/>
              <a:t>diambil</a:t>
            </a:r>
            <a:r>
              <a:rPr lang="en-US" dirty="0"/>
              <a:t> </a:t>
            </a:r>
            <a:r>
              <a:rPr lang="en-US" dirty="0" err="1"/>
              <a:t>dari</a:t>
            </a:r>
            <a:r>
              <a:rPr lang="en-US" dirty="0"/>
              <a:t> </a:t>
            </a:r>
            <a:r>
              <a:rPr lang="en-US" dirty="0" err="1"/>
              <a:t>kedua</a:t>
            </a:r>
            <a:r>
              <a:rPr lang="en-US" dirty="0"/>
              <a:t> </a:t>
            </a:r>
            <a:r>
              <a:rPr lang="en-US" dirty="0" err="1"/>
              <a:t>kamera</a:t>
            </a:r>
            <a:r>
              <a:rPr lang="en-US" dirty="0"/>
              <a:t> </a:t>
            </a:r>
            <a:r>
              <a:rPr lang="en-US" dirty="0" err="1"/>
              <a:t>kemudian</a:t>
            </a:r>
            <a:r>
              <a:rPr lang="en-US" dirty="0"/>
              <a:t> </a:t>
            </a:r>
            <a:r>
              <a:rPr lang="en-US" dirty="0" err="1"/>
              <a:t>akan</a:t>
            </a:r>
            <a:r>
              <a:rPr lang="en-US" dirty="0"/>
              <a:t> </a:t>
            </a:r>
            <a:r>
              <a:rPr lang="en-US" dirty="0" err="1"/>
              <a:t>diproses</a:t>
            </a:r>
            <a:r>
              <a:rPr lang="en-US" dirty="0"/>
              <a:t> </a:t>
            </a:r>
            <a:r>
              <a:rPr lang="en-US" dirty="0" err="1"/>
              <a:t>untuk</a:t>
            </a:r>
            <a:r>
              <a:rPr lang="en-US" dirty="0"/>
              <a:t> </a:t>
            </a:r>
            <a:r>
              <a:rPr lang="en-US" dirty="0" err="1"/>
              <a:t>mendapatkan</a:t>
            </a:r>
            <a:r>
              <a:rPr lang="en-US" dirty="0"/>
              <a:t> </a:t>
            </a:r>
            <a:r>
              <a:rPr lang="en-US" dirty="0" err="1"/>
              <a:t>rekonstruksi</a:t>
            </a:r>
            <a:r>
              <a:rPr lang="en-US" dirty="0"/>
              <a:t> </a:t>
            </a:r>
            <a:r>
              <a:rPr lang="en-US" dirty="0" err="1"/>
              <a:t>posisi</a:t>
            </a:r>
            <a:r>
              <a:rPr lang="en-US" dirty="0"/>
              <a:t>, </a:t>
            </a:r>
            <a:r>
              <a:rPr lang="en-US" dirty="0" err="1"/>
              <a:t>trayektori</a:t>
            </a:r>
            <a:r>
              <a:rPr lang="en-US" dirty="0"/>
              <a:t> </a:t>
            </a:r>
            <a:r>
              <a:rPr lang="en-US" dirty="0" err="1"/>
              <a:t>dan</a:t>
            </a:r>
            <a:r>
              <a:rPr lang="en-US" dirty="0"/>
              <a:t> </a:t>
            </a:r>
            <a:r>
              <a:rPr lang="en-US" dirty="0" err="1"/>
              <a:t>kecepatan</a:t>
            </a:r>
            <a:r>
              <a:rPr lang="en-US" dirty="0"/>
              <a:t> </a:t>
            </a:r>
            <a:r>
              <a:rPr lang="en-US" dirty="0" err="1"/>
              <a:t>dari</a:t>
            </a:r>
            <a:r>
              <a:rPr lang="en-US" dirty="0"/>
              <a:t> </a:t>
            </a:r>
            <a:r>
              <a:rPr lang="en-US" i="1" dirty="0"/>
              <a:t>shuttle cock.</a:t>
            </a:r>
            <a:endParaRPr lang="en-US" dirty="0"/>
          </a:p>
        </p:txBody>
      </p:sp>
    </p:spTree>
    <p:extLst>
      <p:ext uri="{BB962C8B-B14F-4D97-AF65-F5344CB8AC3E}">
        <p14:creationId xmlns:p14="http://schemas.microsoft.com/office/powerpoint/2010/main" val="1190475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Dasar</a:t>
            </a:r>
            <a:r>
              <a:rPr lang="en-US" dirty="0" smtClean="0"/>
              <a:t> </a:t>
            </a:r>
            <a:r>
              <a:rPr lang="en-US" dirty="0" err="1" smtClean="0"/>
              <a:t>Teori</a:t>
            </a:r>
            <a:endParaRPr lang="en-US" dirty="0"/>
          </a:p>
        </p:txBody>
      </p:sp>
      <p:pic>
        <p:nvPicPr>
          <p:cNvPr id="4" name="Picture 3" descr="Epipolar geometry"/>
          <p:cNvPicPr/>
          <p:nvPr/>
        </p:nvPicPr>
        <p:blipFill>
          <a:blip r:embed="rId2">
            <a:extLst>
              <a:ext uri="{28A0092B-C50C-407E-A947-70E740481C1C}">
                <a14:useLocalDpi xmlns:a14="http://schemas.microsoft.com/office/drawing/2010/main" val="0"/>
              </a:ext>
            </a:extLst>
          </a:blip>
          <a:srcRect/>
          <a:stretch>
            <a:fillRect/>
          </a:stretch>
        </p:blipFill>
        <p:spPr bwMode="auto">
          <a:xfrm>
            <a:off x="1540642" y="1988117"/>
            <a:ext cx="3995017" cy="1522833"/>
          </a:xfrm>
          <a:prstGeom prst="rect">
            <a:avLst/>
          </a:prstGeom>
          <a:noFill/>
          <a:ln>
            <a:noFill/>
          </a:ln>
        </p:spPr>
      </p:pic>
      <p:pic>
        <p:nvPicPr>
          <p:cNvPr id="5" name="Picture 4" descr="Background Subtraction - General Scheme"/>
          <p:cNvPicPr/>
          <p:nvPr/>
        </p:nvPicPr>
        <p:blipFill>
          <a:blip r:embed="rId3">
            <a:extLst>
              <a:ext uri="{28A0092B-C50C-407E-A947-70E740481C1C}">
                <a14:useLocalDpi xmlns:a14="http://schemas.microsoft.com/office/drawing/2010/main" val="0"/>
              </a:ext>
            </a:extLst>
          </a:blip>
          <a:srcRect/>
          <a:stretch>
            <a:fillRect/>
          </a:stretch>
        </p:blipFill>
        <p:spPr bwMode="auto">
          <a:xfrm>
            <a:off x="1540642" y="4256956"/>
            <a:ext cx="3505376" cy="1893678"/>
          </a:xfrm>
          <a:prstGeom prst="rect">
            <a:avLst/>
          </a:prstGeom>
          <a:noFill/>
          <a:ln>
            <a:noFill/>
          </a:ln>
        </p:spPr>
      </p:pic>
      <p:pic>
        <p:nvPicPr>
          <p:cNvPr id="6" name="Picture 5" descr="http://opencv-python-tutroals.readthedocs.org/en/latest/_images/meanshift_basics.jpg"/>
          <p:cNvPicPr/>
          <p:nvPr/>
        </p:nvPicPr>
        <p:blipFill>
          <a:blip r:embed="rId4">
            <a:extLst>
              <a:ext uri="{28A0092B-C50C-407E-A947-70E740481C1C}">
                <a14:useLocalDpi xmlns:a14="http://schemas.microsoft.com/office/drawing/2010/main" val="0"/>
              </a:ext>
            </a:extLst>
          </a:blip>
          <a:srcRect/>
          <a:stretch>
            <a:fillRect/>
          </a:stretch>
        </p:blipFill>
        <p:spPr bwMode="auto">
          <a:xfrm>
            <a:off x="6824752" y="1537748"/>
            <a:ext cx="2857378" cy="2087592"/>
          </a:xfrm>
          <a:prstGeom prst="rect">
            <a:avLst/>
          </a:prstGeom>
          <a:noFill/>
          <a:ln>
            <a:noFill/>
          </a:ln>
        </p:spPr>
      </p:pic>
      <p:pic>
        <p:nvPicPr>
          <p:cNvPr id="7" name="Picture 6" descr="image"/>
          <p:cNvPicPr/>
          <p:nvPr/>
        </p:nvPicPr>
        <p:blipFill>
          <a:blip r:embed="rId5">
            <a:extLst>
              <a:ext uri="{28A0092B-C50C-407E-A947-70E740481C1C}">
                <a14:useLocalDpi xmlns:a14="http://schemas.microsoft.com/office/drawing/2010/main" val="0"/>
              </a:ext>
            </a:extLst>
          </a:blip>
          <a:srcRect/>
          <a:stretch>
            <a:fillRect/>
          </a:stretch>
        </p:blipFill>
        <p:spPr bwMode="auto">
          <a:xfrm>
            <a:off x="6769069" y="4102759"/>
            <a:ext cx="2708275" cy="2047875"/>
          </a:xfrm>
          <a:prstGeom prst="rect">
            <a:avLst/>
          </a:prstGeom>
          <a:noFill/>
          <a:ln>
            <a:noFill/>
          </a:ln>
        </p:spPr>
      </p:pic>
      <p:sp>
        <p:nvSpPr>
          <p:cNvPr id="8" name="TextBox 7"/>
          <p:cNvSpPr txBox="1"/>
          <p:nvPr/>
        </p:nvSpPr>
        <p:spPr>
          <a:xfrm>
            <a:off x="1968142" y="3633769"/>
            <a:ext cx="3140015" cy="369332"/>
          </a:xfrm>
          <a:prstGeom prst="rect">
            <a:avLst/>
          </a:prstGeom>
          <a:noFill/>
        </p:spPr>
        <p:txBody>
          <a:bodyPr wrap="square" rtlCol="0">
            <a:spAutoFit/>
          </a:bodyPr>
          <a:lstStyle/>
          <a:p>
            <a:pPr algn="ctr"/>
            <a:r>
              <a:rPr lang="en-US" dirty="0" err="1" smtClean="0"/>
              <a:t>Epipolar</a:t>
            </a:r>
            <a:r>
              <a:rPr lang="en-US" dirty="0" smtClean="0"/>
              <a:t> </a:t>
            </a:r>
            <a:r>
              <a:rPr lang="en-US" dirty="0" err="1" smtClean="0"/>
              <a:t>Geometri</a:t>
            </a:r>
            <a:endParaRPr lang="en-US" dirty="0"/>
          </a:p>
        </p:txBody>
      </p:sp>
      <p:sp>
        <p:nvSpPr>
          <p:cNvPr id="9" name="TextBox 8"/>
          <p:cNvSpPr txBox="1"/>
          <p:nvPr/>
        </p:nvSpPr>
        <p:spPr>
          <a:xfrm>
            <a:off x="1723322" y="6150634"/>
            <a:ext cx="3140015" cy="369332"/>
          </a:xfrm>
          <a:prstGeom prst="rect">
            <a:avLst/>
          </a:prstGeom>
          <a:noFill/>
        </p:spPr>
        <p:txBody>
          <a:bodyPr wrap="square" rtlCol="0">
            <a:spAutoFit/>
          </a:bodyPr>
          <a:lstStyle/>
          <a:p>
            <a:pPr algn="ctr"/>
            <a:r>
              <a:rPr lang="en-US" dirty="0" smtClean="0"/>
              <a:t>Background </a:t>
            </a:r>
            <a:r>
              <a:rPr lang="en-US" dirty="0" err="1" smtClean="0"/>
              <a:t>Substraction</a:t>
            </a:r>
            <a:endParaRPr lang="en-US" dirty="0"/>
          </a:p>
        </p:txBody>
      </p:sp>
      <p:sp>
        <p:nvSpPr>
          <p:cNvPr id="10" name="TextBox 9"/>
          <p:cNvSpPr txBox="1"/>
          <p:nvPr/>
        </p:nvSpPr>
        <p:spPr>
          <a:xfrm>
            <a:off x="6683434" y="3625340"/>
            <a:ext cx="3140015" cy="369332"/>
          </a:xfrm>
          <a:prstGeom prst="rect">
            <a:avLst/>
          </a:prstGeom>
          <a:noFill/>
        </p:spPr>
        <p:txBody>
          <a:bodyPr wrap="square" rtlCol="0">
            <a:spAutoFit/>
          </a:bodyPr>
          <a:lstStyle/>
          <a:p>
            <a:pPr algn="ctr"/>
            <a:r>
              <a:rPr lang="en-US" dirty="0" err="1" smtClean="0"/>
              <a:t>Camshift</a:t>
            </a:r>
            <a:endParaRPr lang="en-US" dirty="0"/>
          </a:p>
        </p:txBody>
      </p:sp>
      <p:sp>
        <p:nvSpPr>
          <p:cNvPr id="11" name="TextBox 10"/>
          <p:cNvSpPr txBox="1"/>
          <p:nvPr/>
        </p:nvSpPr>
        <p:spPr>
          <a:xfrm>
            <a:off x="6590580" y="6065626"/>
            <a:ext cx="3140015" cy="369332"/>
          </a:xfrm>
          <a:prstGeom prst="rect">
            <a:avLst/>
          </a:prstGeom>
          <a:noFill/>
        </p:spPr>
        <p:txBody>
          <a:bodyPr wrap="square" rtlCol="0">
            <a:spAutoFit/>
          </a:bodyPr>
          <a:lstStyle/>
          <a:p>
            <a:pPr algn="ctr"/>
            <a:r>
              <a:rPr lang="en-US" dirty="0" err="1" smtClean="0"/>
              <a:t>Kalman</a:t>
            </a:r>
            <a:r>
              <a:rPr lang="en-US" dirty="0" smtClean="0"/>
              <a:t> Filter</a:t>
            </a:r>
            <a:endParaRPr lang="en-US" dirty="0"/>
          </a:p>
        </p:txBody>
      </p:sp>
    </p:spTree>
    <p:extLst>
      <p:ext uri="{BB962C8B-B14F-4D97-AF65-F5344CB8AC3E}">
        <p14:creationId xmlns:p14="http://schemas.microsoft.com/office/powerpoint/2010/main" val="401851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 PS3 Eye</a:t>
            </a:r>
            <a:endParaRPr lang="en-US" dirty="0"/>
          </a:p>
        </p:txBody>
      </p:sp>
      <p:pic>
        <p:nvPicPr>
          <p:cNvPr id="4" name="Picture 3"/>
          <p:cNvPicPr/>
          <p:nvPr/>
        </p:nvPicPr>
        <p:blipFill>
          <a:blip r:embed="rId2"/>
          <a:stretch>
            <a:fillRect/>
          </a:stretch>
        </p:blipFill>
        <p:spPr>
          <a:xfrm>
            <a:off x="1579633" y="1984075"/>
            <a:ext cx="5726940" cy="4382939"/>
          </a:xfrm>
          <a:prstGeom prst="rect">
            <a:avLst/>
          </a:prstGeom>
        </p:spPr>
      </p:pic>
      <p:pic>
        <p:nvPicPr>
          <p:cNvPr id="5" name="Picture 4" descr="PlayStation-Eye.png"/>
          <p:cNvPicPr/>
          <p:nvPr/>
        </p:nvPicPr>
        <p:blipFill>
          <a:blip r:embed="rId3">
            <a:extLst>
              <a:ext uri="{28A0092B-C50C-407E-A947-70E740481C1C}">
                <a14:useLocalDpi xmlns:a14="http://schemas.microsoft.com/office/drawing/2010/main" val="0"/>
              </a:ext>
            </a:extLst>
          </a:blip>
          <a:srcRect/>
          <a:stretch>
            <a:fillRect/>
          </a:stretch>
        </p:blipFill>
        <p:spPr bwMode="auto">
          <a:xfrm>
            <a:off x="8479766" y="1984075"/>
            <a:ext cx="1650104" cy="1656272"/>
          </a:xfrm>
          <a:prstGeom prst="rect">
            <a:avLst/>
          </a:prstGeom>
          <a:noFill/>
          <a:ln>
            <a:noFill/>
          </a:ln>
        </p:spPr>
      </p:pic>
    </p:spTree>
    <p:extLst>
      <p:ext uri="{BB962C8B-B14F-4D97-AF65-F5344CB8AC3E}">
        <p14:creationId xmlns:p14="http://schemas.microsoft.com/office/powerpoint/2010/main" val="245912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Permodelan</a:t>
            </a:r>
            <a:r>
              <a:rPr lang="en-US" dirty="0" smtClean="0"/>
              <a:t> </a:t>
            </a:r>
            <a:r>
              <a:rPr lang="en-US" dirty="0" err="1" smtClean="0"/>
              <a:t>Sistem</a:t>
            </a:r>
            <a:endParaRPr lang="en-US" dirty="0"/>
          </a:p>
        </p:txBody>
      </p:sp>
      <p:pic>
        <p:nvPicPr>
          <p:cNvPr id="4" name="Picture 3"/>
          <p:cNvPicPr/>
          <p:nvPr/>
        </p:nvPicPr>
        <p:blipFill>
          <a:blip r:embed="rId2"/>
          <a:stretch>
            <a:fillRect/>
          </a:stretch>
        </p:blipFill>
        <p:spPr>
          <a:xfrm>
            <a:off x="1026903" y="3376584"/>
            <a:ext cx="4358856" cy="2308416"/>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5385759" y="2453365"/>
                <a:ext cx="6096000" cy="4154855"/>
              </a:xfrm>
              <a:prstGeom prst="rect">
                <a:avLst/>
              </a:prstGeom>
            </p:spPr>
            <p:txBody>
              <a:bodyPr>
                <a:spAutoFit/>
              </a:bodyPr>
              <a:lstStyle/>
              <a:p>
                <a:pPr algn="just">
                  <a:lnSpc>
                    <a:spcPct val="150000"/>
                  </a:lnSpc>
                  <a:spcBef>
                    <a:spcPts val="1200"/>
                  </a:spcBef>
                  <a:spcAft>
                    <a:spcPts val="1000"/>
                  </a:spcAft>
                  <a:tabLst>
                    <a:tab pos="5039995" algn="r"/>
                  </a:tabLst>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tan</m:t>
                          </m:r>
                        </m:fName>
                        <m:e>
                          <m:r>
                            <a:rPr lang="id-ID" i="1">
                              <a:effectLst/>
                              <a:latin typeface="Cambria Math" panose="02040503050406030204" pitchFamily="18" charset="0"/>
                              <a:ea typeface="Times New Roman" panose="02020603050405020304" pitchFamily="18" charset="0"/>
                              <a:cs typeface="Times New Roman" panose="02020603050405020304" pitchFamily="18" charset="0"/>
                            </a:rPr>
                            <m:t>𝛼</m:t>
                          </m:r>
                          <m:r>
                            <a:rPr lang="id-ID"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r>
                            <a:rPr lang="id-ID" i="1">
                              <a:effectLst/>
                              <a:latin typeface="Cambria Math" panose="02040503050406030204" pitchFamily="18" charset="0"/>
                              <a:ea typeface="Times New Roman" panose="02020603050405020304" pitchFamily="18" charset="0"/>
                              <a:cs typeface="Times New Roman" panose="02020603050405020304" pitchFamily="18" charset="0"/>
                            </a:rPr>
                            <m:t>𝑥</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tan</m:t>
                              </m:r>
                            </m:fName>
                            <m:e>
                              <m:r>
                                <a:rPr lang="id-ID" i="1">
                                  <a:effectLst/>
                                  <a:latin typeface="Cambria Math" panose="02040503050406030204" pitchFamily="18" charset="0"/>
                                  <a:ea typeface="Times New Roman" panose="02020603050405020304" pitchFamily="18" charset="0"/>
                                  <a:cs typeface="Times New Roman" panose="02020603050405020304" pitchFamily="18" charset="0"/>
                                </a:rPr>
                                <m:t>𝛽</m:t>
                              </m:r>
                              <m:r>
                                <a:rPr lang="id-ID"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e>
                          </m:func>
                        </m:e>
                      </m:func>
                      <m:r>
                        <a:rPr lang="id-ID" i="1">
                          <a:effectLst/>
                          <a:latin typeface="Cambria Math" panose="02040503050406030204" pitchFamily="18" charset="0"/>
                          <a:ea typeface="Times New Roman" panose="02020603050405020304" pitchFamily="18" charset="0"/>
                          <a:cs typeface="Times New Roman" panose="02020603050405020304" pitchFamily="18" charset="0"/>
                        </a:rPr>
                        <m:t>𝑑𝑖𝑠𝑡𝑎𝑛𝑐𝑒</m:t>
                      </m:r>
                      <m:r>
                        <a:rPr lang="id-ID" i="1">
                          <a:effectLst/>
                          <a:latin typeface="Cambria Math" panose="02040503050406030204" pitchFamily="18" charset="0"/>
                          <a:ea typeface="Times New Roman" panose="02020603050405020304" pitchFamily="18" charset="0"/>
                          <a:cs typeface="Times New Roman" panose="02020603050405020304" pitchFamily="18" charset="0"/>
                        </a:rPr>
                        <m:t>−</m:t>
                      </m:r>
                      <m:r>
                        <a:rPr lang="id-ID" i="1">
                          <a:effectLst/>
                          <a:latin typeface="Cambria Math" panose="02040503050406030204" pitchFamily="18" charset="0"/>
                          <a:ea typeface="Times New Roman" panose="02020603050405020304" pitchFamily="18" charset="0"/>
                          <a:cs typeface="Times New Roman" panose="02020603050405020304" pitchFamily="18" charset="0"/>
                        </a:rPr>
                        <m:t>𝑥</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tabLst>
                    <a:tab pos="5039995" algn="r"/>
                  </a:tabLst>
                </a:pPr>
                <a14:m>
                  <m:oMathPara xmlns:m="http://schemas.openxmlformats.org/officeDocument/2006/math">
                    <m:oMathParaPr>
                      <m:jc m:val="centerGroup"/>
                    </m:oMathParaPr>
                    <m:oMath xmlns:m="http://schemas.openxmlformats.org/officeDocument/2006/math">
                      <m:func>
                        <m:func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tan</m:t>
                          </m:r>
                        </m:fName>
                        <m:e>
                          <m:r>
                            <a:rPr lang="id-ID" i="1">
                              <a:effectLst/>
                              <a:latin typeface="Cambria Math" panose="02040503050406030204" pitchFamily="18" charset="0"/>
                              <a:ea typeface="Times New Roman" panose="02020603050405020304" pitchFamily="18" charset="0"/>
                              <a:cs typeface="Times New Roman" panose="02020603050405020304" pitchFamily="18" charset="0"/>
                            </a:rPr>
                            <m:t>𝛼</m:t>
                          </m:r>
                          <m:r>
                            <a:rPr lang="id-ID"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r>
                            <a:rPr lang="id-ID" i="1">
                              <a:effectLst/>
                              <a:latin typeface="Cambria Math" panose="02040503050406030204" pitchFamily="18" charset="0"/>
                              <a:ea typeface="Times New Roman" panose="02020603050405020304" pitchFamily="18" charset="0"/>
                              <a:cs typeface="Times New Roman" panose="02020603050405020304" pitchFamily="18" charset="0"/>
                            </a:rPr>
                            <m:t>𝑥</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id-ID">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tan</m:t>
                              </m:r>
                            </m:fName>
                            <m:e>
                              <m:r>
                                <a:rPr lang="id-ID" i="1">
                                  <a:effectLst/>
                                  <a:latin typeface="Cambria Math" panose="02040503050406030204" pitchFamily="18" charset="0"/>
                                  <a:ea typeface="Times New Roman" panose="02020603050405020304" pitchFamily="18" charset="0"/>
                                  <a:cs typeface="Times New Roman" panose="02020603050405020304" pitchFamily="18" charset="0"/>
                                </a:rPr>
                                <m:t>𝛽</m:t>
                              </m:r>
                              <m:r>
                                <a:rPr lang="id-ID"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e>
                          </m:func>
                        </m:e>
                      </m:func>
                      <m:r>
                        <a:rPr lang="id-ID" i="1">
                          <a:effectLst/>
                          <a:latin typeface="Cambria Math" panose="02040503050406030204" pitchFamily="18" charset="0"/>
                          <a:ea typeface="Times New Roman" panose="02020603050405020304" pitchFamily="18" charset="0"/>
                          <a:cs typeface="Times New Roman" panose="02020603050405020304" pitchFamily="18" charset="0"/>
                        </a:rPr>
                        <m:t>𝑑𝑖𝑠𝑡𝑎𝑛𝑐𝑒</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r>
                        <a:rPr lang="id-ID" i="1">
                          <a:effectLst/>
                          <a:latin typeface="Cambria Math" panose="02040503050406030204" pitchFamily="18" charset="0"/>
                          <a:ea typeface="Times New Roman" panose="02020603050405020304" pitchFamily="18" charset="0"/>
                          <a:cs typeface="Times New Roman" panose="02020603050405020304" pitchFamily="18" charset="0"/>
                        </a:rPr>
                        <m:t>−</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tan</m:t>
                          </m:r>
                        </m:fName>
                        <m:e>
                          <m:r>
                            <a:rPr lang="id-ID" i="1">
                              <a:effectLst/>
                              <a:latin typeface="Cambria Math" panose="02040503050406030204" pitchFamily="18" charset="0"/>
                              <a:ea typeface="Times New Roman" panose="02020603050405020304" pitchFamily="18" charset="0"/>
                              <a:cs typeface="Times New Roman" panose="02020603050405020304" pitchFamily="18" charset="0"/>
                            </a:rPr>
                            <m:t>𝛽</m:t>
                          </m:r>
                          <m:r>
                            <a:rPr lang="id-ID"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e>
                      </m:func>
                      <m:r>
                        <a:rPr lang="id-ID" i="1">
                          <a:effectLst/>
                          <a:latin typeface="Cambria Math" panose="02040503050406030204" pitchFamily="18" charset="0"/>
                          <a:ea typeface="Times New Roman" panose="02020603050405020304" pitchFamily="18" charset="0"/>
                          <a:cs typeface="Times New Roman" panose="02020603050405020304" pitchFamily="18" charset="0"/>
                        </a:rPr>
                        <m:t>𝑥</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tabLst>
                    <a:tab pos="5039995" algn="r"/>
                  </a:tabLst>
                </a:pPr>
                <a14:m>
                  <m:oMathPara xmlns:m="http://schemas.openxmlformats.org/officeDocument/2006/math">
                    <m:oMathParaPr>
                      <m:jc m:val="centerGroup"/>
                    </m:oMathParaPr>
                    <m:oMath xmlns:m="http://schemas.openxmlformats.org/officeDocument/2006/math">
                      <m:func>
                        <m:func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tan</m:t>
                          </m:r>
                        </m:fName>
                        <m:e>
                          <m:r>
                            <a:rPr lang="id-ID" i="1">
                              <a:effectLst/>
                              <a:latin typeface="Cambria Math" panose="02040503050406030204" pitchFamily="18" charset="0"/>
                              <a:ea typeface="Times New Roman" panose="02020603050405020304" pitchFamily="18" charset="0"/>
                              <a:cs typeface="Times New Roman" panose="02020603050405020304" pitchFamily="18" charset="0"/>
                            </a:rPr>
                            <m:t>𝛽</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e>
                      </m:func>
                      <m:r>
                        <a:rPr lang="id-ID" i="1">
                          <a:effectLst/>
                          <a:latin typeface="Cambria Math" panose="02040503050406030204" pitchFamily="18" charset="0"/>
                          <a:ea typeface="Times New Roman" panose="02020603050405020304" pitchFamily="18" charset="0"/>
                          <a:cs typeface="Times New Roman" panose="02020603050405020304" pitchFamily="18" charset="0"/>
                        </a:rPr>
                        <m:t>𝑑𝑖𝑠𝑡𝑎𝑛𝑐𝑒</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tan</m:t>
                          </m:r>
                        </m:fName>
                        <m:e>
                          <m:r>
                            <a:rPr lang="id-ID" i="1">
                              <a:effectLst/>
                              <a:latin typeface="Cambria Math" panose="02040503050406030204" pitchFamily="18" charset="0"/>
                              <a:ea typeface="Times New Roman" panose="02020603050405020304" pitchFamily="18" charset="0"/>
                              <a:cs typeface="Times New Roman" panose="02020603050405020304" pitchFamily="18" charset="0"/>
                            </a:rPr>
                            <m:t>𝛼</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r>
                            <a:rPr lang="id-ID" i="1">
                              <a:effectLst/>
                              <a:latin typeface="Cambria Math" panose="02040503050406030204" pitchFamily="18" charset="0"/>
                              <a:ea typeface="Times New Roman" panose="02020603050405020304" pitchFamily="18" charset="0"/>
                              <a:cs typeface="Times New Roman" panose="02020603050405020304" pitchFamily="18" charset="0"/>
                            </a:rPr>
                            <m:t>𝑥</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e>
                      </m:func>
                      <m:r>
                        <a:rPr lang="id-ID" i="1">
                          <a:effectLst/>
                          <a:latin typeface="Cambria Math" panose="02040503050406030204" pitchFamily="18" charset="0"/>
                          <a:ea typeface="Times New Roman" panose="02020603050405020304" pitchFamily="18" charset="0"/>
                          <a:cs typeface="Times New Roman" panose="02020603050405020304" pitchFamily="18" charset="0"/>
                        </a:rPr>
                        <m:t>−</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tan</m:t>
                          </m:r>
                        </m:fName>
                        <m:e>
                          <m:r>
                            <a:rPr lang="id-ID" i="1">
                              <a:effectLst/>
                              <a:latin typeface="Cambria Math" panose="02040503050406030204" pitchFamily="18" charset="0"/>
                              <a:ea typeface="Times New Roman" panose="02020603050405020304" pitchFamily="18" charset="0"/>
                              <a:cs typeface="Times New Roman" panose="02020603050405020304" pitchFamily="18" charset="0"/>
                            </a:rPr>
                            <m:t>𝛽</m:t>
                          </m:r>
                          <m:r>
                            <a:rPr lang="id-ID"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e>
                      </m:func>
                      <m:r>
                        <a:rPr lang="id-ID" i="1">
                          <a:effectLst/>
                          <a:latin typeface="Cambria Math" panose="02040503050406030204" pitchFamily="18" charset="0"/>
                          <a:ea typeface="Times New Roman" panose="02020603050405020304" pitchFamily="18" charset="0"/>
                          <a:cs typeface="Times New Roman" panose="02020603050405020304" pitchFamily="18" charset="0"/>
                        </a:rPr>
                        <m:t>𝑥</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tabLst>
                    <a:tab pos="5039995" algn="r"/>
                  </a:tabLst>
                </a:pPr>
                <a:r>
                  <a:rPr lang="id-ID"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i="1">
                        <a:effectLst/>
                        <a:latin typeface="Cambria Math" panose="02040503050406030204" pitchFamily="18" charset="0"/>
                        <a:ea typeface="Times New Roman" panose="02020603050405020304" pitchFamily="18" charset="0"/>
                        <a:cs typeface="Times New Roman" panose="02020603050405020304" pitchFamily="18" charset="0"/>
                      </a:rPr>
                      <m:t>𝑥</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r>
                      <a:rPr lang="id-ID"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func>
                          <m:func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tan</m:t>
                            </m:r>
                          </m:fName>
                          <m:e>
                            <m:r>
                              <a:rPr lang="id-ID" i="1">
                                <a:effectLst/>
                                <a:latin typeface="Cambria Math" panose="02040503050406030204" pitchFamily="18" charset="0"/>
                                <a:ea typeface="Times New Roman" panose="02020603050405020304" pitchFamily="18" charset="0"/>
                                <a:cs typeface="Times New Roman" panose="02020603050405020304" pitchFamily="18" charset="0"/>
                              </a:rPr>
                              <m:t>𝛽</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r>
                              <a:rPr lang="id-ID" i="1">
                                <a:effectLst/>
                                <a:latin typeface="Cambria Math" panose="02040503050406030204" pitchFamily="18" charset="0"/>
                                <a:ea typeface="Times New Roman" panose="02020603050405020304" pitchFamily="18" charset="0"/>
                                <a:cs typeface="Times New Roman" panose="02020603050405020304" pitchFamily="18" charset="0"/>
                              </a:rPr>
                              <m:t>𝑑𝑖𝑠𝑡𝑎𝑛𝑐𝑒</m:t>
                            </m:r>
                          </m:e>
                        </m:func>
                      </m:num>
                      <m:den>
                        <m:func>
                          <m:func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tan</m:t>
                            </m:r>
                          </m:fName>
                          <m:e>
                            <m:r>
                              <a:rPr lang="id-ID" i="1">
                                <a:effectLst/>
                                <a:latin typeface="Cambria Math" panose="02040503050406030204" pitchFamily="18" charset="0"/>
                                <a:ea typeface="Times New Roman" panose="02020603050405020304" pitchFamily="18" charset="0"/>
                                <a:cs typeface="Times New Roman" panose="02020603050405020304" pitchFamily="18" charset="0"/>
                              </a:rPr>
                              <m:t>𝛼</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tan</m:t>
                                </m:r>
                              </m:fName>
                              <m:e>
                                <m:r>
                                  <a:rPr lang="id-ID" i="1">
                                    <a:effectLst/>
                                    <a:latin typeface="Cambria Math" panose="02040503050406030204" pitchFamily="18" charset="0"/>
                                    <a:ea typeface="Times New Roman" panose="02020603050405020304" pitchFamily="18" charset="0"/>
                                    <a:cs typeface="Times New Roman" panose="02020603050405020304" pitchFamily="18" charset="0"/>
                                  </a:rPr>
                                  <m:t>𝛽</m:t>
                                </m:r>
                              </m:e>
                            </m:func>
                          </m:e>
                        </m:func>
                      </m:den>
                    </m:f>
                  </m:oMath>
                </a14:m>
                <a:r>
                  <a:rPr lang="id-ID" dirty="0">
                    <a:effectLst/>
                    <a:latin typeface="Times New Roman" panose="02020603050405020304" pitchFamily="18" charset="0"/>
                    <a:ea typeface="Times New Roman" panose="02020603050405020304" pitchFamily="18" charset="0"/>
                    <a:cs typeface="Times New Roman" panose="02020603050405020304" pitchFamily="18" charset="0"/>
                  </a:rPr>
                  <a:t>	(3.1)</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tabLst>
                    <a:tab pos="5039995" algn="r"/>
                  </a:tabLst>
                </a:pPr>
                <a:r>
                  <a:rPr lang="id-ID"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i="1">
                        <a:effectLst/>
                        <a:latin typeface="Cambria Math" panose="02040503050406030204" pitchFamily="18" charset="0"/>
                        <a:ea typeface="Times New Roman" panose="02020603050405020304" pitchFamily="18" charset="0"/>
                        <a:cs typeface="Times New Roman" panose="02020603050405020304" pitchFamily="18" charset="0"/>
                      </a:rPr>
                      <m:t>𝑟</m:t>
                    </m:r>
                    <m:r>
                      <a:rPr lang="id-ID"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id-ID"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id-ID"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id-ID" i="1">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oMath>
                </a14:m>
                <a:r>
                  <a:rPr lang="id-ID" dirty="0">
                    <a:effectLst/>
                    <a:latin typeface="Times New Roman" panose="02020603050405020304" pitchFamily="18" charset="0"/>
                    <a:ea typeface="Times New Roman" panose="02020603050405020304" pitchFamily="18" charset="0"/>
                    <a:cs typeface="Times New Roman" panose="02020603050405020304" pitchFamily="18" charset="0"/>
                  </a:rPr>
                  <a:t>	(3.2)</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5385759" y="2453365"/>
                <a:ext cx="6096000" cy="4154855"/>
              </a:xfrm>
              <a:prstGeom prst="rect">
                <a:avLst/>
              </a:prstGeom>
              <a:blipFill rotWithShape="0">
                <a:blip r:embed="rId3"/>
                <a:stretch>
                  <a:fillRect b="-147"/>
                </a:stretch>
              </a:blipFill>
            </p:spPr>
            <p:txBody>
              <a:bodyPr/>
              <a:lstStyle/>
              <a:p>
                <a:r>
                  <a:rPr lang="en-US">
                    <a:noFill/>
                  </a:rPr>
                  <a:t> </a:t>
                </a:r>
              </a:p>
            </p:txBody>
          </p:sp>
        </mc:Fallback>
      </mc:AlternateContent>
    </p:spTree>
    <p:extLst>
      <p:ext uri="{BB962C8B-B14F-4D97-AF65-F5344CB8AC3E}">
        <p14:creationId xmlns:p14="http://schemas.microsoft.com/office/powerpoint/2010/main" val="107702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1154953" y="3015307"/>
            <a:ext cx="4648200" cy="1200150"/>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5032075" y="3015307"/>
                <a:ext cx="6096000" cy="3104761"/>
              </a:xfrm>
              <a:prstGeom prst="rect">
                <a:avLst/>
              </a:prstGeom>
            </p:spPr>
            <p:txBody>
              <a:bodyPr>
                <a:spAutoFit/>
              </a:bodyPr>
              <a:lstStyle/>
              <a:p>
                <a:pPr algn="just">
                  <a:lnSpc>
                    <a:spcPct val="150000"/>
                  </a:lnSpc>
                  <a:spcBef>
                    <a:spcPts val="1200"/>
                  </a:spcBef>
                  <a:spcAft>
                    <a:spcPts val="1000"/>
                  </a:spcAft>
                  <a:tabLst>
                    <a:tab pos="5039995" algn="r"/>
                  </a:tabLst>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tan</m:t>
                          </m:r>
                        </m:fName>
                        <m:e>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θ</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r>
                            <a:rPr lang="id-ID"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i="1">
                                  <a:effectLst/>
                                  <a:latin typeface="Cambria Math" panose="02040503050406030204" pitchFamily="18" charset="0"/>
                                  <a:ea typeface="Times New Roman" panose="02020603050405020304" pitchFamily="18" charset="0"/>
                                  <a:cs typeface="Times New Roman" panose="02020603050405020304" pitchFamily="18" charset="0"/>
                                </a:rPr>
                                <m:t>h</m:t>
                              </m:r>
                            </m:num>
                            <m:den>
                              <m:r>
                                <a:rPr lang="id-ID" i="1">
                                  <a:effectLst/>
                                  <a:latin typeface="Cambria Math" panose="02040503050406030204" pitchFamily="18" charset="0"/>
                                  <a:ea typeface="Times New Roman" panose="02020603050405020304" pitchFamily="18" charset="0"/>
                                  <a:cs typeface="Times New Roman" panose="02020603050405020304" pitchFamily="18" charset="0"/>
                                </a:rPr>
                                <m:t>𝑟</m:t>
                              </m:r>
                            </m:den>
                          </m:f>
                        </m:e>
                      </m:func>
                    </m:oMath>
                  </m:oMathPara>
                </a14:m>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tabLst>
                    <a:tab pos="5039995" algn="r"/>
                  </a:tabLst>
                </a:pPr>
                <a:r>
                  <a:rPr lang="id-ID"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i="1">
                        <a:effectLst/>
                        <a:latin typeface="Cambria Math" panose="02040503050406030204" pitchFamily="18" charset="0"/>
                        <a:ea typeface="Times New Roman" panose="02020603050405020304" pitchFamily="18" charset="0"/>
                        <a:cs typeface="Times New Roman" panose="02020603050405020304" pitchFamily="18" charset="0"/>
                      </a:rPr>
                      <m:t>h</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r>
                      <a:rPr lang="id-ID" i="1">
                        <a:effectLst/>
                        <a:latin typeface="Cambria Math" panose="02040503050406030204" pitchFamily="18" charset="0"/>
                        <a:ea typeface="Times New Roman" panose="02020603050405020304" pitchFamily="18" charset="0"/>
                        <a:cs typeface="Times New Roman" panose="02020603050405020304" pitchFamily="18" charset="0"/>
                      </a:rPr>
                      <m:t>𝑟</m:t>
                    </m:r>
                    <m:r>
                      <a:rPr lang="id-ID"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effectLst/>
                            <a:latin typeface="Cambria Math" panose="02040503050406030204" pitchFamily="18" charset="0"/>
                            <a:ea typeface="Times New Roman" panose="02020603050405020304" pitchFamily="18" charset="0"/>
                            <a:cs typeface="Times New Roman" panose="02020603050405020304" pitchFamily="18" charset="0"/>
                          </a:rPr>
                          <m:t>tan</m:t>
                        </m:r>
                      </m:fName>
                      <m:e>
                        <m:r>
                          <a:rPr lang="id-ID" i="1">
                            <a:effectLst/>
                            <a:latin typeface="Cambria Math" panose="02040503050406030204" pitchFamily="18" charset="0"/>
                            <a:ea typeface="Times New Roman" panose="02020603050405020304" pitchFamily="18" charset="0"/>
                            <a:cs typeface="Times New Roman" panose="02020603050405020304" pitchFamily="18" charset="0"/>
                          </a:rPr>
                          <m:t>𝜃</m:t>
                        </m:r>
                      </m:e>
                    </m:func>
                  </m:oMath>
                </a14:m>
                <a:r>
                  <a:rPr lang="id-ID" dirty="0">
                    <a:effectLst/>
                    <a:latin typeface="Times New Roman" panose="02020603050405020304" pitchFamily="18" charset="0"/>
                    <a:ea typeface="Times New Roman" panose="02020603050405020304" pitchFamily="18" charset="0"/>
                    <a:cs typeface="Times New Roman" panose="02020603050405020304" pitchFamily="18" charset="0"/>
                  </a:rPr>
                  <a:t>	(3.3)</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000"/>
                  </a:spcAft>
                  <a:tabLst>
                    <a:tab pos="5039995" algn="r"/>
                  </a:tabLst>
                </a:pPr>
                <a:r>
                  <a:rPr lang="id-ID"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i="1">
                        <a:effectLst/>
                        <a:latin typeface="Cambria Math" panose="02040503050406030204" pitchFamily="18" charset="0"/>
                        <a:ea typeface="Times New Roman" panose="02020603050405020304" pitchFamily="18" charset="0"/>
                        <a:cs typeface="Times New Roman" panose="02020603050405020304" pitchFamily="18" charset="0"/>
                      </a:rPr>
                      <m:t>𝑧</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r>
                      <a:rPr lang="id-ID" i="1">
                        <a:effectLst/>
                        <a:latin typeface="Cambria Math" panose="02040503050406030204" pitchFamily="18" charset="0"/>
                        <a:ea typeface="Times New Roman" panose="02020603050405020304" pitchFamily="18" charset="0"/>
                        <a:cs typeface="Times New Roman" panose="02020603050405020304" pitchFamily="18" charset="0"/>
                      </a:rPr>
                      <m:t>𝑡𝑖𝑛𝑔𝑔𝑖</m:t>
                    </m:r>
                    <m:r>
                      <a:rPr lang="id-ID"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i="1">
                        <a:effectLst/>
                        <a:latin typeface="Cambria Math" panose="02040503050406030204" pitchFamily="18" charset="0"/>
                        <a:ea typeface="Times New Roman" panose="02020603050405020304" pitchFamily="18" charset="0"/>
                        <a:cs typeface="Times New Roman" panose="02020603050405020304" pitchFamily="18" charset="0"/>
                      </a:rPr>
                      <m:t>𝑘𝑎𝑚𝑒𝑟𝑎</m:t>
                    </m:r>
                    <m:r>
                      <a:rPr lang="id-ID">
                        <a:effectLst/>
                        <a:latin typeface="Cambria Math" panose="02040503050406030204" pitchFamily="18" charset="0"/>
                        <a:ea typeface="Times New Roman" panose="02020603050405020304" pitchFamily="18" charset="0"/>
                        <a:cs typeface="Times New Roman" panose="02020603050405020304" pitchFamily="18" charset="0"/>
                      </a:rPr>
                      <m:t>±</m:t>
                    </m:r>
                    <m:r>
                      <a:rPr lang="id-ID" i="1">
                        <a:effectLst/>
                        <a:latin typeface="Cambria Math" panose="02040503050406030204" pitchFamily="18" charset="0"/>
                        <a:ea typeface="Times New Roman" panose="02020603050405020304" pitchFamily="18" charset="0"/>
                        <a:cs typeface="Times New Roman" panose="02020603050405020304" pitchFamily="18" charset="0"/>
                      </a:rPr>
                      <m:t>h</m:t>
                    </m:r>
                  </m:oMath>
                </a14:m>
                <a:r>
                  <a:rPr lang="id-ID" dirty="0">
                    <a:effectLst/>
                    <a:latin typeface="Times New Roman" panose="02020603050405020304" pitchFamily="18" charset="0"/>
                    <a:ea typeface="Times New Roman" panose="02020603050405020304" pitchFamily="18" charset="0"/>
                    <a:cs typeface="Times New Roman" panose="02020603050405020304" pitchFamily="18" charset="0"/>
                  </a:rPr>
                  <a:t>	(3.4)</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5032075" y="3015307"/>
                <a:ext cx="6096000" cy="3104761"/>
              </a:xfrm>
              <a:prstGeom prst="rect">
                <a:avLst/>
              </a:prstGeom>
              <a:blipFill rotWithShape="0">
                <a:blip r:embed="rId3"/>
                <a:stretch>
                  <a:fillRect b="-786"/>
                </a:stretch>
              </a:blipFill>
            </p:spPr>
            <p:txBody>
              <a:bodyPr/>
              <a:lstStyle/>
              <a:p>
                <a:r>
                  <a:rPr lang="en-US">
                    <a:noFill/>
                  </a:rPr>
                  <a:t> </a:t>
                </a:r>
              </a:p>
            </p:txBody>
          </p:sp>
        </mc:Fallback>
      </mc:AlternateContent>
    </p:spTree>
    <p:extLst>
      <p:ext uri="{BB962C8B-B14F-4D97-AF65-F5344CB8AC3E}">
        <p14:creationId xmlns:p14="http://schemas.microsoft.com/office/powerpoint/2010/main" val="3488579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58</TotalTime>
  <Words>1317</Words>
  <Application>Microsoft Office PowerPoint</Application>
  <PresentationFormat>Widescreen</PresentationFormat>
  <Paragraphs>600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Century Gothic</vt:lpstr>
      <vt:lpstr>Times New Roman</vt:lpstr>
      <vt:lpstr>Wingdings 3</vt:lpstr>
      <vt:lpstr>Ion Boardroom</vt:lpstr>
      <vt:lpstr>DETEKSI TRAYEKTORI SHUTTLE COCK PADA RUANG TIGA DIMENSI DENGAN ALGORITMA CAMSHIFT BERBASIS KALMAN FILTER DAN EPIPOLAR GEOMETRI</vt:lpstr>
      <vt:lpstr>Layout</vt:lpstr>
      <vt:lpstr>Latar Belakang</vt:lpstr>
      <vt:lpstr>Tujuan Penelitian</vt:lpstr>
      <vt:lpstr>Batasan Masalah</vt:lpstr>
      <vt:lpstr>Dasar Teori</vt:lpstr>
      <vt:lpstr>Hardware – PS3 Eye</vt:lpstr>
      <vt:lpstr>Permodelan Sistem</vt:lpstr>
      <vt:lpstr>PowerPoint Presentation</vt:lpstr>
      <vt:lpstr>Algoritma</vt:lpstr>
      <vt:lpstr>Kalibrasi Sudut Kamera</vt:lpstr>
      <vt:lpstr>Analisis Obyek terhadap Akurasi</vt:lpstr>
      <vt:lpstr>Analisis Obyek terhadap Akurasi</vt:lpstr>
      <vt:lpstr>Tampilan Sistem</vt:lpstr>
      <vt:lpstr>Tampilan Simulasi</vt:lpstr>
      <vt:lpstr>Analisis Pengaruh Arah Gerak Obyek terhadap Hasil Deteksi</vt:lpstr>
      <vt:lpstr>Analisis Pengaruh Perbedaan Warna Obyek dengan Latar</vt:lpstr>
      <vt:lpstr>Kesimpulan</vt:lpstr>
      <vt:lpstr>Terima Kasih</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DETEKSI TRAYEKTORI SHUTTLE COCK PADA RUANG TIGA DIMENSI DENGAN ALGORITMA CAMSHIFT BERBASIS KALMAN FILTER DAN EPIPOLAR GEOMETRI</dc:title>
  <dc:creator>Fauziah Putri Oktaviani</dc:creator>
  <cp:lastModifiedBy>Fauziah Putri Oktaviani</cp:lastModifiedBy>
  <cp:revision>7</cp:revision>
  <dcterms:created xsi:type="dcterms:W3CDTF">2015-06-25T16:25:27Z</dcterms:created>
  <dcterms:modified xsi:type="dcterms:W3CDTF">2015-06-25T17:24:24Z</dcterms:modified>
</cp:coreProperties>
</file>