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1" r:id="rId41"/>
    <p:sldId id="297" r:id="rId42"/>
    <p:sldId id="298" r:id="rId43"/>
    <p:sldId id="299" r:id="rId44"/>
    <p:sldId id="300" r:id="rId4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fbvl" initials="s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1381F-4718-4C95-B773-185A52909F00}" v="8" dt="2021-06-04T07:10:08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/>
    <p:restoredTop sz="94660"/>
  </p:normalViewPr>
  <p:slideViewPr>
    <p:cSldViewPr snapToObjects="1">
      <p:cViewPr varScale="1">
        <p:scale>
          <a:sx n="54" d="100"/>
          <a:sy n="54" d="100"/>
        </p:scale>
        <p:origin x="1027" y="77"/>
      </p:cViewPr>
      <p:guideLst>
        <p:guide orient="horz" pos="21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fbvl" userId="b6773b9cf9c2f281" providerId="LiveId" clId="{8C61381F-4718-4C95-B773-185A52909F00}"/>
    <pc:docChg chg="undo custSel addSld delSld modSld">
      <pc:chgData name="s fbvl" userId="b6773b9cf9c2f281" providerId="LiveId" clId="{8C61381F-4718-4C95-B773-185A52909F00}" dt="2021-06-04T07:52:15.737" v="142" actId="478"/>
      <pc:docMkLst>
        <pc:docMk/>
      </pc:docMkLst>
      <pc:sldChg chg="del">
        <pc:chgData name="s fbvl" userId="b6773b9cf9c2f281" providerId="LiveId" clId="{8C61381F-4718-4C95-B773-185A52909F00}" dt="2021-06-04T07:51:49.449" v="141" actId="2696"/>
        <pc:sldMkLst>
          <pc:docMk/>
          <pc:sldMk cId="0" sldId="257"/>
        </pc:sldMkLst>
      </pc:sldChg>
      <pc:sldChg chg="modSp mod">
        <pc:chgData name="s fbvl" userId="b6773b9cf9c2f281" providerId="LiveId" clId="{8C61381F-4718-4C95-B773-185A52909F00}" dt="2021-06-04T06:31:57.776" v="101"/>
        <pc:sldMkLst>
          <pc:docMk/>
          <pc:sldMk cId="0" sldId="258"/>
        </pc:sldMkLst>
        <pc:spChg chg="mod">
          <ac:chgData name="s fbvl" userId="b6773b9cf9c2f281" providerId="LiveId" clId="{8C61381F-4718-4C95-B773-185A52909F00}" dt="2021-06-04T06:31:57.776" v="101"/>
          <ac:spMkLst>
            <pc:docMk/>
            <pc:sldMk cId="0" sldId="258"/>
            <ac:spMk id="30" creationId="{00000000-0000-0000-0000-000000000000}"/>
          </ac:spMkLst>
        </pc:spChg>
      </pc:sldChg>
      <pc:sldChg chg="modSp mod">
        <pc:chgData name="s fbvl" userId="b6773b9cf9c2f281" providerId="LiveId" clId="{8C61381F-4718-4C95-B773-185A52909F00}" dt="2021-06-04T06:31:09.288" v="65" actId="20577"/>
        <pc:sldMkLst>
          <pc:docMk/>
          <pc:sldMk cId="0" sldId="264"/>
        </pc:sldMkLst>
        <pc:spChg chg="mod">
          <ac:chgData name="s fbvl" userId="b6773b9cf9c2f281" providerId="LiveId" clId="{8C61381F-4718-4C95-B773-185A52909F00}" dt="2021-06-04T06:31:09.288" v="65" actId="20577"/>
          <ac:spMkLst>
            <pc:docMk/>
            <pc:sldMk cId="0" sldId="264"/>
            <ac:spMk id="1033" creationId="{00000000-0000-0000-0000-000000000000}"/>
          </ac:spMkLst>
        </pc:spChg>
      </pc:sldChg>
      <pc:sldChg chg="modSp del mod">
        <pc:chgData name="s fbvl" userId="b6773b9cf9c2f281" providerId="LiveId" clId="{8C61381F-4718-4C95-B773-185A52909F00}" dt="2021-06-04T07:10:24.092" v="140" actId="2696"/>
        <pc:sldMkLst>
          <pc:docMk/>
          <pc:sldMk cId="0" sldId="296"/>
        </pc:sldMkLst>
        <pc:spChg chg="mod">
          <ac:chgData name="s fbvl" userId="b6773b9cf9c2f281" providerId="LiveId" clId="{8C61381F-4718-4C95-B773-185A52909F00}" dt="2021-06-04T06:17:21" v="20" actId="2711"/>
          <ac:spMkLst>
            <pc:docMk/>
            <pc:sldMk cId="0" sldId="296"/>
            <ac:spMk id="1074" creationId="{00000000-0000-0000-0000-000000000000}"/>
          </ac:spMkLst>
        </pc:spChg>
      </pc:sldChg>
      <pc:sldChg chg="modSp mod">
        <pc:chgData name="s fbvl" userId="b6773b9cf9c2f281" providerId="LiveId" clId="{8C61381F-4718-4C95-B773-185A52909F00}" dt="2021-06-04T06:31:37.931" v="80" actId="20577"/>
        <pc:sldMkLst>
          <pc:docMk/>
          <pc:sldMk cId="0" sldId="297"/>
        </pc:sldMkLst>
        <pc:spChg chg="mod">
          <ac:chgData name="s fbvl" userId="b6773b9cf9c2f281" providerId="LiveId" clId="{8C61381F-4718-4C95-B773-185A52909F00}" dt="2021-06-04T06:31:37.931" v="80" actId="20577"/>
          <ac:spMkLst>
            <pc:docMk/>
            <pc:sldMk cId="0" sldId="297"/>
            <ac:spMk id="30" creationId="{00000000-0000-0000-0000-000000000000}"/>
          </ac:spMkLst>
        </pc:spChg>
      </pc:sldChg>
      <pc:sldChg chg="modSp mod">
        <pc:chgData name="s fbvl" userId="b6773b9cf9c2f281" providerId="LiveId" clId="{8C61381F-4718-4C95-B773-185A52909F00}" dt="2021-06-04T06:32:06.757" v="117"/>
        <pc:sldMkLst>
          <pc:docMk/>
          <pc:sldMk cId="0" sldId="298"/>
        </pc:sldMkLst>
        <pc:spChg chg="mod">
          <ac:chgData name="s fbvl" userId="b6773b9cf9c2f281" providerId="LiveId" clId="{8C61381F-4718-4C95-B773-185A52909F00}" dt="2021-06-04T06:32:06.757" v="117"/>
          <ac:spMkLst>
            <pc:docMk/>
            <pc:sldMk cId="0" sldId="298"/>
            <ac:spMk id="5" creationId="{00000000-0000-0000-0000-000000000000}"/>
          </ac:spMkLst>
        </pc:spChg>
        <pc:spChg chg="mod">
          <ac:chgData name="s fbvl" userId="b6773b9cf9c2f281" providerId="LiveId" clId="{8C61381F-4718-4C95-B773-185A52909F00}" dt="2021-06-04T06:17:29.167" v="21" actId="2711"/>
          <ac:spMkLst>
            <pc:docMk/>
            <pc:sldMk cId="0" sldId="298"/>
            <ac:spMk id="62" creationId="{00000000-0000-0000-0000-000000000000}"/>
          </ac:spMkLst>
        </pc:spChg>
        <pc:spChg chg="mod">
          <ac:chgData name="s fbvl" userId="b6773b9cf9c2f281" providerId="LiveId" clId="{8C61381F-4718-4C95-B773-185A52909F00}" dt="2021-06-04T06:17:33.606" v="22" actId="2711"/>
          <ac:spMkLst>
            <pc:docMk/>
            <pc:sldMk cId="0" sldId="298"/>
            <ac:spMk id="63" creationId="{00000000-0000-0000-0000-000000000000}"/>
          </ac:spMkLst>
        </pc:spChg>
        <pc:spChg chg="mod">
          <ac:chgData name="s fbvl" userId="b6773b9cf9c2f281" providerId="LiveId" clId="{8C61381F-4718-4C95-B773-185A52909F00}" dt="2021-06-04T06:17:48.332" v="31" actId="20577"/>
          <ac:spMkLst>
            <pc:docMk/>
            <pc:sldMk cId="0" sldId="298"/>
            <ac:spMk id="64" creationId="{00000000-0000-0000-0000-000000000000}"/>
          </ac:spMkLst>
        </pc:spChg>
        <pc:grpChg chg="mod">
          <ac:chgData name="s fbvl" userId="b6773b9cf9c2f281" providerId="LiveId" clId="{8C61381F-4718-4C95-B773-185A52909F00}" dt="2021-06-04T06:16:10.955" v="13" actId="14100"/>
          <ac:grpSpMkLst>
            <pc:docMk/>
            <pc:sldMk cId="0" sldId="298"/>
            <ac:grpSpMk id="67" creationId="{00000000-0000-0000-0000-000000000000}"/>
          </ac:grpSpMkLst>
        </pc:grpChg>
      </pc:sldChg>
      <pc:sldChg chg="delSp modSp mod">
        <pc:chgData name="s fbvl" userId="b6773b9cf9c2f281" providerId="LiveId" clId="{8C61381F-4718-4C95-B773-185A52909F00}" dt="2021-06-04T07:52:15.737" v="142" actId="478"/>
        <pc:sldMkLst>
          <pc:docMk/>
          <pc:sldMk cId="0" sldId="299"/>
        </pc:sldMkLst>
        <pc:spChg chg="mod">
          <ac:chgData name="s fbvl" userId="b6773b9cf9c2f281" providerId="LiveId" clId="{8C61381F-4718-4C95-B773-185A52909F00}" dt="2021-06-04T06:32:12.366" v="133"/>
          <ac:spMkLst>
            <pc:docMk/>
            <pc:sldMk cId="0" sldId="299"/>
            <ac:spMk id="8" creationId="{00000000-0000-0000-0000-000000000000}"/>
          </ac:spMkLst>
        </pc:spChg>
        <pc:spChg chg="mod">
          <ac:chgData name="s fbvl" userId="b6773b9cf9c2f281" providerId="LiveId" clId="{8C61381F-4718-4C95-B773-185A52909F00}" dt="2021-06-04T06:06:57.717" v="5" actId="20577"/>
          <ac:spMkLst>
            <pc:docMk/>
            <pc:sldMk cId="0" sldId="299"/>
            <ac:spMk id="1006" creationId="{00000000-0000-0000-0000-000000000000}"/>
          </ac:spMkLst>
        </pc:spChg>
        <pc:picChg chg="del">
          <ac:chgData name="s fbvl" userId="b6773b9cf9c2f281" providerId="LiveId" clId="{8C61381F-4718-4C95-B773-185A52909F00}" dt="2021-06-04T07:52:15.737" v="142" actId="478"/>
          <ac:picMkLst>
            <pc:docMk/>
            <pc:sldMk cId="0" sldId="299"/>
            <ac:picMk id="4" creationId="{00000000-0000-0000-0000-000000000000}"/>
          </ac:picMkLst>
        </pc:picChg>
      </pc:sldChg>
      <pc:sldChg chg="addSp delSp modSp add mod">
        <pc:chgData name="s fbvl" userId="b6773b9cf9c2f281" providerId="LiveId" clId="{8C61381F-4718-4C95-B773-185A52909F00}" dt="2021-06-04T07:10:18.413" v="139" actId="1076"/>
        <pc:sldMkLst>
          <pc:docMk/>
          <pc:sldMk cId="0" sldId="301"/>
        </pc:sldMkLst>
        <pc:spChg chg="add mod">
          <ac:chgData name="s fbvl" userId="b6773b9cf9c2f281" providerId="LiveId" clId="{8C61381F-4718-4C95-B773-185A52909F00}" dt="2021-06-04T07:10:18.413" v="139" actId="1076"/>
          <ac:spMkLst>
            <pc:docMk/>
            <pc:sldMk cId="0" sldId="301"/>
            <ac:spMk id="11" creationId="{C461BED2-9E66-405F-8C68-9C16E8EC3C4F}"/>
          </ac:spMkLst>
        </pc:spChg>
        <pc:spChg chg="del">
          <ac:chgData name="s fbvl" userId="b6773b9cf9c2f281" providerId="LiveId" clId="{8C61381F-4718-4C95-B773-185A52909F00}" dt="2021-06-04T07:10:07.865" v="135" actId="478"/>
          <ac:spMkLst>
            <pc:docMk/>
            <pc:sldMk cId="0" sldId="301"/>
            <ac:spMk id="10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730F712-B400-4087-8D23-12D37592CA23}" type="datetime1">
              <a:rPr lang="ko-KR" altLang="en-US"/>
              <a:pPr lvl="0">
                <a:defRPr/>
              </a:pPr>
              <a:t>2021-06-04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687B292-FCC4-475A-B944-C7DC5F8BC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8" name="Google Shape;16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blipFill rotWithShape="1">
          <a:blip r:embed="rId13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4366950" y="7381413"/>
            <a:ext cx="9551815" cy="935950"/>
            <a:chOff x="4366950" y="7381413"/>
            <a:chExt cx="9551815" cy="9359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366950" y="7381413"/>
              <a:ext cx="9551815" cy="9359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-360566" y="2552700"/>
            <a:ext cx="19009132" cy="4144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15000" kern="0" spc="-1100" dirty="0">
                <a:solidFill>
                  <a:srgbClr val="5EB656"/>
                </a:solidFill>
                <a:latin typeface="여기어때 잘난체 OTF"/>
                <a:ea typeface="여기어때 잘난체 OTF"/>
                <a:cs typeface="여기어때 잘난체 OTF"/>
              </a:rPr>
              <a:t>날씨</a:t>
            </a:r>
            <a:r>
              <a:rPr lang="ko-KR" altLang="en-US" sz="15000" kern="0" spc="-1100" dirty="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에 따른 </a:t>
            </a:r>
            <a:r>
              <a:rPr lang="ko-KR" altLang="en-US" sz="15000" kern="0" spc="-1100" dirty="0" err="1">
                <a:solidFill>
                  <a:srgbClr val="5EB656"/>
                </a:solidFill>
                <a:latin typeface="여기어때 잘난체 OTF"/>
                <a:ea typeface="여기어때 잘난체 OTF"/>
                <a:cs typeface="여기어때 잘난체 OTF"/>
              </a:rPr>
              <a:t>따릉이</a:t>
            </a:r>
            <a:r>
              <a:rPr lang="ko-KR" altLang="en-US" sz="15000" kern="0" spc="-1100" dirty="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 </a:t>
            </a:r>
          </a:p>
          <a:p>
            <a:pPr algn="ctr">
              <a:defRPr/>
            </a:pPr>
            <a:r>
              <a:rPr lang="ko-KR" altLang="en-US" sz="15000" kern="0" spc="-1100" dirty="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이용 분석</a:t>
            </a:r>
            <a:endParaRPr lang="en-US" sz="15000" dirty="0">
              <a:latin typeface="여기어때 잘난체 OTF"/>
              <a:ea typeface="여기어때 잘난체 OT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5781" y="7613427"/>
            <a:ext cx="9054150" cy="84074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900" kern="0" spc="-1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날씨에 따른 따릉이 이용자 수 예측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2677748" y="2537218"/>
            <a:ext cx="428652" cy="396482"/>
            <a:chOff x="12269649" y="1920074"/>
            <a:chExt cx="428652" cy="3964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269649" y="1920074"/>
              <a:ext cx="428652" cy="3964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71898" y="1920074"/>
            <a:ext cx="1215522" cy="475116"/>
            <a:chOff x="4071898" y="1920074"/>
            <a:chExt cx="1215522" cy="47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071898" y="192007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87754" y="2029128"/>
            <a:ext cx="1531728" cy="546503"/>
            <a:chOff x="3153618" y="2417566"/>
            <a:chExt cx="1531728" cy="5465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153618" y="2417566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541895" y="1722206"/>
            <a:ext cx="1688706" cy="601894"/>
            <a:chOff x="13395610" y="3079116"/>
            <a:chExt cx="1688706" cy="6018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395610" y="3079116"/>
              <a:ext cx="1688706" cy="6018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4362" y="9245153"/>
            <a:ext cx="12173239" cy="363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출처 </a:t>
            </a:r>
            <a:r>
              <a:rPr lang="en-US" altLang="ko-KR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:  http://data.seoul.go.kr/dataList/OA-15245/F/1/datasetView.do#  (</a:t>
            </a: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서울 열린데이터 광장</a:t>
            </a:r>
            <a:r>
              <a:rPr lang="en-US" altLang="ko-KR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)</a:t>
            </a:r>
            <a:endParaRPr lang="ko-KR" altLang="en-US">
              <a:latin typeface="에스코어 드림 4 Regular"/>
              <a:ea typeface="에스코어 드림 4 Regula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원본 데이터 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8585" y="2761651"/>
            <a:ext cx="3191930" cy="560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130">
                <a:solidFill>
                  <a:srgbClr val="3F9F47"/>
                </a:solidFill>
                <a:latin typeface="여기어때 잘난체 OTF"/>
                <a:ea typeface="여기어때 잘난체 OTF"/>
              </a:rPr>
              <a:t>따릉이 이용 내역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5663" y="3543300"/>
            <a:ext cx="11496675" cy="35242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248400" y="7067550"/>
            <a:ext cx="5791200" cy="36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dirty="0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18,926,091 rows × 13 columns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4361" y="9245153"/>
            <a:ext cx="12173240" cy="363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출처 :  http://data.seoul.go.kr/dataList/OA-15245/F/1/datasetView.do#  (서울 열린데이터 광장)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원본 데이터 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8585" y="2761651"/>
            <a:ext cx="2287055" cy="1036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130">
                <a:solidFill>
                  <a:srgbClr val="3F9F47"/>
                </a:solidFill>
                <a:latin typeface="여기어때 잘난체 OTF"/>
                <a:ea typeface="여기어때 잘난체 OTF"/>
              </a:rPr>
              <a:t>대여소 목록</a:t>
            </a:r>
          </a:p>
          <a:p>
            <a:pPr>
              <a:defRPr/>
            </a:pPr>
            <a:endParaRPr lang="ko-KR" altLang="en-US" sz="3130">
              <a:solidFill>
                <a:srgbClr val="3F9F47"/>
              </a:solidFill>
              <a:latin typeface="여기어때 잘난체 OTF"/>
              <a:ea typeface="여기어때 잘난체 OTF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7067550"/>
            <a:ext cx="5791200" cy="36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2,157 rows × 10 columns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6700" y="3543299"/>
            <a:ext cx="10134600" cy="352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4361" y="9245153"/>
            <a:ext cx="12173240" cy="363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출처 :  https://data.kma.go.kr/data/grnd/selectAwsRltmList.do?pgmNo=56   (기상청 기상자료개방포털)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원본 데이터 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8585" y="2761651"/>
            <a:ext cx="2287055" cy="560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130">
                <a:solidFill>
                  <a:srgbClr val="3F9F47"/>
                </a:solidFill>
                <a:latin typeface="여기어때 잘난체 OTF"/>
                <a:ea typeface="여기어때 잘난체 OTF"/>
              </a:rPr>
              <a:t>시간별 날씨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48400" y="7067550"/>
            <a:ext cx="5791200" cy="36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2</a:t>
            </a:r>
            <a:r>
              <a:rPr lang="en-US" altLang="ko-KR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45,334</a:t>
            </a: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 rows × 10 columns </a:t>
            </a:r>
          </a:p>
        </p:txBody>
      </p:sp>
      <p:pic>
        <p:nvPicPr>
          <p:cNvPr id="49" name="그림 2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850" r="3260" b="5580"/>
          <a:stretch>
            <a:fillRect/>
          </a:stretch>
        </p:blipFill>
        <p:spPr>
          <a:xfrm>
            <a:off x="4799584" y="3542842"/>
            <a:ext cx="8688832" cy="3524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4361" y="9245153"/>
            <a:ext cx="12173240" cy="363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출처 :  https://data.kma.go.kr/data/climate/selectDustRltmList.do?pgmNo=68 (기상청 기상자료개방포털)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원본 데이터 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8585" y="2761651"/>
            <a:ext cx="3077630" cy="560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130">
                <a:solidFill>
                  <a:srgbClr val="3F9F47"/>
                </a:solidFill>
                <a:latin typeface="여기어때 잘난체 OTF"/>
                <a:ea typeface="여기어때 잘난체 OTF"/>
              </a:rPr>
              <a:t>시간별 미세먼지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48400" y="7067550"/>
            <a:ext cx="5791200" cy="36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7,610</a:t>
            </a: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 rows × </a:t>
            </a:r>
            <a:r>
              <a:rPr lang="en-US" altLang="ko-KR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4</a:t>
            </a: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 columns 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0" y="3542842"/>
            <a:ext cx="4895850" cy="358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7895" y="2916387"/>
            <a:ext cx="10791742" cy="4229723"/>
          </a:xfrm>
          <a:prstGeom prst="rect">
            <a:avLst/>
          </a:prstGeom>
        </p:spPr>
      </p:pic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50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 dirty="0" err="1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따릉이</a:t>
            </a:r>
            <a:r>
              <a:rPr lang="ko-KR" altLang="en-US" sz="2680" kern="0" spc="-100" dirty="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이용 내역과 대여소 목록 병합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50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 dirty="0" err="1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따릉이</a:t>
            </a:r>
            <a:r>
              <a:rPr lang="ko-KR" altLang="en-US" sz="2680" kern="0" spc="-100" dirty="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이용 내역과 대여소 목록 병합</a:t>
            </a:r>
          </a:p>
        </p:txBody>
      </p:sp>
      <p:pic>
        <p:nvPicPr>
          <p:cNvPr id="42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4483160" y="2916364"/>
            <a:ext cx="12183506" cy="4342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50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 dirty="0" err="1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따릉이</a:t>
            </a:r>
            <a:r>
              <a:rPr lang="ko-KR" altLang="en-US" sz="2680" kern="0" spc="-100" dirty="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이용 내역과 대여소 목록 병합</a:t>
            </a:r>
          </a:p>
        </p:txBody>
      </p:sp>
      <p:pic>
        <p:nvPicPr>
          <p:cNvPr id="44" name="그림 9"/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51740" b="89190"/>
          <a:stretch>
            <a:fillRect/>
          </a:stretch>
        </p:blipFill>
        <p:spPr>
          <a:xfrm>
            <a:off x="2373924" y="2916364"/>
            <a:ext cx="13540151" cy="1084136"/>
          </a:xfrm>
          <a:prstGeom prst="rect">
            <a:avLst/>
          </a:prstGeom>
        </p:spPr>
      </p:pic>
      <p:sp>
        <p:nvSpPr>
          <p:cNvPr id="46" name="Object 15"/>
          <p:cNvSpPr txBox="1"/>
          <p:nvPr/>
        </p:nvSpPr>
        <p:spPr>
          <a:xfrm>
            <a:off x="5402402" y="7965004"/>
            <a:ext cx="7483196" cy="510608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이용 내역에 대여소 번호를 기준으로 자치구 추가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568154" y="4000500"/>
            <a:ext cx="13151692" cy="3964504"/>
            <a:chOff x="3002708" y="3557998"/>
            <a:chExt cx="13151692" cy="3964504"/>
          </a:xfrm>
        </p:grpSpPr>
        <p:pic>
          <p:nvPicPr>
            <p:cNvPr id="49" name="그림 9"/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t="16260"/>
            <a:stretch>
              <a:fillRect/>
            </a:stretch>
          </p:blipFill>
          <p:spPr>
            <a:xfrm>
              <a:off x="3002708" y="3557998"/>
              <a:ext cx="13151691" cy="3935108"/>
            </a:xfrm>
            <a:prstGeom prst="rect">
              <a:avLst/>
            </a:prstGeom>
          </p:spPr>
        </p:pic>
        <p:sp>
          <p:nvSpPr>
            <p:cNvPr id="50" name="직사각형 1"/>
            <p:cNvSpPr/>
            <p:nvPr/>
          </p:nvSpPr>
          <p:spPr>
            <a:xfrm>
              <a:off x="15392400" y="3640137"/>
              <a:ext cx="685800" cy="388236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자치구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,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대여시간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,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대여일자 별 이용건수 합계</a:t>
            </a:r>
          </a:p>
        </p:txBody>
      </p:sp>
      <p:pic>
        <p:nvPicPr>
          <p:cNvPr id="47" name="그림 2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t="16040" r="58480"/>
          <a:stretch>
            <a:fillRect/>
          </a:stretch>
        </p:blipFill>
        <p:spPr>
          <a:xfrm>
            <a:off x="6905701" y="3630748"/>
            <a:ext cx="4476599" cy="4658417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1923824" y="2916364"/>
            <a:ext cx="14440352" cy="714383"/>
            <a:chOff x="3534001" y="3127765"/>
            <a:chExt cx="10781998" cy="533400"/>
          </a:xfrm>
        </p:grpSpPr>
        <p:pic>
          <p:nvPicPr>
            <p:cNvPr id="51" name="그림 2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rcRect b="90390"/>
            <a:stretch>
              <a:fillRect/>
            </a:stretch>
          </p:blipFill>
          <p:spPr>
            <a:xfrm>
              <a:off x="3534001" y="3127765"/>
              <a:ext cx="10781998" cy="533400"/>
            </a:xfrm>
            <a:prstGeom prst="rect">
              <a:avLst/>
            </a:prstGeom>
          </p:spPr>
        </p:pic>
        <p:sp>
          <p:nvSpPr>
            <p:cNvPr id="52" name="직사각형 1"/>
            <p:cNvSpPr/>
            <p:nvPr/>
          </p:nvSpPr>
          <p:spPr>
            <a:xfrm>
              <a:off x="8839200" y="3425185"/>
              <a:ext cx="4267200" cy="235679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시간별 날씨와 미세먼지 병합</a:t>
            </a:r>
          </a:p>
        </p:txBody>
      </p:sp>
      <p:pic>
        <p:nvPicPr>
          <p:cNvPr id="50" name="그림 2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850" r="3260" b="5580"/>
          <a:stretch>
            <a:fillRect/>
          </a:stretch>
        </p:blipFill>
        <p:spPr>
          <a:xfrm>
            <a:off x="1818227" y="2916364"/>
            <a:ext cx="10145172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시간별 날씨와 미세먼지 병합</a:t>
            </a:r>
          </a:p>
        </p:txBody>
      </p:sp>
      <p:pic>
        <p:nvPicPr>
          <p:cNvPr id="51" name="그림 4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9144000" y="2916364"/>
            <a:ext cx="6879451" cy="4897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3059175" y="2044694"/>
            <a:ext cx="1191962" cy="424843"/>
            <a:chOff x="13059175" y="2044694"/>
            <a:chExt cx="1191962" cy="4248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059175" y="2044694"/>
              <a:ext cx="1191962" cy="42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41172" y="2152031"/>
            <a:ext cx="1803616" cy="571520"/>
            <a:chOff x="13641172" y="2152031"/>
            <a:chExt cx="1803616" cy="5715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641172" y="2152031"/>
              <a:ext cx="1803616" cy="5715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85039" y="1897713"/>
            <a:ext cx="1427055" cy="508636"/>
            <a:chOff x="3685039" y="1897713"/>
            <a:chExt cx="1427055" cy="5086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685039" y="1897713"/>
              <a:ext cx="1427055" cy="5086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33330" y="2496134"/>
            <a:ext cx="1246035" cy="949355"/>
            <a:chOff x="11433330" y="2496134"/>
            <a:chExt cx="1246035" cy="9493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433330" y="2496134"/>
              <a:ext cx="1246035" cy="9493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540" y="2315941"/>
            <a:ext cx="1482540" cy="1129549"/>
            <a:chOff x="5682540" y="2315941"/>
            <a:chExt cx="1482540" cy="11295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682540" y="2315941"/>
              <a:ext cx="1482540" cy="11295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707338" y="1363748"/>
            <a:ext cx="5033584" cy="3214125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14100" kern="0" spc="-90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목차</a:t>
            </a:r>
            <a:endParaRPr lang="en-US">
              <a:latin typeface="여기어때 잘난체 OTF"/>
              <a:ea typeface="여기어때 잘난체 OT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4583" y="4494305"/>
            <a:ext cx="6879617" cy="99183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3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배경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19546" y="4369370"/>
            <a:ext cx="1346916" cy="1197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200" kern="0" spc="-300">
                <a:solidFill>
                  <a:srgbClr val="2D7533"/>
                </a:solidFill>
                <a:latin typeface="여기어때 잘난체 OTF"/>
                <a:cs typeface="여기어때 잘난체 OTF"/>
              </a:rPr>
              <a:t>01</a:t>
            </a:r>
            <a:endParaRPr lang="en-US"/>
          </a:p>
        </p:txBody>
      </p:sp>
      <p:sp>
        <p:nvSpPr>
          <p:cNvPr id="25" name="Object 25"/>
          <p:cNvSpPr txBox="1"/>
          <p:nvPr/>
        </p:nvSpPr>
        <p:spPr>
          <a:xfrm>
            <a:off x="3925707" y="5317781"/>
            <a:ext cx="6696268" cy="137223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300" kern="0" spc="-100" dirty="0" err="1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주제</a:t>
            </a:r>
            <a:r>
              <a:rPr lang="en-US" sz="2300" kern="0" spc="-100" dirty="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 </a:t>
            </a:r>
            <a:r>
              <a:rPr lang="en-US" sz="2300" kern="0" spc="-100" dirty="0" err="1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선정</a:t>
            </a:r>
            <a:r>
              <a:rPr lang="en-US" sz="2300" kern="0" spc="-100" dirty="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 </a:t>
            </a:r>
            <a:r>
              <a:rPr lang="en-US" sz="2300" kern="0" spc="-100" dirty="0" err="1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이유</a:t>
            </a:r>
            <a:r>
              <a:rPr lang="ko-KR" altLang="en-US" sz="2300" kern="0" spc="-100" dirty="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 및 </a:t>
            </a:r>
            <a:r>
              <a:rPr lang="en-US" sz="2300" kern="0" spc="-100" dirty="0" err="1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프로젝트</a:t>
            </a:r>
            <a:r>
              <a:rPr lang="en-US" sz="2300" kern="0" spc="-100" dirty="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 </a:t>
            </a:r>
            <a:r>
              <a:rPr lang="en-US" sz="2300" kern="0" spc="-100" dirty="0" err="1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목적</a:t>
            </a:r>
            <a:endParaRPr lang="en-US" sz="2300" kern="0" spc="-100" dirty="0">
              <a:solidFill>
                <a:srgbClr val="5EB656"/>
              </a:solidFill>
              <a:latin typeface="에스코어 드림 4 Regular"/>
              <a:ea typeface="에스코어 드림 4 Regular"/>
              <a:cs typeface="에스코어 드림 4 Regular"/>
            </a:endParaRPr>
          </a:p>
          <a:p>
            <a:pPr algn="just">
              <a:defRPr/>
            </a:pPr>
            <a:r>
              <a:rPr lang="ko-KR" altLang="en-US" sz="2300" kern="0" spc="-100" dirty="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프로젝트 일정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754890" y="4369370"/>
            <a:ext cx="1583801" cy="1197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200" kern="0" spc="-300">
                <a:solidFill>
                  <a:srgbClr val="5EB656"/>
                </a:solidFill>
                <a:latin typeface="여기어때 잘난체 OTF"/>
                <a:cs typeface="여기어때 잘난체 OTF"/>
              </a:rPr>
              <a:t>02</a:t>
            </a:r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10871874" y="5317782"/>
            <a:ext cx="6696268" cy="136555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사용 도구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프로젝트 수행 과정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데이터 전처리 과정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데이터 </a:t>
            </a:r>
            <a:r>
              <a:rPr lang="en-US" altLang="ko-KR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EDA</a:t>
            </a: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 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864583" y="6899571"/>
            <a:ext cx="6879617" cy="99183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3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25704" y="7723050"/>
            <a:ext cx="6696268" cy="136555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모델 학습 수행 과정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모델링 준비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모델 학습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모델 별 결과 비교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810762" y="6899571"/>
            <a:ext cx="6879617" cy="99183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300" kern="0" spc="-100" dirty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보완사항</a:t>
            </a:r>
            <a:r>
              <a:rPr lang="en-US" sz="3300" kern="0" spc="-100" dirty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 및 </a:t>
            </a:r>
            <a:r>
              <a:rPr lang="ko-KR" altLang="en-US" sz="3300" kern="0" spc="-100" dirty="0" err="1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느낀점</a:t>
            </a:r>
            <a:endParaRPr lang="en-US" dirty="0">
              <a:latin typeface="에스코어 드림 5 Medium"/>
              <a:ea typeface="에스코어 드림 5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71874" y="7723050"/>
            <a:ext cx="6696268" cy="136555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보완사항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</a:rPr>
              <a:t>느낀점</a:t>
            </a:r>
            <a:endParaRPr lang="en-US">
              <a:solidFill>
                <a:srgbClr val="5EB656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19546" y="6726281"/>
            <a:ext cx="1346916" cy="1197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200" kern="0" spc="-300">
                <a:solidFill>
                  <a:srgbClr val="5EB656"/>
                </a:solidFill>
                <a:latin typeface="여기어때 잘난체 OTF"/>
                <a:cs typeface="여기어때 잘난체 OTF"/>
              </a:rPr>
              <a:t>03</a:t>
            </a:r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9754890" y="6726281"/>
            <a:ext cx="1583801" cy="1197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200" kern="0" spc="-300">
                <a:solidFill>
                  <a:srgbClr val="2D7533"/>
                </a:solidFill>
                <a:latin typeface="여기어때 잘난체 OTF"/>
                <a:cs typeface="여기어때 잘난체 OTF"/>
              </a:rPr>
              <a:t>04</a:t>
            </a:r>
            <a:endParaRPr lang="en-US"/>
          </a:p>
        </p:txBody>
      </p:sp>
      <p:grpSp>
        <p:nvGrpSpPr>
          <p:cNvPr id="1007" name="그룹 1007"/>
          <p:cNvGrpSpPr/>
          <p:nvPr/>
        </p:nvGrpSpPr>
        <p:grpSpPr>
          <a:xfrm>
            <a:off x="11085421" y="3019323"/>
            <a:ext cx="676484" cy="426167"/>
            <a:chOff x="11085421" y="3019323"/>
            <a:chExt cx="676484" cy="42616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085421" y="3019323"/>
              <a:ext cx="676484" cy="42616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0745333" y="4494305"/>
            <a:ext cx="7541459" cy="75426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3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시간별 날씨와 미세먼지 병합</a:t>
            </a:r>
          </a:p>
        </p:txBody>
      </p:sp>
      <p:pic>
        <p:nvPicPr>
          <p:cNvPr id="54" name="그림 6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3450" b="90350"/>
          <a:stretch>
            <a:fillRect/>
          </a:stretch>
        </p:blipFill>
        <p:spPr>
          <a:xfrm>
            <a:off x="2514600" y="2916364"/>
            <a:ext cx="13711678" cy="931735"/>
          </a:xfrm>
          <a:prstGeom prst="rect">
            <a:avLst/>
          </a:prstGeom>
        </p:spPr>
      </p:pic>
      <p:sp>
        <p:nvSpPr>
          <p:cNvPr id="56" name="Object 15"/>
          <p:cNvSpPr txBox="1"/>
          <p:nvPr/>
        </p:nvSpPr>
        <p:spPr>
          <a:xfrm>
            <a:off x="5402402" y="7805452"/>
            <a:ext cx="7483196" cy="510608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시간별 날씨에 일시가 같은 미세먼지농도 추가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552043" y="3848100"/>
            <a:ext cx="11636792" cy="3957352"/>
            <a:chOff x="3630094" y="3934476"/>
            <a:chExt cx="11636792" cy="3957352"/>
          </a:xfrm>
        </p:grpSpPr>
        <p:pic>
          <p:nvPicPr>
            <p:cNvPr id="58" name="그림 6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t="14600"/>
            <a:stretch>
              <a:fillRect/>
            </a:stretch>
          </p:blipFill>
          <p:spPr>
            <a:xfrm>
              <a:off x="3630094" y="3934476"/>
              <a:ext cx="11636791" cy="3957352"/>
            </a:xfrm>
            <a:prstGeom prst="rect">
              <a:avLst/>
            </a:prstGeom>
          </p:spPr>
        </p:pic>
        <p:sp>
          <p:nvSpPr>
            <p:cNvPr id="59" name="직사각형 1"/>
            <p:cNvSpPr/>
            <p:nvPr/>
          </p:nvSpPr>
          <p:spPr>
            <a:xfrm>
              <a:off x="12642974" y="4032629"/>
              <a:ext cx="2249779" cy="3581400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시간별 날씨에서 원하는 열 선택 후 이용건수 병합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809018" y="2916363"/>
            <a:ext cx="10936173" cy="6726665"/>
            <a:chOff x="2895600" y="2761088"/>
            <a:chExt cx="7010400" cy="5751302"/>
          </a:xfrm>
        </p:grpSpPr>
        <p:pic>
          <p:nvPicPr>
            <p:cNvPr id="58" name="그림 2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tretch>
              <a:fillRect/>
            </a:stretch>
          </p:blipFill>
          <p:spPr>
            <a:xfrm>
              <a:off x="2895600" y="2761088"/>
              <a:ext cx="7010400" cy="5751302"/>
            </a:xfrm>
            <a:prstGeom prst="rect">
              <a:avLst/>
            </a:prstGeom>
          </p:spPr>
        </p:pic>
        <p:sp>
          <p:nvSpPr>
            <p:cNvPr id="59" name="직사각형 15"/>
            <p:cNvSpPr/>
            <p:nvPr/>
          </p:nvSpPr>
          <p:spPr>
            <a:xfrm>
              <a:off x="8305800" y="4229100"/>
              <a:ext cx="838200" cy="3962400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자치구 및 요일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,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달 라벨화</a:t>
            </a:r>
          </a:p>
        </p:txBody>
      </p:sp>
      <p:pic>
        <p:nvPicPr>
          <p:cNvPr id="60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9880" y="2916364"/>
            <a:ext cx="14528240" cy="4083612"/>
          </a:xfrm>
          <a:prstGeom prst="rect">
            <a:avLst/>
          </a:prstGeom>
        </p:spPr>
      </p:pic>
      <p:sp>
        <p:nvSpPr>
          <p:cNvPr id="61" name="Object 15"/>
          <p:cNvSpPr txBox="1"/>
          <p:nvPr/>
        </p:nvSpPr>
        <p:spPr>
          <a:xfrm>
            <a:off x="5402402" y="6999976"/>
            <a:ext cx="7483196" cy="510608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가나다 순으로 정렬된 자치구를 </a:t>
            </a:r>
            <a:r>
              <a:rPr kumimoji="0" lang="en-US" altLang="ko-KR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0</a:t>
            </a: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</a:t>
            </a:r>
            <a:r>
              <a:rPr kumimoji="0" lang="en-US" altLang="ko-KR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~</a:t>
            </a: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</a:t>
            </a:r>
            <a:r>
              <a:rPr kumimoji="0" lang="en-US" altLang="ko-KR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24</a:t>
            </a: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숫자 값으로 라벨화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자치구 및 요일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,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달 라벨화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5374088" y="4914900"/>
            <a:ext cx="7539824" cy="4478973"/>
            <a:chOff x="8414905" y="4440983"/>
            <a:chExt cx="7539824" cy="4478973"/>
          </a:xfrm>
        </p:grpSpPr>
        <p:pic>
          <p:nvPicPr>
            <p:cNvPr id="63" name="그림 6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t="31530" r="-550"/>
            <a:stretch>
              <a:fillRect/>
            </a:stretch>
          </p:blipFill>
          <p:spPr>
            <a:xfrm>
              <a:off x="8414905" y="4440983"/>
              <a:ext cx="7539824" cy="4478973"/>
            </a:xfrm>
            <a:prstGeom prst="rect">
              <a:avLst/>
            </a:prstGeom>
          </p:spPr>
        </p:pic>
        <p:sp>
          <p:nvSpPr>
            <p:cNvPr id="64" name="직사각형 1"/>
            <p:cNvSpPr/>
            <p:nvPr/>
          </p:nvSpPr>
          <p:spPr>
            <a:xfrm>
              <a:off x="9290577" y="4568722"/>
              <a:ext cx="767823" cy="4351234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  <p:sp>
          <p:nvSpPr>
            <p:cNvPr id="65" name="직사각형 3"/>
            <p:cNvSpPr/>
            <p:nvPr/>
          </p:nvSpPr>
          <p:spPr>
            <a:xfrm>
              <a:off x="14249400" y="4568722"/>
              <a:ext cx="838200" cy="4351234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  <p:pic>
        <p:nvPicPr>
          <p:cNvPr id="67" name="그림 6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970" r="-550" b="72850"/>
          <a:stretch>
            <a:fillRect/>
          </a:stretch>
        </p:blipFill>
        <p:spPr>
          <a:xfrm>
            <a:off x="3137582" y="2916364"/>
            <a:ext cx="12012836" cy="1998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날씨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EDA</a:t>
            </a:r>
          </a:p>
        </p:txBody>
      </p:sp>
      <p:pic>
        <p:nvPicPr>
          <p:cNvPr id="66" name="그림 3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77710" y="2916364"/>
            <a:ext cx="11532579" cy="5237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날씨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EDA</a:t>
            </a:r>
          </a:p>
        </p:txBody>
      </p:sp>
      <p:pic>
        <p:nvPicPr>
          <p:cNvPr id="67" name="그림 5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05874" y="2916364"/>
            <a:ext cx="11676252" cy="5237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날씨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EDA</a:t>
            </a:r>
          </a:p>
        </p:txBody>
      </p:sp>
      <p:pic>
        <p:nvPicPr>
          <p:cNvPr id="68" name="그림 9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71783" y="2916364"/>
            <a:ext cx="11544433" cy="5178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날씨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EDA</a:t>
            </a:r>
          </a:p>
        </p:txBody>
      </p:sp>
      <p:pic>
        <p:nvPicPr>
          <p:cNvPr id="69" name="그림 12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34772" y="2916364"/>
            <a:ext cx="11618457" cy="5211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시계열 특성별 EDA</a:t>
            </a:r>
          </a:p>
        </p:txBody>
      </p:sp>
      <p:pic>
        <p:nvPicPr>
          <p:cNvPr id="70" name="그림 4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298678" y="2916364"/>
            <a:ext cx="11690643" cy="5243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시계열 특성별 EDA</a:t>
            </a:r>
          </a:p>
        </p:txBody>
      </p:sp>
      <p:pic>
        <p:nvPicPr>
          <p:cNvPr id="71" name="그림 9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483227" y="2916364"/>
            <a:ext cx="11321546" cy="5078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626993" y="1799978"/>
            <a:ext cx="5034014" cy="5953685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0" kern="0" spc="-1600">
                <a:solidFill>
                  <a:srgbClr val="1D5B22"/>
                </a:solidFill>
                <a:latin typeface="여기어때 잘난체 OTF"/>
                <a:cs typeface="여기어때 잘난체 OTF"/>
              </a:rPr>
              <a:t>01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5432437" y="5060317"/>
            <a:ext cx="1480472" cy="1127973"/>
            <a:chOff x="5432437" y="5060317"/>
            <a:chExt cx="1480472" cy="11279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432437" y="5060317"/>
              <a:ext cx="1480472" cy="112797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826882" y="6329202"/>
            <a:ext cx="6631953" cy="103405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700" kern="0" spc="-2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배경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794410" y="5271395"/>
            <a:ext cx="1160932" cy="884515"/>
            <a:chOff x="11794410" y="5271395"/>
            <a:chExt cx="1160932" cy="8845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794410" y="5271395"/>
              <a:ext cx="1160932" cy="8845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02844" y="5833529"/>
            <a:ext cx="639565" cy="402909"/>
            <a:chOff x="11202844" y="5833529"/>
            <a:chExt cx="639565" cy="40290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202844" y="5833529"/>
              <a:ext cx="639565" cy="4029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22626" y="3283802"/>
            <a:ext cx="1333469" cy="475279"/>
            <a:chOff x="11522626" y="3283802"/>
            <a:chExt cx="1333469" cy="4752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522626" y="3283802"/>
              <a:ext cx="1333469" cy="4752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80233" y="3973246"/>
            <a:ext cx="1994642" cy="632051"/>
            <a:chOff x="10380233" y="3973246"/>
            <a:chExt cx="1994642" cy="63205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380233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시계열 특성별 EDA</a:t>
            </a:r>
          </a:p>
        </p:txBody>
      </p:sp>
      <p:pic>
        <p:nvPicPr>
          <p:cNvPr id="72" name="그림 15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03988" y="2916364"/>
            <a:ext cx="11680023" cy="523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자치구별 EDA</a:t>
            </a:r>
          </a:p>
        </p:txBody>
      </p:sp>
      <p:pic>
        <p:nvPicPr>
          <p:cNvPr id="73" name="그림 13"/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980"/>
          <a:stretch>
            <a:fillRect/>
          </a:stretch>
        </p:blipFill>
        <p:spPr>
          <a:xfrm>
            <a:off x="2968304" y="2916364"/>
            <a:ext cx="12351391" cy="46946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상관관계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Heatmap</a:t>
            </a:r>
          </a:p>
        </p:txBody>
      </p:sp>
      <p:pic>
        <p:nvPicPr>
          <p:cNvPr id="74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11022" y="2781300"/>
            <a:ext cx="8065957" cy="713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B30851-5EA2-481F-899B-A68BE3117748}"/>
              </a:ext>
            </a:extLst>
          </p:cNvPr>
          <p:cNvSpPr txBox="1"/>
          <p:nvPr/>
        </p:nvSpPr>
        <p:spPr>
          <a:xfrm>
            <a:off x="9829800" y="2761651"/>
            <a:ext cx="762000" cy="71338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91619" y="1947006"/>
            <a:ext cx="5904762" cy="627998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0" kern="0" spc="-1600">
                <a:solidFill>
                  <a:srgbClr val="1D5B22"/>
                </a:solidFill>
                <a:latin typeface="여기어때 잘난체 OTF"/>
                <a:cs typeface="여기어때 잘난체 OTF"/>
              </a:rPr>
              <a:t>03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826882" y="6301149"/>
            <a:ext cx="6631953" cy="103405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700" kern="0" spc="-2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 학습 수행 과정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machine learning process</a:t>
            </a:r>
          </a:p>
        </p:txBody>
      </p:sp>
      <p:grpSp>
        <p:nvGrpSpPr>
          <p:cNvPr id="134" name="그룹 133"/>
          <p:cNvGrpSpPr/>
          <p:nvPr/>
        </p:nvGrpSpPr>
        <p:grpSpPr>
          <a:xfrm>
            <a:off x="4114800" y="3238500"/>
            <a:ext cx="3048000" cy="2209800"/>
            <a:chOff x="4800600" y="3238500"/>
            <a:chExt cx="3048000" cy="2209800"/>
          </a:xfrm>
        </p:grpSpPr>
        <p:sp>
          <p:nvSpPr>
            <p:cNvPr id="135" name="사각형: 둥근 모서리 134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>
                <a:alpha val="100000"/>
              </a:srgb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36" name="Object 22"/>
            <p:cNvSpPr txBox="1"/>
            <p:nvPr/>
          </p:nvSpPr>
          <p:spPr>
            <a:xfrm>
              <a:off x="4887279" y="4027216"/>
              <a:ext cx="2874642" cy="63236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모델링 준비</a:t>
              </a: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11125200" y="3238500"/>
            <a:ext cx="3048000" cy="2209800"/>
            <a:chOff x="11811000" y="3238500"/>
            <a:chExt cx="3048000" cy="2209800"/>
          </a:xfrm>
        </p:grpSpPr>
        <p:sp>
          <p:nvSpPr>
            <p:cNvPr id="138" name="사각형: 둥근 모서리 137"/>
            <p:cNvSpPr/>
            <p:nvPr/>
          </p:nvSpPr>
          <p:spPr>
            <a:xfrm>
              <a:off x="118110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>
                <a:alpha val="100000"/>
              </a:srgb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39" name="Object 22"/>
            <p:cNvSpPr txBox="1"/>
            <p:nvPr/>
          </p:nvSpPr>
          <p:spPr>
            <a:xfrm>
              <a:off x="11897678" y="4027216"/>
              <a:ext cx="2874642" cy="63236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모델 학습</a:t>
              </a: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4114800" y="6743700"/>
            <a:ext cx="3048000" cy="2209800"/>
            <a:chOff x="4800600" y="3238500"/>
            <a:chExt cx="3048000" cy="2209800"/>
          </a:xfrm>
        </p:grpSpPr>
        <p:sp>
          <p:nvSpPr>
            <p:cNvPr id="141" name="사각형: 둥근 모서리 140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>
                <a:alpha val="100000"/>
              </a:srgb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42" name="Object 22"/>
            <p:cNvSpPr txBox="1"/>
            <p:nvPr/>
          </p:nvSpPr>
          <p:spPr>
            <a:xfrm>
              <a:off x="4887279" y="4027216"/>
              <a:ext cx="2874642" cy="63236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결과 비교</a:t>
              </a: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11125200" y="6743700"/>
            <a:ext cx="3048000" cy="2209800"/>
            <a:chOff x="4800600" y="3238500"/>
            <a:chExt cx="3048000" cy="2209800"/>
          </a:xfrm>
        </p:grpSpPr>
        <p:sp>
          <p:nvSpPr>
            <p:cNvPr id="144" name="사각형: 둥근 모서리 143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>
                <a:alpha val="100000"/>
              </a:srgb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45" name="Object 22"/>
            <p:cNvSpPr txBox="1"/>
            <p:nvPr/>
          </p:nvSpPr>
          <p:spPr>
            <a:xfrm>
              <a:off x="4887279" y="3632858"/>
              <a:ext cx="2874642" cy="1421084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최적 모델 선정</a:t>
              </a:r>
            </a:p>
          </p:txBody>
        </p:sp>
      </p:grpSp>
      <p:cxnSp>
        <p:nvCxnSpPr>
          <p:cNvPr id="146" name="직선 화살표 연결선 145"/>
          <p:cNvCxnSpPr/>
          <p:nvPr/>
        </p:nvCxnSpPr>
        <p:spPr>
          <a:xfrm>
            <a:off x="7467600" y="4343400"/>
            <a:ext cx="3352800" cy="0"/>
          </a:xfrm>
          <a:prstGeom prst="straightConnector1">
            <a:avLst/>
          </a:prstGeom>
          <a:noFill/>
          <a:ln w="57150" cap="flat" cmpd="sng" algn="ctr">
            <a:solidFill>
              <a:srgbClr val="2D7533">
                <a:alpha val="100000"/>
              </a:srgbClr>
            </a:solidFill>
            <a:prstDash val="sysDot"/>
            <a:tailEnd type="arrow"/>
          </a:ln>
        </p:spPr>
      </p:cxnSp>
      <p:cxnSp>
        <p:nvCxnSpPr>
          <p:cNvPr id="147" name="직선 화살표 연결선 146"/>
          <p:cNvCxnSpPr/>
          <p:nvPr/>
        </p:nvCxnSpPr>
        <p:spPr>
          <a:xfrm rot="10800000" flipV="1">
            <a:off x="7467600" y="5448300"/>
            <a:ext cx="3352800" cy="1142999"/>
          </a:xfrm>
          <a:prstGeom prst="straightConnector1">
            <a:avLst/>
          </a:prstGeom>
          <a:noFill/>
          <a:ln w="57150" cap="flat" cmpd="sng" algn="ctr">
            <a:solidFill>
              <a:srgbClr val="2D7533">
                <a:alpha val="100000"/>
              </a:srgbClr>
            </a:solidFill>
            <a:prstDash val="sysDot"/>
            <a:tailEnd type="arrow"/>
          </a:ln>
        </p:spPr>
      </p:cxnSp>
      <p:cxnSp>
        <p:nvCxnSpPr>
          <p:cNvPr id="148" name="직선 화살표 연결선 147"/>
          <p:cNvCxnSpPr/>
          <p:nvPr/>
        </p:nvCxnSpPr>
        <p:spPr>
          <a:xfrm>
            <a:off x="7467600" y="7848600"/>
            <a:ext cx="3352800" cy="0"/>
          </a:xfrm>
          <a:prstGeom prst="straightConnector1">
            <a:avLst/>
          </a:prstGeom>
          <a:noFill/>
          <a:ln w="57150" cap="flat" cmpd="sng" algn="ctr">
            <a:solidFill>
              <a:srgbClr val="2D7533">
                <a:alpha val="100000"/>
              </a:srgbClr>
            </a:solidFill>
            <a:prstDash val="sysDot"/>
            <a:tailEnd type="arrow"/>
          </a:ln>
        </p:spPr>
      </p:cxnSp>
      <p:sp>
        <p:nvSpPr>
          <p:cNvPr id="21" name="Object 5">
            <a:extLst>
              <a:ext uri="{FF2B5EF4-FFF2-40B4-BE49-F238E27FC236}">
                <a16:creationId xmlns:a16="http://schemas.microsoft.com/office/drawing/2014/main" id="{98D736F1-1DAC-4D6C-B54B-19FCC465D5AC}"/>
              </a:ext>
            </a:extLst>
          </p:cNvPr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00" kern="0" spc="-100" dirty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6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37" name="Object 5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00" kern="0" spc="-100" dirty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42810" y="2916364"/>
            <a:ext cx="11849590" cy="4894136"/>
          </a:xfrm>
          <a:prstGeom prst="rect">
            <a:avLst/>
          </a:prstGeom>
        </p:spPr>
      </p:pic>
      <p:sp>
        <p:nvSpPr>
          <p:cNvPr id="56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모델링 준비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0" cap="none" spc="-100" normalizeH="0" baseline="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종속변수, 독립변수 선정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231797" y="3628921"/>
            <a:ext cx="3213482" cy="3213482"/>
            <a:chOff x="3473530" y="3700803"/>
            <a:chExt cx="3213482" cy="32134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473530" y="3700803"/>
              <a:ext cx="3213482" cy="3213482"/>
            </a:xfrm>
            <a:prstGeom prst="roundRect">
              <a:avLst>
                <a:gd name="adj" fmla="val 16667"/>
              </a:avLst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11451" y="3628921"/>
            <a:ext cx="3213482" cy="3213482"/>
            <a:chOff x="7553184" y="3700803"/>
            <a:chExt cx="3213482" cy="32134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53184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91105" y="3628921"/>
            <a:ext cx="3213482" cy="3213482"/>
            <a:chOff x="11632838" y="3700803"/>
            <a:chExt cx="3213482" cy="32134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632838" y="3700803"/>
              <a:ext cx="3213482" cy="321348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401217" y="4656726"/>
            <a:ext cx="2874642" cy="1122662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en-US" sz="3000" kern="0" spc="-100" dirty="0">
                <a:solidFill>
                  <a:schemeClr val="lt1"/>
                </a:solidFill>
                <a:latin typeface="여기어때 잘난체 OTF"/>
                <a:ea typeface="여기어때 잘난체 OTF"/>
              </a:rPr>
              <a:t>Linear</a:t>
            </a:r>
          </a:p>
          <a:p>
            <a:pPr algn="ctr">
              <a:defRPr/>
            </a:pPr>
            <a:r>
              <a:rPr lang="en-US" sz="3000" kern="0" spc="-100" dirty="0">
                <a:solidFill>
                  <a:schemeClr val="lt1"/>
                </a:solidFill>
                <a:latin typeface="여기어때 잘난체 OTF"/>
                <a:ea typeface="여기어때 잘난체 OTF"/>
              </a:rPr>
              <a:t>Regressor</a:t>
            </a:r>
          </a:p>
        </p:txBody>
      </p:sp>
      <p:grpSp>
        <p:nvGrpSpPr>
          <p:cNvPr id="1006" name="그룹 1006"/>
          <p:cNvGrpSpPr/>
          <p:nvPr/>
        </p:nvGrpSpPr>
        <p:grpSpPr>
          <a:xfrm>
            <a:off x="11702818" y="5782700"/>
            <a:ext cx="1866288" cy="665188"/>
            <a:chOff x="13944551" y="5854582"/>
            <a:chExt cx="1866288" cy="66518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944551" y="5854582"/>
              <a:ext cx="1866288" cy="6651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7315" y="3587340"/>
            <a:ext cx="1479842" cy="582441"/>
            <a:chOff x="3219048" y="3659222"/>
            <a:chExt cx="1479842" cy="58244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219048" y="3659222"/>
              <a:ext cx="1479842" cy="5824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54278" y="5480772"/>
            <a:ext cx="1418274" cy="603855"/>
            <a:chOff x="7096011" y="5552654"/>
            <a:chExt cx="1418274" cy="60385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96011" y="5552654"/>
              <a:ext cx="1418274" cy="6038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69956" y="5852545"/>
            <a:ext cx="1212121" cy="923516"/>
            <a:chOff x="9911689" y="5924427"/>
            <a:chExt cx="1212121" cy="92351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911689" y="5924427"/>
              <a:ext cx="1212121" cy="923516"/>
            </a:xfrm>
            <a:prstGeom prst="rect">
              <a:avLst/>
            </a:prstGeom>
          </p:spPr>
        </p:pic>
      </p:grpSp>
      <p:grpSp>
        <p:nvGrpSpPr>
          <p:cNvPr id="46" name="그룹 1004"/>
          <p:cNvGrpSpPr/>
          <p:nvPr/>
        </p:nvGrpSpPr>
        <p:grpSpPr>
          <a:xfrm>
            <a:off x="14064673" y="3625610"/>
            <a:ext cx="3213482" cy="3213482"/>
            <a:chOff x="7553184" y="3700803"/>
            <a:chExt cx="3213482" cy="3213482"/>
          </a:xfrm>
        </p:grpSpPr>
        <p:pic>
          <p:nvPicPr>
            <p:cNvPr id="47" name="Object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53184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50" name="그룹 1008"/>
          <p:cNvGrpSpPr/>
          <p:nvPr/>
        </p:nvGrpSpPr>
        <p:grpSpPr>
          <a:xfrm>
            <a:off x="13607500" y="5477461"/>
            <a:ext cx="1418274" cy="603855"/>
            <a:chOff x="7096011" y="5552654"/>
            <a:chExt cx="1418274" cy="603855"/>
          </a:xfrm>
        </p:grpSpPr>
        <p:pic>
          <p:nvPicPr>
            <p:cNvPr id="51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96011" y="5552654"/>
              <a:ext cx="1418274" cy="603855"/>
            </a:xfrm>
            <a:prstGeom prst="rect">
              <a:avLst/>
            </a:prstGeom>
          </p:spPr>
        </p:pic>
      </p:grpSp>
      <p:grpSp>
        <p:nvGrpSpPr>
          <p:cNvPr id="52" name="그룹 1009"/>
          <p:cNvGrpSpPr/>
          <p:nvPr/>
        </p:nvGrpSpPr>
        <p:grpSpPr>
          <a:xfrm>
            <a:off x="16423178" y="5849234"/>
            <a:ext cx="1212121" cy="923516"/>
            <a:chOff x="9911689" y="5924427"/>
            <a:chExt cx="1212121" cy="923516"/>
          </a:xfrm>
        </p:grpSpPr>
        <p:pic>
          <p:nvPicPr>
            <p:cNvPr id="53" name="Object 3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911689" y="5924427"/>
              <a:ext cx="1212121" cy="923516"/>
            </a:xfrm>
            <a:prstGeom prst="rect">
              <a:avLst/>
            </a:prstGeom>
          </p:spPr>
        </p:pic>
      </p:grpSp>
      <p:sp>
        <p:nvSpPr>
          <p:cNvPr id="1010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모델링 준비</a:t>
            </a:r>
          </a:p>
        </p:txBody>
      </p:sp>
      <p:sp>
        <p:nvSpPr>
          <p:cNvPr id="1011" name="TextBox 1010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사용 모델 선정</a:t>
            </a:r>
          </a:p>
        </p:txBody>
      </p:sp>
      <p:sp>
        <p:nvSpPr>
          <p:cNvPr id="1039" name="Object 22"/>
          <p:cNvSpPr txBox="1"/>
          <p:nvPr/>
        </p:nvSpPr>
        <p:spPr>
          <a:xfrm>
            <a:off x="5149584" y="4656726"/>
            <a:ext cx="3537216" cy="1157871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RandomForest</a:t>
            </a:r>
          </a:p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Regressor</a:t>
            </a:r>
          </a:p>
        </p:txBody>
      </p:sp>
      <p:sp>
        <p:nvSpPr>
          <p:cNvPr id="1040" name="Object 22"/>
          <p:cNvSpPr txBox="1"/>
          <p:nvPr/>
        </p:nvSpPr>
        <p:spPr>
          <a:xfrm>
            <a:off x="9560525" y="4656726"/>
            <a:ext cx="2874642" cy="1157871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XGBoost</a:t>
            </a:r>
          </a:p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Regressor</a:t>
            </a:r>
          </a:p>
        </p:txBody>
      </p:sp>
      <p:sp>
        <p:nvSpPr>
          <p:cNvPr id="1041" name="Object 22"/>
          <p:cNvSpPr txBox="1"/>
          <p:nvPr/>
        </p:nvSpPr>
        <p:spPr>
          <a:xfrm>
            <a:off x="14234093" y="4656726"/>
            <a:ext cx="2874642" cy="1157871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LightGBM</a:t>
            </a:r>
          </a:p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Regressor</a:t>
            </a:r>
          </a:p>
        </p:txBody>
      </p:sp>
      <p:sp>
        <p:nvSpPr>
          <p:cNvPr id="33" name="Object 15"/>
          <p:cNvSpPr txBox="1"/>
          <p:nvPr/>
        </p:nvSpPr>
        <p:spPr>
          <a:xfrm>
            <a:off x="1231797" y="7353300"/>
            <a:ext cx="3570626" cy="1147911"/>
          </a:xfrm>
          <a:prstGeom prst="rect">
            <a:avLst/>
          </a:prstGeom>
          <a:noFill/>
        </p:spPr>
        <p:txBody>
          <a:bodyPr wrap="square"/>
          <a:lstStyle/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복잡도 제어 불가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규제를 적용하여 과대적합 방지</a:t>
            </a:r>
          </a:p>
        </p:txBody>
      </p:sp>
      <p:sp>
        <p:nvSpPr>
          <p:cNvPr id="1042" name="Object 15"/>
          <p:cNvSpPr txBox="1"/>
          <p:nvPr/>
        </p:nvSpPr>
        <p:spPr>
          <a:xfrm>
            <a:off x="5311451" y="7353300"/>
            <a:ext cx="3570625" cy="1147911"/>
          </a:xfrm>
          <a:prstGeom prst="rect">
            <a:avLst/>
          </a:prstGeom>
          <a:noFill/>
        </p:spPr>
        <p:txBody>
          <a:bodyPr wrap="square"/>
          <a:lstStyle/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예측 변동성 줄고 </a:t>
            </a:r>
            <a:r>
              <a:rPr kumimoji="0" lang="ko-KR" altLang="en-US" sz="2000" b="0" i="0" u="none" strike="noStrike" kern="0" cap="none" spc="-100" normalizeH="0" baseline="0" dirty="0" err="1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과적합</a:t>
            </a: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방지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 err="1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결측치</a:t>
            </a: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많아도 높은 정확도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많을 시 속도 대폭 하락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결과 해석 어려움</a:t>
            </a:r>
          </a:p>
        </p:txBody>
      </p:sp>
      <p:sp>
        <p:nvSpPr>
          <p:cNvPr id="1043" name="Object 15"/>
          <p:cNvSpPr txBox="1"/>
          <p:nvPr/>
        </p:nvSpPr>
        <p:spPr>
          <a:xfrm>
            <a:off x="9391105" y="7353300"/>
            <a:ext cx="3570625" cy="1147911"/>
          </a:xfrm>
          <a:prstGeom prst="rect">
            <a:avLst/>
          </a:prstGeom>
          <a:noFill/>
        </p:spPr>
        <p:txBody>
          <a:bodyPr wrap="square"/>
          <a:lstStyle/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내부적 교차 검증 수행으로 반복 수행 횟수 최적화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 err="1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결손값</a:t>
            </a: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자체 저리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병렬처리 불가</a:t>
            </a:r>
          </a:p>
        </p:txBody>
      </p:sp>
      <p:sp>
        <p:nvSpPr>
          <p:cNvPr id="1044" name="Object 15"/>
          <p:cNvSpPr txBox="1"/>
          <p:nvPr/>
        </p:nvSpPr>
        <p:spPr>
          <a:xfrm>
            <a:off x="14064673" y="7353300"/>
            <a:ext cx="3570626" cy="1147911"/>
          </a:xfrm>
          <a:prstGeom prst="rect">
            <a:avLst/>
          </a:prstGeom>
          <a:noFill/>
        </p:spPr>
        <p:txBody>
          <a:bodyPr wrap="square"/>
          <a:lstStyle/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빠른 학습과 예측 수행 시간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적은 메모리 사용량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양 적을 시 </a:t>
            </a:r>
            <a:r>
              <a:rPr kumimoji="0" lang="ko-KR" altLang="en-US" sz="2000" b="0" i="0" u="none" strike="noStrike" kern="0" cap="none" spc="-100" normalizeH="0" baseline="0" dirty="0" err="1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과적합</a:t>
            </a: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발생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그룹 1008"/>
          <p:cNvGrpSpPr/>
          <p:nvPr/>
        </p:nvGrpSpPr>
        <p:grpSpPr>
          <a:xfrm>
            <a:off x="419957" y="2730010"/>
            <a:ext cx="5638800" cy="5616244"/>
            <a:chOff x="419957" y="2730010"/>
            <a:chExt cx="5638800" cy="5616244"/>
          </a:xfrm>
        </p:grpSpPr>
        <p:pic>
          <p:nvPicPr>
            <p:cNvPr id="19" name="그림 18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19957" y="2730010"/>
              <a:ext cx="5638800" cy="5616244"/>
            </a:xfrm>
            <a:prstGeom prst="rect">
              <a:avLst/>
            </a:prstGeom>
          </p:spPr>
        </p:pic>
        <p:sp>
          <p:nvSpPr>
            <p:cNvPr id="27" name="Object 15"/>
            <p:cNvSpPr txBox="1"/>
            <p:nvPr/>
          </p:nvSpPr>
          <p:spPr>
            <a:xfrm>
              <a:off x="3289289" y="2876614"/>
              <a:ext cx="2662109" cy="514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r">
                <a:defRPr/>
              </a:pPr>
              <a:r>
                <a:rPr 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LASSO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:</a:t>
              </a:r>
              <a:r>
                <a:rPr lang="ko-KR" alt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 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0.26</a:t>
              </a:r>
            </a:p>
          </p:txBody>
        </p:sp>
      </p:grpSp>
      <p:grpSp>
        <p:nvGrpSpPr>
          <p:cNvPr id="1011" name="그룹 1010"/>
          <p:cNvGrpSpPr/>
          <p:nvPr/>
        </p:nvGrpSpPr>
        <p:grpSpPr>
          <a:xfrm>
            <a:off x="12226956" y="2730009"/>
            <a:ext cx="5638800" cy="5616245"/>
            <a:chOff x="12226956" y="2730009"/>
            <a:chExt cx="5638800" cy="5616245"/>
          </a:xfrm>
        </p:grpSpPr>
        <p:pic>
          <p:nvPicPr>
            <p:cNvPr id="35" name="그림 34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226956" y="2730009"/>
              <a:ext cx="5638800" cy="5616245"/>
            </a:xfrm>
            <a:prstGeom prst="rect">
              <a:avLst/>
            </a:prstGeom>
          </p:spPr>
        </p:pic>
        <p:sp>
          <p:nvSpPr>
            <p:cNvPr id="28" name="Object 15"/>
            <p:cNvSpPr txBox="1"/>
            <p:nvPr/>
          </p:nvSpPr>
          <p:spPr>
            <a:xfrm>
              <a:off x="14325598" y="2876614"/>
              <a:ext cx="3382865" cy="514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r">
                <a:defRPr/>
              </a:pPr>
              <a:r>
                <a:rPr 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ELASTICNET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:</a:t>
              </a:r>
              <a:r>
                <a:rPr lang="ko-KR" alt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 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0.27</a:t>
              </a:r>
            </a:p>
          </p:txBody>
        </p:sp>
      </p:grpSp>
      <p:grpSp>
        <p:nvGrpSpPr>
          <p:cNvPr id="1010" name="그룹 1009"/>
          <p:cNvGrpSpPr/>
          <p:nvPr/>
        </p:nvGrpSpPr>
        <p:grpSpPr>
          <a:xfrm>
            <a:off x="6323455" y="2730008"/>
            <a:ext cx="5638801" cy="5616246"/>
            <a:chOff x="6323456" y="2730008"/>
            <a:chExt cx="5638801" cy="5616246"/>
          </a:xfrm>
        </p:grpSpPr>
        <p:pic>
          <p:nvPicPr>
            <p:cNvPr id="31" name="그림 30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23456" y="2730008"/>
              <a:ext cx="5638801" cy="5616246"/>
            </a:xfrm>
            <a:prstGeom prst="rect">
              <a:avLst/>
            </a:prstGeom>
          </p:spPr>
        </p:pic>
        <p:sp>
          <p:nvSpPr>
            <p:cNvPr id="29" name="Object 15"/>
            <p:cNvSpPr txBox="1"/>
            <p:nvPr/>
          </p:nvSpPr>
          <p:spPr>
            <a:xfrm>
              <a:off x="9144000" y="2876614"/>
              <a:ext cx="2662109" cy="514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r">
                <a:defRPr/>
              </a:pPr>
              <a:r>
                <a:rPr 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RIDGE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:</a:t>
              </a:r>
              <a:r>
                <a:rPr lang="ko-KR" alt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 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0.28</a:t>
              </a:r>
            </a:p>
          </p:txBody>
        </p:sp>
      </p:grpSp>
      <p:pic>
        <p:nvPicPr>
          <p:cNvPr id="43" name="그림 42" descr="텍스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84000" y="8561308"/>
            <a:ext cx="4320000" cy="1080000"/>
          </a:xfrm>
          <a:prstGeom prst="rect">
            <a:avLst/>
          </a:prstGeom>
        </p:spPr>
      </p:pic>
      <p:pic>
        <p:nvPicPr>
          <p:cNvPr id="45" name="그림 44" descr="텍스트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79357" y="8561308"/>
            <a:ext cx="4320000" cy="1061053"/>
          </a:xfrm>
          <a:prstGeom prst="rect">
            <a:avLst/>
          </a:prstGeom>
        </p:spPr>
      </p:pic>
      <p:pic>
        <p:nvPicPr>
          <p:cNvPr id="47" name="그림 46" descr="텍스트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886356" y="8561308"/>
            <a:ext cx="4320000" cy="11389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5088690" y="9245335"/>
            <a:ext cx="1269431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24721" y="9258300"/>
            <a:ext cx="1340870" cy="1815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39357" y="9211202"/>
            <a:ext cx="1269432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02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0" cap="none" spc="-100" normalizeH="0" baseline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100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 학습</a:t>
            </a:r>
          </a:p>
        </p:txBody>
      </p:sp>
      <p:sp>
        <p:nvSpPr>
          <p:cNvPr id="1008" name="TextBox 100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선형 회귀 모델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0" cap="none" spc="-100" normalizeH="0" baseline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100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 학습</a:t>
            </a:r>
          </a:p>
        </p:txBody>
      </p:sp>
      <p:sp>
        <p:nvSpPr>
          <p:cNvPr id="1008" name="TextBox 100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boosting </a:t>
            </a: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모델</a:t>
            </a:r>
          </a:p>
        </p:txBody>
      </p:sp>
      <p:pic>
        <p:nvPicPr>
          <p:cNvPr id="1021" name="그림 10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23559" y="2707538"/>
            <a:ext cx="5631104" cy="5335925"/>
          </a:xfrm>
          <a:prstGeom prst="rect">
            <a:avLst/>
          </a:prstGeom>
        </p:spPr>
      </p:pic>
      <p:pic>
        <p:nvPicPr>
          <p:cNvPr id="1022" name="그림 10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28448" y="2707538"/>
            <a:ext cx="5631104" cy="5335925"/>
          </a:xfrm>
          <a:prstGeom prst="rect">
            <a:avLst/>
          </a:prstGeom>
        </p:spPr>
      </p:pic>
      <p:pic>
        <p:nvPicPr>
          <p:cNvPr id="1023" name="그림 10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3338" y="2707538"/>
            <a:ext cx="5631104" cy="4722861"/>
          </a:xfrm>
          <a:prstGeom prst="rect">
            <a:avLst/>
          </a:prstGeom>
        </p:spPr>
      </p:pic>
      <p:sp>
        <p:nvSpPr>
          <p:cNvPr id="1027" name="Object 15"/>
          <p:cNvSpPr txBox="1"/>
          <p:nvPr/>
        </p:nvSpPr>
        <p:spPr>
          <a:xfrm>
            <a:off x="1129289" y="2876614"/>
            <a:ext cx="4822109" cy="514286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RANDOMFOREST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:</a:t>
            </a:r>
            <a:r>
              <a:rPr kumimoji="0" lang="ko-KR" alt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 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0.89</a:t>
            </a:r>
          </a:p>
        </p:txBody>
      </p:sp>
      <p:sp>
        <p:nvSpPr>
          <p:cNvPr id="1030" name="Object 15"/>
          <p:cNvSpPr txBox="1"/>
          <p:nvPr/>
        </p:nvSpPr>
        <p:spPr>
          <a:xfrm>
            <a:off x="9144000" y="2876614"/>
            <a:ext cx="2662109" cy="514286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XGBOOST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:</a:t>
            </a:r>
            <a:r>
              <a:rPr kumimoji="0" lang="ko-KR" alt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 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0.85</a:t>
            </a:r>
          </a:p>
        </p:txBody>
      </p:sp>
      <p:sp>
        <p:nvSpPr>
          <p:cNvPr id="1033" name="Object 15"/>
          <p:cNvSpPr txBox="1"/>
          <p:nvPr/>
        </p:nvSpPr>
        <p:spPr>
          <a:xfrm>
            <a:off x="13716000" y="2876614"/>
            <a:ext cx="3966561" cy="514286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LIGHTGBM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:</a:t>
            </a:r>
            <a:r>
              <a:rPr kumimoji="0" lang="ko-KR" alt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 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0.93</a:t>
            </a:r>
          </a:p>
        </p:txBody>
      </p:sp>
      <p:grpSp>
        <p:nvGrpSpPr>
          <p:cNvPr id="1042" name="그룹 1041"/>
          <p:cNvGrpSpPr/>
          <p:nvPr/>
        </p:nvGrpSpPr>
        <p:grpSpPr>
          <a:xfrm>
            <a:off x="1129289" y="8561870"/>
            <a:ext cx="4320000" cy="1120000"/>
            <a:chOff x="824298" y="8561870"/>
            <a:chExt cx="4320000" cy="1120000"/>
          </a:xfrm>
        </p:grpSpPr>
        <p:pic>
          <p:nvPicPr>
            <p:cNvPr id="1034" name="그림 11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24298" y="8561870"/>
              <a:ext cx="4320000" cy="1120000"/>
            </a:xfrm>
            <a:prstGeom prst="rect">
              <a:avLst/>
            </a:prstGeom>
          </p:spPr>
        </p:pic>
        <p:sp>
          <p:nvSpPr>
            <p:cNvPr id="1036" name="직사각형 16"/>
            <p:cNvSpPr/>
            <p:nvPr/>
          </p:nvSpPr>
          <p:spPr>
            <a:xfrm>
              <a:off x="3061198" y="9264282"/>
              <a:ext cx="1356178" cy="201385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  <p:grpSp>
        <p:nvGrpSpPr>
          <p:cNvPr id="1041" name="그룹 1040"/>
          <p:cNvGrpSpPr/>
          <p:nvPr/>
        </p:nvGrpSpPr>
        <p:grpSpPr>
          <a:xfrm>
            <a:off x="6646431" y="8561870"/>
            <a:ext cx="4995138" cy="1119600"/>
            <a:chOff x="6257909" y="8561870"/>
            <a:chExt cx="4995138" cy="1119600"/>
          </a:xfrm>
        </p:grpSpPr>
        <p:pic>
          <p:nvPicPr>
            <p:cNvPr id="1035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257909" y="8561870"/>
              <a:ext cx="4995138" cy="1119600"/>
            </a:xfrm>
            <a:prstGeom prst="rect">
              <a:avLst/>
            </a:prstGeom>
          </p:spPr>
        </p:pic>
        <p:sp>
          <p:nvSpPr>
            <p:cNvPr id="1037" name="직사각형 18"/>
            <p:cNvSpPr/>
            <p:nvPr/>
          </p:nvSpPr>
          <p:spPr>
            <a:xfrm>
              <a:off x="8430749" y="9237066"/>
              <a:ext cx="1274535" cy="214993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  <p:grpSp>
        <p:nvGrpSpPr>
          <p:cNvPr id="1040" name="그룹 1039"/>
          <p:cNvGrpSpPr/>
          <p:nvPr/>
        </p:nvGrpSpPr>
        <p:grpSpPr>
          <a:xfrm>
            <a:off x="12486056" y="8561870"/>
            <a:ext cx="5106113" cy="1009791"/>
            <a:chOff x="12223559" y="8561870"/>
            <a:chExt cx="5106113" cy="1009791"/>
          </a:xfrm>
        </p:grpSpPr>
        <p:pic>
          <p:nvPicPr>
            <p:cNvPr id="1038" name="그림 103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2223559" y="8561870"/>
              <a:ext cx="5106112" cy="1009790"/>
            </a:xfrm>
            <a:prstGeom prst="rect">
              <a:avLst/>
            </a:prstGeom>
          </p:spPr>
        </p:pic>
        <p:sp>
          <p:nvSpPr>
            <p:cNvPr id="1039" name="직사각형 16"/>
            <p:cNvSpPr/>
            <p:nvPr/>
          </p:nvSpPr>
          <p:spPr>
            <a:xfrm>
              <a:off x="14342363" y="9209315"/>
              <a:ext cx="1301748" cy="201385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직사각형 1062"/>
          <p:cNvSpPr/>
          <p:nvPr/>
        </p:nvSpPr>
        <p:spPr>
          <a:xfrm>
            <a:off x="3857053" y="5753100"/>
            <a:ext cx="1066800" cy="1295400"/>
          </a:xfrm>
          <a:prstGeom prst="rect">
            <a:avLst/>
          </a:prstGeom>
          <a:solidFill>
            <a:srgbClr val="70B877"/>
          </a:solidFill>
          <a:ln w="76200">
            <a:solidFill>
              <a:srgbClr val="2D753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6" name="직사각형 1065"/>
          <p:cNvSpPr/>
          <p:nvPr/>
        </p:nvSpPr>
        <p:spPr>
          <a:xfrm>
            <a:off x="13364147" y="3390900"/>
            <a:ext cx="1066800" cy="3657600"/>
          </a:xfrm>
          <a:prstGeom prst="rect">
            <a:avLst/>
          </a:prstGeom>
          <a:solidFill>
            <a:srgbClr val="70B877"/>
          </a:solidFill>
          <a:ln w="76200">
            <a:solidFill>
              <a:srgbClr val="2D753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7" name="직사각형 1066"/>
          <p:cNvSpPr/>
          <p:nvPr/>
        </p:nvSpPr>
        <p:spPr>
          <a:xfrm>
            <a:off x="10195116" y="4533900"/>
            <a:ext cx="1066800" cy="2514600"/>
          </a:xfrm>
          <a:prstGeom prst="rect">
            <a:avLst/>
          </a:prstGeom>
          <a:solidFill>
            <a:srgbClr val="70B877"/>
          </a:solidFill>
          <a:ln w="76200">
            <a:solidFill>
              <a:srgbClr val="2D753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2" name="직사각형 1061"/>
          <p:cNvSpPr/>
          <p:nvPr/>
        </p:nvSpPr>
        <p:spPr>
          <a:xfrm>
            <a:off x="7010400" y="4229100"/>
            <a:ext cx="1066800" cy="2819400"/>
          </a:xfrm>
          <a:prstGeom prst="rect">
            <a:avLst/>
          </a:prstGeom>
          <a:solidFill>
            <a:srgbClr val="70B877"/>
          </a:solidFill>
          <a:ln w="76200">
            <a:solidFill>
              <a:srgbClr val="2D753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1010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 별 결과 비교</a:t>
            </a:r>
          </a:p>
        </p:txBody>
      </p:sp>
      <p:sp>
        <p:nvSpPr>
          <p:cNvPr id="1011" name="TextBox 1010"/>
          <p:cNvSpPr txBox="1"/>
          <p:nvPr/>
        </p:nvSpPr>
        <p:spPr>
          <a:xfrm>
            <a:off x="5486400" y="2268256"/>
            <a:ext cx="7315200" cy="50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680" dirty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R</a:t>
            </a:r>
            <a:r>
              <a:rPr kumimoji="0" lang="en-US" altLang="ko-KR" sz="2680" b="0" i="0" u="none" strike="noStrike" kern="1200" cap="none" spc="0" normalizeH="0" baseline="0" dirty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2 score </a:t>
            </a:r>
            <a:r>
              <a:rPr kumimoji="0" lang="ko-KR" altLang="en-US" sz="2680" b="0" i="0" u="none" strike="noStrike" kern="1200" cap="none" spc="0" normalizeH="0" baseline="0" dirty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사용</a:t>
            </a:r>
          </a:p>
        </p:txBody>
      </p:sp>
      <p:grpSp>
        <p:nvGrpSpPr>
          <p:cNvPr id="1050" name="그룹 1049"/>
          <p:cNvGrpSpPr/>
          <p:nvPr/>
        </p:nvGrpSpPr>
        <p:grpSpPr>
          <a:xfrm>
            <a:off x="3641591" y="6743700"/>
            <a:ext cx="1497724" cy="1524000"/>
            <a:chOff x="1866900" y="5829300"/>
            <a:chExt cx="1497724" cy="1524000"/>
          </a:xfrm>
        </p:grpSpPr>
        <p:sp>
          <p:nvSpPr>
            <p:cNvPr id="1046" name="사각형: 둥근 모서리 1045"/>
            <p:cNvSpPr/>
            <p:nvPr/>
          </p:nvSpPr>
          <p:spPr>
            <a:xfrm>
              <a:off x="1866900" y="5829300"/>
              <a:ext cx="1497724" cy="1523999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100000"/>
              </a:scheme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049" name="Object 22"/>
            <p:cNvSpPr txBox="1"/>
            <p:nvPr/>
          </p:nvSpPr>
          <p:spPr>
            <a:xfrm>
              <a:off x="1866900" y="6240858"/>
              <a:ext cx="1497724" cy="734753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Linear</a:t>
              </a:r>
            </a:p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Regressor</a:t>
              </a:r>
            </a:p>
          </p:txBody>
        </p:sp>
      </p:grpSp>
      <p:grpSp>
        <p:nvGrpSpPr>
          <p:cNvPr id="1051" name="그룹 1050"/>
          <p:cNvGrpSpPr/>
          <p:nvPr/>
        </p:nvGrpSpPr>
        <p:grpSpPr>
          <a:xfrm>
            <a:off x="6810622" y="6743700"/>
            <a:ext cx="1497724" cy="1524000"/>
            <a:chOff x="1866900" y="5829300"/>
            <a:chExt cx="1497724" cy="1524000"/>
          </a:xfrm>
        </p:grpSpPr>
        <p:sp>
          <p:nvSpPr>
            <p:cNvPr id="1052" name="사각형: 둥근 모서리 1051"/>
            <p:cNvSpPr/>
            <p:nvPr/>
          </p:nvSpPr>
          <p:spPr>
            <a:xfrm>
              <a:off x="1866900" y="5829300"/>
              <a:ext cx="1497724" cy="1523999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100000"/>
              </a:scheme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053" name="Object 22"/>
            <p:cNvSpPr txBox="1"/>
            <p:nvPr/>
          </p:nvSpPr>
          <p:spPr>
            <a:xfrm>
              <a:off x="1866900" y="6240858"/>
              <a:ext cx="1497724" cy="734753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Random</a:t>
              </a:r>
            </a:p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Forest</a:t>
              </a:r>
            </a:p>
          </p:txBody>
        </p:sp>
      </p:grpSp>
      <p:grpSp>
        <p:nvGrpSpPr>
          <p:cNvPr id="1054" name="그룹 1053"/>
          <p:cNvGrpSpPr/>
          <p:nvPr/>
        </p:nvGrpSpPr>
        <p:grpSpPr>
          <a:xfrm>
            <a:off x="9979654" y="6743700"/>
            <a:ext cx="1497724" cy="1524000"/>
            <a:chOff x="1866900" y="5829300"/>
            <a:chExt cx="1497724" cy="1524000"/>
          </a:xfrm>
        </p:grpSpPr>
        <p:sp>
          <p:nvSpPr>
            <p:cNvPr id="1055" name="사각형: 둥근 모서리 1054"/>
            <p:cNvSpPr/>
            <p:nvPr/>
          </p:nvSpPr>
          <p:spPr>
            <a:xfrm>
              <a:off x="1866900" y="5829300"/>
              <a:ext cx="1497724" cy="1523999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100000"/>
              </a:scheme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056" name="Object 22"/>
            <p:cNvSpPr txBox="1"/>
            <p:nvPr/>
          </p:nvSpPr>
          <p:spPr>
            <a:xfrm>
              <a:off x="1866900" y="6240858"/>
              <a:ext cx="1497724" cy="734753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XGBoost</a:t>
              </a:r>
            </a:p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Regressor</a:t>
              </a:r>
            </a:p>
          </p:txBody>
        </p:sp>
      </p:grpSp>
      <p:grpSp>
        <p:nvGrpSpPr>
          <p:cNvPr id="1057" name="그룹 1056"/>
          <p:cNvGrpSpPr/>
          <p:nvPr/>
        </p:nvGrpSpPr>
        <p:grpSpPr>
          <a:xfrm>
            <a:off x="13148685" y="6743700"/>
            <a:ext cx="1497724" cy="1524000"/>
            <a:chOff x="1866900" y="5829300"/>
            <a:chExt cx="1497724" cy="1524000"/>
          </a:xfrm>
        </p:grpSpPr>
        <p:sp>
          <p:nvSpPr>
            <p:cNvPr id="1058" name="사각형: 둥근 모서리 1057"/>
            <p:cNvSpPr/>
            <p:nvPr/>
          </p:nvSpPr>
          <p:spPr>
            <a:xfrm>
              <a:off x="1866900" y="5829300"/>
              <a:ext cx="1497724" cy="1523999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100000"/>
              </a:scheme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059" name="Object 22"/>
            <p:cNvSpPr txBox="1"/>
            <p:nvPr/>
          </p:nvSpPr>
          <p:spPr>
            <a:xfrm>
              <a:off x="1866900" y="6240858"/>
              <a:ext cx="1497724" cy="734753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LightGBM</a:t>
              </a:r>
            </a:p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Regressor</a:t>
              </a:r>
            </a:p>
          </p:txBody>
        </p:sp>
      </p:grpSp>
      <p:sp>
        <p:nvSpPr>
          <p:cNvPr id="1068" name="Object 19"/>
          <p:cNvSpPr txBox="1"/>
          <p:nvPr/>
        </p:nvSpPr>
        <p:spPr>
          <a:xfrm>
            <a:off x="3342433" y="4551647"/>
            <a:ext cx="2096039" cy="1183706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0.27</a:t>
            </a:r>
            <a:endParaRPr kumimoji="0" 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9" name="Object 19"/>
          <p:cNvSpPr txBox="1"/>
          <p:nvPr/>
        </p:nvSpPr>
        <p:spPr>
          <a:xfrm>
            <a:off x="6495780" y="3045393"/>
            <a:ext cx="2096039" cy="1183706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0.</a:t>
            </a:r>
            <a:r>
              <a:rPr kumimoji="0" lang="en-US" altLang="ko-KR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89</a:t>
            </a:r>
          </a:p>
        </p:txBody>
      </p:sp>
      <p:sp>
        <p:nvSpPr>
          <p:cNvPr id="1070" name="Object 19"/>
          <p:cNvSpPr txBox="1"/>
          <p:nvPr/>
        </p:nvSpPr>
        <p:spPr>
          <a:xfrm>
            <a:off x="9680497" y="3350193"/>
            <a:ext cx="2096039" cy="1183706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0.</a:t>
            </a:r>
            <a:r>
              <a:rPr kumimoji="0" lang="en-US" altLang="ko-KR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85</a:t>
            </a:r>
          </a:p>
        </p:txBody>
      </p:sp>
      <p:sp>
        <p:nvSpPr>
          <p:cNvPr id="1071" name="Object 19"/>
          <p:cNvSpPr txBox="1"/>
          <p:nvPr/>
        </p:nvSpPr>
        <p:spPr>
          <a:xfrm>
            <a:off x="12849528" y="2207193"/>
            <a:ext cx="2096039" cy="1183706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0.</a:t>
            </a:r>
            <a:r>
              <a:rPr kumimoji="0" lang="en-US" altLang="ko-KR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93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주제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선정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이유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 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</a:rPr>
              <a:t>및 </a:t>
            </a: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</a:rPr>
              <a:t>프로젝트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</a:rPr>
              <a:t> </a:t>
            </a: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</a:rPr>
              <a:t>목적</a:t>
            </a:r>
            <a:endParaRPr sz="4800" dirty="0">
              <a:solidFill>
                <a:schemeClr val="dk1"/>
              </a:solidFill>
              <a:latin typeface="여기어때 잘난체 OTF"/>
              <a:ea typeface="여기어때 잘난체 OTF"/>
              <a:cs typeface="Calibri"/>
              <a:sym typeface="Calibri"/>
            </a:endParaRPr>
          </a:p>
        </p:txBody>
      </p:sp>
      <p:pic>
        <p:nvPicPr>
          <p:cNvPr id="174" name="Google Shape;174;p17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447800" y="3390900"/>
            <a:ext cx="7374410" cy="5449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그룹 181"/>
          <p:cNvGrpSpPr/>
          <p:nvPr/>
        </p:nvGrpSpPr>
        <p:grpSpPr>
          <a:xfrm>
            <a:off x="9372600" y="4171999"/>
            <a:ext cx="8915400" cy="722032"/>
            <a:chOff x="9372600" y="4171999"/>
            <a:chExt cx="8915400" cy="722032"/>
          </a:xfrm>
        </p:grpSpPr>
        <p:sp>
          <p:nvSpPr>
            <p:cNvPr id="172" name="Google Shape;172;p17"/>
            <p:cNvSpPr txBox="1"/>
            <p:nvPr/>
          </p:nvSpPr>
          <p:spPr>
            <a:xfrm>
              <a:off x="10706974" y="4413212"/>
              <a:ext cx="7581025" cy="425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큰 </a:t>
              </a:r>
              <a:r>
                <a:rPr lang="en-US" sz="2470" dirty="0" err="1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폭으로</a:t>
              </a:r>
              <a:r>
                <a:rPr lang="en-US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en-US" sz="2470" dirty="0" err="1">
                  <a:solidFill>
                    <a:srgbClr val="92D05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증가</a:t>
              </a:r>
              <a:r>
                <a:rPr lang="en-US" sz="2470" dirty="0" err="1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하는</a:t>
              </a:r>
              <a:r>
                <a:rPr lang="en-US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en-US" sz="2470" dirty="0" err="1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따릉이</a:t>
              </a:r>
              <a:r>
                <a:rPr lang="en-US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en-US" sz="2470" dirty="0" err="1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사용량</a:t>
              </a:r>
              <a:endParaRPr lang="en-US" sz="2470" dirty="0">
                <a:solidFill>
                  <a:srgbClr val="2D7533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pic>
          <p:nvPicPr>
            <p:cNvPr id="175" name="Google Shape;175;p17"/>
            <p:cNvPicPr/>
            <p:nvPr/>
          </p:nvPicPr>
          <p:blipFill rotWithShape="1">
            <a:blip r:embed="rId4">
              <a:alphaModFix/>
            </a:blip>
            <a:stretch>
              <a:fillRect/>
            </a:stretch>
          </p:blipFill>
          <p:spPr>
            <a:xfrm>
              <a:off x="9372600" y="4171999"/>
              <a:ext cx="1078001" cy="7220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그룹 182"/>
          <p:cNvGrpSpPr/>
          <p:nvPr/>
        </p:nvGrpSpPr>
        <p:grpSpPr>
          <a:xfrm>
            <a:off x="9372600" y="5848399"/>
            <a:ext cx="8915400" cy="722033"/>
            <a:chOff x="9372600" y="5754546"/>
            <a:chExt cx="8915400" cy="722033"/>
          </a:xfrm>
        </p:grpSpPr>
        <p:sp>
          <p:nvSpPr>
            <p:cNvPr id="178" name="Google Shape;172;p17"/>
            <p:cNvSpPr txBox="1"/>
            <p:nvPr/>
          </p:nvSpPr>
          <p:spPr>
            <a:xfrm>
              <a:off x="10706974" y="5995758"/>
              <a:ext cx="7581025" cy="425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사용량에 영향을 미치는 </a:t>
              </a:r>
              <a:r>
                <a:rPr lang="ko-KR" altLang="en-US" sz="2470" dirty="0">
                  <a:solidFill>
                    <a:srgbClr val="92D05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기타 </a:t>
              </a:r>
              <a:r>
                <a:rPr lang="ko-KR" sz="2470" dirty="0">
                  <a:solidFill>
                    <a:srgbClr val="92D05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요인</a:t>
              </a:r>
              <a:r>
                <a:rPr lang="ko-KR" sz="2470" dirty="0">
                  <a:solidFill>
                    <a:srgbClr val="FF000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ko-KR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파악</a:t>
              </a:r>
            </a:p>
          </p:txBody>
        </p:sp>
        <p:pic>
          <p:nvPicPr>
            <p:cNvPr id="179" name="Google Shape;175;p17"/>
            <p:cNvPicPr/>
            <p:nvPr/>
          </p:nvPicPr>
          <p:blipFill rotWithShape="1">
            <a:blip r:embed="rId4">
              <a:alphaModFix/>
            </a:blip>
            <a:stretch>
              <a:fillRect/>
            </a:stretch>
          </p:blipFill>
          <p:spPr>
            <a:xfrm>
              <a:off x="9372600" y="5754546"/>
              <a:ext cx="1078001" cy="7220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그룹 183"/>
          <p:cNvGrpSpPr/>
          <p:nvPr/>
        </p:nvGrpSpPr>
        <p:grpSpPr>
          <a:xfrm>
            <a:off x="9372600" y="7524800"/>
            <a:ext cx="8915400" cy="722033"/>
            <a:chOff x="9372600" y="7524800"/>
            <a:chExt cx="8915400" cy="722033"/>
          </a:xfrm>
        </p:grpSpPr>
        <p:sp>
          <p:nvSpPr>
            <p:cNvPr id="180" name="Google Shape;172;p17"/>
            <p:cNvSpPr txBox="1"/>
            <p:nvPr/>
          </p:nvSpPr>
          <p:spPr>
            <a:xfrm>
              <a:off x="10706974" y="7766012"/>
              <a:ext cx="7581025" cy="425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470" dirty="0">
                  <a:solidFill>
                    <a:srgbClr val="92D05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날씨</a:t>
              </a:r>
              <a:r>
                <a:rPr lang="ko-KR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에 따른 사용량 변화 분석 및 예측</a:t>
              </a:r>
            </a:p>
          </p:txBody>
        </p:sp>
        <p:pic>
          <p:nvPicPr>
            <p:cNvPr id="181" name="Google Shape;175;p17"/>
            <p:cNvPicPr/>
            <p:nvPr/>
          </p:nvPicPr>
          <p:blipFill rotWithShape="1">
            <a:blip r:embed="rId4">
              <a:alphaModFix/>
            </a:blip>
            <a:stretch>
              <a:fillRect/>
            </a:stretch>
          </p:blipFill>
          <p:spPr>
            <a:xfrm>
              <a:off x="9372600" y="7524800"/>
              <a:ext cx="1078001" cy="7220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Object 35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1800" b="0" i="0" u="none" strike="noStrike" kern="0" cap="none" spc="-100" normalizeH="0" baseline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</a:t>
            </a:r>
            <a:r>
              <a:rPr kumimoji="0" lang="ko-KR" altLang="en-US" sz="1800" b="0" i="0" u="none" strike="noStrike" kern="0" cap="none" spc="-100" normalizeH="0" baseline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배경</a:t>
            </a:r>
            <a:endParaRPr kumimoji="0" lang="en-US" sz="1800" b="0" i="0" u="none" strike="noStrike" kern="1200" cap="none" spc="0" normalizeH="0" baseline="0">
              <a:solidFill>
                <a:srgbClr val="000000"/>
              </a:solidFill>
              <a:latin typeface="에스코어 드림 5 Medium"/>
              <a:ea typeface="에스코어 드림 5 Medi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0A968A-D107-4785-BDC7-9237EBAA8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2723115"/>
            <a:ext cx="6477000" cy="6511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1010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최적 모델 선정</a:t>
            </a:r>
          </a:p>
        </p:txBody>
      </p:sp>
      <p:sp>
        <p:nvSpPr>
          <p:cNvPr id="1011" name="TextBox 1010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LightGBM Regressor</a:t>
            </a:r>
          </a:p>
        </p:txBody>
      </p:sp>
      <p:pic>
        <p:nvPicPr>
          <p:cNvPr id="1072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68113" y="2933700"/>
            <a:ext cx="9059539" cy="6239746"/>
          </a:xfrm>
          <a:prstGeom prst="rect">
            <a:avLst/>
          </a:prstGeom>
        </p:spPr>
      </p:pic>
      <p:pic>
        <p:nvPicPr>
          <p:cNvPr id="1073" name="그림 9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8220" b="25630"/>
          <a:stretch>
            <a:fillRect/>
          </a:stretch>
        </p:blipFill>
        <p:spPr>
          <a:xfrm>
            <a:off x="928585" y="3202805"/>
            <a:ext cx="7391105" cy="3881389"/>
          </a:xfrm>
          <a:prstGeom prst="rect">
            <a:avLst/>
          </a:prstGeom>
        </p:spPr>
      </p:pic>
      <p:pic>
        <p:nvPicPr>
          <p:cNvPr id="1075" name="그림 10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8585" y="7084194"/>
            <a:ext cx="7418047" cy="1183506"/>
          </a:xfrm>
          <a:prstGeom prst="rect">
            <a:avLst/>
          </a:prstGeom>
        </p:spPr>
      </p:pic>
      <p:sp>
        <p:nvSpPr>
          <p:cNvPr id="1076" name="직사각형 16"/>
          <p:cNvSpPr/>
          <p:nvPr/>
        </p:nvSpPr>
        <p:spPr>
          <a:xfrm>
            <a:off x="2959975" y="7835531"/>
            <a:ext cx="1356178" cy="201385"/>
          </a:xfrm>
          <a:prstGeom prst="rect">
            <a:avLst/>
          </a:prstGeom>
          <a:noFill/>
          <a:ln w="25400" cap="flat" cmpd="sng" algn="ctr">
            <a:solidFill>
              <a:srgbClr val="C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77" name="Object 15"/>
          <p:cNvSpPr txBox="1"/>
          <p:nvPr/>
        </p:nvSpPr>
        <p:spPr>
          <a:xfrm>
            <a:off x="4353130" y="3202805"/>
            <a:ext cx="3966561" cy="514286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r2 score:</a:t>
            </a:r>
            <a:r>
              <a:rPr kumimoji="0" lang="ko-KR" alt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 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0.95</a:t>
            </a: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461BED2-9E66-405F-8C68-9C16E8EC3C4F}"/>
              </a:ext>
            </a:extLst>
          </p:cNvPr>
          <p:cNvSpPr txBox="1"/>
          <p:nvPr/>
        </p:nvSpPr>
        <p:spPr>
          <a:xfrm>
            <a:off x="928585" y="8328203"/>
            <a:ext cx="7148615" cy="1183507"/>
          </a:xfrm>
          <a:prstGeom prst="rect">
            <a:avLst/>
          </a:prstGeom>
          <a:noFill/>
        </p:spPr>
        <p:txBody>
          <a:bodyPr wrap="square"/>
          <a:lstStyle/>
          <a:p>
            <a:pPr marL="342900" indent="-34290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2400" b="0" i="0" u="none" strike="noStrike" kern="0" cap="none" spc="-100" normalizeH="0" baseline="0" dirty="0">
                <a:solidFill>
                  <a:srgbClr val="3F9F4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성능이 좋은 대신 과적합에 취약</a:t>
            </a: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0" cap="none" spc="-100" normalizeH="0" baseline="0" dirty="0">
              <a:solidFill>
                <a:srgbClr val="3F9F47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342900" indent="-34290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2400" b="0" i="0" u="none" strike="noStrike" kern="0" cap="none" spc="-100" normalizeH="0" baseline="0" dirty="0">
                <a:solidFill>
                  <a:srgbClr val="3F9F4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양과 </a:t>
            </a:r>
            <a:r>
              <a:rPr kumimoji="0" lang="ko-KR" altLang="en-US" sz="2400" b="0" i="0" u="none" strike="noStrike" kern="0" cap="none" spc="-100" normalizeH="0" baseline="0" dirty="0" err="1">
                <a:solidFill>
                  <a:srgbClr val="3F9F4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KFold를</a:t>
            </a:r>
            <a:r>
              <a:rPr kumimoji="0" lang="ko-KR" altLang="en-US" sz="2400" b="0" i="0" u="none" strike="noStrike" kern="0" cap="none" spc="-100" normalizeH="0" baseline="0" dirty="0">
                <a:solidFill>
                  <a:srgbClr val="3F9F4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사용해 </a:t>
            </a:r>
            <a:r>
              <a:rPr kumimoji="0" lang="ko-KR" altLang="en-US" sz="2400" b="0" i="0" u="none" strike="noStrike" kern="0" cap="none" spc="-100" normalizeH="0" baseline="0" dirty="0" err="1">
                <a:solidFill>
                  <a:srgbClr val="3F9F4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과적합</a:t>
            </a:r>
            <a:r>
              <a:rPr kumimoji="0" lang="ko-KR" altLang="en-US" sz="2400" b="0" i="0" u="none" strike="noStrike" kern="0" cap="none" spc="-100" normalizeH="0" baseline="0" dirty="0">
                <a:solidFill>
                  <a:srgbClr val="3F9F4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제어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191619" y="1794625"/>
            <a:ext cx="5904762" cy="627998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0" kern="0" spc="-1600">
                <a:solidFill>
                  <a:srgbClr val="1D5B22"/>
                </a:solidFill>
                <a:latin typeface="여기어때 잘난체 OTF"/>
                <a:cs typeface="여기어때 잘난체 OTF"/>
              </a:rPr>
              <a:t>04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826881" y="6269749"/>
            <a:ext cx="6631953" cy="838491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3700" kern="0" spc="-200" dirty="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보완사항</a:t>
            </a:r>
            <a:r>
              <a:rPr lang="en-US" sz="3700" kern="0" spc="-200" dirty="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 및 </a:t>
            </a:r>
            <a:r>
              <a:rPr lang="ko-KR" altLang="en-US" sz="3700" kern="0" spc="-200" dirty="0" err="1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느낀점</a:t>
            </a:r>
            <a:endParaRPr lang="en-US" dirty="0"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00" kern="0" spc="-100" dirty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보완사항</a:t>
            </a:r>
            <a:r>
              <a:rPr lang="ko-KR" altLang="en-US" kern="0" spc="-100" dirty="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 및 </a:t>
            </a:r>
            <a:r>
              <a:rPr lang="ko-KR" altLang="en-US" kern="0" spc="-100" dirty="0" err="1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느낀점</a:t>
            </a:r>
            <a:endParaRPr lang="en-US" dirty="0">
              <a:latin typeface="에스코어 드림 5 Medium"/>
              <a:ea typeface="에스코어 드림 5 Medium"/>
            </a:endParaRPr>
          </a:p>
        </p:txBody>
      </p:sp>
      <p:sp>
        <p:nvSpPr>
          <p:cNvPr id="59" name="Object 5"/>
          <p:cNvSpPr txBox="1"/>
          <p:nvPr/>
        </p:nvSpPr>
        <p:spPr>
          <a:xfrm>
            <a:off x="3300186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 dirty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보완사항</a:t>
            </a:r>
            <a:endParaRPr lang="en-US" altLang="ko-KR" sz="4800" dirty="0">
              <a:latin typeface="여기어때 잘난체 OTF"/>
              <a:ea typeface="여기어때 잘난체 OTF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779847" y="3505825"/>
            <a:ext cx="12755553" cy="4152275"/>
            <a:chOff x="3262893" y="4525932"/>
            <a:chExt cx="10728303" cy="4152275"/>
          </a:xfrm>
        </p:grpSpPr>
        <p:sp>
          <p:nvSpPr>
            <p:cNvPr id="56" name="Object 56"/>
            <p:cNvSpPr txBox="1"/>
            <p:nvPr/>
          </p:nvSpPr>
          <p:spPr>
            <a:xfrm>
              <a:off x="3262893" y="4525932"/>
              <a:ext cx="1004307" cy="89140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01</a:t>
              </a:r>
              <a:endParaRPr lang="en-US" sz="415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47196" y="4748704"/>
              <a:ext cx="9144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8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연령, 성별 등 더 다양한 특성을 추가했을 시 더 나은 결과 도출 가능성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47196" y="6375245"/>
              <a:ext cx="9144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8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신경망 학습은 최적의 모델을 구현할 만큼의 이해도가 없어 </a:t>
              </a:r>
              <a:r>
                <a:rPr kumimoji="0" lang="ko-KR" altLang="en-US" sz="2800" b="0" i="0" u="none" strike="noStrike" kern="0" cap="none" spc="-100" normalizeH="0" baseline="0" dirty="0" err="1">
                  <a:solidFill>
                    <a:srgbClr val="3F9F47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미구현</a:t>
              </a:r>
              <a:endParaRPr kumimoji="0" lang="ko-KR" altLang="en-US" sz="2800" b="0" i="0" u="none" strike="noStrike" kern="0" cap="none" spc="-100" normalizeH="0" baseline="0" dirty="0">
                <a:solidFill>
                  <a:srgbClr val="3F9F4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47196" y="8034942"/>
              <a:ext cx="9144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8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R2 </a:t>
              </a:r>
              <a:r>
                <a:rPr lang="en-US" altLang="ko-KR" sz="2800" kern="0" spc="-100" dirty="0">
                  <a:solidFill>
                    <a:srgbClr val="3F9F47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S</a:t>
              </a:r>
              <a:r>
                <a:rPr kumimoji="0" lang="en-US" altLang="ko-KR" sz="28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core</a:t>
              </a:r>
              <a:r>
                <a:rPr kumimoji="0" lang="ko-KR" altLang="en-US" sz="28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를 추가로 올리기엔 파라미터에 대한 이해 미흡</a:t>
              </a:r>
            </a:p>
          </p:txBody>
        </p:sp>
        <p:sp>
          <p:nvSpPr>
            <p:cNvPr id="65" name="Object 56"/>
            <p:cNvSpPr txBox="1"/>
            <p:nvPr/>
          </p:nvSpPr>
          <p:spPr>
            <a:xfrm>
              <a:off x="3262893" y="6127105"/>
              <a:ext cx="1004307" cy="89140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0</a:t>
              </a:r>
              <a:r>
                <a:rPr lang="en-US" altLang="ko-KR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2</a:t>
              </a:r>
            </a:p>
          </p:txBody>
        </p:sp>
        <p:sp>
          <p:nvSpPr>
            <p:cNvPr id="66" name="Object 56"/>
            <p:cNvSpPr txBox="1"/>
            <p:nvPr/>
          </p:nvSpPr>
          <p:spPr>
            <a:xfrm>
              <a:off x="3262893" y="7786801"/>
              <a:ext cx="1004307" cy="89140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0</a:t>
              </a:r>
              <a:r>
                <a:rPr lang="en-US" altLang="ko-KR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 dirty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보완사항</a:t>
            </a:r>
            <a:r>
              <a:rPr lang="ko-KR" altLang="en-US" kern="0" spc="-100" dirty="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 및 </a:t>
            </a:r>
            <a:r>
              <a:rPr lang="ko-KR" altLang="en-US" kern="0" spc="-100" dirty="0" err="1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느낀점</a:t>
            </a:r>
            <a:endParaRPr lang="ko-KR" altLang="en-US" kern="0" spc="-100" dirty="0">
              <a:solidFill>
                <a:srgbClr val="2D7533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22" name="Object 5"/>
          <p:cNvSpPr txBox="1"/>
          <p:nvPr/>
        </p:nvSpPr>
        <p:spPr>
          <a:xfrm>
            <a:off x="3300186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느낀점</a:t>
            </a:r>
            <a:endParaRPr lang="en-US" altLang="ko-KR" sz="4800">
              <a:latin typeface="여기어때 잘난체 OTF"/>
              <a:ea typeface="여기어때 잘난체 OTF"/>
            </a:endParaRPr>
          </a:p>
        </p:txBody>
      </p:sp>
      <p:grpSp>
        <p:nvGrpSpPr>
          <p:cNvPr id="1012" name="그룹 1011"/>
          <p:cNvGrpSpPr/>
          <p:nvPr/>
        </p:nvGrpSpPr>
        <p:grpSpPr>
          <a:xfrm>
            <a:off x="8135512" y="3129736"/>
            <a:ext cx="9144000" cy="2332337"/>
            <a:chOff x="8135512" y="3129736"/>
            <a:chExt cx="9144000" cy="2332337"/>
          </a:xfrm>
        </p:grpSpPr>
        <p:grpSp>
          <p:nvGrpSpPr>
            <p:cNvPr id="1004" name="그룹 1007"/>
            <p:cNvGrpSpPr/>
            <p:nvPr/>
          </p:nvGrpSpPr>
          <p:grpSpPr>
            <a:xfrm>
              <a:off x="8135512" y="3237823"/>
              <a:ext cx="1531728" cy="546503"/>
              <a:chOff x="3400741" y="2121939"/>
              <a:chExt cx="1531728" cy="546503"/>
            </a:xfrm>
          </p:grpSpPr>
          <p:pic>
            <p:nvPicPr>
              <p:cNvPr id="1005" name="Object 26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400741" y="2121939"/>
                <a:ext cx="1531728" cy="546503"/>
              </a:xfrm>
              <a:prstGeom prst="rect">
                <a:avLst/>
              </a:prstGeom>
            </p:spPr>
          </p:pic>
        </p:grpSp>
        <p:sp>
          <p:nvSpPr>
            <p:cNvPr id="1006" name="TextBox 1005"/>
            <p:cNvSpPr txBox="1"/>
            <p:nvPr/>
          </p:nvSpPr>
          <p:spPr>
            <a:xfrm>
              <a:off x="8135512" y="3892413"/>
              <a:ext cx="91440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400" kern="0" spc="-100" dirty="0" err="1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머신러닝에</a:t>
              </a:r>
              <a:r>
                <a:rPr lang="ko-KR" altLang="en-US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 대한 공부가 충분하지 않은 상태로 참여하지 못한 것에 대한 아쉬움이 있다</a:t>
              </a: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프로젝트를 통해 팀원들에게 많은 것을 배울 수 있는 </a:t>
              </a:r>
              <a:r>
                <a:rPr lang="ko-KR" altLang="en-US" sz="2400" kern="0" spc="-100" dirty="0" err="1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시간이였고</a:t>
              </a:r>
              <a:r>
                <a:rPr lang="en-US" altLang="ko-KR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, </a:t>
              </a:r>
              <a:r>
                <a:rPr lang="ko-KR" altLang="en-US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프로젝트가 끝나고 부족한 점을 찾아서 더 공부 해보고 싶다 </a:t>
              </a:r>
              <a:endParaRPr kumimoji="0" lang="ko-KR" altLang="en-US" sz="24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endParaRPr>
            </a:p>
          </p:txBody>
        </p:sp>
        <p:sp>
          <p:nvSpPr>
            <p:cNvPr id="1007" name="Object 56"/>
            <p:cNvSpPr txBox="1"/>
            <p:nvPr/>
          </p:nvSpPr>
          <p:spPr>
            <a:xfrm>
              <a:off x="9667240" y="3129736"/>
              <a:ext cx="1828800" cy="76267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just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4150" b="0" i="0" u="none" strike="noStrike" kern="0" cap="none" spc="-100" normalizeH="0" baseline="0">
                  <a:solidFill>
                    <a:srgbClr val="70B877"/>
                  </a:solidFill>
                  <a:latin typeface="여기어때 잘난체 OTF"/>
                  <a:ea typeface="여기어때 잘난체 OTF"/>
                  <a:cs typeface="여기어때 잘난체 OTF"/>
                </a:rPr>
                <a:t>심세경</a:t>
              </a:r>
            </a:p>
          </p:txBody>
        </p:sp>
      </p:grpSp>
      <p:grpSp>
        <p:nvGrpSpPr>
          <p:cNvPr id="1013" name="그룹 1012"/>
          <p:cNvGrpSpPr/>
          <p:nvPr/>
        </p:nvGrpSpPr>
        <p:grpSpPr>
          <a:xfrm>
            <a:off x="8135512" y="5587766"/>
            <a:ext cx="9144000" cy="1214527"/>
            <a:chOff x="8135512" y="3129736"/>
            <a:chExt cx="9144000" cy="1214527"/>
          </a:xfrm>
        </p:grpSpPr>
        <p:grpSp>
          <p:nvGrpSpPr>
            <p:cNvPr id="1014" name="그룹 1007"/>
            <p:cNvGrpSpPr/>
            <p:nvPr/>
          </p:nvGrpSpPr>
          <p:grpSpPr>
            <a:xfrm>
              <a:off x="8135512" y="3237823"/>
              <a:ext cx="1531728" cy="546503"/>
              <a:chOff x="3400741" y="2121939"/>
              <a:chExt cx="1531728" cy="546503"/>
            </a:xfrm>
          </p:grpSpPr>
          <p:pic>
            <p:nvPicPr>
              <p:cNvPr id="1015" name="Object 26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400741" y="2121939"/>
                <a:ext cx="1531728" cy="546503"/>
              </a:xfrm>
              <a:prstGeom prst="rect">
                <a:avLst/>
              </a:prstGeom>
            </p:spPr>
          </p:pic>
        </p:grpSp>
        <p:sp>
          <p:nvSpPr>
            <p:cNvPr id="1016" name="TextBox 1015"/>
            <p:cNvSpPr txBox="1"/>
            <p:nvPr/>
          </p:nvSpPr>
          <p:spPr>
            <a:xfrm>
              <a:off x="8135512" y="3892412"/>
              <a:ext cx="9144000" cy="451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0" cap="none" spc="-100" normalizeH="0" baseline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학습이 필요한건 모델이 아니라 나다</a:t>
              </a:r>
            </a:p>
          </p:txBody>
        </p:sp>
        <p:sp>
          <p:nvSpPr>
            <p:cNvPr id="1017" name="Object 56"/>
            <p:cNvSpPr txBox="1"/>
            <p:nvPr/>
          </p:nvSpPr>
          <p:spPr>
            <a:xfrm>
              <a:off x="9667240" y="3129736"/>
              <a:ext cx="1828800" cy="76267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just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4150" b="0" i="0" u="none" strike="noStrike" kern="0" cap="none" spc="-100" normalizeH="0" baseline="0">
                  <a:solidFill>
                    <a:srgbClr val="70B877"/>
                  </a:solidFill>
                  <a:latin typeface="여기어때 잘난체 OTF"/>
                  <a:ea typeface="여기어때 잘난체 OTF"/>
                  <a:cs typeface="여기어때 잘난체 OTF"/>
                </a:rPr>
                <a:t>조석용</a:t>
              </a:r>
            </a:p>
          </p:txBody>
        </p:sp>
      </p:grpSp>
      <p:grpSp>
        <p:nvGrpSpPr>
          <p:cNvPr id="1018" name="그룹 1017"/>
          <p:cNvGrpSpPr/>
          <p:nvPr/>
        </p:nvGrpSpPr>
        <p:grpSpPr>
          <a:xfrm>
            <a:off x="8125987" y="6927987"/>
            <a:ext cx="9144000" cy="1593673"/>
            <a:chOff x="8135512" y="3129736"/>
            <a:chExt cx="9144000" cy="1593673"/>
          </a:xfrm>
        </p:grpSpPr>
        <p:grpSp>
          <p:nvGrpSpPr>
            <p:cNvPr id="1019" name="그룹 1007"/>
            <p:cNvGrpSpPr/>
            <p:nvPr/>
          </p:nvGrpSpPr>
          <p:grpSpPr>
            <a:xfrm>
              <a:off x="8135512" y="3237823"/>
              <a:ext cx="1531728" cy="546503"/>
              <a:chOff x="3400741" y="2121939"/>
              <a:chExt cx="1531728" cy="546503"/>
            </a:xfrm>
          </p:grpSpPr>
          <p:pic>
            <p:nvPicPr>
              <p:cNvPr id="1020" name="Object 26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400741" y="2121939"/>
                <a:ext cx="1531728" cy="546503"/>
              </a:xfrm>
              <a:prstGeom prst="rect">
                <a:avLst/>
              </a:prstGeom>
            </p:spPr>
          </p:pic>
        </p:grpSp>
        <p:sp>
          <p:nvSpPr>
            <p:cNvPr id="1021" name="TextBox 1020"/>
            <p:cNvSpPr txBox="1"/>
            <p:nvPr/>
          </p:nvSpPr>
          <p:spPr>
            <a:xfrm>
              <a:off x="8135512" y="3892412"/>
              <a:ext cx="9144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400" kern="0" spc="-100" dirty="0" err="1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머신러닝</a:t>
              </a:r>
              <a:r>
                <a:rPr lang="en-US" altLang="ko-KR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 </a:t>
              </a:r>
              <a:r>
                <a:rPr lang="ko-KR" altLang="en-US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녀석은 나의 밑바닥을 보여주었다</a:t>
              </a:r>
              <a:r>
                <a:rPr lang="en-US" altLang="ko-KR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.  </a:t>
              </a:r>
              <a:r>
                <a:rPr lang="ko-KR" altLang="en-US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고된 일주일이었다</a:t>
              </a:r>
              <a:r>
                <a:rPr lang="en-US" altLang="ko-KR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.</a:t>
              </a: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완벽히 이해해서 원하는 분야에 적용해보고 싶다</a:t>
              </a:r>
              <a:r>
                <a:rPr kumimoji="0" lang="en-US" altLang="ko-KR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.</a:t>
              </a:r>
              <a:endParaRPr kumimoji="0" lang="ko-KR" altLang="en-US" sz="24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endParaRPr>
            </a:p>
          </p:txBody>
        </p:sp>
        <p:sp>
          <p:nvSpPr>
            <p:cNvPr id="1022" name="Object 56"/>
            <p:cNvSpPr txBox="1"/>
            <p:nvPr/>
          </p:nvSpPr>
          <p:spPr>
            <a:xfrm>
              <a:off x="9667240" y="3129736"/>
              <a:ext cx="1828800" cy="76267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just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4150" b="0" i="0" u="none" strike="noStrike" kern="0" cap="none" spc="-100" normalizeH="0" baseline="0" dirty="0">
                  <a:solidFill>
                    <a:srgbClr val="70B877"/>
                  </a:solidFill>
                  <a:latin typeface="여기어때 잘난체 OTF"/>
                  <a:ea typeface="여기어때 잘난체 OTF"/>
                  <a:cs typeface="여기어때 잘난체 OTF"/>
                </a:rPr>
                <a:t>박병현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49055" y="3928168"/>
            <a:ext cx="16589890" cy="403501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17700" kern="0" spc="-110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감사합니다</a:t>
            </a:r>
            <a:endParaRPr lang="en-US">
              <a:latin typeface="여기어때 잘난체 OTF"/>
              <a:ea typeface="여기어때 잘난체 OT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0114" y="2418669"/>
            <a:ext cx="11627773" cy="205214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9000" kern="0" spc="-600">
                <a:solidFill>
                  <a:srgbClr val="5EB656"/>
                </a:solidFill>
                <a:latin typeface="여기어때 잘난체 OTF"/>
                <a:ea typeface="여기어때 잘난체 OTF"/>
                <a:cs typeface="여기어때 잘난체 OTF"/>
              </a:rPr>
              <a:t>발표를 들어주셔서</a:t>
            </a:r>
            <a:endParaRPr lang="en-US">
              <a:latin typeface="여기어때 잘난체 OTF"/>
              <a:ea typeface="여기어때 잘난체 OTF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182600" y="2232418"/>
            <a:ext cx="428652" cy="396482"/>
            <a:chOff x="13115593" y="2376143"/>
            <a:chExt cx="428652" cy="3964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115593" y="2376143"/>
              <a:ext cx="428652" cy="3964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7232" y="1843884"/>
            <a:ext cx="1215522" cy="475116"/>
            <a:chOff x="4717232" y="1843884"/>
            <a:chExt cx="1215522" cy="47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717232" y="184388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00741" y="2121939"/>
            <a:ext cx="1531728" cy="546503"/>
            <a:chOff x="3400741" y="2121939"/>
            <a:chExt cx="1531728" cy="5465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400741" y="2121939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64126" y="3290274"/>
            <a:ext cx="1688706" cy="601894"/>
            <a:chOff x="13864126" y="3290274"/>
            <a:chExt cx="1688706" cy="6018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864126" y="3290274"/>
              <a:ext cx="1688706" cy="6018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프로젝트 </a:t>
            </a: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일정</a:t>
            </a:r>
            <a:endParaRPr lang="en-US" altLang="ko-KR" sz="4800">
              <a:latin typeface="여기어때 잘난체 OTF"/>
              <a:ea typeface="여기어때 잘난체 OT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8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</a:t>
            </a:r>
            <a:r>
              <a:rPr lang="ko-KR" altLang="en-US" sz="18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배경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2621" y="3219181"/>
            <a:ext cx="14022757" cy="3848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191619" y="1790700"/>
            <a:ext cx="5904762" cy="5953685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0" kern="0" spc="-1600">
                <a:solidFill>
                  <a:srgbClr val="1D5B22"/>
                </a:solidFill>
                <a:latin typeface="여기어때 잘난체 OTF"/>
                <a:cs typeface="여기어때 잘난체 OTF"/>
              </a:rPr>
              <a:t>02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826882" y="6364623"/>
            <a:ext cx="6631953" cy="103405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700" kern="0" spc="-2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172" y="1367043"/>
            <a:ext cx="17785656" cy="857369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76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사용 도구</a:t>
            </a:r>
            <a:endParaRPr lang="en-US" altLang="ko-KR" sz="4800">
              <a:latin typeface="여기어때 잘난체 OTF"/>
              <a:ea typeface="여기어때 잘난체 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31797" y="3628921"/>
            <a:ext cx="3213482" cy="3213482"/>
            <a:chOff x="3473530" y="3700803"/>
            <a:chExt cx="3213482" cy="32134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473530" y="3700803"/>
              <a:ext cx="3213482" cy="3213482"/>
            </a:xfrm>
            <a:prstGeom prst="roundRect">
              <a:avLst>
                <a:gd name="adj" fmla="val 16667"/>
              </a:avLst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11451" y="3628921"/>
            <a:ext cx="3213482" cy="3213482"/>
            <a:chOff x="7553184" y="3700803"/>
            <a:chExt cx="3213482" cy="32134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53184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91105" y="3628921"/>
            <a:ext cx="3213482" cy="3213482"/>
            <a:chOff x="11632838" y="3700803"/>
            <a:chExt cx="3213482" cy="32134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632838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1012" name="그룹 1011"/>
          <p:cNvGrpSpPr/>
          <p:nvPr/>
        </p:nvGrpSpPr>
        <p:grpSpPr>
          <a:xfrm>
            <a:off x="1401217" y="4453407"/>
            <a:ext cx="2874642" cy="1564509"/>
            <a:chOff x="1330605" y="4333797"/>
            <a:chExt cx="2874642" cy="1564509"/>
          </a:xfrm>
        </p:grpSpPr>
        <p:sp>
          <p:nvSpPr>
            <p:cNvPr id="22" name="Object 22"/>
            <p:cNvSpPr txBox="1"/>
            <p:nvPr/>
          </p:nvSpPr>
          <p:spPr>
            <a:xfrm>
              <a:off x="1330605" y="4740435"/>
              <a:ext cx="2874642" cy="115787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kern="0" spc="-200" dirty="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공공</a:t>
              </a:r>
            </a:p>
            <a:p>
              <a:pPr algn="ctr">
                <a:defRPr/>
              </a:pPr>
              <a:r>
                <a:rPr lang="ko-KR" altLang="en-US" sz="3600" kern="0" spc="-200" dirty="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데이터 포털</a:t>
              </a:r>
              <a:endParaRPr lang="en-US" sz="3600" kern="0" spc="-200" dirty="0">
                <a:solidFill>
                  <a:srgbClr val="FFFFFF"/>
                </a:solidFill>
                <a:latin typeface="에스코어 드림 5 Medium"/>
                <a:ea typeface="에스코어 드림 5 Medium"/>
                <a:cs typeface="여기어때 잘난체 OTF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886711" y="4333797"/>
              <a:ext cx="1762430" cy="461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FFFFFF"/>
                  </a:solidFill>
                  <a:latin typeface="에스코어 드림 4 Regular"/>
                  <a:ea typeface="에스코어 드림 4 Regular"/>
                </a:rPr>
                <a:t>데이터 수집</a:t>
              </a:r>
              <a:endParaRPr lang="en-US">
                <a:latin typeface="에스코어 드림 4 Regular"/>
                <a:ea typeface="에스코어 드림 4 Regular"/>
              </a:endParaRPr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11702818" y="5782700"/>
            <a:ext cx="1866288" cy="665188"/>
            <a:chOff x="13944551" y="5854582"/>
            <a:chExt cx="1866288" cy="66518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944551" y="5854582"/>
              <a:ext cx="1866288" cy="6651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7315" y="3587340"/>
            <a:ext cx="1479842" cy="582441"/>
            <a:chOff x="3219048" y="3659222"/>
            <a:chExt cx="1479842" cy="58244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219048" y="3659222"/>
              <a:ext cx="1479842" cy="5824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54278" y="5480772"/>
            <a:ext cx="1418274" cy="603855"/>
            <a:chOff x="7096011" y="5552654"/>
            <a:chExt cx="1418274" cy="60385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96011" y="5552654"/>
              <a:ext cx="1418274" cy="6038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69956" y="5852545"/>
            <a:ext cx="1212121" cy="923516"/>
            <a:chOff x="9911689" y="5924427"/>
            <a:chExt cx="1212121" cy="92351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911689" y="5924427"/>
              <a:ext cx="1212121" cy="923516"/>
            </a:xfrm>
            <a:prstGeom prst="rect">
              <a:avLst/>
            </a:prstGeom>
          </p:spPr>
        </p:pic>
      </p:grpSp>
      <p:grpSp>
        <p:nvGrpSpPr>
          <p:cNvPr id="46" name="그룹 1004"/>
          <p:cNvGrpSpPr/>
          <p:nvPr/>
        </p:nvGrpSpPr>
        <p:grpSpPr>
          <a:xfrm>
            <a:off x="14064673" y="3625610"/>
            <a:ext cx="3213482" cy="3213482"/>
            <a:chOff x="7553184" y="3700803"/>
            <a:chExt cx="3213482" cy="3213482"/>
          </a:xfrm>
        </p:grpSpPr>
        <p:pic>
          <p:nvPicPr>
            <p:cNvPr id="47" name="Object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53184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50" name="그룹 1008"/>
          <p:cNvGrpSpPr/>
          <p:nvPr/>
        </p:nvGrpSpPr>
        <p:grpSpPr>
          <a:xfrm>
            <a:off x="13607500" y="5477461"/>
            <a:ext cx="1418274" cy="603855"/>
            <a:chOff x="7096011" y="5552654"/>
            <a:chExt cx="1418274" cy="603855"/>
          </a:xfrm>
        </p:grpSpPr>
        <p:pic>
          <p:nvPicPr>
            <p:cNvPr id="51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96011" y="5552654"/>
              <a:ext cx="1418274" cy="603855"/>
            </a:xfrm>
            <a:prstGeom prst="rect">
              <a:avLst/>
            </a:prstGeom>
          </p:spPr>
        </p:pic>
      </p:grpSp>
      <p:grpSp>
        <p:nvGrpSpPr>
          <p:cNvPr id="52" name="그룹 1009"/>
          <p:cNvGrpSpPr/>
          <p:nvPr/>
        </p:nvGrpSpPr>
        <p:grpSpPr>
          <a:xfrm>
            <a:off x="16423178" y="5849234"/>
            <a:ext cx="1212121" cy="923516"/>
            <a:chOff x="9911689" y="5924427"/>
            <a:chExt cx="1212121" cy="923516"/>
          </a:xfrm>
        </p:grpSpPr>
        <p:pic>
          <p:nvPicPr>
            <p:cNvPr id="53" name="Object 3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911689" y="5924427"/>
              <a:ext cx="1212121" cy="923516"/>
            </a:xfrm>
            <a:prstGeom prst="rect">
              <a:avLst/>
            </a:prstGeom>
          </p:spPr>
        </p:pic>
      </p:grpSp>
      <p:sp>
        <p:nvSpPr>
          <p:cNvPr id="1010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프로젝트 수행 과정</a:t>
            </a:r>
          </a:p>
        </p:txBody>
      </p:sp>
      <p:sp>
        <p:nvSpPr>
          <p:cNvPr id="1011" name="TextBox 1010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MachinLearning  preprocess</a:t>
            </a:r>
          </a:p>
        </p:txBody>
      </p:sp>
      <p:grpSp>
        <p:nvGrpSpPr>
          <p:cNvPr id="1024" name="그룹 1023"/>
          <p:cNvGrpSpPr/>
          <p:nvPr/>
        </p:nvGrpSpPr>
        <p:grpSpPr>
          <a:xfrm>
            <a:off x="9560525" y="4453407"/>
            <a:ext cx="2874642" cy="1564509"/>
            <a:chOff x="1330605" y="4333797"/>
            <a:chExt cx="2874642" cy="1564509"/>
          </a:xfrm>
        </p:grpSpPr>
        <p:sp>
          <p:nvSpPr>
            <p:cNvPr id="1025" name="Object 22"/>
            <p:cNvSpPr txBox="1"/>
            <p:nvPr/>
          </p:nvSpPr>
          <p:spPr>
            <a:xfrm>
              <a:off x="1330605" y="4740435"/>
              <a:ext cx="2874642" cy="115787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kern="0" spc="-20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모델 </a:t>
              </a:r>
            </a:p>
            <a:p>
              <a:pPr algn="ctr">
                <a:defRPr/>
              </a:pPr>
              <a:r>
                <a:rPr lang="ko-KR" altLang="en-US" sz="3600" kern="0" spc="-20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학습</a:t>
              </a:r>
            </a:p>
          </p:txBody>
        </p:sp>
        <p:sp>
          <p:nvSpPr>
            <p:cNvPr id="1026" name="Object 25"/>
            <p:cNvSpPr txBox="1"/>
            <p:nvPr/>
          </p:nvSpPr>
          <p:spPr>
            <a:xfrm>
              <a:off x="1886711" y="4333797"/>
              <a:ext cx="1762430" cy="461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FFFFFF"/>
                  </a:solidFill>
                  <a:latin typeface="에스코어 드림 4 Regular"/>
                  <a:ea typeface="에스코어 드림 4 Regular"/>
                  <a:cs typeface="에스코어 드림 5 Medium"/>
                </a:rPr>
                <a:t>머신러닝</a:t>
              </a:r>
            </a:p>
          </p:txBody>
        </p:sp>
      </p:grpSp>
      <p:grpSp>
        <p:nvGrpSpPr>
          <p:cNvPr id="1032" name="그룹 1031"/>
          <p:cNvGrpSpPr/>
          <p:nvPr/>
        </p:nvGrpSpPr>
        <p:grpSpPr>
          <a:xfrm>
            <a:off x="14234093" y="4453407"/>
            <a:ext cx="2874642" cy="1564509"/>
            <a:chOff x="1330605" y="4333797"/>
            <a:chExt cx="2874642" cy="1564509"/>
          </a:xfrm>
        </p:grpSpPr>
        <p:sp>
          <p:nvSpPr>
            <p:cNvPr id="1033" name="Object 22"/>
            <p:cNvSpPr txBox="1"/>
            <p:nvPr/>
          </p:nvSpPr>
          <p:spPr>
            <a:xfrm>
              <a:off x="1330605" y="4740435"/>
              <a:ext cx="2874642" cy="115787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kern="0" spc="-200" dirty="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베스트 모델 선정</a:t>
              </a:r>
            </a:p>
          </p:txBody>
        </p:sp>
        <p:sp>
          <p:nvSpPr>
            <p:cNvPr id="1034" name="Object 25"/>
            <p:cNvSpPr txBox="1"/>
            <p:nvPr/>
          </p:nvSpPr>
          <p:spPr>
            <a:xfrm>
              <a:off x="1886711" y="4333797"/>
              <a:ext cx="1762430" cy="461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FFFFFF"/>
                  </a:solidFill>
                  <a:latin typeface="에스코어 드림 4 Regular"/>
                  <a:ea typeface="에스코어 드림 4 Regular"/>
                  <a:cs typeface="에스코어 드림 5 Medium"/>
                </a:rPr>
                <a:t>결론 도출</a:t>
              </a:r>
            </a:p>
          </p:txBody>
        </p:sp>
      </p:grpSp>
      <p:grpSp>
        <p:nvGrpSpPr>
          <p:cNvPr id="1035" name="그룹 1034"/>
          <p:cNvGrpSpPr/>
          <p:nvPr/>
        </p:nvGrpSpPr>
        <p:grpSpPr>
          <a:xfrm>
            <a:off x="5480871" y="4453407"/>
            <a:ext cx="2874642" cy="1564509"/>
            <a:chOff x="1330605" y="4333797"/>
            <a:chExt cx="2874642" cy="1564509"/>
          </a:xfrm>
        </p:grpSpPr>
        <p:sp>
          <p:nvSpPr>
            <p:cNvPr id="1036" name="Object 22"/>
            <p:cNvSpPr txBox="1"/>
            <p:nvPr/>
          </p:nvSpPr>
          <p:spPr>
            <a:xfrm>
              <a:off x="1330605" y="4740435"/>
              <a:ext cx="2874642" cy="115787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kern="0" spc="-200">
                  <a:solidFill>
                    <a:srgbClr val="FFFFFF"/>
                  </a:solidFill>
                  <a:latin typeface="에스코어 드림 5 Medium"/>
                  <a:ea typeface="에스코어 드림 5 Medium"/>
                </a:rPr>
                <a:t>데이터 탐색 및 전처리</a:t>
              </a:r>
            </a:p>
          </p:txBody>
        </p:sp>
        <p:sp>
          <p:nvSpPr>
            <p:cNvPr id="1037" name="Object 25"/>
            <p:cNvSpPr txBox="1"/>
            <p:nvPr/>
          </p:nvSpPr>
          <p:spPr>
            <a:xfrm>
              <a:off x="1886711" y="4333797"/>
              <a:ext cx="1762430" cy="461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  <a:latin typeface="에스코어 드림 4 Regular"/>
                  <a:ea typeface="에스코어 드림 4 Regular"/>
                  <a:cs typeface="에스코어 드림 5 Medium"/>
                </a:rPr>
                <a:t>EDA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8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preprocess</a:t>
            </a:r>
            <a:r>
              <a:rPr kumimoji="0" lang="en-US" altLang="ko-KR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ing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4114800" y="3238500"/>
            <a:ext cx="3048000" cy="2209800"/>
            <a:chOff x="4800600" y="3238500"/>
            <a:chExt cx="3048000" cy="2209800"/>
          </a:xfrm>
        </p:grpSpPr>
        <p:sp>
          <p:nvSpPr>
            <p:cNvPr id="92" name="사각형: 둥근 모서리 91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/>
            </a:solidFill>
            <a:ln w="76200">
              <a:solidFill>
                <a:srgbClr val="2D753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94" name="Object 22"/>
            <p:cNvSpPr txBox="1"/>
            <p:nvPr/>
          </p:nvSpPr>
          <p:spPr>
            <a:xfrm>
              <a:off x="4887279" y="4027216"/>
              <a:ext cx="2874642" cy="63236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 dirty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데이터 확인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1125200" y="3238500"/>
            <a:ext cx="3048000" cy="2209800"/>
            <a:chOff x="11811000" y="3238500"/>
            <a:chExt cx="3048000" cy="2209800"/>
          </a:xfrm>
        </p:grpSpPr>
        <p:sp>
          <p:nvSpPr>
            <p:cNvPr id="96" name="사각형: 둥근 모서리 95"/>
            <p:cNvSpPr/>
            <p:nvPr/>
          </p:nvSpPr>
          <p:spPr>
            <a:xfrm>
              <a:off x="118110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/>
            </a:solidFill>
            <a:ln w="76200">
              <a:solidFill>
                <a:srgbClr val="2D753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99" name="Object 22"/>
            <p:cNvSpPr txBox="1"/>
            <p:nvPr/>
          </p:nvSpPr>
          <p:spPr>
            <a:xfrm>
              <a:off x="11897678" y="4027216"/>
              <a:ext cx="2874642" cy="63236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결측값 제거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114800" y="6743700"/>
            <a:ext cx="3048000" cy="2209800"/>
            <a:chOff x="4800600" y="3238500"/>
            <a:chExt cx="3048000" cy="2209800"/>
          </a:xfrm>
        </p:grpSpPr>
        <p:sp>
          <p:nvSpPr>
            <p:cNvPr id="103" name="사각형: 둥근 모서리 102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/>
            </a:solidFill>
            <a:ln w="76200">
              <a:solidFill>
                <a:srgbClr val="2D753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4" name="Object 22"/>
            <p:cNvSpPr txBox="1"/>
            <p:nvPr/>
          </p:nvSpPr>
          <p:spPr>
            <a:xfrm>
              <a:off x="4887279" y="4027216"/>
              <a:ext cx="2874642" cy="63236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데이터 병합</a:t>
              </a: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1125200" y="6743700"/>
            <a:ext cx="3048000" cy="2209800"/>
            <a:chOff x="4800600" y="3238500"/>
            <a:chExt cx="3048000" cy="2209800"/>
          </a:xfrm>
        </p:grpSpPr>
        <p:sp>
          <p:nvSpPr>
            <p:cNvPr id="106" name="사각형: 둥근 모서리 105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/>
            </a:solidFill>
            <a:ln w="76200">
              <a:solidFill>
                <a:srgbClr val="2D753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7" name="Object 22"/>
            <p:cNvSpPr txBox="1"/>
            <p:nvPr/>
          </p:nvSpPr>
          <p:spPr>
            <a:xfrm>
              <a:off x="4887279" y="4027216"/>
              <a:ext cx="2874642" cy="63236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라벨링</a:t>
              </a:r>
            </a:p>
          </p:txBody>
        </p:sp>
      </p:grpSp>
      <p:cxnSp>
        <p:nvCxnSpPr>
          <p:cNvPr id="112" name="직선 화살표 연결선 111"/>
          <p:cNvCxnSpPr/>
          <p:nvPr/>
        </p:nvCxnSpPr>
        <p:spPr>
          <a:xfrm>
            <a:off x="7467600" y="4343400"/>
            <a:ext cx="3352800" cy="0"/>
          </a:xfrm>
          <a:prstGeom prst="straightConnector1">
            <a:avLst/>
          </a:prstGeom>
          <a:ln w="57150">
            <a:solidFill>
              <a:srgbClr val="2D753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rot="10800000" flipV="1">
            <a:off x="7467600" y="5448300"/>
            <a:ext cx="3352800" cy="1142999"/>
          </a:xfrm>
          <a:prstGeom prst="straightConnector1">
            <a:avLst/>
          </a:prstGeom>
          <a:ln w="57150">
            <a:solidFill>
              <a:srgbClr val="2D753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7467600" y="7848600"/>
            <a:ext cx="3352800" cy="0"/>
          </a:xfrm>
          <a:prstGeom prst="straightConnector1">
            <a:avLst/>
          </a:prstGeom>
          <a:ln w="57150">
            <a:solidFill>
              <a:srgbClr val="2D753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838</Words>
  <Application>Microsoft Office PowerPoint</Application>
  <PresentationFormat>사용자 지정</PresentationFormat>
  <Paragraphs>232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맑은 고딕</vt:lpstr>
      <vt:lpstr>에스코어 드림 4 Regular</vt:lpstr>
      <vt:lpstr>에스코어 드림 5 Medium</vt:lpstr>
      <vt:lpstr>에스코어 드림 6 Bold</vt:lpstr>
      <vt:lpstr>여기어때 잘난체 OTF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 fbvl</cp:lastModifiedBy>
  <cp:revision>83</cp:revision>
  <dcterms:created xsi:type="dcterms:W3CDTF">2021-06-01T09:49:06Z</dcterms:created>
  <dcterms:modified xsi:type="dcterms:W3CDTF">2021-06-04T07:52:19Z</dcterms:modified>
  <cp:version/>
</cp:coreProperties>
</file>