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418" r:id="rId2"/>
    <p:sldId id="583" r:id="rId3"/>
    <p:sldId id="593" r:id="rId4"/>
    <p:sldId id="257" r:id="rId5"/>
    <p:sldId id="591" r:id="rId6"/>
    <p:sldId id="430" r:id="rId7"/>
    <p:sldId id="481" r:id="rId8"/>
    <p:sldId id="618" r:id="rId9"/>
    <p:sldId id="619" r:id="rId10"/>
    <p:sldId id="426" r:id="rId11"/>
    <p:sldId id="427" r:id="rId12"/>
    <p:sldId id="271" r:id="rId13"/>
    <p:sldId id="272" r:id="rId14"/>
    <p:sldId id="273" r:id="rId15"/>
    <p:sldId id="274" r:id="rId16"/>
    <p:sldId id="617" r:id="rId17"/>
    <p:sldId id="275" r:id="rId18"/>
    <p:sldId id="277" r:id="rId19"/>
    <p:sldId id="278" r:id="rId20"/>
    <p:sldId id="279" r:id="rId21"/>
    <p:sldId id="280" r:id="rId22"/>
    <p:sldId id="281" r:id="rId23"/>
    <p:sldId id="588" r:id="rId24"/>
    <p:sldId id="283" r:id="rId25"/>
    <p:sldId id="287" r:id="rId26"/>
    <p:sldId id="288" r:id="rId27"/>
    <p:sldId id="265" r:id="rId28"/>
    <p:sldId id="289" r:id="rId29"/>
    <p:sldId id="290" r:id="rId30"/>
    <p:sldId id="291" r:id="rId31"/>
    <p:sldId id="292" r:id="rId32"/>
    <p:sldId id="589" r:id="rId33"/>
    <p:sldId id="305" r:id="rId34"/>
    <p:sldId id="607" r:id="rId35"/>
    <p:sldId id="300" r:id="rId36"/>
    <p:sldId id="608" r:id="rId37"/>
    <p:sldId id="609" r:id="rId38"/>
    <p:sldId id="610" r:id="rId39"/>
    <p:sldId id="297" r:id="rId40"/>
    <p:sldId id="611" r:id="rId41"/>
    <p:sldId id="612" r:id="rId42"/>
    <p:sldId id="613" r:id="rId43"/>
    <p:sldId id="298" r:id="rId44"/>
    <p:sldId id="614" r:id="rId45"/>
    <p:sldId id="615" r:id="rId46"/>
    <p:sldId id="616" r:id="rId47"/>
    <p:sldId id="620" r:id="rId48"/>
    <p:sldId id="586" r:id="rId49"/>
    <p:sldId id="621" r:id="rId50"/>
    <p:sldId id="603" r:id="rId51"/>
    <p:sldId id="604" r:id="rId52"/>
    <p:sldId id="594" r:id="rId53"/>
    <p:sldId id="587" r:id="rId54"/>
    <p:sldId id="595" r:id="rId55"/>
    <p:sldId id="423" r:id="rId5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IA-11" initials="A" lastIdx="1" clrIdx="0">
    <p:extLst>
      <p:ext uri="{19B8F6BF-5375-455C-9EA6-DF929625EA0E}">
        <p15:presenceInfo xmlns:p15="http://schemas.microsoft.com/office/powerpoint/2012/main" userId="ASIA-1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B"/>
    <a:srgbClr val="4C4747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850" autoAdjust="0"/>
  </p:normalViewPr>
  <p:slideViewPr>
    <p:cSldViewPr>
      <p:cViewPr varScale="1">
        <p:scale>
          <a:sx n="39" d="100"/>
          <a:sy n="39" d="100"/>
        </p:scale>
        <p:origin x="122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44" d="100"/>
          <a:sy n="44" d="100"/>
        </p:scale>
        <p:origin x="429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F22FD-5BCC-4073-A960-776E3B16671A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FEDF8-18A9-4065-BC73-851935337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20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코로나</a:t>
            </a:r>
            <a:r>
              <a:rPr lang="en-US" altLang="ko-KR" dirty="0"/>
              <a:t>19 / </a:t>
            </a:r>
            <a:r>
              <a:rPr lang="ko-KR" altLang="en-US" dirty="0"/>
              <a:t>확산에 따른 </a:t>
            </a:r>
            <a:r>
              <a:rPr lang="en-US" altLang="ko-KR" dirty="0"/>
              <a:t>/</a:t>
            </a:r>
            <a:r>
              <a:rPr lang="ko-KR" altLang="en-US" dirty="0"/>
              <a:t>전자상거래량 </a:t>
            </a:r>
            <a:r>
              <a:rPr lang="en-US" altLang="ko-KR" dirty="0"/>
              <a:t>/ </a:t>
            </a:r>
            <a:r>
              <a:rPr lang="ko-KR" altLang="en-US" dirty="0"/>
              <a:t>변동추이에 대한 탐색적데이터분석을 발표하겠습니다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FEDF8-18A9-4065-BC73-85193533750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652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2017~ 20</a:t>
            </a:r>
            <a:r>
              <a:rPr lang="ko-KR" altLang="en-US" dirty="0"/>
              <a:t>년도 까지의 종합몰과 </a:t>
            </a:r>
            <a:r>
              <a:rPr lang="ko-KR" altLang="en-US" dirty="0" err="1"/>
              <a:t>전문몰</a:t>
            </a:r>
            <a:r>
              <a:rPr lang="ko-KR" altLang="en-US" dirty="0"/>
              <a:t> 거래액의 </a:t>
            </a:r>
            <a:r>
              <a:rPr lang="ko-KR" altLang="en-US" dirty="0" err="1"/>
              <a:t>증감량을</a:t>
            </a:r>
            <a:r>
              <a:rPr lang="ko-KR" altLang="en-US" dirty="0"/>
              <a:t> 파악한 그래프 입니다</a:t>
            </a:r>
            <a:r>
              <a:rPr lang="en-US" altLang="ko-KR" dirty="0"/>
              <a:t>. /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FEDF8-18A9-4065-BC73-85193533750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644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2017</a:t>
            </a:r>
            <a:r>
              <a:rPr lang="ko-KR" altLang="en-US" dirty="0"/>
              <a:t>년 전자상거래 거래액 최대거래액은 </a:t>
            </a:r>
            <a:r>
              <a:rPr lang="en-US" altLang="ko-KR" dirty="0"/>
              <a:t>11</a:t>
            </a:r>
            <a:r>
              <a:rPr lang="ko-KR" altLang="en-US" dirty="0" err="1"/>
              <a:t>월달로</a:t>
            </a:r>
            <a:r>
              <a:rPr lang="ko-KR" altLang="en-US" dirty="0"/>
              <a:t> 약 </a:t>
            </a:r>
            <a:r>
              <a:rPr lang="en-US" altLang="ko-KR" dirty="0"/>
              <a:t>9</a:t>
            </a:r>
            <a:r>
              <a:rPr lang="ko-KR" altLang="en-US" dirty="0"/>
              <a:t>조를 달성했습니다</a:t>
            </a:r>
            <a:r>
              <a:rPr lang="en-US" altLang="ko-KR" dirty="0"/>
              <a:t>. / </a:t>
            </a:r>
            <a:r>
              <a:rPr lang="ko-KR" altLang="en-US" dirty="0"/>
              <a:t>최소거래액은 </a:t>
            </a:r>
            <a:r>
              <a:rPr lang="en-US" altLang="ko-KR" dirty="0"/>
              <a:t>2</a:t>
            </a:r>
            <a:r>
              <a:rPr lang="ko-KR" altLang="en-US" dirty="0" err="1"/>
              <a:t>월달로</a:t>
            </a:r>
            <a:r>
              <a:rPr lang="ko-KR" altLang="en-US" dirty="0"/>
              <a:t> 약</a:t>
            </a:r>
            <a:r>
              <a:rPr lang="en-US" altLang="ko-KR" dirty="0"/>
              <a:t>7</a:t>
            </a:r>
            <a:r>
              <a:rPr lang="ko-KR" altLang="en-US" dirty="0"/>
              <a:t>로 </a:t>
            </a:r>
            <a:r>
              <a:rPr lang="ko-KR" altLang="en-US" dirty="0" err="1"/>
              <a:t>가장낮은</a:t>
            </a:r>
            <a:r>
              <a:rPr lang="ko-KR" altLang="en-US" dirty="0"/>
              <a:t> 거래액 수치를 나타내고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FEDF8-18A9-4065-BC73-85193533750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641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2018</a:t>
            </a:r>
            <a:r>
              <a:rPr lang="ko-KR" altLang="en-US" dirty="0"/>
              <a:t>년 최대거래액은 </a:t>
            </a:r>
            <a:r>
              <a:rPr lang="en-US" altLang="ko-KR" dirty="0"/>
              <a:t>12</a:t>
            </a:r>
            <a:r>
              <a:rPr lang="ko-KR" altLang="en-US" dirty="0"/>
              <a:t>월로 거래액 약 </a:t>
            </a:r>
            <a:r>
              <a:rPr lang="en-US" altLang="ko-KR" dirty="0"/>
              <a:t>10</a:t>
            </a:r>
            <a:r>
              <a:rPr lang="ko-KR" altLang="en-US" dirty="0"/>
              <a:t>조 </a:t>
            </a:r>
            <a:r>
              <a:rPr lang="en-US" altLang="ko-KR" dirty="0"/>
              <a:t>6</a:t>
            </a:r>
            <a:r>
              <a:rPr lang="ko-KR" altLang="en-US" dirty="0" err="1"/>
              <a:t>천억달성하였고</a:t>
            </a:r>
            <a:r>
              <a:rPr lang="ko-KR" altLang="en-US" dirty="0"/>
              <a:t> 최소거래액은 동년 </a:t>
            </a:r>
            <a:r>
              <a:rPr lang="en-US" altLang="ko-KR" dirty="0"/>
              <a:t>2</a:t>
            </a:r>
            <a:r>
              <a:rPr lang="ko-KR" altLang="en-US" dirty="0"/>
              <a:t>월에 약</a:t>
            </a:r>
            <a:r>
              <a:rPr lang="en-US" altLang="ko-KR" dirty="0"/>
              <a:t>8</a:t>
            </a:r>
            <a:r>
              <a:rPr lang="ko-KR" altLang="en-US" dirty="0"/>
              <a:t>조 </a:t>
            </a:r>
            <a:r>
              <a:rPr lang="en-US" altLang="ko-KR" dirty="0"/>
              <a:t>2</a:t>
            </a:r>
            <a:r>
              <a:rPr lang="ko-KR" altLang="en-US" dirty="0"/>
              <a:t>천억으로 나타났습니다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FEDF8-18A9-4065-BC73-85193533750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47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2019</a:t>
            </a:r>
            <a:r>
              <a:rPr lang="ko-KR" altLang="en-US" dirty="0"/>
              <a:t>년 최대거래액은 </a:t>
            </a:r>
            <a:r>
              <a:rPr lang="en-US" altLang="ko-KR" dirty="0"/>
              <a:t>11</a:t>
            </a:r>
            <a:r>
              <a:rPr lang="ko-KR" altLang="en-US" dirty="0"/>
              <a:t>월로 거래액 약 </a:t>
            </a:r>
            <a:r>
              <a:rPr lang="en-US" altLang="ko-KR" dirty="0"/>
              <a:t>13</a:t>
            </a:r>
            <a:r>
              <a:rPr lang="ko-KR" altLang="en-US" dirty="0"/>
              <a:t>조 </a:t>
            </a:r>
            <a:r>
              <a:rPr lang="en-US" altLang="ko-KR" dirty="0"/>
              <a:t>/ </a:t>
            </a:r>
            <a:r>
              <a:rPr lang="ko-KR" altLang="en-US" dirty="0"/>
              <a:t>최소거래액은 마찬가지로 동년 </a:t>
            </a:r>
            <a:r>
              <a:rPr lang="en-US" altLang="ko-KR" dirty="0"/>
              <a:t>2</a:t>
            </a:r>
            <a:r>
              <a:rPr lang="ko-KR" altLang="en-US" dirty="0"/>
              <a:t>월에 약</a:t>
            </a:r>
            <a:r>
              <a:rPr lang="en-US" altLang="ko-KR" dirty="0"/>
              <a:t>9</a:t>
            </a:r>
            <a:r>
              <a:rPr lang="ko-KR" altLang="en-US" dirty="0"/>
              <a:t>조 </a:t>
            </a:r>
            <a:r>
              <a:rPr lang="en-US" altLang="ko-KR" dirty="0"/>
              <a:t>6</a:t>
            </a:r>
            <a:r>
              <a:rPr lang="ko-KR" altLang="en-US" dirty="0"/>
              <a:t>천억으로 나타났습니다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FEDF8-18A9-4065-BC73-85193533750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144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2019</a:t>
            </a:r>
            <a:r>
              <a:rPr lang="ko-KR" altLang="en-US" dirty="0"/>
              <a:t>년 최대거래액은 </a:t>
            </a:r>
            <a:r>
              <a:rPr lang="en-US" altLang="ko-KR" dirty="0"/>
              <a:t>12</a:t>
            </a:r>
            <a:r>
              <a:rPr lang="ko-KR" altLang="en-US" dirty="0"/>
              <a:t>월로 거래액 약 </a:t>
            </a:r>
            <a:r>
              <a:rPr lang="en-US" altLang="ko-KR" dirty="0"/>
              <a:t>16</a:t>
            </a:r>
            <a:r>
              <a:rPr lang="ko-KR" altLang="en-US" dirty="0"/>
              <a:t>조 </a:t>
            </a:r>
            <a:r>
              <a:rPr lang="en-US" altLang="ko-KR" dirty="0"/>
              <a:t>/ </a:t>
            </a:r>
            <a:r>
              <a:rPr lang="ko-KR" altLang="en-US" dirty="0"/>
              <a:t>최소거래액은 마찬가지로 동년 </a:t>
            </a:r>
            <a:r>
              <a:rPr lang="en-US" altLang="ko-KR" dirty="0"/>
              <a:t>2</a:t>
            </a:r>
            <a:r>
              <a:rPr lang="ko-KR" altLang="en-US" dirty="0"/>
              <a:t>월에 약</a:t>
            </a:r>
            <a:r>
              <a:rPr lang="en-US" altLang="ko-KR" dirty="0"/>
              <a:t>9</a:t>
            </a:r>
            <a:r>
              <a:rPr lang="ko-KR" altLang="en-US" dirty="0"/>
              <a:t>조 </a:t>
            </a:r>
            <a:r>
              <a:rPr lang="en-US" altLang="ko-KR" dirty="0"/>
              <a:t>6</a:t>
            </a:r>
            <a:r>
              <a:rPr lang="ko-KR" altLang="en-US" dirty="0"/>
              <a:t>천억으로 나타났으며 </a:t>
            </a:r>
            <a:r>
              <a:rPr lang="en-US" altLang="ko-KR" dirty="0"/>
              <a:t>/ </a:t>
            </a:r>
            <a:r>
              <a:rPr lang="ko-KR" altLang="en-US" dirty="0"/>
              <a:t>최대거래액 </a:t>
            </a:r>
            <a:r>
              <a:rPr lang="en-US" altLang="ko-KR" dirty="0"/>
              <a:t>3</a:t>
            </a:r>
            <a:r>
              <a:rPr lang="ko-KR" altLang="en-US" dirty="0"/>
              <a:t>조 규모 차이가 나타났습니다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FEDF8-18A9-4065-BC73-85193533750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153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그래프를 집계를 </a:t>
            </a:r>
            <a:r>
              <a:rPr lang="ko-KR" altLang="en-US" dirty="0" err="1"/>
              <a:t>미루어보았을때</a:t>
            </a:r>
            <a:r>
              <a:rPr lang="ko-KR" altLang="en-US" dirty="0"/>
              <a:t> </a:t>
            </a:r>
            <a:r>
              <a:rPr lang="en-US" altLang="ko-KR" dirty="0"/>
              <a:t>2017</a:t>
            </a:r>
            <a:r>
              <a:rPr lang="ko-KR" altLang="en-US" dirty="0"/>
              <a:t>년부터 </a:t>
            </a:r>
            <a:r>
              <a:rPr lang="en-US" altLang="ko-KR" dirty="0"/>
              <a:t>2020</a:t>
            </a:r>
            <a:r>
              <a:rPr lang="ko-KR" altLang="en-US" dirty="0"/>
              <a:t>년도 그래프까지 매년 점진적으로 거래액이 증가되었다는 사실을 </a:t>
            </a:r>
            <a:r>
              <a:rPr lang="ko-KR" altLang="en-US" dirty="0" err="1"/>
              <a:t>확인할수있습니다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전년대비 </a:t>
            </a:r>
            <a:r>
              <a:rPr lang="en-US" altLang="ko-KR" dirty="0"/>
              <a:t>-%</a:t>
            </a:r>
            <a:r>
              <a:rPr lang="ko-KR" altLang="en-US" dirty="0"/>
              <a:t>로의 감소율은 나오지 </a:t>
            </a:r>
            <a:r>
              <a:rPr lang="ko-KR" altLang="en-US" dirty="0" err="1"/>
              <a:t>않을것으로</a:t>
            </a:r>
            <a:r>
              <a:rPr lang="ko-KR" altLang="en-US" dirty="0"/>
              <a:t> 예상을 </a:t>
            </a:r>
            <a:r>
              <a:rPr lang="ko-KR" altLang="en-US" dirty="0" err="1"/>
              <a:t>해볼수</a:t>
            </a:r>
            <a:r>
              <a:rPr lang="ko-KR" altLang="en-US" dirty="0"/>
              <a:t> </a:t>
            </a:r>
            <a:r>
              <a:rPr lang="ko-KR" altLang="en-US" dirty="0" err="1"/>
              <a:t>있을것같습니다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FEDF8-18A9-4065-BC73-85193533750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83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거래액을 </a:t>
            </a:r>
            <a:r>
              <a:rPr lang="ko-KR" altLang="en-US" dirty="0" err="1"/>
              <a:t>놓고봤다면</a:t>
            </a:r>
            <a:r>
              <a:rPr lang="ko-KR" altLang="en-US" dirty="0"/>
              <a:t> 다음은 전년대비 거래액 증감률입니다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FEDF8-18A9-4065-BC73-85193533750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72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2018</a:t>
            </a:r>
            <a:r>
              <a:rPr lang="ko-KR" altLang="en-US" dirty="0"/>
              <a:t>년 전년대비 </a:t>
            </a:r>
            <a:r>
              <a:rPr lang="ko-KR" altLang="en-US" dirty="0" err="1"/>
              <a:t>가장낮은</a:t>
            </a:r>
            <a:r>
              <a:rPr lang="ko-KR" altLang="en-US" dirty="0"/>
              <a:t> 증감율은 </a:t>
            </a:r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12.1% </a:t>
            </a:r>
            <a:r>
              <a:rPr lang="ko-KR" altLang="en-US" dirty="0"/>
              <a:t>상승된 수치이며</a:t>
            </a:r>
            <a:r>
              <a:rPr lang="en-US" altLang="ko-KR" dirty="0"/>
              <a:t>/ 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30.7%</a:t>
            </a:r>
            <a:r>
              <a:rPr lang="ko-KR" altLang="en-US" dirty="0"/>
              <a:t>상승된 수치를 </a:t>
            </a:r>
            <a:r>
              <a:rPr lang="ko-KR" altLang="en-US" dirty="0" err="1"/>
              <a:t>확인할수있었고</a:t>
            </a:r>
            <a:r>
              <a:rPr lang="en-US" altLang="ko-KR" dirty="0"/>
              <a:t>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FEDF8-18A9-4065-BC73-85193533750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7989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2019</a:t>
            </a:r>
            <a:r>
              <a:rPr lang="ko-KR" altLang="en-US" dirty="0"/>
              <a:t>년 전년대비 </a:t>
            </a:r>
            <a:r>
              <a:rPr lang="ko-KR" altLang="en-US" dirty="0" err="1"/>
              <a:t>가장낮은</a:t>
            </a:r>
            <a:r>
              <a:rPr lang="ko-KR" altLang="en-US" dirty="0"/>
              <a:t> 증감율은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12.1% </a:t>
            </a:r>
            <a:r>
              <a:rPr lang="ko-KR" altLang="en-US" dirty="0"/>
              <a:t>상승된 수치이며 </a:t>
            </a: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30.7%</a:t>
            </a:r>
            <a:r>
              <a:rPr lang="ko-KR" altLang="en-US" dirty="0"/>
              <a:t>상승된 수치를 </a:t>
            </a:r>
            <a:r>
              <a:rPr lang="ko-KR" altLang="en-US" dirty="0" err="1"/>
              <a:t>확인할수있습니다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FEDF8-18A9-4065-BC73-85193533750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41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다음은 전년대비 거래액 증감률입니다</a:t>
            </a:r>
            <a:r>
              <a:rPr lang="en-US" altLang="ko-KR" dirty="0"/>
              <a:t>. 2018</a:t>
            </a:r>
            <a:r>
              <a:rPr lang="ko-KR" altLang="en-US" dirty="0"/>
              <a:t>년 전년대비 거래액 증감율은 </a:t>
            </a: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30.73 </a:t>
            </a:r>
            <a:r>
              <a:rPr lang="ko-KR" altLang="en-US" dirty="0" err="1"/>
              <a:t>가장낮은</a:t>
            </a:r>
            <a:r>
              <a:rPr lang="ko-KR" altLang="en-US" dirty="0"/>
              <a:t> 증감율은 </a:t>
            </a:r>
            <a:r>
              <a:rPr lang="en-US" altLang="ko-KR" dirty="0"/>
              <a:t>12.1% </a:t>
            </a:r>
            <a:r>
              <a:rPr lang="ko-KR" altLang="en-US" dirty="0"/>
              <a:t>상승된 수치입니다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FEDF8-18A9-4065-BC73-85193533750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776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팀원소개를 </a:t>
            </a:r>
            <a:r>
              <a:rPr lang="ko-KR" altLang="en-US" dirty="0" err="1"/>
              <a:t>한뒤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어떠한 프로젝트이며 수행방향과 </a:t>
            </a:r>
            <a:r>
              <a:rPr lang="ko-KR" altLang="en-US" dirty="0" err="1"/>
              <a:t>목표에대해</a:t>
            </a:r>
            <a:r>
              <a:rPr lang="ko-KR" altLang="en-US" dirty="0"/>
              <a:t> </a:t>
            </a:r>
            <a:r>
              <a:rPr lang="ko-KR" altLang="en-US" dirty="0" err="1"/>
              <a:t>언급을한뒤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어떠한 데이터를 수집하였으며 데이터를 </a:t>
            </a:r>
            <a:r>
              <a:rPr lang="ko-KR" altLang="en-US" dirty="0" err="1"/>
              <a:t>시각화하였는지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또한 이를 통해 데이터에 일정한 패턴을 알아보며 </a:t>
            </a:r>
            <a:r>
              <a:rPr lang="en-US" altLang="ko-KR" dirty="0"/>
              <a:t>/ </a:t>
            </a:r>
            <a:r>
              <a:rPr lang="ko-KR" altLang="en-US" dirty="0"/>
              <a:t>인사이트와 보완 및 </a:t>
            </a:r>
            <a:r>
              <a:rPr lang="ko-KR" altLang="en-US" dirty="0" err="1"/>
              <a:t>느낀점</a:t>
            </a:r>
            <a:r>
              <a:rPr lang="en-US" altLang="ko-KR" dirty="0"/>
              <a:t>/</a:t>
            </a:r>
            <a:r>
              <a:rPr lang="en-US" altLang="ko-KR" dirty="0" err="1"/>
              <a:t>qna</a:t>
            </a:r>
            <a:r>
              <a:rPr lang="ko-KR" altLang="en-US" dirty="0"/>
              <a:t>순으로 진행하겠습니다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FEDF8-18A9-4065-BC73-85193533750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7082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FEDF8-18A9-4065-BC73-85193533750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221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다음파트에서는 어떠한 상품군이  최대거래를 나타냈는지를 추출하고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연도별로 주요상품군 </a:t>
            </a:r>
            <a:r>
              <a:rPr lang="en-US" altLang="ko-KR" dirty="0"/>
              <a:t>5</a:t>
            </a:r>
            <a:r>
              <a:rPr lang="ko-KR" altLang="en-US" dirty="0"/>
              <a:t>개의 비율변화와 판매경로를 파악하는 하고자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FEDF8-18A9-4065-BC73-85193533750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8029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2020</a:t>
            </a:r>
            <a:r>
              <a:rPr lang="ko-KR" altLang="en-US" dirty="0"/>
              <a:t>년의 </a:t>
            </a:r>
            <a:r>
              <a:rPr lang="en-US" altLang="ko-KR" dirty="0"/>
              <a:t>23</a:t>
            </a:r>
            <a:r>
              <a:rPr lang="ko-KR" altLang="en-US" dirty="0"/>
              <a:t>개의 </a:t>
            </a:r>
            <a:r>
              <a:rPr lang="ko-KR" altLang="en-US" dirty="0" err="1"/>
              <a:t>상품군별</a:t>
            </a:r>
            <a:r>
              <a:rPr lang="ko-KR" altLang="en-US" dirty="0"/>
              <a:t> 거래금액을 나타낸 차트입니다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slide 19</a:t>
            </a:r>
          </a:p>
          <a:p>
            <a:r>
              <a:rPr lang="en-US" altLang="ko-KR" dirty="0"/>
              <a:t>(18</a:t>
            </a:r>
            <a:r>
              <a:rPr lang="ko-KR" altLang="en-US" dirty="0"/>
              <a:t>에 이어서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상품군중 가장 금액이 높은 </a:t>
            </a:r>
            <a:r>
              <a:rPr lang="en-US" altLang="ko-KR" dirty="0"/>
              <a:t>5</a:t>
            </a:r>
            <a:r>
              <a:rPr lang="ko-KR" altLang="en-US" dirty="0"/>
              <a:t>개의 상품을 추출해 백분율로 </a:t>
            </a:r>
            <a:r>
              <a:rPr lang="ko-KR" altLang="en-US" dirty="0" err="1"/>
              <a:t>나타내었습니다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음식료품</a:t>
            </a:r>
            <a:r>
              <a:rPr lang="en-US" altLang="ko-KR" dirty="0"/>
              <a:t>, </a:t>
            </a:r>
            <a:r>
              <a:rPr lang="ko-KR" altLang="en-US" dirty="0"/>
              <a:t>가전 전자 통신기기</a:t>
            </a:r>
            <a:r>
              <a:rPr lang="en-US" altLang="ko-KR" dirty="0"/>
              <a:t>, </a:t>
            </a:r>
            <a:r>
              <a:rPr lang="ko-KR" altLang="en-US" dirty="0"/>
              <a:t>음식서비스</a:t>
            </a:r>
            <a:r>
              <a:rPr lang="en-US" altLang="ko-KR" dirty="0"/>
              <a:t>, </a:t>
            </a:r>
            <a:r>
              <a:rPr lang="ko-KR" altLang="en-US" dirty="0"/>
              <a:t>의복에서 가장 높은 거래금액이 나왔습니다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FEDF8-18A9-4065-BC73-85193533750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1968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상품군중 가장 금액이 높은 </a:t>
            </a:r>
            <a:r>
              <a:rPr lang="en-US" altLang="ko-KR" dirty="0"/>
              <a:t>5</a:t>
            </a:r>
            <a:r>
              <a:rPr lang="ko-KR" altLang="en-US" dirty="0"/>
              <a:t>개의 상품을 추출해 백분율로 </a:t>
            </a:r>
            <a:r>
              <a:rPr lang="ko-KR" altLang="en-US" dirty="0" err="1"/>
              <a:t>나타내었습니다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음식료품</a:t>
            </a:r>
            <a:r>
              <a:rPr lang="en-US" altLang="ko-KR" dirty="0"/>
              <a:t>, </a:t>
            </a:r>
            <a:r>
              <a:rPr lang="ko-KR" altLang="en-US" dirty="0"/>
              <a:t>가전 전자 통신기기</a:t>
            </a:r>
            <a:r>
              <a:rPr lang="en-US" altLang="ko-KR" dirty="0"/>
              <a:t>, </a:t>
            </a:r>
            <a:r>
              <a:rPr lang="ko-KR" altLang="en-US" dirty="0"/>
              <a:t>음식서비스</a:t>
            </a:r>
            <a:r>
              <a:rPr lang="en-US" altLang="ko-KR" dirty="0"/>
              <a:t>, </a:t>
            </a:r>
            <a:r>
              <a:rPr lang="ko-KR" altLang="en-US" dirty="0"/>
              <a:t>의복에서 가장 높은 거래금액이 나왔습니다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FEDF8-18A9-4065-BC73-85193533750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2189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상품군별로</a:t>
            </a:r>
            <a:r>
              <a:rPr lang="ko-KR" altLang="en-US" dirty="0"/>
              <a:t> 종합몰과 전문몰로 판매경로를 나눌 수 있었습니다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종합몰보다는 전문 사이트에서의 거래가 큰 서적</a:t>
            </a:r>
            <a:r>
              <a:rPr lang="en-US" altLang="ko-KR" dirty="0"/>
              <a:t>, </a:t>
            </a:r>
            <a:r>
              <a:rPr lang="ko-KR" altLang="en-US" dirty="0"/>
              <a:t>여행 및 레저서비스</a:t>
            </a:r>
            <a:r>
              <a:rPr lang="en-US" altLang="ko-KR" dirty="0"/>
              <a:t>, </a:t>
            </a:r>
            <a:r>
              <a:rPr lang="ko-KR" altLang="en-US" dirty="0"/>
              <a:t>문화 및 레저서비스</a:t>
            </a:r>
            <a:r>
              <a:rPr lang="en-US" altLang="ko-KR" dirty="0"/>
              <a:t>, </a:t>
            </a:r>
            <a:r>
              <a:rPr lang="ko-KR" altLang="en-US" dirty="0" err="1"/>
              <a:t>음식서비스등이</a:t>
            </a:r>
            <a:r>
              <a:rPr lang="ko-KR" altLang="en-US" dirty="0"/>
              <a:t> 전문몰에서 최대 판매경로로 나타났고</a:t>
            </a:r>
            <a:r>
              <a:rPr lang="en-US" altLang="ko-KR" dirty="0"/>
              <a:t>, </a:t>
            </a:r>
            <a:r>
              <a:rPr lang="ko-KR" altLang="en-US" dirty="0" err="1"/>
              <a:t>그외</a:t>
            </a:r>
            <a:r>
              <a:rPr lang="ko-KR" altLang="en-US" dirty="0"/>
              <a:t> 상품군은 종합몰에서 판매 비율이 높은 것으로 나타났습니다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FEDF8-18A9-4065-BC73-85193533750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204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 슬라이드 내용과 이어서</a:t>
            </a:r>
            <a:r>
              <a:rPr lang="en-US" altLang="ko-KR" dirty="0"/>
              <a:t>...) 2020</a:t>
            </a:r>
            <a:r>
              <a:rPr lang="ko-KR" altLang="en-US" dirty="0"/>
              <a:t>년 주요 거래 상품군과 더불어</a:t>
            </a:r>
          </a:p>
          <a:p>
            <a:r>
              <a:rPr lang="en-US" altLang="ko-KR" dirty="0"/>
              <a:t>2017</a:t>
            </a:r>
            <a:r>
              <a:rPr lang="ko-KR" altLang="en-US" dirty="0"/>
              <a:t>년 부터 </a:t>
            </a:r>
            <a:r>
              <a:rPr lang="en-US" altLang="ko-KR" dirty="0"/>
              <a:t>2019</a:t>
            </a:r>
            <a:r>
              <a:rPr lang="ko-KR" altLang="en-US" dirty="0"/>
              <a:t>년까지의</a:t>
            </a:r>
          </a:p>
          <a:p>
            <a:r>
              <a:rPr lang="ko-KR" altLang="en-US" dirty="0"/>
              <a:t>연도별 주요 거래 상품군의 구성과 그 비율을 조사한 결과입니다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FEDF8-18A9-4065-BC73-85193533750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2275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2017</a:t>
            </a:r>
            <a:r>
              <a:rPr lang="ko-KR" altLang="en-US" dirty="0"/>
              <a:t>년 온라인 거래 </a:t>
            </a:r>
            <a:r>
              <a:rPr lang="en-US" altLang="ko-KR" dirty="0"/>
              <a:t>1, 2 </a:t>
            </a:r>
            <a:r>
              <a:rPr lang="ko-KR" altLang="en-US" dirty="0"/>
              <a:t>위 상품군은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위 여행 및 교통서비스</a:t>
            </a:r>
            <a:r>
              <a:rPr lang="en-US" altLang="ko-KR" dirty="0"/>
              <a:t>, 2</a:t>
            </a:r>
            <a:r>
              <a:rPr lang="ko-KR" altLang="en-US" dirty="0"/>
              <a:t>위는 의복이었고</a:t>
            </a:r>
          </a:p>
          <a:p>
            <a:r>
              <a:rPr lang="ko-KR" altLang="en-US" dirty="0"/>
              <a:t>그 외 가전</a:t>
            </a:r>
            <a:r>
              <a:rPr lang="en-US" altLang="ko-KR" dirty="0"/>
              <a:t>/</a:t>
            </a:r>
            <a:r>
              <a:rPr lang="ko-KR" altLang="en-US" dirty="0"/>
              <a:t>통신기기</a:t>
            </a:r>
            <a:r>
              <a:rPr lang="en-US" altLang="ko-KR" dirty="0"/>
              <a:t>, </a:t>
            </a:r>
            <a:r>
              <a:rPr lang="ko-KR" altLang="en-US" dirty="0"/>
              <a:t>화장품</a:t>
            </a:r>
            <a:r>
              <a:rPr lang="en-US" altLang="ko-KR" dirty="0"/>
              <a:t>, </a:t>
            </a:r>
            <a:r>
              <a:rPr lang="ko-KR" altLang="en-US" dirty="0"/>
              <a:t>음식료품을 포함해 </a:t>
            </a:r>
          </a:p>
          <a:p>
            <a:r>
              <a:rPr lang="ko-KR" altLang="en-US" dirty="0"/>
              <a:t>거래상위 </a:t>
            </a:r>
            <a:r>
              <a:rPr lang="en-US" altLang="ko-KR" dirty="0"/>
              <a:t>5</a:t>
            </a:r>
            <a:r>
              <a:rPr lang="ko-KR" altLang="en-US" dirty="0"/>
              <a:t>개 상품군으로 위치했습니다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FEDF8-18A9-4065-BC73-85193533750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5122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2018</a:t>
            </a:r>
            <a:r>
              <a:rPr lang="ko-KR" altLang="en-US" dirty="0"/>
              <a:t>년과 </a:t>
            </a:r>
            <a:r>
              <a:rPr lang="en-US" altLang="ko-KR" dirty="0"/>
              <a:t>2019</a:t>
            </a:r>
            <a:r>
              <a:rPr lang="ko-KR" altLang="en-US" dirty="0"/>
              <a:t>년에는 </a:t>
            </a:r>
          </a:p>
          <a:p>
            <a:r>
              <a:rPr lang="ko-KR" altLang="en-US" dirty="0"/>
              <a:t>거래상위 </a:t>
            </a:r>
            <a:r>
              <a:rPr lang="ko-KR" altLang="en-US" dirty="0" err="1"/>
              <a:t>상품군</a:t>
            </a:r>
            <a:r>
              <a:rPr lang="ko-KR" altLang="en-US" dirty="0"/>
              <a:t> 구성 비율이 미미하게 달라졌지만 </a:t>
            </a:r>
          </a:p>
          <a:p>
            <a:r>
              <a:rPr lang="ko-KR" altLang="en-US" dirty="0"/>
              <a:t>거래 상품군의 구성은 </a:t>
            </a:r>
            <a:r>
              <a:rPr lang="en-US" altLang="ko-KR" dirty="0"/>
              <a:t>2017</a:t>
            </a:r>
            <a:r>
              <a:rPr lang="ko-KR" altLang="en-US" dirty="0"/>
              <a:t>년부터 </a:t>
            </a:r>
            <a:r>
              <a:rPr lang="en-US" altLang="ko-KR" dirty="0"/>
              <a:t>2019</a:t>
            </a:r>
            <a:r>
              <a:rPr lang="ko-KR" altLang="en-US" dirty="0"/>
              <a:t>년까지 변하지 않았습니다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FEDF8-18A9-4065-BC73-85193533750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5736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2018</a:t>
            </a:r>
            <a:r>
              <a:rPr lang="ko-KR" altLang="en-US" dirty="0"/>
              <a:t>년과 </a:t>
            </a:r>
            <a:r>
              <a:rPr lang="en-US" altLang="ko-KR" dirty="0"/>
              <a:t>2019</a:t>
            </a:r>
            <a:r>
              <a:rPr lang="ko-KR" altLang="en-US" dirty="0"/>
              <a:t>년에는 </a:t>
            </a:r>
          </a:p>
          <a:p>
            <a:r>
              <a:rPr lang="ko-KR" altLang="en-US" dirty="0"/>
              <a:t>거래상위 </a:t>
            </a:r>
            <a:r>
              <a:rPr lang="ko-KR" altLang="en-US" dirty="0" err="1"/>
              <a:t>상품군</a:t>
            </a:r>
            <a:r>
              <a:rPr lang="ko-KR" altLang="en-US" dirty="0"/>
              <a:t> 구성 비율이 미미하게 달라졌지만 </a:t>
            </a:r>
          </a:p>
          <a:p>
            <a:r>
              <a:rPr lang="ko-KR" altLang="en-US" dirty="0"/>
              <a:t>거래 상품군의 구성은 </a:t>
            </a:r>
            <a:r>
              <a:rPr lang="en-US" altLang="ko-KR" dirty="0"/>
              <a:t>2017</a:t>
            </a:r>
            <a:r>
              <a:rPr lang="ko-KR" altLang="en-US" dirty="0"/>
              <a:t>년부터 </a:t>
            </a:r>
            <a:r>
              <a:rPr lang="en-US" altLang="ko-KR" dirty="0"/>
              <a:t>2019</a:t>
            </a:r>
            <a:r>
              <a:rPr lang="ko-KR" altLang="en-US" dirty="0"/>
              <a:t>년까지 변하지 않았습니다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FEDF8-18A9-4065-BC73-85193533750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1910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그러나 </a:t>
            </a:r>
            <a:r>
              <a:rPr lang="en-US" altLang="ko-KR" dirty="0"/>
              <a:t>2020</a:t>
            </a:r>
            <a:r>
              <a:rPr lang="ko-KR" altLang="en-US" dirty="0"/>
              <a:t>년에는 </a:t>
            </a:r>
            <a:r>
              <a:rPr lang="en-US" altLang="ko-KR" dirty="0"/>
              <a:t>1</a:t>
            </a:r>
            <a:r>
              <a:rPr lang="ko-KR" altLang="en-US" dirty="0"/>
              <a:t>위 음식료품</a:t>
            </a:r>
            <a:r>
              <a:rPr lang="en-US" altLang="ko-KR" dirty="0"/>
              <a:t>, 2 </a:t>
            </a:r>
            <a:r>
              <a:rPr lang="ko-KR" altLang="en-US" dirty="0"/>
              <a:t>가전</a:t>
            </a:r>
            <a:r>
              <a:rPr lang="en-US" altLang="ko-KR" dirty="0"/>
              <a:t>,</a:t>
            </a:r>
            <a:r>
              <a:rPr lang="ko-KR" altLang="en-US" dirty="0"/>
              <a:t>통신기기로 순위가 바뀌었습니다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거래량 </a:t>
            </a:r>
            <a:r>
              <a:rPr lang="en-US" altLang="ko-KR" dirty="0"/>
              <a:t>1</a:t>
            </a:r>
            <a:r>
              <a:rPr lang="ko-KR" altLang="en-US" dirty="0"/>
              <a:t>위였던 여행</a:t>
            </a:r>
            <a:r>
              <a:rPr lang="en-US" altLang="ko-KR" dirty="0"/>
              <a:t>,</a:t>
            </a:r>
            <a:r>
              <a:rPr lang="ko-KR" altLang="en-US" dirty="0"/>
              <a:t>교통 서비스 상품군과  화장품 상품군이 </a:t>
            </a:r>
            <a:r>
              <a:rPr lang="en-US" altLang="ko-KR" dirty="0"/>
              <a:t>5</a:t>
            </a:r>
            <a:r>
              <a:rPr lang="ko-KR" altLang="en-US" dirty="0"/>
              <a:t>위 밖으로 밀려났고</a:t>
            </a:r>
          </a:p>
          <a:p>
            <a:r>
              <a:rPr lang="en-US" altLang="ko-KR" dirty="0"/>
              <a:t>2019</a:t>
            </a:r>
            <a:r>
              <a:rPr lang="ko-KR" altLang="en-US" dirty="0"/>
              <a:t>년까지 순위권에 없던 음식서비스와 생활용품 상품군이 </a:t>
            </a:r>
            <a:r>
              <a:rPr lang="en-US" altLang="ko-KR" dirty="0"/>
              <a:t>5</a:t>
            </a:r>
            <a:r>
              <a:rPr lang="ko-KR" altLang="en-US" dirty="0"/>
              <a:t>위권 내로 진입하며</a:t>
            </a:r>
          </a:p>
          <a:p>
            <a:r>
              <a:rPr lang="ko-KR" altLang="en-US" dirty="0"/>
              <a:t>주요 </a:t>
            </a:r>
            <a:r>
              <a:rPr lang="en-US" altLang="ko-KR" dirty="0"/>
              <a:t>5</a:t>
            </a:r>
            <a:r>
              <a:rPr lang="ko-KR" altLang="en-US" dirty="0"/>
              <a:t>개 상품군의 구성에 변화가 생겼습니다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FEDF8-18A9-4065-BC73-85193533750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3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FEDF8-18A9-4065-BC73-8519353375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440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실외</a:t>
            </a:r>
            <a:r>
              <a:rPr lang="en-US" altLang="ko-KR" dirty="0"/>
              <a:t>, </a:t>
            </a:r>
            <a:r>
              <a:rPr lang="ko-KR" altLang="en-US" dirty="0"/>
              <a:t>밀집 장소에서 이뤄지는 여행</a:t>
            </a:r>
            <a:r>
              <a:rPr lang="en-US" altLang="ko-KR" dirty="0"/>
              <a:t>/</a:t>
            </a:r>
            <a:r>
              <a:rPr lang="ko-KR" altLang="en-US" dirty="0"/>
              <a:t>교통서비스</a:t>
            </a:r>
            <a:r>
              <a:rPr lang="en-US" altLang="ko-KR" dirty="0"/>
              <a:t>, </a:t>
            </a:r>
            <a:r>
              <a:rPr lang="ko-KR" altLang="en-US" dirty="0"/>
              <a:t>문화</a:t>
            </a:r>
            <a:r>
              <a:rPr lang="en-US" altLang="ko-KR" dirty="0"/>
              <a:t>/</a:t>
            </a:r>
            <a:r>
              <a:rPr lang="ko-KR" altLang="en-US" dirty="0"/>
              <a:t>레저서비스 상품군은 </a:t>
            </a:r>
            <a:r>
              <a:rPr lang="en-US" altLang="ko-KR" dirty="0"/>
              <a:t>2019</a:t>
            </a:r>
            <a:r>
              <a:rPr lang="ko-KR" altLang="en-US" dirty="0"/>
              <a:t>년도 대비 최대 </a:t>
            </a:r>
            <a:r>
              <a:rPr lang="en-US" altLang="ko-KR" dirty="0"/>
              <a:t>-80%p</a:t>
            </a:r>
            <a:r>
              <a:rPr lang="ko-KR" altLang="en-US" dirty="0"/>
              <a:t>대까지 큰 폭의 하락을 보임</a:t>
            </a:r>
          </a:p>
          <a:p>
            <a:endParaRPr lang="ko-KR" altLang="en-US" dirty="0"/>
          </a:p>
          <a:p>
            <a:r>
              <a:rPr lang="en-US" altLang="ko-KR" dirty="0"/>
              <a:t>2019</a:t>
            </a:r>
            <a:r>
              <a:rPr lang="ko-KR" altLang="en-US" dirty="0"/>
              <a:t>년도 </a:t>
            </a:r>
            <a:r>
              <a:rPr lang="en-US" altLang="ko-KR" dirty="0"/>
              <a:t>1</a:t>
            </a:r>
            <a:r>
              <a:rPr lang="ko-KR" altLang="en-US" dirty="0"/>
              <a:t>년 내내 큰 폭의 변동이 없던 여행</a:t>
            </a:r>
            <a:r>
              <a:rPr lang="en-US" altLang="ko-KR" dirty="0"/>
              <a:t>/</a:t>
            </a:r>
            <a:r>
              <a:rPr lang="ko-KR" altLang="en-US" dirty="0"/>
              <a:t>교통서비스는 </a:t>
            </a:r>
            <a:r>
              <a:rPr lang="en-US" altLang="ko-KR" dirty="0"/>
              <a:t>2</a:t>
            </a:r>
            <a:r>
              <a:rPr lang="ko-KR" altLang="en-US" dirty="0"/>
              <a:t>월부터 급격히 하락하다 </a:t>
            </a:r>
            <a:r>
              <a:rPr lang="en-US" altLang="ko-KR" dirty="0"/>
              <a:t>12</a:t>
            </a:r>
            <a:r>
              <a:rPr lang="ko-KR" altLang="en-US" dirty="0"/>
              <a:t>월 다시 최저점에 근접함 </a:t>
            </a:r>
          </a:p>
          <a:p>
            <a:endParaRPr lang="ko-KR" altLang="en-US" dirty="0"/>
          </a:p>
          <a:p>
            <a:r>
              <a:rPr lang="ko-KR" altLang="en-US" dirty="0"/>
              <a:t>문화</a:t>
            </a:r>
            <a:r>
              <a:rPr lang="en-US" altLang="ko-KR" dirty="0"/>
              <a:t>/</a:t>
            </a:r>
            <a:r>
              <a:rPr lang="ko-KR" altLang="en-US" dirty="0"/>
              <a:t>레저서비스는 </a:t>
            </a:r>
            <a:r>
              <a:rPr lang="en-US" altLang="ko-KR" dirty="0"/>
              <a:t>3</a:t>
            </a:r>
            <a:r>
              <a:rPr lang="ko-KR" altLang="en-US" dirty="0"/>
              <a:t>월 전년 </a:t>
            </a:r>
            <a:r>
              <a:rPr lang="ko-KR" altLang="en-US" dirty="0" err="1"/>
              <a:t>동월비</a:t>
            </a:r>
            <a:r>
              <a:rPr lang="ko-KR" altLang="en-US" dirty="0"/>
              <a:t> 가장 낮은 수치를 기록했고</a:t>
            </a:r>
            <a:r>
              <a:rPr lang="en-US" altLang="ko-KR" dirty="0"/>
              <a:t>, </a:t>
            </a:r>
            <a:r>
              <a:rPr lang="ko-KR" altLang="en-US" dirty="0"/>
              <a:t>재차 </a:t>
            </a:r>
            <a:r>
              <a:rPr lang="en-US" altLang="ko-KR" dirty="0"/>
              <a:t>12</a:t>
            </a:r>
            <a:r>
              <a:rPr lang="ko-KR" altLang="en-US" dirty="0"/>
              <a:t>월에 이를 경신하며 최저치 기록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FEDF8-18A9-4065-BC73-85193533750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2581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FEDF8-18A9-4065-BC73-85193533750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7263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FEDF8-18A9-4065-BC73-851935337504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2251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FEDF8-18A9-4065-BC73-851935337504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4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저희팀</a:t>
            </a:r>
            <a:r>
              <a:rPr lang="ko-KR" altLang="en-US" dirty="0"/>
              <a:t> 이름은 </a:t>
            </a:r>
            <a:r>
              <a:rPr lang="ko-KR" altLang="en-US" dirty="0" err="1"/>
              <a:t>벚꽃이조입니다</a:t>
            </a:r>
            <a:r>
              <a:rPr lang="en-US" altLang="ko-KR" dirty="0"/>
              <a:t>. </a:t>
            </a:r>
            <a:r>
              <a:rPr lang="ko-KR" altLang="en-US" dirty="0"/>
              <a:t>왼쪽부터 </a:t>
            </a:r>
            <a:r>
              <a:rPr lang="ko-KR" altLang="en-US" dirty="0" err="1"/>
              <a:t>홍두기</a:t>
            </a:r>
            <a:r>
              <a:rPr lang="en-US" altLang="ko-KR" dirty="0"/>
              <a:t>/</a:t>
            </a:r>
            <a:r>
              <a:rPr lang="ko-KR" altLang="en-US" dirty="0" err="1"/>
              <a:t>김광휘</a:t>
            </a:r>
            <a:r>
              <a:rPr lang="en-US" altLang="ko-KR" dirty="0"/>
              <a:t>/</a:t>
            </a:r>
            <a:r>
              <a:rPr lang="ko-KR" altLang="en-US" dirty="0" err="1"/>
              <a:t>심세경</a:t>
            </a:r>
            <a:r>
              <a:rPr lang="en-US" altLang="ko-KR" dirty="0"/>
              <a:t>/</a:t>
            </a:r>
            <a:r>
              <a:rPr lang="ko-KR" altLang="en-US" dirty="0"/>
              <a:t>김영현</a:t>
            </a:r>
            <a:r>
              <a:rPr lang="en-US" altLang="ko-KR" dirty="0"/>
              <a:t>/</a:t>
            </a:r>
            <a:r>
              <a:rPr lang="ko-KR" altLang="en-US" dirty="0"/>
              <a:t>백승훈 팀원들이 모두 데이터분석과 시각화에 대해서 조사를 진행했습니다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FEDF8-18A9-4065-BC73-8519353375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180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프로젝트 소개입니다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FEDF8-18A9-4065-BC73-85193533750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519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미니프로젝트에서 </a:t>
            </a:r>
            <a:r>
              <a:rPr lang="ko-KR" altLang="en-US" dirty="0" err="1"/>
              <a:t>알아보고자함은</a:t>
            </a:r>
            <a:r>
              <a:rPr lang="en-US" altLang="ko-KR" dirty="0"/>
              <a:t>/ </a:t>
            </a:r>
            <a:r>
              <a:rPr lang="ko-KR" altLang="en-US" dirty="0"/>
              <a:t>코로나 </a:t>
            </a:r>
            <a:r>
              <a:rPr lang="ko-KR" altLang="en-US" dirty="0" err="1"/>
              <a:t>확진자수에</a:t>
            </a:r>
            <a:r>
              <a:rPr lang="ko-KR" altLang="en-US" dirty="0"/>
              <a:t> 따른 전자상거래량 분석입니다</a:t>
            </a:r>
            <a:r>
              <a:rPr lang="en-US" altLang="ko-KR" dirty="0"/>
              <a:t>/ </a:t>
            </a:r>
            <a:r>
              <a:rPr lang="ko-KR" altLang="en-US" dirty="0"/>
              <a:t>저희는 </a:t>
            </a:r>
            <a:r>
              <a:rPr lang="ko-KR" altLang="en-US" dirty="0" err="1"/>
              <a:t>이를위해</a:t>
            </a:r>
            <a:r>
              <a:rPr lang="ko-KR" altLang="en-US" dirty="0"/>
              <a:t> 오픈데이터를 탐색하고</a:t>
            </a:r>
            <a:r>
              <a:rPr lang="en-US" altLang="ko-KR" dirty="0"/>
              <a:t>/ </a:t>
            </a:r>
            <a:r>
              <a:rPr lang="ko-KR" altLang="en-US" dirty="0"/>
              <a:t>전처리과정을 진행</a:t>
            </a:r>
            <a:r>
              <a:rPr lang="en-US" altLang="ko-KR" dirty="0"/>
              <a:t>/</a:t>
            </a:r>
          </a:p>
          <a:p>
            <a:r>
              <a:rPr lang="ko-KR" altLang="en-US" dirty="0"/>
              <a:t>시각화를 통해서 어떠한 특성들이 도출되는지 알아보았습니다</a:t>
            </a:r>
            <a:r>
              <a:rPr lang="en-US" altLang="ko-KR" dirty="0"/>
              <a:t>.  </a:t>
            </a:r>
            <a:r>
              <a:rPr lang="ko-KR" altLang="en-US" dirty="0"/>
              <a:t>분석의 목표로는 코로나에 따른 시장동향 </a:t>
            </a:r>
            <a:r>
              <a:rPr lang="ko-KR" altLang="en-US" dirty="0" err="1"/>
              <a:t>예측을위해</a:t>
            </a:r>
            <a:r>
              <a:rPr lang="ko-KR" altLang="en-US" dirty="0"/>
              <a:t> 아래와 같은 툴들을 사용하였고 </a:t>
            </a:r>
            <a:r>
              <a:rPr lang="en-US" altLang="ko-KR" dirty="0"/>
              <a:t>/</a:t>
            </a:r>
          </a:p>
          <a:p>
            <a:r>
              <a:rPr lang="ko-KR" altLang="en-US" dirty="0" err="1"/>
              <a:t>이를위해</a:t>
            </a:r>
            <a:r>
              <a:rPr lang="ko-KR" altLang="en-US" dirty="0"/>
              <a:t> 통계청 코로나 현황</a:t>
            </a:r>
            <a:r>
              <a:rPr lang="en-US" altLang="ko-KR" dirty="0" err="1"/>
              <a:t>api</a:t>
            </a:r>
            <a:r>
              <a:rPr lang="ko-KR" altLang="en-US" dirty="0"/>
              <a:t>와 </a:t>
            </a:r>
            <a:r>
              <a:rPr lang="en-US" altLang="ko-KR" dirty="0" err="1"/>
              <a:t>kosis</a:t>
            </a:r>
            <a:r>
              <a:rPr lang="ko-KR" altLang="en-US" dirty="0"/>
              <a:t>에 온라인쇼핑통계의 데이터를 사용했습니다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FEDF8-18A9-4065-BC73-85193533750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505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코로나 </a:t>
            </a:r>
            <a:r>
              <a:rPr lang="en-US" altLang="ko-KR" dirty="0"/>
              <a:t>19</a:t>
            </a:r>
            <a:r>
              <a:rPr lang="ko-KR" altLang="en-US" dirty="0"/>
              <a:t>월별 누적 </a:t>
            </a:r>
            <a:r>
              <a:rPr lang="ko-KR" altLang="en-US" dirty="0" err="1"/>
              <a:t>확진자</a:t>
            </a:r>
            <a:r>
              <a:rPr lang="ko-KR" altLang="en-US" dirty="0"/>
              <a:t> 현황 그래프입니다</a:t>
            </a:r>
            <a:r>
              <a:rPr lang="en-US" altLang="ko-KR" dirty="0"/>
              <a:t>. / </a:t>
            </a:r>
            <a:r>
              <a:rPr lang="ko-KR" altLang="en-US" dirty="0"/>
              <a:t>작년 </a:t>
            </a:r>
            <a:r>
              <a:rPr lang="en-US" altLang="ko-KR" dirty="0"/>
              <a:t>1</a:t>
            </a:r>
            <a:r>
              <a:rPr lang="ko-KR" altLang="en-US" dirty="0"/>
              <a:t>월부터 올해</a:t>
            </a:r>
            <a:r>
              <a:rPr lang="en-US" altLang="ko-KR" dirty="0"/>
              <a:t>3</a:t>
            </a:r>
            <a:r>
              <a:rPr lang="ko-KR" altLang="en-US" dirty="0"/>
              <a:t>월까지 그래프</a:t>
            </a:r>
            <a:r>
              <a:rPr lang="en-US" altLang="ko-KR" dirty="0"/>
              <a:t>/</a:t>
            </a:r>
            <a:r>
              <a:rPr lang="ko-KR" altLang="en-US" dirty="0" err="1"/>
              <a:t>총누적확진자수는</a:t>
            </a:r>
            <a:r>
              <a:rPr lang="ko-KR" altLang="en-US" dirty="0"/>
              <a:t> 약 </a:t>
            </a:r>
            <a:r>
              <a:rPr lang="en-US" altLang="ko-KR" dirty="0"/>
              <a:t>10</a:t>
            </a:r>
            <a:r>
              <a:rPr lang="ko-KR" altLang="en-US" dirty="0"/>
              <a:t>만</a:t>
            </a:r>
            <a:r>
              <a:rPr lang="en-US" altLang="ko-KR" dirty="0"/>
              <a:t>3</a:t>
            </a:r>
            <a:r>
              <a:rPr lang="ko-KR" altLang="en-US" dirty="0"/>
              <a:t>천명 으로 이번프로젝트에서 독립변수가 되는 데이터입니다</a:t>
            </a:r>
            <a:r>
              <a:rPr lang="en-US" altLang="ko-KR" dirty="0"/>
              <a:t>. /</a:t>
            </a:r>
            <a:r>
              <a:rPr lang="ko-KR" altLang="en-US" dirty="0"/>
              <a:t>해당데이터의 출처는  공공데이터 포탈 보건복지부에서 </a:t>
            </a:r>
            <a:r>
              <a:rPr lang="en-US" altLang="ko-KR" dirty="0" err="1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통해 </a:t>
            </a:r>
            <a:r>
              <a:rPr lang="en-US" altLang="ko-KR" dirty="0"/>
              <a:t>json</a:t>
            </a:r>
            <a:r>
              <a:rPr lang="ko-KR" altLang="en-US" dirty="0"/>
              <a:t>파일을 기반으로 만들었습니다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5E6F0-AF30-4856-938A-9BB746C7283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798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보시는 데이터는 </a:t>
            </a:r>
            <a:r>
              <a:rPr lang="en-US" altLang="ko-KR" dirty="0"/>
              <a:t>2017~2020</a:t>
            </a:r>
            <a:r>
              <a:rPr lang="ko-KR" altLang="en-US" dirty="0"/>
              <a:t>년 온라인쇼핑 거래액 데이터로</a:t>
            </a:r>
            <a:r>
              <a:rPr lang="en-US" altLang="ko-KR" dirty="0"/>
              <a:t> / </a:t>
            </a:r>
            <a:r>
              <a:rPr lang="ko-KR" altLang="en-US" dirty="0" err="1"/>
              <a:t>상품군별</a:t>
            </a:r>
            <a:r>
              <a:rPr lang="ko-KR" altLang="en-US" dirty="0"/>
              <a:t> 종합몰과</a:t>
            </a:r>
            <a:r>
              <a:rPr lang="en-US" altLang="ko-KR" dirty="0"/>
              <a:t>,</a:t>
            </a:r>
            <a:r>
              <a:rPr lang="ko-KR" altLang="en-US" dirty="0"/>
              <a:t>전문몰을 합친 거래액으로 </a:t>
            </a:r>
            <a:r>
              <a:rPr lang="en-US" altLang="ko-KR" dirty="0"/>
              <a:t>/ </a:t>
            </a:r>
            <a:r>
              <a:rPr lang="ko-KR" altLang="en-US" dirty="0"/>
              <a:t>코로나 </a:t>
            </a:r>
            <a:r>
              <a:rPr lang="ko-KR" altLang="en-US" dirty="0" err="1"/>
              <a:t>확진자수에따른</a:t>
            </a:r>
            <a:r>
              <a:rPr lang="ko-KR" altLang="en-US" dirty="0"/>
              <a:t> </a:t>
            </a:r>
            <a:r>
              <a:rPr lang="ko-KR" altLang="en-US" dirty="0" err="1"/>
              <a:t>독립변수와함께</a:t>
            </a:r>
            <a:endParaRPr lang="en-US" altLang="ko-KR" dirty="0"/>
          </a:p>
          <a:p>
            <a:r>
              <a:rPr lang="ko-KR" altLang="en-US" dirty="0"/>
              <a:t>유의미한 데이터를 도출 </a:t>
            </a:r>
            <a:r>
              <a:rPr lang="ko-KR" altLang="en-US" dirty="0" err="1"/>
              <a:t>시키고자하는</a:t>
            </a:r>
            <a:r>
              <a:rPr lang="ko-KR" altLang="en-US" dirty="0"/>
              <a:t> 종속변수에 해당이 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FEDF8-18A9-4065-BC73-85193533750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396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FEDF8-18A9-4065-BC73-85193533750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37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fi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3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jp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jpg"/><Relationship Id="rId5" Type="http://schemas.openxmlformats.org/officeDocument/2006/relationships/image" Target="../media/image35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jpg"/><Relationship Id="rId5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jp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jp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50.png"/><Relationship Id="rId21" Type="http://schemas.openxmlformats.org/officeDocument/2006/relationships/image" Target="../media/image68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49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9.png"/><Relationship Id="rId21" Type="http://schemas.openxmlformats.org/officeDocument/2006/relationships/image" Target="../media/image70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50.png"/><Relationship Id="rId21" Type="http://schemas.openxmlformats.org/officeDocument/2006/relationships/image" Target="../media/image68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49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50.png"/><Relationship Id="rId21" Type="http://schemas.openxmlformats.org/officeDocument/2006/relationships/image" Target="../media/image68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49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2.png"/><Relationship Id="rId21" Type="http://schemas.openxmlformats.org/officeDocument/2006/relationships/image" Target="../media/image5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49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2.png"/><Relationship Id="rId21" Type="http://schemas.openxmlformats.org/officeDocument/2006/relationships/image" Target="../media/image5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49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2.png"/><Relationship Id="rId21" Type="http://schemas.openxmlformats.org/officeDocument/2006/relationships/image" Target="../media/image5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49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50.png"/><Relationship Id="rId21" Type="http://schemas.openxmlformats.org/officeDocument/2006/relationships/image" Target="../media/image68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49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8.png"/><Relationship Id="rId3" Type="http://schemas.openxmlformats.org/officeDocument/2006/relationships/image" Target="../media/image51.png"/><Relationship Id="rId21" Type="http://schemas.openxmlformats.org/officeDocument/2006/relationships/image" Target="../media/image62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7.png"/><Relationship Id="rId2" Type="http://schemas.openxmlformats.org/officeDocument/2006/relationships/image" Target="../media/image50.png"/><Relationship Id="rId16" Type="http://schemas.openxmlformats.org/officeDocument/2006/relationships/image" Target="../media/image66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5.png"/><Relationship Id="rId10" Type="http://schemas.openxmlformats.org/officeDocument/2006/relationships/image" Target="../media/image57.png"/><Relationship Id="rId19" Type="http://schemas.openxmlformats.org/officeDocument/2006/relationships/image" Target="../media/image69.png"/><Relationship Id="rId4" Type="http://schemas.openxmlformats.org/officeDocument/2006/relationships/image" Target="../media/image49.png"/><Relationship Id="rId9" Type="http://schemas.openxmlformats.org/officeDocument/2006/relationships/image" Target="../media/image56.png"/><Relationship Id="rId14" Type="http://schemas.openxmlformats.org/officeDocument/2006/relationships/image" Target="../media/image64.png"/><Relationship Id="rId22" Type="http://schemas.openxmlformats.org/officeDocument/2006/relationships/image" Target="../media/image6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8.png"/><Relationship Id="rId3" Type="http://schemas.openxmlformats.org/officeDocument/2006/relationships/image" Target="../media/image51.png"/><Relationship Id="rId21" Type="http://schemas.openxmlformats.org/officeDocument/2006/relationships/image" Target="../media/image62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7.png"/><Relationship Id="rId2" Type="http://schemas.openxmlformats.org/officeDocument/2006/relationships/image" Target="../media/image50.png"/><Relationship Id="rId16" Type="http://schemas.openxmlformats.org/officeDocument/2006/relationships/image" Target="../media/image66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5.png"/><Relationship Id="rId10" Type="http://schemas.openxmlformats.org/officeDocument/2006/relationships/image" Target="../media/image57.png"/><Relationship Id="rId19" Type="http://schemas.openxmlformats.org/officeDocument/2006/relationships/image" Target="../media/image69.png"/><Relationship Id="rId4" Type="http://schemas.openxmlformats.org/officeDocument/2006/relationships/image" Target="../media/image49.png"/><Relationship Id="rId9" Type="http://schemas.openxmlformats.org/officeDocument/2006/relationships/image" Target="../media/image56.png"/><Relationship Id="rId14" Type="http://schemas.openxmlformats.org/officeDocument/2006/relationships/image" Target="../media/image64.png"/><Relationship Id="rId22" Type="http://schemas.openxmlformats.org/officeDocument/2006/relationships/image" Target="../media/image6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8.png"/><Relationship Id="rId3" Type="http://schemas.openxmlformats.org/officeDocument/2006/relationships/image" Target="../media/image51.png"/><Relationship Id="rId21" Type="http://schemas.openxmlformats.org/officeDocument/2006/relationships/image" Target="../media/image62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7.png"/><Relationship Id="rId2" Type="http://schemas.openxmlformats.org/officeDocument/2006/relationships/image" Target="../media/image50.png"/><Relationship Id="rId16" Type="http://schemas.openxmlformats.org/officeDocument/2006/relationships/image" Target="../media/image66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5.png"/><Relationship Id="rId10" Type="http://schemas.openxmlformats.org/officeDocument/2006/relationships/image" Target="../media/image57.png"/><Relationship Id="rId19" Type="http://schemas.openxmlformats.org/officeDocument/2006/relationships/image" Target="../media/image69.png"/><Relationship Id="rId4" Type="http://schemas.openxmlformats.org/officeDocument/2006/relationships/image" Target="../media/image49.png"/><Relationship Id="rId9" Type="http://schemas.openxmlformats.org/officeDocument/2006/relationships/image" Target="../media/image56.png"/><Relationship Id="rId14" Type="http://schemas.openxmlformats.org/officeDocument/2006/relationships/image" Target="../media/image64.png"/><Relationship Id="rId22" Type="http://schemas.openxmlformats.org/officeDocument/2006/relationships/image" Target="../media/image6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50.png"/><Relationship Id="rId21" Type="http://schemas.openxmlformats.org/officeDocument/2006/relationships/image" Target="../media/image68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49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7.png"/><Relationship Id="rId3" Type="http://schemas.openxmlformats.org/officeDocument/2006/relationships/image" Target="../media/image62.png"/><Relationship Id="rId21" Type="http://schemas.openxmlformats.org/officeDocument/2006/relationships/image" Target="../media/image64.png"/><Relationship Id="rId7" Type="http://schemas.openxmlformats.org/officeDocument/2006/relationships/image" Target="../media/image49.png"/><Relationship Id="rId12" Type="http://schemas.openxmlformats.org/officeDocument/2006/relationships/image" Target="../media/image56.png"/><Relationship Id="rId17" Type="http://schemas.openxmlformats.org/officeDocument/2006/relationships/image" Target="../media/image66.png"/><Relationship Id="rId2" Type="http://schemas.openxmlformats.org/officeDocument/2006/relationships/image" Target="../media/image61.png"/><Relationship Id="rId16" Type="http://schemas.openxmlformats.org/officeDocument/2006/relationships/image" Target="../media/image60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55.png"/><Relationship Id="rId5" Type="http://schemas.openxmlformats.org/officeDocument/2006/relationships/image" Target="../media/image50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19" Type="http://schemas.openxmlformats.org/officeDocument/2006/relationships/image" Target="../media/image68.png"/><Relationship Id="rId4" Type="http://schemas.openxmlformats.org/officeDocument/2006/relationships/image" Target="../media/image63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6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7.png"/><Relationship Id="rId3" Type="http://schemas.openxmlformats.org/officeDocument/2006/relationships/image" Target="../media/image62.png"/><Relationship Id="rId21" Type="http://schemas.openxmlformats.org/officeDocument/2006/relationships/image" Target="../media/image64.png"/><Relationship Id="rId7" Type="http://schemas.openxmlformats.org/officeDocument/2006/relationships/image" Target="../media/image72.png"/><Relationship Id="rId12" Type="http://schemas.openxmlformats.org/officeDocument/2006/relationships/image" Target="../media/image75.png"/><Relationship Id="rId17" Type="http://schemas.openxmlformats.org/officeDocument/2006/relationships/image" Target="../media/image66.png"/><Relationship Id="rId2" Type="http://schemas.openxmlformats.org/officeDocument/2006/relationships/image" Target="../media/image71.png"/><Relationship Id="rId16" Type="http://schemas.openxmlformats.org/officeDocument/2006/relationships/image" Target="../media/image60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74.png"/><Relationship Id="rId5" Type="http://schemas.openxmlformats.org/officeDocument/2006/relationships/image" Target="../media/image50.png"/><Relationship Id="rId15" Type="http://schemas.openxmlformats.org/officeDocument/2006/relationships/image" Target="../media/image77.png"/><Relationship Id="rId10" Type="http://schemas.openxmlformats.org/officeDocument/2006/relationships/image" Target="../media/image73.png"/><Relationship Id="rId19" Type="http://schemas.openxmlformats.org/officeDocument/2006/relationships/image" Target="../media/image68.png"/><Relationship Id="rId4" Type="http://schemas.openxmlformats.org/officeDocument/2006/relationships/image" Target="../media/image63.png"/><Relationship Id="rId9" Type="http://schemas.openxmlformats.org/officeDocument/2006/relationships/image" Target="../media/image53.png"/><Relationship Id="rId14" Type="http://schemas.openxmlformats.org/officeDocument/2006/relationships/image" Target="../media/image76.png"/><Relationship Id="rId22" Type="http://schemas.openxmlformats.org/officeDocument/2006/relationships/image" Target="../media/image6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-1047618" y="-1551871"/>
            <a:ext cx="5585291" cy="5531114"/>
            <a:chOff x="-1047619" y="-1551872"/>
            <a:chExt cx="5585291" cy="553111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65594" y="4536995"/>
            <a:ext cx="7184306" cy="623958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512899" y="2768813"/>
            <a:ext cx="3591960" cy="3557118"/>
            <a:chOff x="4512898" y="2768812"/>
            <a:chExt cx="3591960" cy="355711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66077" y="3826862"/>
            <a:ext cx="2359763" cy="2359763"/>
            <a:chOff x="1266075" y="3826861"/>
            <a:chExt cx="2359763" cy="235976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277518" y="1033529"/>
            <a:ext cx="4258895" cy="4258895"/>
            <a:chOff x="2277516" y="1033527"/>
            <a:chExt cx="4258895" cy="425889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CE2F3F5-7444-4296-844A-AF573651B771}"/>
              </a:ext>
            </a:extLst>
          </p:cNvPr>
          <p:cNvSpPr txBox="1"/>
          <p:nvPr/>
        </p:nvSpPr>
        <p:spPr>
          <a:xfrm>
            <a:off x="8305519" y="1780058"/>
            <a:ext cx="11034771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Impact" panose="020B0806030902050204" pitchFamily="34" charset="0"/>
                <a:ea typeface="에스코어 드림 9 Black" panose="020B0A03030302020204" pitchFamily="34" charset="-127"/>
              </a:rPr>
              <a:t>코로나 </a:t>
            </a:r>
            <a:r>
              <a:rPr lang="en-US" altLang="ko-KR" sz="8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Impact" panose="020B0806030902050204" pitchFamily="34" charset="0"/>
                <a:ea typeface="에스코어 드림 9 Black" panose="020B0A03030302020204" pitchFamily="34" charset="-127"/>
              </a:rPr>
              <a:t>19 </a:t>
            </a:r>
          </a:p>
          <a:p>
            <a:r>
              <a:rPr lang="ko-KR" altLang="en-US" sz="8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Impact" panose="020B0806030902050204" pitchFamily="34" charset="0"/>
                <a:ea typeface="에스코어 드림 9 Black" panose="020B0A03030302020204" pitchFamily="34" charset="-127"/>
              </a:rPr>
              <a:t>확산에 따른</a:t>
            </a:r>
            <a:endParaRPr lang="en-US" altLang="ko-KR" sz="8800" b="1" dirty="0">
              <a:ln>
                <a:solidFill>
                  <a:schemeClr val="tx1">
                    <a:alpha val="19000"/>
                  </a:schemeClr>
                </a:solidFill>
              </a:ln>
              <a:solidFill>
                <a:srgbClr val="4C50BB"/>
              </a:solidFill>
              <a:latin typeface="Impact" panose="020B0806030902050204" pitchFamily="34" charset="0"/>
              <a:ea typeface="에스코어 드림 9 Black" panose="020B0A03030302020204" pitchFamily="34" charset="-127"/>
            </a:endParaRPr>
          </a:p>
          <a:p>
            <a:r>
              <a:rPr lang="ko-KR" altLang="en-US" sz="8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4747"/>
                </a:solidFill>
                <a:latin typeface="Impact" panose="020B0806030902050204" pitchFamily="34" charset="0"/>
                <a:ea typeface="에스코어 드림 9 Black" panose="020B0A03030302020204" pitchFamily="34" charset="-127"/>
              </a:rPr>
              <a:t>전자상거래량</a:t>
            </a:r>
            <a:endParaRPr lang="en-US" altLang="ko-KR" sz="8800" b="1" dirty="0">
              <a:ln>
                <a:solidFill>
                  <a:schemeClr val="tx1">
                    <a:alpha val="19000"/>
                  </a:schemeClr>
                </a:solidFill>
              </a:ln>
              <a:solidFill>
                <a:srgbClr val="4C4747"/>
              </a:solidFill>
              <a:latin typeface="Impact" panose="020B0806030902050204" pitchFamily="34" charset="0"/>
              <a:ea typeface="에스코어 드림 9 Black" panose="020B0A03030302020204" pitchFamily="34" charset="-127"/>
            </a:endParaRPr>
          </a:p>
          <a:p>
            <a:r>
              <a:rPr lang="ko-KR" altLang="en-US" sz="8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4747"/>
                </a:solidFill>
                <a:latin typeface="Impact" panose="020B0806030902050204" pitchFamily="34" charset="0"/>
                <a:ea typeface="에스코어 드림 9 Black" panose="020B0A03030302020204" pitchFamily="34" charset="-127"/>
              </a:rPr>
              <a:t>변동추이에 대한 </a:t>
            </a:r>
            <a:r>
              <a:rPr lang="en-US" altLang="ko-KR" sz="8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4747"/>
                </a:solidFill>
                <a:latin typeface="Impact" panose="020B0806030902050204" pitchFamily="34" charset="0"/>
                <a:ea typeface="에스코어 드림 9 Black" panose="020B0A03030302020204" pitchFamily="34" charset="-127"/>
              </a:rPr>
              <a:t>EDA</a:t>
            </a:r>
            <a:r>
              <a:rPr lang="en-US" altLang="ko-KR" sz="9600" b="1" dirty="0">
                <a:ln>
                  <a:solidFill>
                    <a:schemeClr val="tx1">
                      <a:alpha val="19000"/>
                    </a:schemeClr>
                  </a:solidFill>
                </a:ln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D5C4FD8-10EC-4131-8D43-DDEB879B715C}"/>
              </a:ext>
            </a:extLst>
          </p:cNvPr>
          <p:cNvSpPr txBox="1"/>
          <p:nvPr/>
        </p:nvSpPr>
        <p:spPr>
          <a:xfrm>
            <a:off x="16154400" y="93345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rgbClr val="1A3053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벚꽃이조</a:t>
            </a:r>
            <a:endParaRPr lang="en-US" altLang="ko-KR" sz="3600" b="1" dirty="0">
              <a:ln>
                <a:solidFill>
                  <a:schemeClr val="tx1">
                    <a:alpha val="19000"/>
                  </a:schemeClr>
                </a:solidFill>
              </a:ln>
              <a:solidFill>
                <a:srgbClr val="1A3053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A5D8003E-96A3-4EF2-A5BA-8A99F22E5C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5638" y="0"/>
            <a:ext cx="2824262" cy="49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E876D3D-7436-48BC-B459-B2F3F8F2560E}"/>
              </a:ext>
            </a:extLst>
          </p:cNvPr>
          <p:cNvSpPr/>
          <p:nvPr/>
        </p:nvSpPr>
        <p:spPr>
          <a:xfrm>
            <a:off x="9525" y="0"/>
            <a:ext cx="18288000" cy="10287000"/>
          </a:xfrm>
          <a:prstGeom prst="rect">
            <a:avLst/>
          </a:prstGeom>
          <a:solidFill>
            <a:srgbClr val="4C50BB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3104354" y="6200610"/>
            <a:ext cx="3459042" cy="77219"/>
            <a:chOff x="13104354" y="6200610"/>
            <a:chExt cx="3459042" cy="772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3104354" y="6200610"/>
              <a:ext cx="3459042" cy="7721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99E7D88-D584-427D-A91A-11E7DA336D51}"/>
              </a:ext>
            </a:extLst>
          </p:cNvPr>
          <p:cNvSpPr txBox="1"/>
          <p:nvPr/>
        </p:nvSpPr>
        <p:spPr>
          <a:xfrm>
            <a:off x="1295400" y="2123347"/>
            <a:ext cx="10134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시각화</a:t>
            </a:r>
            <a:endParaRPr lang="en-US" altLang="ko-KR" sz="9600" b="1" dirty="0">
              <a:ln>
                <a:solidFill>
                  <a:schemeClr val="tx1">
                    <a:alpha val="19000"/>
                  </a:schemeClr>
                </a:solidFill>
              </a:ln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4CB7D23-0255-4535-B1F0-36FA9F1576DB}"/>
              </a:ext>
            </a:extLst>
          </p:cNvPr>
          <p:cNvSpPr txBox="1"/>
          <p:nvPr/>
        </p:nvSpPr>
        <p:spPr>
          <a:xfrm>
            <a:off x="13411200" y="130822"/>
            <a:ext cx="7162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Bahnschrift" panose="020B0502040204020203" pitchFamily="34" charset="0"/>
                <a:ea typeface="Noto Sans Korean Bold" panose="020B0800000000000000" pitchFamily="34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66F0204-CAE5-4DCF-82DA-03BA4798BA1F}"/>
              </a:ext>
            </a:extLst>
          </p:cNvPr>
          <p:cNvSpPr txBox="1"/>
          <p:nvPr/>
        </p:nvSpPr>
        <p:spPr>
          <a:xfrm>
            <a:off x="1498223" y="1353906"/>
            <a:ext cx="716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PART.3</a:t>
            </a:r>
          </a:p>
        </p:txBody>
      </p:sp>
      <p:grpSp>
        <p:nvGrpSpPr>
          <p:cNvPr id="11" name="그룹 1002">
            <a:extLst>
              <a:ext uri="{FF2B5EF4-FFF2-40B4-BE49-F238E27FC236}">
                <a16:creationId xmlns="" xmlns:a16="http://schemas.microsoft.com/office/drawing/2014/main" id="{8D6BF8DD-B832-461A-B3A1-3EDF887A0174}"/>
              </a:ext>
            </a:extLst>
          </p:cNvPr>
          <p:cNvGrpSpPr/>
          <p:nvPr/>
        </p:nvGrpSpPr>
        <p:grpSpPr>
          <a:xfrm>
            <a:off x="-330223" y="-569558"/>
            <a:ext cx="3388803" cy="3355932"/>
            <a:chOff x="13074845" y="-1224069"/>
            <a:chExt cx="3388803" cy="3355932"/>
          </a:xfrm>
        </p:grpSpPr>
        <p:pic>
          <p:nvPicPr>
            <p:cNvPr id="13" name="Object 5">
              <a:extLst>
                <a:ext uri="{FF2B5EF4-FFF2-40B4-BE49-F238E27FC236}">
                  <a16:creationId xmlns="" xmlns:a16="http://schemas.microsoft.com/office/drawing/2014/main" id="{F4E4A7D1-08FB-4E17-8BCA-286B83F49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5" name="그룹 1003">
            <a:extLst>
              <a:ext uri="{FF2B5EF4-FFF2-40B4-BE49-F238E27FC236}">
                <a16:creationId xmlns="" xmlns:a16="http://schemas.microsoft.com/office/drawing/2014/main" id="{96DAB5FD-4A57-4B6B-8883-3F5D7CDF76A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6" name="Object 8">
              <a:extLst>
                <a:ext uri="{FF2B5EF4-FFF2-40B4-BE49-F238E27FC236}">
                  <a16:creationId xmlns="" xmlns:a16="http://schemas.microsoft.com/office/drawing/2014/main" id="{CF46BCEB-A863-4306-AAF3-60724283E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="" xmlns:a16="http://schemas.microsoft.com/office/drawing/2014/main" id="{5544EFC5-0D7E-4552-88AC-3D234D641473}"/>
              </a:ext>
            </a:extLst>
          </p:cNvPr>
          <p:cNvGrpSpPr/>
          <p:nvPr/>
        </p:nvGrpSpPr>
        <p:grpSpPr>
          <a:xfrm>
            <a:off x="-939630" y="6248810"/>
            <a:ext cx="4652881" cy="4607748"/>
            <a:chOff x="14137208" y="6930045"/>
            <a:chExt cx="4652881" cy="4607748"/>
          </a:xfrm>
        </p:grpSpPr>
        <p:pic>
          <p:nvPicPr>
            <p:cNvPr id="18" name="Object 11">
              <a:extLst>
                <a:ext uri="{FF2B5EF4-FFF2-40B4-BE49-F238E27FC236}">
                  <a16:creationId xmlns="" xmlns:a16="http://schemas.microsoft.com/office/drawing/2014/main" id="{9102DCC4-06F6-444A-BCAA-BE5E5ED63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55B14DA-6662-4EC3-83BF-1832EEDB3E09}"/>
              </a:ext>
            </a:extLst>
          </p:cNvPr>
          <p:cNvSpPr txBox="1"/>
          <p:nvPr/>
        </p:nvSpPr>
        <p:spPr>
          <a:xfrm>
            <a:off x="6019800" y="51435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7B57168-3F22-426A-8E23-4B8ABB8094F7}"/>
              </a:ext>
            </a:extLst>
          </p:cNvPr>
          <p:cNvSpPr txBox="1"/>
          <p:nvPr/>
        </p:nvSpPr>
        <p:spPr>
          <a:xfrm>
            <a:off x="10515600" y="6591300"/>
            <a:ext cx="6172200" cy="388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전자상거래 거래액 증감 파악</a:t>
            </a:r>
          </a:p>
          <a:p>
            <a:pPr algn="r">
              <a:lnSpc>
                <a:spcPct val="150000"/>
              </a:lnSpc>
            </a:pP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최대 </a:t>
            </a:r>
            <a:r>
              <a:rPr lang="ko-KR" altLang="en-US" sz="2800" b="1" dirty="0" smtClean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거래 </a:t>
            </a:r>
            <a:r>
              <a:rPr lang="ko-KR" altLang="en-US" sz="2800" b="1" dirty="0" err="1" smtClean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상품군</a:t>
            </a:r>
            <a:r>
              <a:rPr lang="ko-KR" altLang="en-US" sz="2800" b="1" dirty="0" smtClean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추출</a:t>
            </a:r>
          </a:p>
          <a:p>
            <a:pPr algn="r">
              <a:lnSpc>
                <a:spcPct val="150000"/>
              </a:lnSpc>
            </a:pPr>
            <a:r>
              <a:rPr lang="ko-KR" altLang="en-US" sz="2800" b="1" dirty="0" smtClean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상품군별 전년대비 거래량 변동 파악</a:t>
            </a:r>
          </a:p>
          <a:p>
            <a:pPr algn="r">
              <a:lnSpc>
                <a:spcPct val="150000"/>
              </a:lnSpc>
            </a:pPr>
            <a:r>
              <a:rPr lang="ko-KR" altLang="en-US" sz="2800" b="1" dirty="0" smtClean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en-US" altLang="ko-KR" sz="2800" b="1" dirty="0">
              <a:ln>
                <a:solidFill>
                  <a:schemeClr val="tx1">
                    <a:alpha val="19000"/>
                  </a:schemeClr>
                </a:solidFill>
              </a:ln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en-US" altLang="ko-KR" sz="2800" b="1" dirty="0">
              <a:ln>
                <a:solidFill>
                  <a:schemeClr val="tx1">
                    <a:alpha val="19000"/>
                  </a:schemeClr>
                </a:solidFill>
              </a:ln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en-US" altLang="ko-KR" sz="2800" b="1" dirty="0">
              <a:ln>
                <a:solidFill>
                  <a:schemeClr val="tx1">
                    <a:alpha val="19000"/>
                  </a:schemeClr>
                </a:solidFill>
              </a:ln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381633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E876D3D-7436-48BC-B459-B2F3F8F2560E}"/>
              </a:ext>
            </a:extLst>
          </p:cNvPr>
          <p:cNvSpPr/>
          <p:nvPr/>
        </p:nvSpPr>
        <p:spPr>
          <a:xfrm>
            <a:off x="9525" y="0"/>
            <a:ext cx="18288000" cy="10287000"/>
          </a:xfrm>
          <a:prstGeom prst="rect">
            <a:avLst/>
          </a:prstGeom>
          <a:solidFill>
            <a:srgbClr val="4C50BB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3104354" y="6200610"/>
            <a:ext cx="3459042" cy="77219"/>
            <a:chOff x="13104354" y="6200610"/>
            <a:chExt cx="3459042" cy="772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3104354" y="6200610"/>
              <a:ext cx="3459042" cy="7721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99E7D88-D584-427D-A91A-11E7DA336D51}"/>
              </a:ext>
            </a:extLst>
          </p:cNvPr>
          <p:cNvSpPr txBox="1"/>
          <p:nvPr/>
        </p:nvSpPr>
        <p:spPr>
          <a:xfrm>
            <a:off x="1364178" y="2096512"/>
            <a:ext cx="122292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전자상거래 </a:t>
            </a:r>
            <a:endParaRPr lang="en-US" altLang="ko-KR" sz="9600" b="1" dirty="0">
              <a:ln>
                <a:solidFill>
                  <a:schemeClr val="tx1">
                    <a:alpha val="19000"/>
                  </a:schemeClr>
                </a:solidFill>
              </a:ln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r>
              <a:rPr lang="ko-KR" altLang="en-US" sz="96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거래액 증감 파악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4CB7D23-0255-4535-B1F0-36FA9F1576DB}"/>
              </a:ext>
            </a:extLst>
          </p:cNvPr>
          <p:cNvSpPr txBox="1"/>
          <p:nvPr/>
        </p:nvSpPr>
        <p:spPr>
          <a:xfrm>
            <a:off x="11125200" y="130822"/>
            <a:ext cx="7162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Bahnschrift" panose="020B0502040204020203" pitchFamily="34" charset="0"/>
                <a:ea typeface="Noto Sans Korean Bold" panose="020B0800000000000000" pitchFamily="34" charset="-127"/>
              </a:rPr>
              <a:t>03</a:t>
            </a:r>
          </a:p>
        </p:txBody>
      </p:sp>
      <p:grpSp>
        <p:nvGrpSpPr>
          <p:cNvPr id="11" name="그룹 1002">
            <a:extLst>
              <a:ext uri="{FF2B5EF4-FFF2-40B4-BE49-F238E27FC236}">
                <a16:creationId xmlns="" xmlns:a16="http://schemas.microsoft.com/office/drawing/2014/main" id="{8D6BF8DD-B832-461A-B3A1-3EDF887A0174}"/>
              </a:ext>
            </a:extLst>
          </p:cNvPr>
          <p:cNvGrpSpPr/>
          <p:nvPr/>
        </p:nvGrpSpPr>
        <p:grpSpPr>
          <a:xfrm>
            <a:off x="-330223" y="-569558"/>
            <a:ext cx="3388803" cy="3355932"/>
            <a:chOff x="13074845" y="-1224069"/>
            <a:chExt cx="3388803" cy="3355932"/>
          </a:xfrm>
        </p:grpSpPr>
        <p:pic>
          <p:nvPicPr>
            <p:cNvPr id="13" name="Object 5">
              <a:extLst>
                <a:ext uri="{FF2B5EF4-FFF2-40B4-BE49-F238E27FC236}">
                  <a16:creationId xmlns="" xmlns:a16="http://schemas.microsoft.com/office/drawing/2014/main" id="{F4E4A7D1-08FB-4E17-8BCA-286B83F49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5" name="그룹 1003">
            <a:extLst>
              <a:ext uri="{FF2B5EF4-FFF2-40B4-BE49-F238E27FC236}">
                <a16:creationId xmlns="" xmlns:a16="http://schemas.microsoft.com/office/drawing/2014/main" id="{96DAB5FD-4A57-4B6B-8883-3F5D7CDF76A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6" name="Object 8">
              <a:extLst>
                <a:ext uri="{FF2B5EF4-FFF2-40B4-BE49-F238E27FC236}">
                  <a16:creationId xmlns="" xmlns:a16="http://schemas.microsoft.com/office/drawing/2014/main" id="{CF46BCEB-A863-4306-AAF3-60724283E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="" xmlns:a16="http://schemas.microsoft.com/office/drawing/2014/main" id="{5544EFC5-0D7E-4552-88AC-3D234D641473}"/>
              </a:ext>
            </a:extLst>
          </p:cNvPr>
          <p:cNvGrpSpPr/>
          <p:nvPr/>
        </p:nvGrpSpPr>
        <p:grpSpPr>
          <a:xfrm>
            <a:off x="-939630" y="6248810"/>
            <a:ext cx="4652881" cy="4607748"/>
            <a:chOff x="14137208" y="6930045"/>
            <a:chExt cx="4652881" cy="4607748"/>
          </a:xfrm>
        </p:grpSpPr>
        <p:pic>
          <p:nvPicPr>
            <p:cNvPr id="18" name="Object 11">
              <a:extLst>
                <a:ext uri="{FF2B5EF4-FFF2-40B4-BE49-F238E27FC236}">
                  <a16:creationId xmlns="" xmlns:a16="http://schemas.microsoft.com/office/drawing/2014/main" id="{9102DCC4-06F6-444A-BCAA-BE5E5ED63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F7C17F8-7329-4A3F-935D-41306AB5436A}"/>
              </a:ext>
            </a:extLst>
          </p:cNvPr>
          <p:cNvSpPr txBox="1"/>
          <p:nvPr/>
        </p:nvSpPr>
        <p:spPr>
          <a:xfrm>
            <a:off x="11277600" y="6591300"/>
            <a:ext cx="5381684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전년대비 거래 </a:t>
            </a:r>
            <a:r>
              <a:rPr lang="ko-KR" altLang="en-US" sz="28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증감량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파악</a:t>
            </a:r>
          </a:p>
          <a:p>
            <a:pPr algn="r">
              <a:lnSpc>
                <a:spcPct val="140000"/>
              </a:lnSpc>
            </a:pP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전년대비 거래액 증감률 파악</a:t>
            </a:r>
          </a:p>
          <a:p>
            <a:pPr algn="r">
              <a:lnSpc>
                <a:spcPct val="140000"/>
              </a:lnSpc>
            </a:pP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</a:t>
            </a:r>
            <a:r>
              <a:rPr lang="en-US" altLang="ko-KR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19 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월별 누적 </a:t>
            </a:r>
            <a:r>
              <a:rPr lang="ko-KR" altLang="en-US" sz="28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확진자</a:t>
            </a:r>
            <a:endParaRPr lang="ko-KR" altLang="en-US" sz="2800" b="1" dirty="0">
              <a:ln>
                <a:solidFill>
                  <a:schemeClr val="tx1">
                    <a:alpha val="19000"/>
                  </a:schemeClr>
                </a:solidFill>
              </a:ln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01E6E8A7-3691-41F8-B7AB-6CFE51BE0BDA}"/>
              </a:ext>
            </a:extLst>
          </p:cNvPr>
          <p:cNvSpPr txBox="1"/>
          <p:nvPr/>
        </p:nvSpPr>
        <p:spPr>
          <a:xfrm>
            <a:off x="15803502" y="1948378"/>
            <a:ext cx="262788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Bahnschrift" panose="020B0502040204020203" pitchFamily="34" charset="0"/>
                <a:ea typeface="Noto Sans Korean Bold" panose="020B0800000000000000" pitchFamily="34" charset="-127"/>
              </a:rPr>
              <a:t>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66F0204-CAE5-4DCF-82DA-03BA4798BA1F}"/>
              </a:ext>
            </a:extLst>
          </p:cNvPr>
          <p:cNvSpPr txBox="1"/>
          <p:nvPr/>
        </p:nvSpPr>
        <p:spPr>
          <a:xfrm>
            <a:off x="1498223" y="1353906"/>
            <a:ext cx="716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PART.3</a:t>
            </a:r>
          </a:p>
        </p:txBody>
      </p:sp>
    </p:spTree>
    <p:extLst>
      <p:ext uri="{BB962C8B-B14F-4D97-AF65-F5344CB8AC3E}">
        <p14:creationId xmlns:p14="http://schemas.microsoft.com/office/powerpoint/2010/main" val="241437866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90A3344-3D03-4052-A464-6DF8E0158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645" y="1131937"/>
            <a:ext cx="6437389" cy="4817984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A39433CC-C6DC-45AE-B81E-E62767145CD6}"/>
              </a:ext>
            </a:extLst>
          </p:cNvPr>
          <p:cNvCxnSpPr>
            <a:cxnSpLocks/>
          </p:cNvCxnSpPr>
          <p:nvPr/>
        </p:nvCxnSpPr>
        <p:spPr>
          <a:xfrm>
            <a:off x="0" y="858715"/>
            <a:ext cx="18288000" cy="0"/>
          </a:xfrm>
          <a:prstGeom prst="line">
            <a:avLst/>
          </a:prstGeom>
          <a:ln w="28575">
            <a:solidFill>
              <a:srgbClr val="4C50BB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양쪽 모서리가 둥근 사각형 34">
            <a:extLst>
              <a:ext uri="{FF2B5EF4-FFF2-40B4-BE49-F238E27FC236}">
                <a16:creationId xmlns="" xmlns:a16="http://schemas.microsoft.com/office/drawing/2014/main" id="{19D07778-2B3F-4ED3-97DF-580FE82CF314}"/>
              </a:ext>
            </a:extLst>
          </p:cNvPr>
          <p:cNvSpPr/>
          <p:nvPr/>
        </p:nvSpPr>
        <p:spPr>
          <a:xfrm>
            <a:off x="16493338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noFill/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최대거래</a:t>
            </a:r>
          </a:p>
        </p:txBody>
      </p:sp>
      <p:sp>
        <p:nvSpPr>
          <p:cNvPr id="21" name="양쪽 모서리가 둥근 사각형 34">
            <a:extLst>
              <a:ext uri="{FF2B5EF4-FFF2-40B4-BE49-F238E27FC236}">
                <a16:creationId xmlns="" xmlns:a16="http://schemas.microsoft.com/office/drawing/2014/main" id="{5FBDC775-3E1D-4296-849F-18B4FD718B33}"/>
              </a:ext>
            </a:extLst>
          </p:cNvPr>
          <p:cNvSpPr/>
          <p:nvPr/>
        </p:nvSpPr>
        <p:spPr>
          <a:xfrm>
            <a:off x="14718870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rgbClr val="4C50BB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전자상거래액</a:t>
            </a:r>
          </a:p>
        </p:txBody>
      </p:sp>
      <p:sp>
        <p:nvSpPr>
          <p:cNvPr id="22" name="양쪽 모서리가 둥근 사각형 34">
            <a:extLst>
              <a:ext uri="{FF2B5EF4-FFF2-40B4-BE49-F238E27FC236}">
                <a16:creationId xmlns="" xmlns:a16="http://schemas.microsoft.com/office/drawing/2014/main" id="{6F6BC603-E235-4451-9B78-E07BBABAA008}"/>
              </a:ext>
            </a:extLst>
          </p:cNvPr>
          <p:cNvSpPr/>
          <p:nvPr/>
        </p:nvSpPr>
        <p:spPr>
          <a:xfrm>
            <a:off x="12944402" y="475253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noFill/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코로나</a:t>
            </a:r>
            <a:r>
              <a:rPr lang="en-US" altLang="ko-KR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19</a:t>
            </a:r>
            <a:endParaRPr lang="ko-KR" altLang="en-US" sz="1600" dirty="0">
              <a:solidFill>
                <a:schemeClr val="tx1"/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23" name="텍스트 개체 틀 13">
            <a:extLst>
              <a:ext uri="{FF2B5EF4-FFF2-40B4-BE49-F238E27FC236}">
                <a16:creationId xmlns="" xmlns:a16="http://schemas.microsoft.com/office/drawing/2014/main" id="{0265EBAB-A318-4999-B2A4-AB545D094333}"/>
              </a:ext>
            </a:extLst>
          </p:cNvPr>
          <p:cNvSpPr txBox="1">
            <a:spLocks/>
          </p:cNvSpPr>
          <p:nvPr/>
        </p:nvSpPr>
        <p:spPr>
          <a:xfrm>
            <a:off x="152400" y="262390"/>
            <a:ext cx="11277600" cy="52387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eaLnBrk="0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z="3200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800" b="1" kern="0" dirty="0">
                <a:solidFill>
                  <a:srgbClr val="4C50BB"/>
                </a:solidFill>
                <a:latin typeface="메이플스토리" panose="02000300000000000000" pitchFamily="2" charset="-127"/>
                <a:ea typeface="Noto Sans CJK KR" panose="020B0500000000000000" pitchFamily="34" charset="-128"/>
              </a:rPr>
              <a:t>3-1. 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전자상거래 거래액 증감 파악</a:t>
            </a:r>
            <a:endParaRPr lang="ko-KR" sz="2800" kern="0" dirty="0">
              <a:solidFill>
                <a:srgbClr val="4C50BB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4658DA11-79FB-481C-A5B9-F327CE7D6858}"/>
              </a:ext>
            </a:extLst>
          </p:cNvPr>
          <p:cNvGrpSpPr/>
          <p:nvPr/>
        </p:nvGrpSpPr>
        <p:grpSpPr>
          <a:xfrm>
            <a:off x="381000" y="1122089"/>
            <a:ext cx="327735" cy="859688"/>
            <a:chOff x="7707667" y="407465"/>
            <a:chExt cx="327735" cy="859688"/>
          </a:xfrm>
        </p:grpSpPr>
        <p:sp>
          <p:nvSpPr>
            <p:cNvPr id="29" name="순서도: 연결자 28">
              <a:extLst>
                <a:ext uri="{FF2B5EF4-FFF2-40B4-BE49-F238E27FC236}">
                  <a16:creationId xmlns="" xmlns:a16="http://schemas.microsoft.com/office/drawing/2014/main" id="{1253F61F-B9DC-4C71-8A4D-7349D6042EAA}"/>
                </a:ext>
              </a:extLst>
            </p:cNvPr>
            <p:cNvSpPr/>
            <p:nvPr/>
          </p:nvSpPr>
          <p:spPr>
            <a:xfrm>
              <a:off x="7707667" y="407465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순서도: 연결자 29">
              <a:extLst>
                <a:ext uri="{FF2B5EF4-FFF2-40B4-BE49-F238E27FC236}">
                  <a16:creationId xmlns="" xmlns:a16="http://schemas.microsoft.com/office/drawing/2014/main" id="{914B54EA-ABB9-45B1-A5AE-1A8C2EDC7624}"/>
                </a:ext>
              </a:extLst>
            </p:cNvPr>
            <p:cNvSpPr/>
            <p:nvPr/>
          </p:nvSpPr>
          <p:spPr>
            <a:xfrm>
              <a:off x="7707667" y="939418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69BAFAD7-0ED9-427D-849B-6BE7D6BD7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273" y="1433669"/>
            <a:ext cx="6080927" cy="43034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14AC7D1B-5D5A-41D6-8597-29951F20E3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186" y="5981910"/>
            <a:ext cx="5783975" cy="416808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EB9C17DD-9712-45F1-B3A5-EA66C7F20E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025" y="5905500"/>
            <a:ext cx="5944175" cy="428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1311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170C9290-9039-443E-89AB-3FF53603B30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730036"/>
            <a:ext cx="5852172" cy="43799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90A3344-3D03-4052-A464-6DF8E0158E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066118"/>
            <a:ext cx="8223483" cy="615476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DD2DC57A-34CD-4CB0-8C1F-2744FE8F3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708" y="7996944"/>
            <a:ext cx="7897327" cy="1276528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30F16D48-8AAE-4078-9478-731D183D0B5E}"/>
              </a:ext>
            </a:extLst>
          </p:cNvPr>
          <p:cNvCxnSpPr>
            <a:cxnSpLocks/>
          </p:cNvCxnSpPr>
          <p:nvPr/>
        </p:nvCxnSpPr>
        <p:spPr>
          <a:xfrm>
            <a:off x="0" y="858715"/>
            <a:ext cx="18288000" cy="0"/>
          </a:xfrm>
          <a:prstGeom prst="line">
            <a:avLst/>
          </a:prstGeom>
          <a:ln w="28575">
            <a:solidFill>
              <a:srgbClr val="4C50BB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양쪽 모서리가 둥근 사각형 34">
            <a:extLst>
              <a:ext uri="{FF2B5EF4-FFF2-40B4-BE49-F238E27FC236}">
                <a16:creationId xmlns="" xmlns:a16="http://schemas.microsoft.com/office/drawing/2014/main" id="{05EDE17E-8216-45E7-80A7-338BF1D62DE9}"/>
              </a:ext>
            </a:extLst>
          </p:cNvPr>
          <p:cNvSpPr/>
          <p:nvPr/>
        </p:nvSpPr>
        <p:spPr>
          <a:xfrm>
            <a:off x="16493338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noFill/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최대거래</a:t>
            </a:r>
          </a:p>
        </p:txBody>
      </p:sp>
      <p:sp>
        <p:nvSpPr>
          <p:cNvPr id="21" name="양쪽 모서리가 둥근 사각형 34">
            <a:extLst>
              <a:ext uri="{FF2B5EF4-FFF2-40B4-BE49-F238E27FC236}">
                <a16:creationId xmlns="" xmlns:a16="http://schemas.microsoft.com/office/drawing/2014/main" id="{B8E4D7BF-B5A7-4A32-AB98-ED99A50608F9}"/>
              </a:ext>
            </a:extLst>
          </p:cNvPr>
          <p:cNvSpPr/>
          <p:nvPr/>
        </p:nvSpPr>
        <p:spPr>
          <a:xfrm>
            <a:off x="14718870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rgbClr val="4C50BB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전자상거래액</a:t>
            </a:r>
          </a:p>
        </p:txBody>
      </p:sp>
      <p:sp>
        <p:nvSpPr>
          <p:cNvPr id="22" name="양쪽 모서리가 둥근 사각형 34">
            <a:extLst>
              <a:ext uri="{FF2B5EF4-FFF2-40B4-BE49-F238E27FC236}">
                <a16:creationId xmlns="" xmlns:a16="http://schemas.microsoft.com/office/drawing/2014/main" id="{1E3AFD20-7F8E-4249-AE60-D52D0724B0FB}"/>
              </a:ext>
            </a:extLst>
          </p:cNvPr>
          <p:cNvSpPr/>
          <p:nvPr/>
        </p:nvSpPr>
        <p:spPr>
          <a:xfrm>
            <a:off x="12944402" y="475253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noFill/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코로나</a:t>
            </a:r>
            <a:r>
              <a:rPr lang="en-US" altLang="ko-KR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19</a:t>
            </a:r>
            <a:endParaRPr lang="ko-KR" altLang="en-US" sz="1600" dirty="0">
              <a:solidFill>
                <a:schemeClr val="tx1"/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23" name="텍스트 개체 틀 13">
            <a:extLst>
              <a:ext uri="{FF2B5EF4-FFF2-40B4-BE49-F238E27FC236}">
                <a16:creationId xmlns="" xmlns:a16="http://schemas.microsoft.com/office/drawing/2014/main" id="{D0D019A3-E441-4A1F-90EC-E74FB38A8EE8}"/>
              </a:ext>
            </a:extLst>
          </p:cNvPr>
          <p:cNvSpPr txBox="1">
            <a:spLocks/>
          </p:cNvSpPr>
          <p:nvPr/>
        </p:nvSpPr>
        <p:spPr>
          <a:xfrm>
            <a:off x="152400" y="262390"/>
            <a:ext cx="11277600" cy="52387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eaLnBrk="0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z="3200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800" b="1" kern="0" dirty="0">
                <a:solidFill>
                  <a:srgbClr val="4C50BB"/>
                </a:solidFill>
                <a:latin typeface="메이플스토리" panose="02000300000000000000" pitchFamily="2" charset="-127"/>
                <a:ea typeface="Noto Sans CJK KR" panose="020B0500000000000000" pitchFamily="34" charset="-128"/>
              </a:rPr>
              <a:t>3-1. 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전자상거래 거래액 증감 파악</a:t>
            </a:r>
            <a:endParaRPr lang="ko-KR" sz="2800" kern="0" dirty="0">
              <a:solidFill>
                <a:srgbClr val="4C50BB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47EC8324-C76A-45C7-B57E-C279FEB088BB}"/>
              </a:ext>
            </a:extLst>
          </p:cNvPr>
          <p:cNvGrpSpPr/>
          <p:nvPr/>
        </p:nvGrpSpPr>
        <p:grpSpPr>
          <a:xfrm>
            <a:off x="1328203" y="2825850"/>
            <a:ext cx="327735" cy="859688"/>
            <a:chOff x="7707667" y="407465"/>
            <a:chExt cx="327735" cy="859688"/>
          </a:xfrm>
        </p:grpSpPr>
        <p:sp>
          <p:nvSpPr>
            <p:cNvPr id="29" name="순서도: 연결자 28">
              <a:extLst>
                <a:ext uri="{FF2B5EF4-FFF2-40B4-BE49-F238E27FC236}">
                  <a16:creationId xmlns="" xmlns:a16="http://schemas.microsoft.com/office/drawing/2014/main" id="{2C403BD6-4BE1-456B-8EEE-AC0569BB6140}"/>
                </a:ext>
              </a:extLst>
            </p:cNvPr>
            <p:cNvSpPr/>
            <p:nvPr/>
          </p:nvSpPr>
          <p:spPr>
            <a:xfrm>
              <a:off x="7707667" y="407465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순서도: 연결자 29">
              <a:extLst>
                <a:ext uri="{FF2B5EF4-FFF2-40B4-BE49-F238E27FC236}">
                  <a16:creationId xmlns="" xmlns:a16="http://schemas.microsoft.com/office/drawing/2014/main" id="{C1ACFE12-47C2-4311-9138-13A17D728174}"/>
                </a:ext>
              </a:extLst>
            </p:cNvPr>
            <p:cNvSpPr/>
            <p:nvPr/>
          </p:nvSpPr>
          <p:spPr>
            <a:xfrm>
              <a:off x="7707667" y="939418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603C6591-06EF-46CD-AA3F-3E98ED7BC6EA}"/>
              </a:ext>
            </a:extLst>
          </p:cNvPr>
          <p:cNvSpPr txBox="1"/>
          <p:nvPr/>
        </p:nvSpPr>
        <p:spPr>
          <a:xfrm>
            <a:off x="1066800" y="1313305"/>
            <a:ext cx="91574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에스코어 드림 8 Heavy"/>
                <a:ea typeface="Noto Sans CJK KR Bold" panose="020B0800000000000000" pitchFamily="34" charset="-127"/>
              </a:rPr>
              <a:t>- </a:t>
            </a:r>
            <a:r>
              <a:rPr lang="ko-KR" altLang="en-US" sz="2400" dirty="0">
                <a:latin typeface="에스코어 드림 8 Heavy"/>
                <a:ea typeface="Noto Sans CJK KR Bold" panose="020B0800000000000000" pitchFamily="34" charset="-127"/>
              </a:rPr>
              <a:t>최대거래액 17년도 11월 전자상거래 거래액 약9조 달성 </a:t>
            </a:r>
          </a:p>
          <a:p>
            <a:r>
              <a:rPr lang="en-US" altLang="ko-KR" sz="2400" dirty="0">
                <a:latin typeface="에스코어 드림 8 Heavy"/>
                <a:ea typeface="Noto Sans CJK KR Bold" panose="020B0800000000000000" pitchFamily="34" charset="-127"/>
              </a:rPr>
              <a:t>- </a:t>
            </a:r>
            <a:r>
              <a:rPr lang="ko-KR" altLang="en-US" sz="2400" dirty="0">
                <a:latin typeface="에스코어 드림 8 Heavy"/>
                <a:ea typeface="Noto Sans CJK KR Bold" panose="020B0800000000000000" pitchFamily="34" charset="-127"/>
              </a:rPr>
              <a:t>최소거래액 동년 2월 약7조로 </a:t>
            </a:r>
            <a:r>
              <a:rPr lang="ko-KR" altLang="en-US" sz="2400" dirty="0" smtClean="0">
                <a:latin typeface="에스코어 드림 8 Heavy"/>
                <a:ea typeface="Noto Sans CJK KR Bold" panose="020B0800000000000000" pitchFamily="34" charset="-127"/>
              </a:rPr>
              <a:t>가장 낮은 </a:t>
            </a:r>
            <a:r>
              <a:rPr lang="ko-KR" altLang="en-US" sz="2400" dirty="0">
                <a:latin typeface="에스코어 드림 8 Heavy"/>
                <a:ea typeface="Noto Sans CJK KR Bold" panose="020B0800000000000000" pitchFamily="34" charset="-127"/>
              </a:rPr>
              <a:t>거래액 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69BAFAD7-0ED9-427D-849B-6BE7D6BD78B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273" y="1433669"/>
            <a:ext cx="6080927" cy="430342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EB9C17DD-9712-45F1-B3A5-EA66C7F20E5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025" y="5905500"/>
            <a:ext cx="5944175" cy="428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046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D4F83BE6-1A30-4A08-9CED-4EE3D7B79D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153" y="5730035"/>
            <a:ext cx="5852172" cy="43799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39EE4EF-60E5-46D1-B459-3A2694FAFD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977" y="8824384"/>
            <a:ext cx="8078327" cy="1257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D198ED07-6EA2-4EBB-AC0A-EA542E25E0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977" y="7641786"/>
            <a:ext cx="7897327" cy="1276528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A15078F6-B314-44FD-9C1E-22C34102654D}"/>
              </a:ext>
            </a:extLst>
          </p:cNvPr>
          <p:cNvCxnSpPr>
            <a:cxnSpLocks/>
          </p:cNvCxnSpPr>
          <p:nvPr/>
        </p:nvCxnSpPr>
        <p:spPr>
          <a:xfrm>
            <a:off x="0" y="858715"/>
            <a:ext cx="18288000" cy="0"/>
          </a:xfrm>
          <a:prstGeom prst="line">
            <a:avLst/>
          </a:prstGeom>
          <a:ln w="28575">
            <a:solidFill>
              <a:srgbClr val="4C50BB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양쪽 모서리가 둥근 사각형 34">
            <a:extLst>
              <a:ext uri="{FF2B5EF4-FFF2-40B4-BE49-F238E27FC236}">
                <a16:creationId xmlns="" xmlns:a16="http://schemas.microsoft.com/office/drawing/2014/main" id="{707ECFC0-C9C3-418B-B1D3-C2A2EAA98AF4}"/>
              </a:ext>
            </a:extLst>
          </p:cNvPr>
          <p:cNvSpPr/>
          <p:nvPr/>
        </p:nvSpPr>
        <p:spPr>
          <a:xfrm>
            <a:off x="16493338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noFill/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최대거래</a:t>
            </a:r>
          </a:p>
        </p:txBody>
      </p:sp>
      <p:sp>
        <p:nvSpPr>
          <p:cNvPr id="27" name="양쪽 모서리가 둥근 사각형 34">
            <a:extLst>
              <a:ext uri="{FF2B5EF4-FFF2-40B4-BE49-F238E27FC236}">
                <a16:creationId xmlns="" xmlns:a16="http://schemas.microsoft.com/office/drawing/2014/main" id="{C08A29C1-57F6-4237-B08A-085FF1B855AB}"/>
              </a:ext>
            </a:extLst>
          </p:cNvPr>
          <p:cNvSpPr/>
          <p:nvPr/>
        </p:nvSpPr>
        <p:spPr>
          <a:xfrm>
            <a:off x="14718870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rgbClr val="4C50BB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전자상거래액</a:t>
            </a:r>
          </a:p>
        </p:txBody>
      </p:sp>
      <p:sp>
        <p:nvSpPr>
          <p:cNvPr id="28" name="양쪽 모서리가 둥근 사각형 34">
            <a:extLst>
              <a:ext uri="{FF2B5EF4-FFF2-40B4-BE49-F238E27FC236}">
                <a16:creationId xmlns="" xmlns:a16="http://schemas.microsoft.com/office/drawing/2014/main" id="{39F50D95-B2B7-4963-870F-C6B94DA60951}"/>
              </a:ext>
            </a:extLst>
          </p:cNvPr>
          <p:cNvSpPr/>
          <p:nvPr/>
        </p:nvSpPr>
        <p:spPr>
          <a:xfrm>
            <a:off x="12944402" y="475253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noFill/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코로나</a:t>
            </a:r>
            <a:r>
              <a:rPr lang="en-US" altLang="ko-KR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19</a:t>
            </a:r>
            <a:endParaRPr lang="ko-KR" altLang="en-US" sz="1600" dirty="0">
              <a:solidFill>
                <a:schemeClr val="tx1"/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29" name="텍스트 개체 틀 13">
            <a:extLst>
              <a:ext uri="{FF2B5EF4-FFF2-40B4-BE49-F238E27FC236}">
                <a16:creationId xmlns="" xmlns:a16="http://schemas.microsoft.com/office/drawing/2014/main" id="{FF101ED4-8868-4B92-A508-C8B8E521F1F5}"/>
              </a:ext>
            </a:extLst>
          </p:cNvPr>
          <p:cNvSpPr txBox="1">
            <a:spLocks/>
          </p:cNvSpPr>
          <p:nvPr/>
        </p:nvSpPr>
        <p:spPr>
          <a:xfrm>
            <a:off x="152400" y="262390"/>
            <a:ext cx="11277600" cy="52387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eaLnBrk="0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z="3200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800" b="1" kern="0" dirty="0">
                <a:solidFill>
                  <a:srgbClr val="4C50BB"/>
                </a:solidFill>
                <a:latin typeface="메이플스토리" panose="02000300000000000000" pitchFamily="2" charset="-127"/>
                <a:ea typeface="Noto Sans CJK KR" panose="020B0500000000000000" pitchFamily="34" charset="-128"/>
              </a:rPr>
              <a:t>3-1. 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전자상거래 거래액 증감 파악</a:t>
            </a:r>
            <a:endParaRPr lang="ko-KR" sz="2800" kern="0" dirty="0">
              <a:solidFill>
                <a:srgbClr val="4C50BB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20F915CE-9863-432D-BEC0-FB57D7F57630}"/>
              </a:ext>
            </a:extLst>
          </p:cNvPr>
          <p:cNvGrpSpPr/>
          <p:nvPr/>
        </p:nvGrpSpPr>
        <p:grpSpPr>
          <a:xfrm>
            <a:off x="7874186" y="2627285"/>
            <a:ext cx="327735" cy="859688"/>
            <a:chOff x="7707667" y="407465"/>
            <a:chExt cx="327735" cy="859688"/>
          </a:xfrm>
        </p:grpSpPr>
        <p:sp>
          <p:nvSpPr>
            <p:cNvPr id="34" name="순서도: 연결자 33">
              <a:extLst>
                <a:ext uri="{FF2B5EF4-FFF2-40B4-BE49-F238E27FC236}">
                  <a16:creationId xmlns="" xmlns:a16="http://schemas.microsoft.com/office/drawing/2014/main" id="{3A303A48-F43D-4485-AA35-F706333E5D70}"/>
                </a:ext>
              </a:extLst>
            </p:cNvPr>
            <p:cNvSpPr/>
            <p:nvPr/>
          </p:nvSpPr>
          <p:spPr>
            <a:xfrm>
              <a:off x="7707667" y="407465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순서도: 연결자 34">
              <a:extLst>
                <a:ext uri="{FF2B5EF4-FFF2-40B4-BE49-F238E27FC236}">
                  <a16:creationId xmlns="" xmlns:a16="http://schemas.microsoft.com/office/drawing/2014/main" id="{9F0A4293-64D5-44F4-85AA-E10D97158B3E}"/>
                </a:ext>
              </a:extLst>
            </p:cNvPr>
            <p:cNvSpPr/>
            <p:nvPr/>
          </p:nvSpPr>
          <p:spPr>
            <a:xfrm>
              <a:off x="7707667" y="939418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4C2566D-B1D8-4078-A455-295984CD6E43}"/>
              </a:ext>
            </a:extLst>
          </p:cNvPr>
          <p:cNvSpPr txBox="1"/>
          <p:nvPr/>
        </p:nvSpPr>
        <p:spPr>
          <a:xfrm>
            <a:off x="8254958" y="1169350"/>
            <a:ext cx="91948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에스코어 드림 8 Heavy"/>
                <a:ea typeface="Noto Sans CJK KR Bold" panose="020B0800000000000000" pitchFamily="34" charset="-127"/>
              </a:rPr>
              <a:t>-</a:t>
            </a:r>
            <a:r>
              <a:rPr lang="ko-KR" altLang="en-US" sz="2400" dirty="0">
                <a:latin typeface="에스코어 드림 8 Heavy"/>
                <a:ea typeface="Noto Sans CJK KR Bold" panose="020B0800000000000000" pitchFamily="34" charset="-127"/>
              </a:rPr>
              <a:t> 최대거래액 18년도 12월 거래액 약 10조 6천억 </a:t>
            </a:r>
          </a:p>
          <a:p>
            <a:r>
              <a:rPr lang="en-US" altLang="ko-KR" sz="2400" dirty="0">
                <a:latin typeface="에스코어 드림 8 Heavy"/>
                <a:ea typeface="Noto Sans CJK KR Bold" panose="020B0800000000000000" pitchFamily="34" charset="-127"/>
              </a:rPr>
              <a:t>-</a:t>
            </a:r>
            <a:r>
              <a:rPr lang="ko-KR" altLang="en-US" sz="2400" dirty="0">
                <a:latin typeface="에스코어 드림 8 Heavy"/>
                <a:ea typeface="Noto Sans CJK KR Bold" panose="020B0800000000000000" pitchFamily="34" charset="-127"/>
              </a:rPr>
              <a:t> 최소거래액 동년 2월 약 8조2천억 </a:t>
            </a:r>
            <a:r>
              <a:rPr lang="en-US" altLang="ko-KR" sz="2400" dirty="0">
                <a:latin typeface="에스코어 드림 8 Heavy"/>
                <a:ea typeface="Noto Sans CJK KR Bold" panose="020B0800000000000000" pitchFamily="34" charset="-127"/>
              </a:rPr>
              <a:t>,</a:t>
            </a:r>
            <a:r>
              <a:rPr lang="ko-KR" altLang="en-US" sz="2400" dirty="0">
                <a:latin typeface="에스코어 드림 8 Heavy"/>
                <a:ea typeface="Noto Sans CJK KR Bold" panose="020B0800000000000000" pitchFamily="34" charset="-127"/>
              </a:rPr>
              <a:t>전년대비 약</a:t>
            </a:r>
            <a:r>
              <a:rPr lang="en-US" altLang="ko-KR" sz="2400" dirty="0">
                <a:latin typeface="에스코어 드림 8 Heavy"/>
                <a:ea typeface="Noto Sans CJK KR Bold" panose="020B0800000000000000" pitchFamily="34" charset="-127"/>
              </a:rPr>
              <a:t>1</a:t>
            </a:r>
            <a:r>
              <a:rPr lang="ko-KR" altLang="en-US" sz="2400" dirty="0">
                <a:latin typeface="에스코어 드림 8 Heavy"/>
                <a:ea typeface="Noto Sans CJK KR Bold" panose="020B0800000000000000" pitchFamily="34" charset="-127"/>
              </a:rPr>
              <a:t>조</a:t>
            </a:r>
            <a:r>
              <a:rPr lang="en-US" altLang="ko-KR" sz="2400" dirty="0" smtClean="0">
                <a:latin typeface="에스코어 드림 8 Heavy"/>
                <a:ea typeface="Noto Sans CJK KR Bold" panose="020B0800000000000000" pitchFamily="34" charset="-127"/>
              </a:rPr>
              <a:t>6</a:t>
            </a:r>
            <a:r>
              <a:rPr lang="ko-KR" altLang="en-US" sz="2400" dirty="0" smtClean="0">
                <a:latin typeface="에스코어 드림 8 Heavy"/>
                <a:ea typeface="Noto Sans CJK KR Bold" panose="020B0800000000000000" pitchFamily="34" charset="-127"/>
              </a:rPr>
              <a:t>천억</a:t>
            </a:r>
            <a:endParaRPr lang="ko-KR" altLang="en-US" sz="2400" dirty="0">
              <a:latin typeface="에스코어 드림 8 Heavy"/>
              <a:ea typeface="Noto Sans CJK KR Bold" panose="020B0800000000000000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1B7B6029-4A1D-4CD8-BF3C-A775985965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247900"/>
            <a:ext cx="7563661" cy="535274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C90A3344-3D03-4052-A464-6DF8E0158EF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645" y="1131937"/>
            <a:ext cx="6437389" cy="481798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14AC7D1B-5D5A-41D6-8597-29951F20E3C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186" y="5981910"/>
            <a:ext cx="5783975" cy="416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883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90A3344-3D03-4052-A464-6DF8E0158EF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265" y="1372470"/>
            <a:ext cx="5852172" cy="4379985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02C1ED97-D56E-4570-9FEF-A4CBFC512198}"/>
              </a:ext>
            </a:extLst>
          </p:cNvPr>
          <p:cNvCxnSpPr>
            <a:cxnSpLocks/>
          </p:cNvCxnSpPr>
          <p:nvPr/>
        </p:nvCxnSpPr>
        <p:spPr>
          <a:xfrm>
            <a:off x="0" y="858715"/>
            <a:ext cx="18288000" cy="0"/>
          </a:xfrm>
          <a:prstGeom prst="line">
            <a:avLst/>
          </a:prstGeom>
          <a:ln w="28575">
            <a:solidFill>
              <a:srgbClr val="4C50BB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양쪽 모서리가 둥근 사각형 34">
            <a:extLst>
              <a:ext uri="{FF2B5EF4-FFF2-40B4-BE49-F238E27FC236}">
                <a16:creationId xmlns="" xmlns:a16="http://schemas.microsoft.com/office/drawing/2014/main" id="{37DC38F4-4A36-4E1D-AB21-2AB11FF4FFDE}"/>
              </a:ext>
            </a:extLst>
          </p:cNvPr>
          <p:cNvSpPr/>
          <p:nvPr/>
        </p:nvSpPr>
        <p:spPr>
          <a:xfrm>
            <a:off x="16493338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noFill/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최대거래</a:t>
            </a:r>
          </a:p>
        </p:txBody>
      </p:sp>
      <p:sp>
        <p:nvSpPr>
          <p:cNvPr id="26" name="양쪽 모서리가 둥근 사각형 34">
            <a:extLst>
              <a:ext uri="{FF2B5EF4-FFF2-40B4-BE49-F238E27FC236}">
                <a16:creationId xmlns="" xmlns:a16="http://schemas.microsoft.com/office/drawing/2014/main" id="{24BCAED5-7D0A-4A85-9436-ED76B437989E}"/>
              </a:ext>
            </a:extLst>
          </p:cNvPr>
          <p:cNvSpPr/>
          <p:nvPr/>
        </p:nvSpPr>
        <p:spPr>
          <a:xfrm>
            <a:off x="14718870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rgbClr val="4C50BB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전자상거래액</a:t>
            </a:r>
          </a:p>
        </p:txBody>
      </p:sp>
      <p:sp>
        <p:nvSpPr>
          <p:cNvPr id="27" name="양쪽 모서리가 둥근 사각형 34">
            <a:extLst>
              <a:ext uri="{FF2B5EF4-FFF2-40B4-BE49-F238E27FC236}">
                <a16:creationId xmlns="" xmlns:a16="http://schemas.microsoft.com/office/drawing/2014/main" id="{80286BB9-836C-4DED-8CCF-DA96625CA143}"/>
              </a:ext>
            </a:extLst>
          </p:cNvPr>
          <p:cNvSpPr/>
          <p:nvPr/>
        </p:nvSpPr>
        <p:spPr>
          <a:xfrm>
            <a:off x="12944402" y="475253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noFill/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코로나</a:t>
            </a:r>
            <a:r>
              <a:rPr lang="en-US" altLang="ko-KR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19</a:t>
            </a:r>
            <a:endParaRPr lang="ko-KR" altLang="en-US" sz="1600" dirty="0">
              <a:solidFill>
                <a:schemeClr val="tx1"/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28" name="텍스트 개체 틀 13">
            <a:extLst>
              <a:ext uri="{FF2B5EF4-FFF2-40B4-BE49-F238E27FC236}">
                <a16:creationId xmlns="" xmlns:a16="http://schemas.microsoft.com/office/drawing/2014/main" id="{4538DCA0-32BA-4BC5-9570-C8214DF8E769}"/>
              </a:ext>
            </a:extLst>
          </p:cNvPr>
          <p:cNvSpPr txBox="1">
            <a:spLocks/>
          </p:cNvSpPr>
          <p:nvPr/>
        </p:nvSpPr>
        <p:spPr>
          <a:xfrm>
            <a:off x="152400" y="262390"/>
            <a:ext cx="11277600" cy="52387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eaLnBrk="0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z="3200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800" b="1" kern="0" dirty="0">
                <a:solidFill>
                  <a:srgbClr val="4C50BB"/>
                </a:solidFill>
                <a:latin typeface="메이플스토리" panose="02000300000000000000" pitchFamily="2" charset="-127"/>
                <a:ea typeface="Noto Sans CJK KR" panose="020B0500000000000000" pitchFamily="34" charset="-128"/>
              </a:rPr>
              <a:t>3-1. 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전자상거래 거래액 증감 파악</a:t>
            </a:r>
            <a:endParaRPr lang="ko-KR" sz="2800" kern="0" dirty="0">
              <a:solidFill>
                <a:srgbClr val="4C50BB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0D301264-6170-414F-8DE1-F03E82C3D865}"/>
              </a:ext>
            </a:extLst>
          </p:cNvPr>
          <p:cNvGrpSpPr/>
          <p:nvPr/>
        </p:nvGrpSpPr>
        <p:grpSpPr>
          <a:xfrm>
            <a:off x="1317733" y="4738002"/>
            <a:ext cx="327735" cy="859688"/>
            <a:chOff x="7707667" y="407465"/>
            <a:chExt cx="327735" cy="859688"/>
          </a:xfrm>
        </p:grpSpPr>
        <p:sp>
          <p:nvSpPr>
            <p:cNvPr id="33" name="순서도: 연결자 32">
              <a:extLst>
                <a:ext uri="{FF2B5EF4-FFF2-40B4-BE49-F238E27FC236}">
                  <a16:creationId xmlns="" xmlns:a16="http://schemas.microsoft.com/office/drawing/2014/main" id="{F2A36DFB-BF83-4923-B82E-FF84DC91686B}"/>
                </a:ext>
              </a:extLst>
            </p:cNvPr>
            <p:cNvSpPr/>
            <p:nvPr/>
          </p:nvSpPr>
          <p:spPr>
            <a:xfrm>
              <a:off x="7707667" y="407465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순서도: 연결자 33">
              <a:extLst>
                <a:ext uri="{FF2B5EF4-FFF2-40B4-BE49-F238E27FC236}">
                  <a16:creationId xmlns="" xmlns:a16="http://schemas.microsoft.com/office/drawing/2014/main" id="{9350ED1A-CE5C-4109-8DCE-559E76654ED9}"/>
                </a:ext>
              </a:extLst>
            </p:cNvPr>
            <p:cNvSpPr/>
            <p:nvPr/>
          </p:nvSpPr>
          <p:spPr>
            <a:xfrm>
              <a:off x="7707667" y="939418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140109B-8D3F-4235-BF04-AB3B028D86A3}"/>
              </a:ext>
            </a:extLst>
          </p:cNvPr>
          <p:cNvSpPr txBox="1"/>
          <p:nvPr/>
        </p:nvSpPr>
        <p:spPr>
          <a:xfrm>
            <a:off x="533400" y="1082335"/>
            <a:ext cx="15697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에스코어 드림 8 Heavy"/>
                <a:ea typeface="Noto Sans CJK KR Bold" panose="020B0800000000000000" pitchFamily="34" charset="-127"/>
              </a:rPr>
              <a:t>- </a:t>
            </a:r>
            <a:r>
              <a:rPr lang="ko-KR" altLang="en-US" sz="2400" dirty="0">
                <a:latin typeface="에스코어 드림 8 Heavy"/>
                <a:ea typeface="Noto Sans CJK KR Bold" panose="020B0800000000000000" pitchFamily="34" charset="-127"/>
              </a:rPr>
              <a:t>최대거래액 19년 11월 거래액 약 13조 </a:t>
            </a:r>
            <a:r>
              <a:rPr lang="en-US" altLang="ko-KR" sz="2400" dirty="0">
                <a:latin typeface="에스코어 드림 8 Heavy"/>
                <a:ea typeface="Noto Sans CJK KR Bold" panose="020B0800000000000000" pitchFamily="34" charset="-127"/>
              </a:rPr>
              <a:t> / </a:t>
            </a:r>
            <a:r>
              <a:rPr lang="ko-KR" altLang="en-US" sz="2400" dirty="0">
                <a:latin typeface="에스코어 드림 8 Heavy"/>
                <a:ea typeface="Noto Sans CJK KR Bold" panose="020B0800000000000000" pitchFamily="34" charset="-127"/>
              </a:rPr>
              <a:t>최소거래액 동년 2월 약 9조 6천억 </a:t>
            </a:r>
            <a:r>
              <a:rPr lang="en-US" altLang="ko-KR" sz="2400" dirty="0">
                <a:latin typeface="에스코어 드림 8 Heavy"/>
                <a:ea typeface="Noto Sans CJK KR Bold" panose="020B0800000000000000" pitchFamily="34" charset="-127"/>
              </a:rPr>
              <a:t>/</a:t>
            </a:r>
            <a:r>
              <a:rPr lang="ko-KR" altLang="en-US" sz="2400" dirty="0">
                <a:latin typeface="에스코어 드림 8 Heavy"/>
                <a:ea typeface="Noto Sans CJK KR Bold" panose="020B0800000000000000" pitchFamily="34" charset="-127"/>
              </a:rPr>
              <a:t>전년대비 </a:t>
            </a:r>
            <a:r>
              <a:rPr lang="en-US" altLang="ko-KR" sz="2400" dirty="0">
                <a:latin typeface="에스코어 드림 8 Heavy"/>
                <a:ea typeface="Noto Sans CJK KR Bold" panose="020B0800000000000000" pitchFamily="34" charset="-127"/>
              </a:rPr>
              <a:t>2</a:t>
            </a:r>
            <a:r>
              <a:rPr lang="ko-KR" altLang="en-US" sz="2400" dirty="0">
                <a:latin typeface="에스코어 드림 8 Heavy"/>
                <a:ea typeface="Noto Sans CJK KR Bold" panose="020B0800000000000000" pitchFamily="34" charset="-127"/>
              </a:rPr>
              <a:t>조 </a:t>
            </a:r>
            <a:r>
              <a:rPr lang="en-US" altLang="ko-KR" sz="2400" dirty="0">
                <a:latin typeface="에스코어 드림 8 Heavy"/>
                <a:ea typeface="Noto Sans CJK KR Bold" panose="020B0800000000000000" pitchFamily="34" charset="-127"/>
              </a:rPr>
              <a:t>4</a:t>
            </a:r>
            <a:r>
              <a:rPr lang="ko-KR" altLang="en-US" sz="2400" dirty="0">
                <a:latin typeface="에스코어 드림 8 Heavy"/>
                <a:ea typeface="Noto Sans CJK KR Bold" panose="020B0800000000000000" pitchFamily="34" charset="-127"/>
              </a:rPr>
              <a:t>천억 차이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6DA0B86E-EF26-40E7-B245-9AFD491E4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44" y="4437242"/>
            <a:ext cx="7753485" cy="558736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DC9C3401-6321-490C-9BAB-162C35DF05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944" y="1618108"/>
            <a:ext cx="8078327" cy="12574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8CC12C55-1363-41D2-BBBB-0A04F2551E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810232"/>
            <a:ext cx="8497486" cy="121937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69BAFAD7-0ED9-427D-849B-6BE7D6BD78B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273" y="1433669"/>
            <a:ext cx="6080927" cy="430342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EB9C17DD-9712-45F1-B3A5-EA66C7F20E5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025" y="5905500"/>
            <a:ext cx="5944175" cy="428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9180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92DEB637-0D95-4FD0-94BB-29F42812A5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153" y="1350051"/>
            <a:ext cx="5852172" cy="4379985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8B73850-2432-4150-9861-F5C0A69451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135" y="1676230"/>
            <a:ext cx="8497486" cy="12193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1602521D-F94D-4D67-ABCB-954D671FFB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135" y="2841042"/>
            <a:ext cx="8583223" cy="1247949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A6B4CD84-19BC-4058-91F8-69F68B7E6337}"/>
              </a:ext>
            </a:extLst>
          </p:cNvPr>
          <p:cNvCxnSpPr>
            <a:cxnSpLocks/>
          </p:cNvCxnSpPr>
          <p:nvPr/>
        </p:nvCxnSpPr>
        <p:spPr>
          <a:xfrm>
            <a:off x="0" y="858715"/>
            <a:ext cx="18288000" cy="0"/>
          </a:xfrm>
          <a:prstGeom prst="line">
            <a:avLst/>
          </a:prstGeom>
          <a:ln w="28575">
            <a:solidFill>
              <a:srgbClr val="4C50BB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양쪽 모서리가 둥근 사각형 34">
            <a:extLst>
              <a:ext uri="{FF2B5EF4-FFF2-40B4-BE49-F238E27FC236}">
                <a16:creationId xmlns="" xmlns:a16="http://schemas.microsoft.com/office/drawing/2014/main" id="{3A47E267-0693-4B87-80C2-49FDDDDA4515}"/>
              </a:ext>
            </a:extLst>
          </p:cNvPr>
          <p:cNvSpPr/>
          <p:nvPr/>
        </p:nvSpPr>
        <p:spPr>
          <a:xfrm>
            <a:off x="16493338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noFill/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최대거래</a:t>
            </a:r>
          </a:p>
        </p:txBody>
      </p:sp>
      <p:sp>
        <p:nvSpPr>
          <p:cNvPr id="26" name="양쪽 모서리가 둥근 사각형 34">
            <a:extLst>
              <a:ext uri="{FF2B5EF4-FFF2-40B4-BE49-F238E27FC236}">
                <a16:creationId xmlns="" xmlns:a16="http://schemas.microsoft.com/office/drawing/2014/main" id="{5BDF475C-1A21-4432-A124-78CE0721B473}"/>
              </a:ext>
            </a:extLst>
          </p:cNvPr>
          <p:cNvSpPr/>
          <p:nvPr/>
        </p:nvSpPr>
        <p:spPr>
          <a:xfrm>
            <a:off x="14718870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rgbClr val="4C50BB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전자상거래액</a:t>
            </a:r>
          </a:p>
        </p:txBody>
      </p:sp>
      <p:sp>
        <p:nvSpPr>
          <p:cNvPr id="27" name="양쪽 모서리가 둥근 사각형 34">
            <a:extLst>
              <a:ext uri="{FF2B5EF4-FFF2-40B4-BE49-F238E27FC236}">
                <a16:creationId xmlns="" xmlns:a16="http://schemas.microsoft.com/office/drawing/2014/main" id="{711EF88C-54DA-489B-AAA9-82AA504F87CD}"/>
              </a:ext>
            </a:extLst>
          </p:cNvPr>
          <p:cNvSpPr/>
          <p:nvPr/>
        </p:nvSpPr>
        <p:spPr>
          <a:xfrm>
            <a:off x="12944402" y="475253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noFill/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코로나</a:t>
            </a:r>
            <a:r>
              <a:rPr lang="en-US" altLang="ko-KR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19</a:t>
            </a:r>
            <a:endParaRPr lang="ko-KR" altLang="en-US" sz="1600" dirty="0">
              <a:solidFill>
                <a:schemeClr val="tx1"/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28" name="텍스트 개체 틀 13">
            <a:extLst>
              <a:ext uri="{FF2B5EF4-FFF2-40B4-BE49-F238E27FC236}">
                <a16:creationId xmlns="" xmlns:a16="http://schemas.microsoft.com/office/drawing/2014/main" id="{D7A74463-4C1A-4D8C-8ACE-FB890BEB55C9}"/>
              </a:ext>
            </a:extLst>
          </p:cNvPr>
          <p:cNvSpPr txBox="1">
            <a:spLocks/>
          </p:cNvSpPr>
          <p:nvPr/>
        </p:nvSpPr>
        <p:spPr>
          <a:xfrm>
            <a:off x="152400" y="262390"/>
            <a:ext cx="11277600" cy="52387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eaLnBrk="0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z="3200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800" b="1" kern="0" dirty="0">
                <a:solidFill>
                  <a:srgbClr val="4C50BB"/>
                </a:solidFill>
                <a:latin typeface="메이플스토리" panose="02000300000000000000" pitchFamily="2" charset="-127"/>
                <a:ea typeface="Noto Sans CJK KR" panose="020B0500000000000000" pitchFamily="34" charset="-128"/>
              </a:rPr>
              <a:t>3-1. 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전자상거래 거래액 증감 파악</a:t>
            </a:r>
            <a:endParaRPr lang="ko-KR" sz="2800" kern="0" dirty="0">
              <a:solidFill>
                <a:srgbClr val="4C50BB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A49DC400-9EC6-4BAF-B8F7-A8034C3F7F60}"/>
              </a:ext>
            </a:extLst>
          </p:cNvPr>
          <p:cNvGrpSpPr/>
          <p:nvPr/>
        </p:nvGrpSpPr>
        <p:grpSpPr>
          <a:xfrm>
            <a:off x="7765869" y="4716469"/>
            <a:ext cx="327735" cy="859688"/>
            <a:chOff x="7707667" y="407465"/>
            <a:chExt cx="327735" cy="859688"/>
          </a:xfrm>
        </p:grpSpPr>
        <p:sp>
          <p:nvSpPr>
            <p:cNvPr id="33" name="순서도: 연결자 32">
              <a:extLst>
                <a:ext uri="{FF2B5EF4-FFF2-40B4-BE49-F238E27FC236}">
                  <a16:creationId xmlns="" xmlns:a16="http://schemas.microsoft.com/office/drawing/2014/main" id="{E8985A5C-6BFE-4F85-B6A6-16C43A49F6C1}"/>
                </a:ext>
              </a:extLst>
            </p:cNvPr>
            <p:cNvSpPr/>
            <p:nvPr/>
          </p:nvSpPr>
          <p:spPr>
            <a:xfrm>
              <a:off x="7707667" y="407465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순서도: 연결자 33">
              <a:extLst>
                <a:ext uri="{FF2B5EF4-FFF2-40B4-BE49-F238E27FC236}">
                  <a16:creationId xmlns="" xmlns:a16="http://schemas.microsoft.com/office/drawing/2014/main" id="{4C29443A-C3CC-4B1C-92F1-AC175D20AADC}"/>
                </a:ext>
              </a:extLst>
            </p:cNvPr>
            <p:cNvSpPr/>
            <p:nvPr/>
          </p:nvSpPr>
          <p:spPr>
            <a:xfrm>
              <a:off x="7707667" y="939418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543A16A-72E7-4874-B1C1-7C1CD179AF0A}"/>
              </a:ext>
            </a:extLst>
          </p:cNvPr>
          <p:cNvSpPr txBox="1"/>
          <p:nvPr/>
        </p:nvSpPr>
        <p:spPr>
          <a:xfrm>
            <a:off x="6934200" y="1142114"/>
            <a:ext cx="11558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에스코어 드림 8 Heavy"/>
                <a:ea typeface="Noto Sans CJK KR Bold" panose="020B0800000000000000" pitchFamily="34" charset="-127"/>
                <a:cs typeface="Angsana New" panose="02020603050405020304" pitchFamily="18" charset="-34"/>
              </a:rPr>
              <a:t>- </a:t>
            </a:r>
            <a:r>
              <a:rPr lang="ko-KR" altLang="en-US" sz="2400" dirty="0">
                <a:latin typeface="에스코어 드림 8 Heavy"/>
                <a:ea typeface="Noto Sans CJK KR Bold" panose="020B0800000000000000" pitchFamily="34" charset="-127"/>
                <a:cs typeface="Angsana New" panose="02020603050405020304" pitchFamily="18" charset="-34"/>
              </a:rPr>
              <a:t>최대거래액 20년 12월 거래액 약 16조  </a:t>
            </a:r>
            <a:r>
              <a:rPr lang="en-US" altLang="ko-KR" sz="2400" dirty="0">
                <a:latin typeface="에스코어 드림 8 Heavy"/>
                <a:ea typeface="Noto Sans CJK KR Bold" panose="020B0800000000000000" pitchFamily="34" charset="-127"/>
                <a:cs typeface="Angsana New" panose="02020603050405020304" pitchFamily="18" charset="-34"/>
              </a:rPr>
              <a:t>/ </a:t>
            </a:r>
            <a:r>
              <a:rPr lang="ko-KR" altLang="en-US" sz="2400" dirty="0">
                <a:latin typeface="에스코어 드림 8 Heavy"/>
                <a:ea typeface="Noto Sans CJK KR Bold" panose="020B0800000000000000" pitchFamily="34" charset="-127"/>
                <a:cs typeface="Angsana New" panose="02020603050405020304" pitchFamily="18" charset="-34"/>
              </a:rPr>
              <a:t>최소거래액 동년 2월 약 12조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F4B0397-3033-4D49-883D-577B498512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219" y="4457700"/>
            <a:ext cx="7783981" cy="560934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C90A3344-3D03-4052-A464-6DF8E0158EF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26" y="1598997"/>
            <a:ext cx="5596039" cy="41882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14AC7D1B-5D5A-41D6-8597-29951F20E3C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26" y="6313377"/>
            <a:ext cx="5190804" cy="374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2453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A6B4CD84-19BC-4058-91F8-69F68B7E6337}"/>
              </a:ext>
            </a:extLst>
          </p:cNvPr>
          <p:cNvCxnSpPr>
            <a:cxnSpLocks/>
          </p:cNvCxnSpPr>
          <p:nvPr/>
        </p:nvCxnSpPr>
        <p:spPr>
          <a:xfrm>
            <a:off x="0" y="858715"/>
            <a:ext cx="18288000" cy="0"/>
          </a:xfrm>
          <a:prstGeom prst="line">
            <a:avLst/>
          </a:prstGeom>
          <a:ln w="28575">
            <a:solidFill>
              <a:srgbClr val="4C50BB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양쪽 모서리가 둥근 사각형 34">
            <a:extLst>
              <a:ext uri="{FF2B5EF4-FFF2-40B4-BE49-F238E27FC236}">
                <a16:creationId xmlns="" xmlns:a16="http://schemas.microsoft.com/office/drawing/2014/main" id="{3A47E267-0693-4B87-80C2-49FDDDDA4515}"/>
              </a:ext>
            </a:extLst>
          </p:cNvPr>
          <p:cNvSpPr/>
          <p:nvPr/>
        </p:nvSpPr>
        <p:spPr>
          <a:xfrm>
            <a:off x="16493338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noFill/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최대거래</a:t>
            </a:r>
          </a:p>
        </p:txBody>
      </p:sp>
      <p:sp>
        <p:nvSpPr>
          <p:cNvPr id="26" name="양쪽 모서리가 둥근 사각형 34">
            <a:extLst>
              <a:ext uri="{FF2B5EF4-FFF2-40B4-BE49-F238E27FC236}">
                <a16:creationId xmlns="" xmlns:a16="http://schemas.microsoft.com/office/drawing/2014/main" id="{5BDF475C-1A21-4432-A124-78CE0721B473}"/>
              </a:ext>
            </a:extLst>
          </p:cNvPr>
          <p:cNvSpPr/>
          <p:nvPr/>
        </p:nvSpPr>
        <p:spPr>
          <a:xfrm>
            <a:off x="14718870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rgbClr val="4C50BB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전자상거래액</a:t>
            </a:r>
          </a:p>
        </p:txBody>
      </p:sp>
      <p:sp>
        <p:nvSpPr>
          <p:cNvPr id="27" name="양쪽 모서리가 둥근 사각형 34">
            <a:extLst>
              <a:ext uri="{FF2B5EF4-FFF2-40B4-BE49-F238E27FC236}">
                <a16:creationId xmlns="" xmlns:a16="http://schemas.microsoft.com/office/drawing/2014/main" id="{711EF88C-54DA-489B-AAA9-82AA504F87CD}"/>
              </a:ext>
            </a:extLst>
          </p:cNvPr>
          <p:cNvSpPr/>
          <p:nvPr/>
        </p:nvSpPr>
        <p:spPr>
          <a:xfrm>
            <a:off x="12944402" y="475253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noFill/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코로나</a:t>
            </a:r>
            <a:r>
              <a:rPr lang="en-US" altLang="ko-KR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19</a:t>
            </a:r>
            <a:endParaRPr lang="ko-KR" altLang="en-US" sz="1600" dirty="0">
              <a:solidFill>
                <a:schemeClr val="tx1"/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28" name="텍스트 개체 틀 13">
            <a:extLst>
              <a:ext uri="{FF2B5EF4-FFF2-40B4-BE49-F238E27FC236}">
                <a16:creationId xmlns="" xmlns:a16="http://schemas.microsoft.com/office/drawing/2014/main" id="{D7A74463-4C1A-4D8C-8ACE-FB890BEB55C9}"/>
              </a:ext>
            </a:extLst>
          </p:cNvPr>
          <p:cNvSpPr txBox="1">
            <a:spLocks/>
          </p:cNvSpPr>
          <p:nvPr/>
        </p:nvSpPr>
        <p:spPr>
          <a:xfrm>
            <a:off x="152400" y="262390"/>
            <a:ext cx="11277600" cy="52387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eaLnBrk="0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z="3200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800" b="1" kern="0" dirty="0">
                <a:solidFill>
                  <a:srgbClr val="4C50BB"/>
                </a:solidFill>
                <a:latin typeface="메이플스토리" panose="02000300000000000000" pitchFamily="2" charset="-127"/>
                <a:ea typeface="Noto Sans CJK KR" panose="020B0500000000000000" pitchFamily="34" charset="-128"/>
              </a:rPr>
              <a:t>3-1. 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전자상거래 거래액 증감 파악</a:t>
            </a:r>
            <a:endParaRPr lang="ko-KR" sz="2800" kern="0" dirty="0">
              <a:solidFill>
                <a:srgbClr val="4C50BB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C90A3344-3D03-4052-A464-6DF8E0158EF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26" y="1598997"/>
            <a:ext cx="5596039" cy="418828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69BAFAD7-0ED9-427D-849B-6BE7D6BD78B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087" y="1765137"/>
            <a:ext cx="5457303" cy="386209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14AC7D1B-5D5A-41D6-8597-29951F20E3C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26" y="6313377"/>
            <a:ext cx="5190804" cy="374063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EB9C17DD-9712-45F1-B3A5-EA66C7F20E5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087" y="6209772"/>
            <a:ext cx="5487783" cy="3844236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A49DC400-9EC6-4BAF-B8F7-A8034C3F7F60}"/>
              </a:ext>
            </a:extLst>
          </p:cNvPr>
          <p:cNvGrpSpPr/>
          <p:nvPr/>
        </p:nvGrpSpPr>
        <p:grpSpPr>
          <a:xfrm>
            <a:off x="3787065" y="5095276"/>
            <a:ext cx="327735" cy="859688"/>
            <a:chOff x="7707667" y="407465"/>
            <a:chExt cx="327735" cy="859688"/>
          </a:xfrm>
        </p:grpSpPr>
        <p:sp>
          <p:nvSpPr>
            <p:cNvPr id="33" name="순서도: 연결자 32">
              <a:extLst>
                <a:ext uri="{FF2B5EF4-FFF2-40B4-BE49-F238E27FC236}">
                  <a16:creationId xmlns="" xmlns:a16="http://schemas.microsoft.com/office/drawing/2014/main" id="{E8985A5C-6BFE-4F85-B6A6-16C43A49F6C1}"/>
                </a:ext>
              </a:extLst>
            </p:cNvPr>
            <p:cNvSpPr/>
            <p:nvPr/>
          </p:nvSpPr>
          <p:spPr>
            <a:xfrm>
              <a:off x="7707667" y="407465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순서도: 연결자 33">
              <a:extLst>
                <a:ext uri="{FF2B5EF4-FFF2-40B4-BE49-F238E27FC236}">
                  <a16:creationId xmlns="" xmlns:a16="http://schemas.microsoft.com/office/drawing/2014/main" id="{4C29443A-C3CC-4B1C-92F1-AC175D20AADC}"/>
                </a:ext>
              </a:extLst>
            </p:cNvPr>
            <p:cNvSpPr/>
            <p:nvPr/>
          </p:nvSpPr>
          <p:spPr>
            <a:xfrm>
              <a:off x="7707667" y="939418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D3E724DE-8A8B-4D05-A7D0-08D6D03DF1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207598"/>
            <a:ext cx="7722197" cy="556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988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A2B5204-F7D2-45F9-964E-8501F894C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31338"/>
            <a:ext cx="5852172" cy="43799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0736A005-3CBB-442E-B5AF-E5DE33CD6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74" y="1235540"/>
            <a:ext cx="5852172" cy="43799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74CFA7C-174E-467C-A277-12A759C9C8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644765"/>
            <a:ext cx="5852172" cy="4379985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6C57FB04-CB51-4415-B812-466A981AD21E}"/>
              </a:ext>
            </a:extLst>
          </p:cNvPr>
          <p:cNvCxnSpPr>
            <a:cxnSpLocks/>
          </p:cNvCxnSpPr>
          <p:nvPr/>
        </p:nvCxnSpPr>
        <p:spPr>
          <a:xfrm>
            <a:off x="0" y="858715"/>
            <a:ext cx="18288000" cy="0"/>
          </a:xfrm>
          <a:prstGeom prst="line">
            <a:avLst/>
          </a:prstGeom>
          <a:ln w="28575">
            <a:solidFill>
              <a:srgbClr val="4C50BB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양쪽 모서리가 둥근 사각형 34">
            <a:extLst>
              <a:ext uri="{FF2B5EF4-FFF2-40B4-BE49-F238E27FC236}">
                <a16:creationId xmlns="" xmlns:a16="http://schemas.microsoft.com/office/drawing/2014/main" id="{F4591E2B-DEC1-4396-8BD6-D710CA6CB8E1}"/>
              </a:ext>
            </a:extLst>
          </p:cNvPr>
          <p:cNvSpPr/>
          <p:nvPr/>
        </p:nvSpPr>
        <p:spPr>
          <a:xfrm>
            <a:off x="16493338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noFill/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최대거래</a:t>
            </a:r>
          </a:p>
        </p:txBody>
      </p:sp>
      <p:sp>
        <p:nvSpPr>
          <p:cNvPr id="25" name="양쪽 모서리가 둥근 사각형 34">
            <a:extLst>
              <a:ext uri="{FF2B5EF4-FFF2-40B4-BE49-F238E27FC236}">
                <a16:creationId xmlns="" xmlns:a16="http://schemas.microsoft.com/office/drawing/2014/main" id="{FA307B3A-A923-46C5-8C6C-12B271D635E6}"/>
              </a:ext>
            </a:extLst>
          </p:cNvPr>
          <p:cNvSpPr/>
          <p:nvPr/>
        </p:nvSpPr>
        <p:spPr>
          <a:xfrm>
            <a:off x="14718870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rgbClr val="4C50BB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전자상거래액</a:t>
            </a:r>
          </a:p>
        </p:txBody>
      </p:sp>
      <p:sp>
        <p:nvSpPr>
          <p:cNvPr id="26" name="양쪽 모서리가 둥근 사각형 34">
            <a:extLst>
              <a:ext uri="{FF2B5EF4-FFF2-40B4-BE49-F238E27FC236}">
                <a16:creationId xmlns="" xmlns:a16="http://schemas.microsoft.com/office/drawing/2014/main" id="{D26CACFD-0C01-47A3-BE9D-6A82D259CA78}"/>
              </a:ext>
            </a:extLst>
          </p:cNvPr>
          <p:cNvSpPr/>
          <p:nvPr/>
        </p:nvSpPr>
        <p:spPr>
          <a:xfrm>
            <a:off x="12944402" y="475253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noFill/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코로나</a:t>
            </a:r>
            <a:r>
              <a:rPr lang="en-US" altLang="ko-KR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19</a:t>
            </a:r>
            <a:endParaRPr lang="ko-KR" altLang="en-US" sz="1600" dirty="0">
              <a:solidFill>
                <a:schemeClr val="tx1"/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27" name="텍스트 개체 틀 13">
            <a:extLst>
              <a:ext uri="{FF2B5EF4-FFF2-40B4-BE49-F238E27FC236}">
                <a16:creationId xmlns="" xmlns:a16="http://schemas.microsoft.com/office/drawing/2014/main" id="{176DC6E9-4067-4C12-87C6-0511688FF163}"/>
              </a:ext>
            </a:extLst>
          </p:cNvPr>
          <p:cNvSpPr txBox="1">
            <a:spLocks/>
          </p:cNvSpPr>
          <p:nvPr/>
        </p:nvSpPr>
        <p:spPr>
          <a:xfrm>
            <a:off x="152400" y="262390"/>
            <a:ext cx="11277600" cy="52387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eaLnBrk="0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z="3200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800" b="1" kern="0" dirty="0">
                <a:solidFill>
                  <a:srgbClr val="4C50BB"/>
                </a:solidFill>
                <a:latin typeface="메이플스토리" panose="02000300000000000000" pitchFamily="2" charset="-127"/>
                <a:ea typeface="Noto Sans CJK KR" panose="020B0500000000000000" pitchFamily="34" charset="-128"/>
              </a:rPr>
              <a:t>3-1. 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전자상거래 전년대비 거래액 증감률</a:t>
            </a:r>
            <a:endParaRPr lang="ko-KR" sz="2800" kern="0" dirty="0">
              <a:solidFill>
                <a:srgbClr val="4C50BB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51CD5587-0A92-4E80-9F27-534C3D90E2D5}"/>
              </a:ext>
            </a:extLst>
          </p:cNvPr>
          <p:cNvGrpSpPr/>
          <p:nvPr/>
        </p:nvGrpSpPr>
        <p:grpSpPr>
          <a:xfrm>
            <a:off x="877610" y="1889757"/>
            <a:ext cx="327735" cy="859688"/>
            <a:chOff x="7707667" y="407465"/>
            <a:chExt cx="327735" cy="859688"/>
          </a:xfrm>
        </p:grpSpPr>
        <p:sp>
          <p:nvSpPr>
            <p:cNvPr id="39" name="순서도: 연결자 38">
              <a:extLst>
                <a:ext uri="{FF2B5EF4-FFF2-40B4-BE49-F238E27FC236}">
                  <a16:creationId xmlns="" xmlns:a16="http://schemas.microsoft.com/office/drawing/2014/main" id="{75BA77FE-9C9A-40A2-86FA-9D04BFB0F39A}"/>
                </a:ext>
              </a:extLst>
            </p:cNvPr>
            <p:cNvSpPr/>
            <p:nvPr/>
          </p:nvSpPr>
          <p:spPr>
            <a:xfrm>
              <a:off x="7707667" y="407465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순서도: 연결자 39">
              <a:extLst>
                <a:ext uri="{FF2B5EF4-FFF2-40B4-BE49-F238E27FC236}">
                  <a16:creationId xmlns="" xmlns:a16="http://schemas.microsoft.com/office/drawing/2014/main" id="{DEC4C822-2190-49D6-823A-281663AFFD16}"/>
                </a:ext>
              </a:extLst>
            </p:cNvPr>
            <p:cNvSpPr/>
            <p:nvPr/>
          </p:nvSpPr>
          <p:spPr>
            <a:xfrm>
              <a:off x="7707667" y="939418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8E35A31E-233B-4467-B243-67ECB5ACD4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863" y="5958106"/>
            <a:ext cx="5278137" cy="383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5141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0736A005-3CBB-442E-B5AF-E5DE33CD6B9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74" y="1235540"/>
            <a:ext cx="5852172" cy="43799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74CFA7C-174E-467C-A277-12A759C9C83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644765"/>
            <a:ext cx="5852172" cy="43799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A2B5204-F7D2-45F9-964E-8501F894CE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88" y="2071397"/>
            <a:ext cx="7435173" cy="5564763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BB6DEF96-9522-4013-B25C-888EC6ECF16B}"/>
              </a:ext>
            </a:extLst>
          </p:cNvPr>
          <p:cNvCxnSpPr>
            <a:cxnSpLocks/>
          </p:cNvCxnSpPr>
          <p:nvPr/>
        </p:nvCxnSpPr>
        <p:spPr>
          <a:xfrm>
            <a:off x="0" y="858715"/>
            <a:ext cx="18288000" cy="0"/>
          </a:xfrm>
          <a:prstGeom prst="line">
            <a:avLst/>
          </a:prstGeom>
          <a:ln w="28575">
            <a:solidFill>
              <a:srgbClr val="4C50BB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양쪽 모서리가 둥근 사각형 34">
            <a:extLst>
              <a:ext uri="{FF2B5EF4-FFF2-40B4-BE49-F238E27FC236}">
                <a16:creationId xmlns="" xmlns:a16="http://schemas.microsoft.com/office/drawing/2014/main" id="{F382A54A-804C-48F7-9236-B7D93B0F115E}"/>
              </a:ext>
            </a:extLst>
          </p:cNvPr>
          <p:cNvSpPr/>
          <p:nvPr/>
        </p:nvSpPr>
        <p:spPr>
          <a:xfrm>
            <a:off x="16493338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noFill/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최대거래</a:t>
            </a:r>
          </a:p>
        </p:txBody>
      </p:sp>
      <p:sp>
        <p:nvSpPr>
          <p:cNvPr id="20" name="양쪽 모서리가 둥근 사각형 34">
            <a:extLst>
              <a:ext uri="{FF2B5EF4-FFF2-40B4-BE49-F238E27FC236}">
                <a16:creationId xmlns="" xmlns:a16="http://schemas.microsoft.com/office/drawing/2014/main" id="{19A661EB-8E6A-4C71-9C7E-40F968FF7C1C}"/>
              </a:ext>
            </a:extLst>
          </p:cNvPr>
          <p:cNvSpPr/>
          <p:nvPr/>
        </p:nvSpPr>
        <p:spPr>
          <a:xfrm>
            <a:off x="14718870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rgbClr val="4C50BB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전자상거래액</a:t>
            </a:r>
          </a:p>
        </p:txBody>
      </p:sp>
      <p:sp>
        <p:nvSpPr>
          <p:cNvPr id="21" name="양쪽 모서리가 둥근 사각형 34">
            <a:extLst>
              <a:ext uri="{FF2B5EF4-FFF2-40B4-BE49-F238E27FC236}">
                <a16:creationId xmlns="" xmlns:a16="http://schemas.microsoft.com/office/drawing/2014/main" id="{33EEA7EA-EA0B-48EC-9F49-8C898EC8A091}"/>
              </a:ext>
            </a:extLst>
          </p:cNvPr>
          <p:cNvSpPr/>
          <p:nvPr/>
        </p:nvSpPr>
        <p:spPr>
          <a:xfrm>
            <a:off x="12944402" y="475253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noFill/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코로나</a:t>
            </a:r>
            <a:r>
              <a:rPr lang="en-US" altLang="ko-KR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19</a:t>
            </a:r>
            <a:endParaRPr lang="ko-KR" altLang="en-US" sz="1600" dirty="0">
              <a:solidFill>
                <a:schemeClr val="tx1"/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22" name="텍스트 개체 틀 13">
            <a:extLst>
              <a:ext uri="{FF2B5EF4-FFF2-40B4-BE49-F238E27FC236}">
                <a16:creationId xmlns="" xmlns:a16="http://schemas.microsoft.com/office/drawing/2014/main" id="{A7472802-6F3C-4217-B275-878C63825170}"/>
              </a:ext>
            </a:extLst>
          </p:cNvPr>
          <p:cNvSpPr txBox="1">
            <a:spLocks/>
          </p:cNvSpPr>
          <p:nvPr/>
        </p:nvSpPr>
        <p:spPr>
          <a:xfrm>
            <a:off x="152400" y="262390"/>
            <a:ext cx="11277600" cy="52387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eaLnBrk="0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z="3200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800" b="1" kern="0" dirty="0">
                <a:solidFill>
                  <a:srgbClr val="4C50BB"/>
                </a:solidFill>
                <a:latin typeface="메이플스토리" panose="02000300000000000000" pitchFamily="2" charset="-127"/>
                <a:ea typeface="Noto Sans CJK KR" panose="020B0500000000000000" pitchFamily="34" charset="-128"/>
              </a:rPr>
              <a:t>3-1. 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전자상거래 전년대비 </a:t>
            </a:r>
            <a:r>
              <a:rPr lang="ko-KR" altLang="en-US" sz="28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거래액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증감률</a:t>
            </a:r>
            <a:endParaRPr lang="ko-KR" sz="2800" kern="0" dirty="0">
              <a:solidFill>
                <a:srgbClr val="4C50BB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2244D6A0-D7E5-45D8-8249-F0F0663CEC06}"/>
              </a:ext>
            </a:extLst>
          </p:cNvPr>
          <p:cNvGrpSpPr/>
          <p:nvPr/>
        </p:nvGrpSpPr>
        <p:grpSpPr>
          <a:xfrm>
            <a:off x="787704" y="2878872"/>
            <a:ext cx="327735" cy="859688"/>
            <a:chOff x="7707667" y="407465"/>
            <a:chExt cx="327735" cy="859688"/>
          </a:xfrm>
        </p:grpSpPr>
        <p:sp>
          <p:nvSpPr>
            <p:cNvPr id="27" name="순서도: 연결자 26">
              <a:extLst>
                <a:ext uri="{FF2B5EF4-FFF2-40B4-BE49-F238E27FC236}">
                  <a16:creationId xmlns="" xmlns:a16="http://schemas.microsoft.com/office/drawing/2014/main" id="{A241EBEE-8EE2-49D7-A771-88450FA6F151}"/>
                </a:ext>
              </a:extLst>
            </p:cNvPr>
            <p:cNvSpPr/>
            <p:nvPr/>
          </p:nvSpPr>
          <p:spPr>
            <a:xfrm>
              <a:off x="7707667" y="407465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순서도: 연결자 27">
              <a:extLst>
                <a:ext uri="{FF2B5EF4-FFF2-40B4-BE49-F238E27FC236}">
                  <a16:creationId xmlns="" xmlns:a16="http://schemas.microsoft.com/office/drawing/2014/main" id="{AD73142C-F829-4611-AD3F-D6EE2BC5B273}"/>
                </a:ext>
              </a:extLst>
            </p:cNvPr>
            <p:cNvSpPr/>
            <p:nvPr/>
          </p:nvSpPr>
          <p:spPr>
            <a:xfrm>
              <a:off x="7707667" y="939418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0897027-056A-4016-91B3-DDF269910AF3}"/>
              </a:ext>
            </a:extLst>
          </p:cNvPr>
          <p:cNvSpPr txBox="1"/>
          <p:nvPr/>
        </p:nvSpPr>
        <p:spPr>
          <a:xfrm>
            <a:off x="381000" y="1565510"/>
            <a:ext cx="10744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에스코어 드림 8 Heavy"/>
                <a:ea typeface="Noto Sans CJK KR Bold" panose="020B0800000000000000" pitchFamily="34" charset="-127"/>
              </a:rPr>
              <a:t>-</a:t>
            </a:r>
            <a:r>
              <a:rPr lang="ko-KR" altLang="en-US" sz="2400" dirty="0">
                <a:latin typeface="에스코어 드림 8 Heavy"/>
                <a:ea typeface="Noto Sans CJK KR Bold" panose="020B0800000000000000" pitchFamily="34" charset="-127"/>
              </a:rPr>
              <a:t> 10월 전년대비 증감률 30.73% 상승 </a:t>
            </a:r>
            <a:r>
              <a:rPr lang="en-US" altLang="ko-KR" sz="2400" dirty="0">
                <a:latin typeface="에스코어 드림 8 Heavy"/>
                <a:ea typeface="Noto Sans CJK KR Bold" panose="020B0800000000000000" pitchFamily="34" charset="-127"/>
              </a:rPr>
              <a:t>/ </a:t>
            </a:r>
            <a:r>
              <a:rPr lang="ko-KR" altLang="en-US" sz="2400" dirty="0">
                <a:latin typeface="에스코어 드림 8 Heavy"/>
                <a:ea typeface="Noto Sans CJK KR Bold" panose="020B0800000000000000" pitchFamily="34" charset="-127"/>
              </a:rPr>
              <a:t>9월 전년대비 12.1% 상승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AECF3131-F1F0-444C-BEF4-8FD0EF756E4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863" y="5958106"/>
            <a:ext cx="5278137" cy="383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9067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52B63AE5-3BF3-7C40-8E4F-2A8D80D2900B}"/>
              </a:ext>
            </a:extLst>
          </p:cNvPr>
          <p:cNvSpPr/>
          <p:nvPr/>
        </p:nvSpPr>
        <p:spPr>
          <a:xfrm>
            <a:off x="6825096" y="342900"/>
            <a:ext cx="4637808" cy="132343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0" b="1" spc="300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002060"/>
                </a:solidFill>
                <a:latin typeface="Impact" panose="020B0806030902050204" pitchFamily="34" charset="0"/>
                <a:ea typeface="에스코어 드림 9 Black" panose="020B0A03030302020204" pitchFamily="34" charset="-127"/>
              </a:rPr>
              <a:t>CONTENTS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C69E9294-F5DB-4E7A-8D54-87783C239C1B}"/>
              </a:ext>
            </a:extLst>
          </p:cNvPr>
          <p:cNvSpPr txBox="1"/>
          <p:nvPr/>
        </p:nvSpPr>
        <p:spPr>
          <a:xfrm>
            <a:off x="2258861" y="2541822"/>
            <a:ext cx="7257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002060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1. </a:t>
            </a:r>
            <a:r>
              <a:rPr lang="ko-KR" altLang="en-US" sz="32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002060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팀원 소개</a:t>
            </a:r>
            <a:endParaRPr lang="en-US" altLang="ko-KR" sz="3200" b="1" dirty="0">
              <a:ln>
                <a:solidFill>
                  <a:schemeClr val="tx1">
                    <a:alpha val="19000"/>
                  </a:schemeClr>
                </a:solidFill>
              </a:ln>
              <a:solidFill>
                <a:srgbClr val="002060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FF8E1F74-96A7-4969-A8B1-A7B83F9C2C74}"/>
              </a:ext>
            </a:extLst>
          </p:cNvPr>
          <p:cNvGrpSpPr/>
          <p:nvPr/>
        </p:nvGrpSpPr>
        <p:grpSpPr>
          <a:xfrm>
            <a:off x="2263526" y="5753100"/>
            <a:ext cx="7337674" cy="2819400"/>
            <a:chOff x="7140326" y="2400300"/>
            <a:chExt cx="7337674" cy="2819400"/>
          </a:xfrm>
        </p:grpSpPr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2C67653B-9553-480A-969E-41939ABCD74B}"/>
                </a:ext>
              </a:extLst>
            </p:cNvPr>
            <p:cNvSpPr txBox="1"/>
            <p:nvPr/>
          </p:nvSpPr>
          <p:spPr>
            <a:xfrm>
              <a:off x="7140326" y="2400300"/>
              <a:ext cx="72577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tx1">
                        <a:alpha val="19000"/>
                      </a:schemeClr>
                    </a:solidFill>
                  </a:ln>
                  <a:solidFill>
                    <a:srgbClr val="002060"/>
                  </a:solidFill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3. </a:t>
              </a:r>
              <a:r>
                <a:rPr lang="ko-KR" altLang="en-US" sz="3200" b="1" dirty="0">
                  <a:ln>
                    <a:solidFill>
                      <a:schemeClr val="tx1">
                        <a:alpha val="19000"/>
                      </a:schemeClr>
                    </a:solidFill>
                  </a:ln>
                  <a:solidFill>
                    <a:srgbClr val="002060"/>
                  </a:solidFill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데이터 시각화</a:t>
              </a:r>
              <a:endParaRPr lang="en-US" altLang="ko-KR" sz="32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002060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4842775A-B120-4F87-A44B-963640B72038}"/>
                </a:ext>
              </a:extLst>
            </p:cNvPr>
            <p:cNvSpPr txBox="1"/>
            <p:nvPr/>
          </p:nvSpPr>
          <p:spPr>
            <a:xfrm>
              <a:off x="7220281" y="3142577"/>
              <a:ext cx="725771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>
                  <a:ln>
                    <a:solidFill>
                      <a:schemeClr val="tx1">
                        <a:alpha val="19000"/>
                      </a:schemeClr>
                    </a:solidFill>
                  </a:ln>
                  <a:solidFill>
                    <a:srgbClr val="002060"/>
                  </a:solidFill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-1. </a:t>
              </a:r>
              <a:r>
                <a:rPr lang="ko-KR" altLang="en-US" sz="2500" dirty="0">
                  <a:ln>
                    <a:solidFill>
                      <a:schemeClr val="tx1">
                        <a:alpha val="19000"/>
                      </a:schemeClr>
                    </a:solidFill>
                  </a:ln>
                  <a:solidFill>
                    <a:srgbClr val="002060"/>
                  </a:solidFill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전자상거래 거래액 증감 파악</a:t>
              </a:r>
              <a:endParaRPr lang="en-US" altLang="ko-KR" sz="2500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002060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690F607F-039E-45E4-A64D-71477A60526E}"/>
                </a:ext>
              </a:extLst>
            </p:cNvPr>
            <p:cNvSpPr txBox="1"/>
            <p:nvPr/>
          </p:nvSpPr>
          <p:spPr>
            <a:xfrm>
              <a:off x="7220280" y="3960467"/>
              <a:ext cx="725771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>
                  <a:ln>
                    <a:solidFill>
                      <a:schemeClr val="tx1">
                        <a:alpha val="19000"/>
                      </a:schemeClr>
                    </a:solidFill>
                  </a:ln>
                  <a:solidFill>
                    <a:srgbClr val="002060"/>
                  </a:solidFill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-2. </a:t>
              </a:r>
              <a:r>
                <a:rPr lang="ko-KR" altLang="en-US" sz="2500" dirty="0">
                  <a:ln>
                    <a:solidFill>
                      <a:schemeClr val="tx1">
                        <a:alpha val="19000"/>
                      </a:schemeClr>
                    </a:solidFill>
                  </a:ln>
                  <a:solidFill>
                    <a:srgbClr val="002060"/>
                  </a:solidFill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최대 거래 </a:t>
              </a:r>
              <a:r>
                <a:rPr lang="ko-KR" altLang="en-US" sz="2500" dirty="0" err="1">
                  <a:ln>
                    <a:solidFill>
                      <a:schemeClr val="tx1">
                        <a:alpha val="19000"/>
                      </a:schemeClr>
                    </a:solidFill>
                  </a:ln>
                  <a:solidFill>
                    <a:srgbClr val="002060"/>
                  </a:solidFill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상품군</a:t>
              </a:r>
              <a:r>
                <a:rPr lang="ko-KR" altLang="en-US" sz="2500" dirty="0">
                  <a:ln>
                    <a:solidFill>
                      <a:schemeClr val="tx1">
                        <a:alpha val="19000"/>
                      </a:schemeClr>
                    </a:solidFill>
                  </a:ln>
                  <a:solidFill>
                    <a:srgbClr val="002060"/>
                  </a:solidFill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 추출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528B760E-173E-40D9-A4BF-1F43F94CDA61}"/>
                </a:ext>
              </a:extLst>
            </p:cNvPr>
            <p:cNvSpPr txBox="1"/>
            <p:nvPr/>
          </p:nvSpPr>
          <p:spPr>
            <a:xfrm>
              <a:off x="7220280" y="4742646"/>
              <a:ext cx="725771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>
                  <a:ln>
                    <a:solidFill>
                      <a:schemeClr val="tx1">
                        <a:alpha val="19000"/>
                      </a:schemeClr>
                    </a:solidFill>
                  </a:ln>
                  <a:solidFill>
                    <a:srgbClr val="002060"/>
                  </a:solidFill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-3. </a:t>
              </a:r>
              <a:r>
                <a:rPr lang="ko-KR" altLang="en-US" sz="2500" dirty="0" err="1">
                  <a:ln>
                    <a:solidFill>
                      <a:schemeClr val="tx1">
                        <a:alpha val="19000"/>
                      </a:schemeClr>
                    </a:solidFill>
                  </a:ln>
                  <a:solidFill>
                    <a:srgbClr val="002060"/>
                  </a:solidFill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상품군별</a:t>
              </a:r>
              <a:r>
                <a:rPr lang="ko-KR" altLang="en-US" sz="2500" dirty="0">
                  <a:ln>
                    <a:solidFill>
                      <a:schemeClr val="tx1">
                        <a:alpha val="19000"/>
                      </a:schemeClr>
                    </a:solidFill>
                  </a:ln>
                  <a:solidFill>
                    <a:srgbClr val="002060"/>
                  </a:solidFill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 전년대비 거래량 변동 파악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E3118328-629C-4C1F-8138-8EC7C67478FC}"/>
              </a:ext>
            </a:extLst>
          </p:cNvPr>
          <p:cNvGrpSpPr/>
          <p:nvPr/>
        </p:nvGrpSpPr>
        <p:grpSpPr>
          <a:xfrm>
            <a:off x="10515599" y="2552700"/>
            <a:ext cx="7240811" cy="5275852"/>
            <a:chOff x="14031460" y="2247900"/>
            <a:chExt cx="9112063" cy="5275852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EF50CF76-9210-E14A-AB6D-75C4AAA13437}"/>
                </a:ext>
              </a:extLst>
            </p:cNvPr>
            <p:cNvSpPr txBox="1"/>
            <p:nvPr/>
          </p:nvSpPr>
          <p:spPr>
            <a:xfrm>
              <a:off x="14050533" y="5396925"/>
              <a:ext cx="59888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tx1">
                        <a:alpha val="19000"/>
                      </a:schemeClr>
                    </a:solidFill>
                  </a:ln>
                  <a:solidFill>
                    <a:srgbClr val="002060"/>
                  </a:solidFill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6. </a:t>
              </a:r>
              <a:r>
                <a:rPr lang="ko-KR" altLang="en-US" sz="3200" b="1" dirty="0">
                  <a:ln>
                    <a:solidFill>
                      <a:schemeClr val="tx1">
                        <a:alpha val="19000"/>
                      </a:schemeClr>
                    </a:solidFill>
                  </a:ln>
                  <a:solidFill>
                    <a:srgbClr val="002060"/>
                  </a:solidFill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보완 및 </a:t>
              </a:r>
              <a:r>
                <a:rPr lang="ko-KR" altLang="en-US" sz="3200" b="1" dirty="0" err="1">
                  <a:ln>
                    <a:solidFill>
                      <a:schemeClr val="tx1">
                        <a:alpha val="19000"/>
                      </a:schemeClr>
                    </a:solidFill>
                  </a:ln>
                  <a:solidFill>
                    <a:srgbClr val="002060"/>
                  </a:solidFill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느낀점</a:t>
              </a:r>
              <a:endParaRPr kumimoji="1" lang="x-none" altLang="en-US" sz="2000" dirty="0">
                <a:solidFill>
                  <a:srgbClr val="00206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D1CCB050-A42A-4C6C-98CE-A9A4B09506B3}"/>
                </a:ext>
              </a:extLst>
            </p:cNvPr>
            <p:cNvSpPr txBox="1"/>
            <p:nvPr/>
          </p:nvSpPr>
          <p:spPr>
            <a:xfrm>
              <a:off x="14074506" y="6938977"/>
              <a:ext cx="90690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tx1">
                        <a:alpha val="19000"/>
                      </a:schemeClr>
                    </a:solidFill>
                  </a:ln>
                  <a:solidFill>
                    <a:srgbClr val="002060"/>
                  </a:solidFill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7. Q&amp;A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D0B46056-0EA6-4598-8221-98AF3A0A4637}"/>
                </a:ext>
              </a:extLst>
            </p:cNvPr>
            <p:cNvSpPr txBox="1"/>
            <p:nvPr/>
          </p:nvSpPr>
          <p:spPr>
            <a:xfrm>
              <a:off x="14031460" y="2247900"/>
              <a:ext cx="72577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tx1">
                        <a:alpha val="19000"/>
                      </a:schemeClr>
                    </a:solidFill>
                  </a:ln>
                  <a:solidFill>
                    <a:srgbClr val="002060"/>
                  </a:solidFill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4. </a:t>
              </a:r>
              <a:r>
                <a:rPr lang="ko-KR" altLang="en-US" sz="3200" b="1" dirty="0">
                  <a:ln>
                    <a:solidFill>
                      <a:schemeClr val="tx1">
                        <a:alpha val="19000"/>
                      </a:schemeClr>
                    </a:solidFill>
                  </a:ln>
                  <a:solidFill>
                    <a:srgbClr val="002060"/>
                  </a:solidFill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데이터 패턴도출</a:t>
              </a:r>
              <a:endParaRPr lang="en-US" altLang="ko-KR" sz="32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002060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526B79BB-3279-4B6C-88B5-348BFB333375}"/>
                </a:ext>
              </a:extLst>
            </p:cNvPr>
            <p:cNvSpPr txBox="1"/>
            <p:nvPr/>
          </p:nvSpPr>
          <p:spPr>
            <a:xfrm>
              <a:off x="14057684" y="3756275"/>
              <a:ext cx="59888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tx1">
                        <a:alpha val="19000"/>
                      </a:schemeClr>
                    </a:solidFill>
                  </a:ln>
                  <a:solidFill>
                    <a:srgbClr val="002060"/>
                  </a:solidFill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5. </a:t>
              </a:r>
              <a:r>
                <a:rPr lang="ko-KR" altLang="en-US" sz="3200" b="1" dirty="0">
                  <a:ln>
                    <a:solidFill>
                      <a:schemeClr val="tx1">
                        <a:alpha val="19000"/>
                      </a:schemeClr>
                    </a:solidFill>
                  </a:ln>
                  <a:solidFill>
                    <a:srgbClr val="002060"/>
                  </a:solidFill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인사이트</a:t>
              </a:r>
              <a:r>
                <a:rPr lang="en-US" altLang="ko-KR" sz="3200" b="1" dirty="0">
                  <a:ln>
                    <a:solidFill>
                      <a:schemeClr val="tx1">
                        <a:alpha val="19000"/>
                      </a:schemeClr>
                    </a:solidFill>
                  </a:ln>
                  <a:solidFill>
                    <a:srgbClr val="002060"/>
                  </a:solidFill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 </a:t>
              </a:r>
              <a:r>
                <a:rPr lang="ko-KR" altLang="en-US" sz="3200" b="1" dirty="0">
                  <a:ln>
                    <a:solidFill>
                      <a:schemeClr val="tx1">
                        <a:alpha val="19000"/>
                      </a:schemeClr>
                    </a:solidFill>
                  </a:ln>
                  <a:solidFill>
                    <a:srgbClr val="002060"/>
                  </a:solidFill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발견</a:t>
              </a:r>
              <a:endParaRPr kumimoji="1" lang="x-none" altLang="en-US" sz="20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0047BD7B-37A7-41A5-9E4A-0A49AFF1D745}"/>
              </a:ext>
            </a:extLst>
          </p:cNvPr>
          <p:cNvGrpSpPr/>
          <p:nvPr/>
        </p:nvGrpSpPr>
        <p:grpSpPr>
          <a:xfrm>
            <a:off x="2258860" y="3695700"/>
            <a:ext cx="7361389" cy="1560167"/>
            <a:chOff x="2258860" y="3695700"/>
            <a:chExt cx="7361389" cy="1560167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6027B75F-CC0F-482B-8404-7F37662A595A}"/>
                </a:ext>
              </a:extLst>
            </p:cNvPr>
            <p:cNvSpPr txBox="1"/>
            <p:nvPr/>
          </p:nvSpPr>
          <p:spPr>
            <a:xfrm>
              <a:off x="2258860" y="3695700"/>
              <a:ext cx="72577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tx1">
                        <a:alpha val="19000"/>
                      </a:schemeClr>
                    </a:solidFill>
                  </a:ln>
                  <a:solidFill>
                    <a:srgbClr val="002060"/>
                  </a:solidFill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2. </a:t>
              </a:r>
              <a:r>
                <a:rPr lang="ko-KR" altLang="en-US" sz="3200" b="1" dirty="0">
                  <a:ln>
                    <a:solidFill>
                      <a:schemeClr val="tx1">
                        <a:alpha val="19000"/>
                      </a:schemeClr>
                    </a:solidFill>
                  </a:ln>
                  <a:solidFill>
                    <a:srgbClr val="002060"/>
                  </a:solidFill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프로젝트 소개</a:t>
              </a:r>
              <a:endParaRPr lang="en-US" altLang="ko-KR" sz="32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002060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0895CFDF-F7C1-4909-8129-A40D2D978956}"/>
                </a:ext>
              </a:extLst>
            </p:cNvPr>
            <p:cNvSpPr txBox="1"/>
            <p:nvPr/>
          </p:nvSpPr>
          <p:spPr>
            <a:xfrm>
              <a:off x="2362530" y="4280475"/>
              <a:ext cx="725771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>
                  <a:ln>
                    <a:solidFill>
                      <a:schemeClr val="tx1">
                        <a:alpha val="19000"/>
                      </a:schemeClr>
                    </a:solidFill>
                  </a:ln>
                  <a:solidFill>
                    <a:srgbClr val="002060"/>
                  </a:solidFill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-1. </a:t>
              </a:r>
              <a:r>
                <a:rPr lang="ko-KR" altLang="en-US" sz="2500" dirty="0">
                  <a:ln>
                    <a:solidFill>
                      <a:schemeClr val="tx1">
                        <a:alpha val="19000"/>
                      </a:schemeClr>
                    </a:solidFill>
                  </a:ln>
                  <a:solidFill>
                    <a:srgbClr val="002060"/>
                  </a:solidFill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프로젝트 목표 및 수행방향</a:t>
              </a:r>
              <a:endParaRPr lang="en-US" altLang="ko-KR" sz="2500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002060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3B9AB2E1-C2E5-4E7A-947D-7946AF605251}"/>
                </a:ext>
              </a:extLst>
            </p:cNvPr>
            <p:cNvSpPr txBox="1"/>
            <p:nvPr/>
          </p:nvSpPr>
          <p:spPr>
            <a:xfrm>
              <a:off x="2362530" y="4778813"/>
              <a:ext cx="725771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>
                  <a:ln>
                    <a:solidFill>
                      <a:schemeClr val="tx1">
                        <a:alpha val="19000"/>
                      </a:schemeClr>
                    </a:solidFill>
                  </a:ln>
                  <a:solidFill>
                    <a:srgbClr val="002060"/>
                  </a:solidFill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-2. </a:t>
              </a:r>
              <a:r>
                <a:rPr lang="ko-KR" altLang="en-US" sz="2500" dirty="0">
                  <a:ln>
                    <a:solidFill>
                      <a:schemeClr val="tx1">
                        <a:alpha val="19000"/>
                      </a:schemeClr>
                    </a:solidFill>
                  </a:ln>
                  <a:solidFill>
                    <a:srgbClr val="002060"/>
                  </a:solidFill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데이터 수집 </a:t>
              </a:r>
              <a:r>
                <a:rPr lang="en-US" altLang="ko-KR" sz="2500" dirty="0">
                  <a:ln>
                    <a:solidFill>
                      <a:schemeClr val="tx1">
                        <a:alpha val="19000"/>
                      </a:schemeClr>
                    </a:solidFill>
                  </a:ln>
                  <a:solidFill>
                    <a:srgbClr val="002060"/>
                  </a:solidFill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(</a:t>
              </a:r>
              <a:r>
                <a:rPr lang="ko-KR" altLang="en-US" sz="2500" dirty="0" err="1">
                  <a:ln>
                    <a:solidFill>
                      <a:schemeClr val="tx1">
                        <a:alpha val="19000"/>
                      </a:schemeClr>
                    </a:solidFill>
                  </a:ln>
                  <a:solidFill>
                    <a:srgbClr val="002060"/>
                  </a:solidFill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전처리</a:t>
              </a:r>
              <a:r>
                <a:rPr lang="en-US" altLang="ko-KR" sz="2500" dirty="0">
                  <a:ln>
                    <a:solidFill>
                      <a:schemeClr val="tx1">
                        <a:alpha val="19000"/>
                      </a:schemeClr>
                    </a:solidFill>
                  </a:ln>
                  <a:solidFill>
                    <a:srgbClr val="002060"/>
                  </a:solidFill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397604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A2B5204-F7D2-45F9-964E-8501F894CE0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31338"/>
            <a:ext cx="5852172" cy="43799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74CFA7C-174E-467C-A277-12A759C9C83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644765"/>
            <a:ext cx="5852172" cy="437998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B64A9A89-D24D-4845-B2E4-BABE93F6FB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111782"/>
            <a:ext cx="7435174" cy="5564763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83941111-8353-4D8F-B7FB-B425D3984C88}"/>
              </a:ext>
            </a:extLst>
          </p:cNvPr>
          <p:cNvCxnSpPr>
            <a:cxnSpLocks/>
          </p:cNvCxnSpPr>
          <p:nvPr/>
        </p:nvCxnSpPr>
        <p:spPr>
          <a:xfrm>
            <a:off x="0" y="858715"/>
            <a:ext cx="18288000" cy="0"/>
          </a:xfrm>
          <a:prstGeom prst="line">
            <a:avLst/>
          </a:prstGeom>
          <a:ln w="28575">
            <a:solidFill>
              <a:srgbClr val="4C50BB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양쪽 모서리가 둥근 사각형 34">
            <a:extLst>
              <a:ext uri="{FF2B5EF4-FFF2-40B4-BE49-F238E27FC236}">
                <a16:creationId xmlns="" xmlns:a16="http://schemas.microsoft.com/office/drawing/2014/main" id="{0070F383-7EF8-40D1-BC1C-2B7A0A014122}"/>
              </a:ext>
            </a:extLst>
          </p:cNvPr>
          <p:cNvSpPr/>
          <p:nvPr/>
        </p:nvSpPr>
        <p:spPr>
          <a:xfrm>
            <a:off x="16493338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noFill/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최대거래</a:t>
            </a:r>
          </a:p>
        </p:txBody>
      </p:sp>
      <p:sp>
        <p:nvSpPr>
          <p:cNvPr id="22" name="양쪽 모서리가 둥근 사각형 34">
            <a:extLst>
              <a:ext uri="{FF2B5EF4-FFF2-40B4-BE49-F238E27FC236}">
                <a16:creationId xmlns="" xmlns:a16="http://schemas.microsoft.com/office/drawing/2014/main" id="{6F8AD7A2-C3AD-4457-B13C-E7BCFBD4B8B1}"/>
              </a:ext>
            </a:extLst>
          </p:cNvPr>
          <p:cNvSpPr/>
          <p:nvPr/>
        </p:nvSpPr>
        <p:spPr>
          <a:xfrm>
            <a:off x="14718870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rgbClr val="4C50BB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전자상거래액</a:t>
            </a:r>
          </a:p>
        </p:txBody>
      </p:sp>
      <p:sp>
        <p:nvSpPr>
          <p:cNvPr id="23" name="양쪽 모서리가 둥근 사각형 34">
            <a:extLst>
              <a:ext uri="{FF2B5EF4-FFF2-40B4-BE49-F238E27FC236}">
                <a16:creationId xmlns="" xmlns:a16="http://schemas.microsoft.com/office/drawing/2014/main" id="{5C462006-866E-4240-A8C7-3F0421EC49E4}"/>
              </a:ext>
            </a:extLst>
          </p:cNvPr>
          <p:cNvSpPr/>
          <p:nvPr/>
        </p:nvSpPr>
        <p:spPr>
          <a:xfrm>
            <a:off x="12944402" y="475253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noFill/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코로나</a:t>
            </a:r>
            <a:r>
              <a:rPr lang="en-US" altLang="ko-KR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19</a:t>
            </a:r>
            <a:endParaRPr lang="ko-KR" altLang="en-US" sz="1600" dirty="0">
              <a:solidFill>
                <a:schemeClr val="tx1"/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24" name="텍스트 개체 틀 13">
            <a:extLst>
              <a:ext uri="{FF2B5EF4-FFF2-40B4-BE49-F238E27FC236}">
                <a16:creationId xmlns="" xmlns:a16="http://schemas.microsoft.com/office/drawing/2014/main" id="{D2583DD1-8C39-40E8-8FE4-ED1DA0F10B79}"/>
              </a:ext>
            </a:extLst>
          </p:cNvPr>
          <p:cNvSpPr txBox="1">
            <a:spLocks/>
          </p:cNvSpPr>
          <p:nvPr/>
        </p:nvSpPr>
        <p:spPr>
          <a:xfrm>
            <a:off x="152400" y="262390"/>
            <a:ext cx="11277600" cy="52387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eaLnBrk="0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z="3200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800" b="1" kern="0" dirty="0">
                <a:solidFill>
                  <a:srgbClr val="4C50BB"/>
                </a:solidFill>
                <a:latin typeface="메이플스토리" panose="02000300000000000000" pitchFamily="2" charset="-127"/>
                <a:ea typeface="Noto Sans CJK KR" panose="020B0500000000000000" pitchFamily="34" charset="-128"/>
              </a:rPr>
              <a:t>3-1. 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전자상거래 전년대비 거래액 증감률</a:t>
            </a:r>
            <a:endParaRPr lang="ko-KR" sz="2800" kern="0" dirty="0">
              <a:solidFill>
                <a:srgbClr val="4C50BB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27EABAC7-FFF2-4914-A921-255E0E45DF18}"/>
              </a:ext>
            </a:extLst>
          </p:cNvPr>
          <p:cNvGrpSpPr/>
          <p:nvPr/>
        </p:nvGrpSpPr>
        <p:grpSpPr>
          <a:xfrm>
            <a:off x="7620000" y="1898526"/>
            <a:ext cx="327735" cy="859688"/>
            <a:chOff x="7707667" y="407465"/>
            <a:chExt cx="327735" cy="859688"/>
          </a:xfrm>
        </p:grpSpPr>
        <p:sp>
          <p:nvSpPr>
            <p:cNvPr id="29" name="순서도: 연결자 28">
              <a:extLst>
                <a:ext uri="{FF2B5EF4-FFF2-40B4-BE49-F238E27FC236}">
                  <a16:creationId xmlns="" xmlns:a16="http://schemas.microsoft.com/office/drawing/2014/main" id="{6BE97664-3321-4468-92FA-DAFAE7AA3D79}"/>
                </a:ext>
              </a:extLst>
            </p:cNvPr>
            <p:cNvSpPr/>
            <p:nvPr/>
          </p:nvSpPr>
          <p:spPr>
            <a:xfrm>
              <a:off x="7707667" y="407465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순서도: 연결자 29">
              <a:extLst>
                <a:ext uri="{FF2B5EF4-FFF2-40B4-BE49-F238E27FC236}">
                  <a16:creationId xmlns="" xmlns:a16="http://schemas.microsoft.com/office/drawing/2014/main" id="{A14421B3-B04D-41DD-A204-85EBA53CFE81}"/>
                </a:ext>
              </a:extLst>
            </p:cNvPr>
            <p:cNvSpPr/>
            <p:nvPr/>
          </p:nvSpPr>
          <p:spPr>
            <a:xfrm>
              <a:off x="7707667" y="939418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0AD1F1C7-49FD-41D5-876C-849B4D42D75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863" y="5958106"/>
            <a:ext cx="5278137" cy="383359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EFEC68C-0213-42C7-B315-C6E4EB90B836}"/>
              </a:ext>
            </a:extLst>
          </p:cNvPr>
          <p:cNvSpPr txBox="1"/>
          <p:nvPr/>
        </p:nvSpPr>
        <p:spPr>
          <a:xfrm>
            <a:off x="8199742" y="6736390"/>
            <a:ext cx="91554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atin typeface="에스코어 드림 8 Heavy"/>
                <a:ea typeface="Noto Sans CJK KR Bold" panose="020B0800000000000000" pitchFamily="34" charset="-127"/>
              </a:rPr>
              <a:t>9월 전년대비 </a:t>
            </a:r>
            <a:r>
              <a:rPr lang="ko-KR" altLang="en-US" sz="2400" dirty="0" err="1">
                <a:latin typeface="에스코어 드림 8 Heavy"/>
                <a:ea typeface="Noto Sans CJK KR Bold" panose="020B0800000000000000" pitchFamily="34" charset="-127"/>
              </a:rPr>
              <a:t>거래율</a:t>
            </a:r>
            <a:r>
              <a:rPr lang="ko-KR" altLang="en-US" sz="2400" dirty="0">
                <a:latin typeface="에스코어 드림 8 Heavy"/>
                <a:ea typeface="Noto Sans CJK KR Bold" panose="020B0800000000000000" pitchFamily="34" charset="-127"/>
              </a:rPr>
              <a:t> 24.74% 상승</a:t>
            </a:r>
            <a:endParaRPr lang="en-US" altLang="ko-KR" sz="2400" dirty="0">
              <a:latin typeface="에스코어 드림 8 Heavy"/>
              <a:ea typeface="Noto Sans CJK KR Bold" panose="020B0800000000000000" pitchFamily="34" charset="-127"/>
            </a:endParaRPr>
          </a:p>
          <a:p>
            <a:pPr marL="342900" indent="-342900">
              <a:buFontTx/>
              <a:buChar char="-"/>
            </a:pPr>
            <a:endParaRPr lang="ko-KR" altLang="en-US" sz="2400" dirty="0">
              <a:latin typeface="에스코어 드림 8 Heavy"/>
              <a:ea typeface="Noto Sans CJK KR Bold" panose="020B0800000000000000" pitchFamily="34" charset="-127"/>
            </a:endParaRPr>
          </a:p>
          <a:p>
            <a:r>
              <a:rPr lang="en-US" altLang="ko-KR" sz="2400" dirty="0">
                <a:latin typeface="에스코어 드림 8 Heavy"/>
                <a:ea typeface="Noto Sans CJK KR Bold" panose="020B0800000000000000" pitchFamily="34" charset="-127"/>
              </a:rPr>
              <a:t>-</a:t>
            </a:r>
            <a:r>
              <a:rPr lang="ko-KR" altLang="en-US" sz="2400" dirty="0">
                <a:latin typeface="에스코어 드림 8 Heavy"/>
                <a:ea typeface="Noto Sans CJK KR Bold" panose="020B0800000000000000" pitchFamily="34" charset="-127"/>
              </a:rPr>
              <a:t>  7월 전년대비 17.09% 상승</a:t>
            </a:r>
          </a:p>
        </p:txBody>
      </p:sp>
    </p:spTree>
    <p:extLst>
      <p:ext uri="{BB962C8B-B14F-4D97-AF65-F5344CB8AC3E}">
        <p14:creationId xmlns:p14="http://schemas.microsoft.com/office/powerpoint/2010/main" val="76395146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A2B5204-F7D2-45F9-964E-8501F894CE0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31338"/>
            <a:ext cx="5852172" cy="43799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0736A005-3CBB-442E-B5AF-E5DE33CD6B9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74" y="1235540"/>
            <a:ext cx="5852172" cy="437998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E6C54C4C-039A-4179-9B1C-EBD6141028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459989"/>
            <a:ext cx="7435172" cy="5564762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3EE098FD-4C6D-4B7E-863D-081B351E39AF}"/>
              </a:ext>
            </a:extLst>
          </p:cNvPr>
          <p:cNvCxnSpPr>
            <a:cxnSpLocks/>
          </p:cNvCxnSpPr>
          <p:nvPr/>
        </p:nvCxnSpPr>
        <p:spPr>
          <a:xfrm>
            <a:off x="0" y="858715"/>
            <a:ext cx="18288000" cy="0"/>
          </a:xfrm>
          <a:prstGeom prst="line">
            <a:avLst/>
          </a:prstGeom>
          <a:ln w="28575">
            <a:solidFill>
              <a:srgbClr val="4C50BB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양쪽 모서리가 둥근 사각형 34">
            <a:extLst>
              <a:ext uri="{FF2B5EF4-FFF2-40B4-BE49-F238E27FC236}">
                <a16:creationId xmlns="" xmlns:a16="http://schemas.microsoft.com/office/drawing/2014/main" id="{5F9F48B5-40A8-4B93-BF0F-983C85AF5A26}"/>
              </a:ext>
            </a:extLst>
          </p:cNvPr>
          <p:cNvSpPr/>
          <p:nvPr/>
        </p:nvSpPr>
        <p:spPr>
          <a:xfrm>
            <a:off x="16493338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noFill/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최대거래</a:t>
            </a:r>
          </a:p>
        </p:txBody>
      </p:sp>
      <p:sp>
        <p:nvSpPr>
          <p:cNvPr id="22" name="양쪽 모서리가 둥근 사각형 34">
            <a:extLst>
              <a:ext uri="{FF2B5EF4-FFF2-40B4-BE49-F238E27FC236}">
                <a16:creationId xmlns="" xmlns:a16="http://schemas.microsoft.com/office/drawing/2014/main" id="{40570759-4740-408A-824D-86127FFF9C6E}"/>
              </a:ext>
            </a:extLst>
          </p:cNvPr>
          <p:cNvSpPr/>
          <p:nvPr/>
        </p:nvSpPr>
        <p:spPr>
          <a:xfrm>
            <a:off x="14718870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rgbClr val="4C50BB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전자상거래액</a:t>
            </a:r>
          </a:p>
        </p:txBody>
      </p:sp>
      <p:sp>
        <p:nvSpPr>
          <p:cNvPr id="23" name="양쪽 모서리가 둥근 사각형 34">
            <a:extLst>
              <a:ext uri="{FF2B5EF4-FFF2-40B4-BE49-F238E27FC236}">
                <a16:creationId xmlns="" xmlns:a16="http://schemas.microsoft.com/office/drawing/2014/main" id="{A2FF7395-AC48-4E13-9CEB-1D1A68DE9007}"/>
              </a:ext>
            </a:extLst>
          </p:cNvPr>
          <p:cNvSpPr/>
          <p:nvPr/>
        </p:nvSpPr>
        <p:spPr>
          <a:xfrm>
            <a:off x="12944402" y="475253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noFill/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코로나</a:t>
            </a:r>
            <a:r>
              <a:rPr lang="en-US" altLang="ko-KR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19</a:t>
            </a:r>
            <a:endParaRPr lang="ko-KR" altLang="en-US" sz="1600" dirty="0">
              <a:solidFill>
                <a:schemeClr val="tx1"/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24" name="텍스트 개체 틀 13">
            <a:extLst>
              <a:ext uri="{FF2B5EF4-FFF2-40B4-BE49-F238E27FC236}">
                <a16:creationId xmlns="" xmlns:a16="http://schemas.microsoft.com/office/drawing/2014/main" id="{44999FEC-3035-43B9-871C-2AA97C735348}"/>
              </a:ext>
            </a:extLst>
          </p:cNvPr>
          <p:cNvSpPr txBox="1">
            <a:spLocks/>
          </p:cNvSpPr>
          <p:nvPr/>
        </p:nvSpPr>
        <p:spPr>
          <a:xfrm>
            <a:off x="152400" y="262390"/>
            <a:ext cx="11277600" cy="52387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eaLnBrk="0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z="3200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800" b="1" kern="0" dirty="0">
                <a:solidFill>
                  <a:srgbClr val="4C50BB"/>
                </a:solidFill>
                <a:latin typeface="메이플스토리" panose="02000300000000000000" pitchFamily="2" charset="-127"/>
                <a:ea typeface="Noto Sans CJK KR" panose="020B0500000000000000" pitchFamily="34" charset="-128"/>
              </a:rPr>
              <a:t>3-1. 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전자상거래 전년대비 거래액 증감률</a:t>
            </a:r>
            <a:endParaRPr lang="ko-KR" sz="2800" kern="0" dirty="0">
              <a:solidFill>
                <a:srgbClr val="4C50BB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EE54FC97-B5CF-4C7C-A7BB-C87939FD973A}"/>
              </a:ext>
            </a:extLst>
          </p:cNvPr>
          <p:cNvGrpSpPr/>
          <p:nvPr/>
        </p:nvGrpSpPr>
        <p:grpSpPr>
          <a:xfrm>
            <a:off x="1055331" y="5278665"/>
            <a:ext cx="327735" cy="859688"/>
            <a:chOff x="7707667" y="407465"/>
            <a:chExt cx="327735" cy="859688"/>
          </a:xfrm>
        </p:grpSpPr>
        <p:sp>
          <p:nvSpPr>
            <p:cNvPr id="29" name="순서도: 연결자 28">
              <a:extLst>
                <a:ext uri="{FF2B5EF4-FFF2-40B4-BE49-F238E27FC236}">
                  <a16:creationId xmlns="" xmlns:a16="http://schemas.microsoft.com/office/drawing/2014/main" id="{4D1CE4A5-BD62-4382-9CD7-397BC439E32F}"/>
                </a:ext>
              </a:extLst>
            </p:cNvPr>
            <p:cNvSpPr/>
            <p:nvPr/>
          </p:nvSpPr>
          <p:spPr>
            <a:xfrm>
              <a:off x="7707667" y="407465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순서도: 연결자 29">
              <a:extLst>
                <a:ext uri="{FF2B5EF4-FFF2-40B4-BE49-F238E27FC236}">
                  <a16:creationId xmlns="" xmlns:a16="http://schemas.microsoft.com/office/drawing/2014/main" id="{DDBEE068-0ACC-497C-8C93-96C3F90912E7}"/>
                </a:ext>
              </a:extLst>
            </p:cNvPr>
            <p:cNvSpPr/>
            <p:nvPr/>
          </p:nvSpPr>
          <p:spPr>
            <a:xfrm>
              <a:off x="7707667" y="939418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9860FA25-20E4-49A2-8CC2-FA82F2B6D48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863" y="5958106"/>
            <a:ext cx="5278137" cy="383359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4D801410-F97E-49F4-81F0-8E45E083ED17}"/>
              </a:ext>
            </a:extLst>
          </p:cNvPr>
          <p:cNvSpPr txBox="1"/>
          <p:nvPr/>
        </p:nvSpPr>
        <p:spPr>
          <a:xfrm>
            <a:off x="8609244" y="6793348"/>
            <a:ext cx="91554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smtClean="0">
                <a:latin typeface="에스코어 드림 8 Heavy"/>
                <a:ea typeface="Noto Sans CJK KR Bold" panose="020B0800000000000000" pitchFamily="34" charset="-127"/>
              </a:rPr>
              <a:t>2</a:t>
            </a:r>
            <a:r>
              <a:rPr lang="ko-KR" altLang="en-US" sz="2400" dirty="0">
                <a:latin typeface="에스코어 드림 8 Heavy"/>
                <a:ea typeface="Noto Sans CJK KR Bold" panose="020B0800000000000000" pitchFamily="34" charset="-127"/>
              </a:rPr>
              <a:t>, 12월 전년대비 </a:t>
            </a:r>
            <a:r>
              <a:rPr lang="ko-KR" altLang="en-US" sz="2400" dirty="0" err="1">
                <a:latin typeface="에스코어 드림 8 Heavy"/>
                <a:ea typeface="Noto Sans CJK KR Bold" panose="020B0800000000000000" pitchFamily="34" charset="-127"/>
              </a:rPr>
              <a:t>거래율</a:t>
            </a:r>
            <a:r>
              <a:rPr lang="ko-KR" altLang="en-US" sz="2400" dirty="0">
                <a:latin typeface="에스코어 드림 8 Heavy"/>
                <a:ea typeface="Noto Sans CJK KR Bold" panose="020B0800000000000000" pitchFamily="34" charset="-127"/>
              </a:rPr>
              <a:t> 각각23.58, 23.73% </a:t>
            </a:r>
            <a:r>
              <a:rPr lang="ko-KR" altLang="en-US" sz="2400" dirty="0" smtClean="0">
                <a:latin typeface="에스코어 드림 8 Heavy"/>
                <a:ea typeface="Noto Sans CJK KR Bold" panose="020B0800000000000000" pitchFamily="34" charset="-127"/>
              </a:rPr>
              <a:t>상승</a:t>
            </a:r>
            <a:endParaRPr lang="en-US" altLang="ko-KR" sz="2400" dirty="0" smtClean="0">
              <a:latin typeface="에스코어 드림 8 Heavy"/>
              <a:ea typeface="Noto Sans CJK KR Bold" panose="020B0800000000000000" pitchFamily="34" charset="-127"/>
            </a:endParaRPr>
          </a:p>
          <a:p>
            <a:pPr marL="342900" indent="-342900">
              <a:buFontTx/>
              <a:buChar char="-"/>
            </a:pPr>
            <a:endParaRPr lang="ko-KR" altLang="en-US" sz="2400" dirty="0">
              <a:latin typeface="에스코어 드림 8 Heavy"/>
              <a:ea typeface="Noto Sans CJK KR Bold" panose="020B0800000000000000" pitchFamily="34" charset="-127"/>
            </a:endParaRPr>
          </a:p>
          <a:p>
            <a:r>
              <a:rPr lang="en-US" altLang="ko-KR" sz="2400" dirty="0">
                <a:latin typeface="에스코어 드림 8 Heavy"/>
                <a:ea typeface="Noto Sans CJK KR Bold" panose="020B0800000000000000" pitchFamily="34" charset="-127"/>
              </a:rPr>
              <a:t>-</a:t>
            </a:r>
            <a:r>
              <a:rPr lang="ko-KR" altLang="en-US" sz="2400" dirty="0">
                <a:latin typeface="에스코어 드림 8 Heavy"/>
                <a:ea typeface="Noto Sans CJK KR Bold" panose="020B0800000000000000" pitchFamily="34" charset="-127"/>
              </a:rPr>
              <a:t> 3월 전년대비 11.32% 상승</a:t>
            </a:r>
          </a:p>
        </p:txBody>
      </p:sp>
    </p:spTree>
    <p:extLst>
      <p:ext uri="{BB962C8B-B14F-4D97-AF65-F5344CB8AC3E}">
        <p14:creationId xmlns:p14="http://schemas.microsoft.com/office/powerpoint/2010/main" val="7780240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A2B5204-F7D2-45F9-964E-8501F894CE0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31338"/>
            <a:ext cx="5852172" cy="43799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0736A005-3CBB-442E-B5AF-E5DE33CD6B9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881" y="700172"/>
            <a:ext cx="5852172" cy="43799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74CFA7C-174E-467C-A277-12A759C9C83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644765"/>
            <a:ext cx="5852172" cy="4379985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D97C6509-A30B-4487-A757-9B560280D4B5}"/>
              </a:ext>
            </a:extLst>
          </p:cNvPr>
          <p:cNvCxnSpPr>
            <a:cxnSpLocks/>
          </p:cNvCxnSpPr>
          <p:nvPr/>
        </p:nvCxnSpPr>
        <p:spPr>
          <a:xfrm>
            <a:off x="0" y="858715"/>
            <a:ext cx="18288000" cy="0"/>
          </a:xfrm>
          <a:prstGeom prst="line">
            <a:avLst/>
          </a:prstGeom>
          <a:ln w="28575">
            <a:solidFill>
              <a:srgbClr val="4C50BB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양쪽 모서리가 둥근 사각형 34">
            <a:extLst>
              <a:ext uri="{FF2B5EF4-FFF2-40B4-BE49-F238E27FC236}">
                <a16:creationId xmlns="" xmlns:a16="http://schemas.microsoft.com/office/drawing/2014/main" id="{511B2DFE-02F1-4618-AEA1-515CF1531F38}"/>
              </a:ext>
            </a:extLst>
          </p:cNvPr>
          <p:cNvSpPr/>
          <p:nvPr/>
        </p:nvSpPr>
        <p:spPr>
          <a:xfrm>
            <a:off x="16493338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noFill/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최대거래</a:t>
            </a:r>
          </a:p>
        </p:txBody>
      </p:sp>
      <p:sp>
        <p:nvSpPr>
          <p:cNvPr id="21" name="양쪽 모서리가 둥근 사각형 34">
            <a:extLst>
              <a:ext uri="{FF2B5EF4-FFF2-40B4-BE49-F238E27FC236}">
                <a16:creationId xmlns="" xmlns:a16="http://schemas.microsoft.com/office/drawing/2014/main" id="{1464EB20-8F51-44F8-A2CC-A7ADCBFF11C7}"/>
              </a:ext>
            </a:extLst>
          </p:cNvPr>
          <p:cNvSpPr/>
          <p:nvPr/>
        </p:nvSpPr>
        <p:spPr>
          <a:xfrm>
            <a:off x="14718870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rgbClr val="4C50BB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전자상거래액</a:t>
            </a:r>
          </a:p>
        </p:txBody>
      </p:sp>
      <p:sp>
        <p:nvSpPr>
          <p:cNvPr id="22" name="양쪽 모서리가 둥근 사각형 34">
            <a:extLst>
              <a:ext uri="{FF2B5EF4-FFF2-40B4-BE49-F238E27FC236}">
                <a16:creationId xmlns="" xmlns:a16="http://schemas.microsoft.com/office/drawing/2014/main" id="{D8CA1FA6-70EC-48AB-9541-30307A6EF876}"/>
              </a:ext>
            </a:extLst>
          </p:cNvPr>
          <p:cNvSpPr/>
          <p:nvPr/>
        </p:nvSpPr>
        <p:spPr>
          <a:xfrm>
            <a:off x="12944402" y="475253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noFill/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코로나</a:t>
            </a:r>
            <a:r>
              <a:rPr lang="en-US" altLang="ko-KR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19</a:t>
            </a:r>
            <a:endParaRPr lang="ko-KR" altLang="en-US" sz="1600" dirty="0">
              <a:solidFill>
                <a:schemeClr val="tx1"/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23" name="텍스트 개체 틀 13">
            <a:extLst>
              <a:ext uri="{FF2B5EF4-FFF2-40B4-BE49-F238E27FC236}">
                <a16:creationId xmlns="" xmlns:a16="http://schemas.microsoft.com/office/drawing/2014/main" id="{5DA7917E-8337-4AEA-BDB3-BE7D0278BA6F}"/>
              </a:ext>
            </a:extLst>
          </p:cNvPr>
          <p:cNvSpPr txBox="1">
            <a:spLocks/>
          </p:cNvSpPr>
          <p:nvPr/>
        </p:nvSpPr>
        <p:spPr>
          <a:xfrm>
            <a:off x="152400" y="262390"/>
            <a:ext cx="11277600" cy="52387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eaLnBrk="0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z="3200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800" b="1" kern="0" dirty="0">
                <a:solidFill>
                  <a:srgbClr val="4C50BB"/>
                </a:solidFill>
                <a:latin typeface="메이플스토리" panose="02000300000000000000" pitchFamily="2" charset="-127"/>
                <a:ea typeface="Noto Sans CJK KR" panose="020B0500000000000000" pitchFamily="34" charset="-128"/>
              </a:rPr>
              <a:t>3-1. 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전자상거래 전년대비 거래액 증감률</a:t>
            </a:r>
            <a:endParaRPr lang="ko-KR" sz="2800" kern="0" dirty="0">
              <a:solidFill>
                <a:srgbClr val="4C50BB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20BB6058-9361-4EFE-AAED-D68B95809FF6}"/>
              </a:ext>
            </a:extLst>
          </p:cNvPr>
          <p:cNvGrpSpPr/>
          <p:nvPr/>
        </p:nvGrpSpPr>
        <p:grpSpPr>
          <a:xfrm>
            <a:off x="7607596" y="5212107"/>
            <a:ext cx="327735" cy="859688"/>
            <a:chOff x="7707667" y="407465"/>
            <a:chExt cx="327735" cy="859688"/>
          </a:xfrm>
        </p:grpSpPr>
        <p:sp>
          <p:nvSpPr>
            <p:cNvPr id="28" name="순서도: 연결자 27">
              <a:extLst>
                <a:ext uri="{FF2B5EF4-FFF2-40B4-BE49-F238E27FC236}">
                  <a16:creationId xmlns="" xmlns:a16="http://schemas.microsoft.com/office/drawing/2014/main" id="{506A1995-4D9D-41A3-9F92-B397206C042F}"/>
                </a:ext>
              </a:extLst>
            </p:cNvPr>
            <p:cNvSpPr/>
            <p:nvPr/>
          </p:nvSpPr>
          <p:spPr>
            <a:xfrm>
              <a:off x="7707667" y="407465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순서도: 연결자 28">
              <a:extLst>
                <a:ext uri="{FF2B5EF4-FFF2-40B4-BE49-F238E27FC236}">
                  <a16:creationId xmlns="" xmlns:a16="http://schemas.microsoft.com/office/drawing/2014/main" id="{7AC05615-E20B-4C73-AC40-175FF058AADC}"/>
                </a:ext>
              </a:extLst>
            </p:cNvPr>
            <p:cNvSpPr/>
            <p:nvPr/>
          </p:nvSpPr>
          <p:spPr>
            <a:xfrm>
              <a:off x="7707667" y="939418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CD0F5A5-0D23-44AB-9437-9CAA239B9E4B}"/>
              </a:ext>
            </a:extLst>
          </p:cNvPr>
          <p:cNvSpPr txBox="1"/>
          <p:nvPr/>
        </p:nvSpPr>
        <p:spPr>
          <a:xfrm>
            <a:off x="8610600" y="4229100"/>
            <a:ext cx="91554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에스코어 드림 8 Heavy"/>
                <a:ea typeface="Noto Sans CJK KR Bold" panose="020B0800000000000000" pitchFamily="34" charset="-127"/>
              </a:rPr>
              <a:t>-</a:t>
            </a:r>
            <a:r>
              <a:rPr lang="ko-KR" altLang="en-US" sz="2400" dirty="0">
                <a:latin typeface="에스코어 드림 8 Heavy"/>
                <a:ea typeface="Noto Sans CJK KR Bold" panose="020B0800000000000000" pitchFamily="34" charset="-127"/>
              </a:rPr>
              <a:t> 1,2월 전년대비 각각 22.49, 15.21% 상승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E69749FA-F81C-449B-A45D-609B24DD06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862" y="5199721"/>
            <a:ext cx="6386513" cy="463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1118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E876D3D-7436-48BC-B459-B2F3F8F2560E}"/>
              </a:ext>
            </a:extLst>
          </p:cNvPr>
          <p:cNvSpPr/>
          <p:nvPr/>
        </p:nvSpPr>
        <p:spPr>
          <a:xfrm>
            <a:off x="9525" y="0"/>
            <a:ext cx="18288000" cy="10287000"/>
          </a:xfrm>
          <a:prstGeom prst="rect">
            <a:avLst/>
          </a:prstGeom>
          <a:solidFill>
            <a:srgbClr val="4C50BB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3104354" y="6200610"/>
            <a:ext cx="3459042" cy="77219"/>
            <a:chOff x="13104354" y="6200610"/>
            <a:chExt cx="3459042" cy="772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3104354" y="6200610"/>
              <a:ext cx="3459042" cy="7721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99E7D88-D584-427D-A91A-11E7DA336D51}"/>
              </a:ext>
            </a:extLst>
          </p:cNvPr>
          <p:cNvSpPr txBox="1"/>
          <p:nvPr/>
        </p:nvSpPr>
        <p:spPr>
          <a:xfrm>
            <a:off x="1355137" y="2106286"/>
            <a:ext cx="122292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최대 거래</a:t>
            </a:r>
            <a:endParaRPr lang="en-US" altLang="ko-KR" sz="9600" b="1" dirty="0">
              <a:ln>
                <a:solidFill>
                  <a:schemeClr val="tx1">
                    <a:alpha val="19000"/>
                  </a:schemeClr>
                </a:solidFill>
              </a:ln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r>
              <a:rPr lang="ko-KR" altLang="en-US" sz="96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상품군</a:t>
            </a:r>
            <a:r>
              <a:rPr lang="ko-KR" altLang="en-US" sz="96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추출</a:t>
            </a:r>
            <a:endParaRPr lang="en-US" altLang="ko-KR" sz="9600" b="1" dirty="0">
              <a:ln>
                <a:solidFill>
                  <a:schemeClr val="tx1">
                    <a:alpha val="19000"/>
                  </a:schemeClr>
                </a:solidFill>
              </a:ln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4CB7D23-0255-4535-B1F0-36FA9F1576DB}"/>
              </a:ext>
            </a:extLst>
          </p:cNvPr>
          <p:cNvSpPr txBox="1"/>
          <p:nvPr/>
        </p:nvSpPr>
        <p:spPr>
          <a:xfrm>
            <a:off x="11125200" y="130822"/>
            <a:ext cx="7162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Bahnschrift" panose="020B0502040204020203" pitchFamily="34" charset="0"/>
                <a:ea typeface="Noto Sans Korean Bold" panose="020B0800000000000000" pitchFamily="34" charset="-127"/>
              </a:rPr>
              <a:t>03</a:t>
            </a:r>
          </a:p>
        </p:txBody>
      </p:sp>
      <p:grpSp>
        <p:nvGrpSpPr>
          <p:cNvPr id="11" name="그룹 1002">
            <a:extLst>
              <a:ext uri="{FF2B5EF4-FFF2-40B4-BE49-F238E27FC236}">
                <a16:creationId xmlns="" xmlns:a16="http://schemas.microsoft.com/office/drawing/2014/main" id="{8D6BF8DD-B832-461A-B3A1-3EDF887A0174}"/>
              </a:ext>
            </a:extLst>
          </p:cNvPr>
          <p:cNvGrpSpPr/>
          <p:nvPr/>
        </p:nvGrpSpPr>
        <p:grpSpPr>
          <a:xfrm>
            <a:off x="-330223" y="-569558"/>
            <a:ext cx="3388803" cy="3355932"/>
            <a:chOff x="13074845" y="-1224069"/>
            <a:chExt cx="3388803" cy="3355932"/>
          </a:xfrm>
        </p:grpSpPr>
        <p:pic>
          <p:nvPicPr>
            <p:cNvPr id="13" name="Object 5">
              <a:extLst>
                <a:ext uri="{FF2B5EF4-FFF2-40B4-BE49-F238E27FC236}">
                  <a16:creationId xmlns="" xmlns:a16="http://schemas.microsoft.com/office/drawing/2014/main" id="{F4E4A7D1-08FB-4E17-8BCA-286B83F49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5" name="그룹 1003">
            <a:extLst>
              <a:ext uri="{FF2B5EF4-FFF2-40B4-BE49-F238E27FC236}">
                <a16:creationId xmlns="" xmlns:a16="http://schemas.microsoft.com/office/drawing/2014/main" id="{96DAB5FD-4A57-4B6B-8883-3F5D7CDF76A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6" name="Object 8">
              <a:extLst>
                <a:ext uri="{FF2B5EF4-FFF2-40B4-BE49-F238E27FC236}">
                  <a16:creationId xmlns="" xmlns:a16="http://schemas.microsoft.com/office/drawing/2014/main" id="{CF46BCEB-A863-4306-AAF3-60724283E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="" xmlns:a16="http://schemas.microsoft.com/office/drawing/2014/main" id="{5544EFC5-0D7E-4552-88AC-3D234D641473}"/>
              </a:ext>
            </a:extLst>
          </p:cNvPr>
          <p:cNvGrpSpPr/>
          <p:nvPr/>
        </p:nvGrpSpPr>
        <p:grpSpPr>
          <a:xfrm>
            <a:off x="-939630" y="6248810"/>
            <a:ext cx="4652881" cy="4607748"/>
            <a:chOff x="14137208" y="6930045"/>
            <a:chExt cx="4652881" cy="4607748"/>
          </a:xfrm>
        </p:grpSpPr>
        <p:pic>
          <p:nvPicPr>
            <p:cNvPr id="18" name="Object 11">
              <a:extLst>
                <a:ext uri="{FF2B5EF4-FFF2-40B4-BE49-F238E27FC236}">
                  <a16:creationId xmlns="" xmlns:a16="http://schemas.microsoft.com/office/drawing/2014/main" id="{9102DCC4-06F6-444A-BCAA-BE5E5ED63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F7C17F8-7329-4A3F-935D-41306AB5436A}"/>
              </a:ext>
            </a:extLst>
          </p:cNvPr>
          <p:cNvSpPr txBox="1"/>
          <p:nvPr/>
        </p:nvSpPr>
        <p:spPr>
          <a:xfrm>
            <a:off x="8686800" y="6591300"/>
            <a:ext cx="7972484" cy="182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최대 거래 </a:t>
            </a:r>
            <a:r>
              <a:rPr lang="ko-KR" altLang="en-US" sz="28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상품군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추출</a:t>
            </a:r>
          </a:p>
          <a:p>
            <a:pPr algn="r">
              <a:lnSpc>
                <a:spcPct val="140000"/>
              </a:lnSpc>
            </a:pP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연도별 주요 </a:t>
            </a:r>
            <a:r>
              <a:rPr lang="en-US" altLang="ko-KR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 </a:t>
            </a:r>
            <a:r>
              <a:rPr lang="ko-KR" altLang="en-US" sz="28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상품군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구성  비율 변화 파악</a:t>
            </a:r>
          </a:p>
          <a:p>
            <a:pPr algn="r">
              <a:lnSpc>
                <a:spcPct val="140000"/>
              </a:lnSpc>
            </a:pPr>
            <a:r>
              <a:rPr lang="ko-KR" altLang="en-US" sz="28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상품군별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최대 판매 상품 판매 경로 파악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01E6E8A7-3691-41F8-B7AB-6CFE51BE0BDA}"/>
              </a:ext>
            </a:extLst>
          </p:cNvPr>
          <p:cNvSpPr txBox="1"/>
          <p:nvPr/>
        </p:nvSpPr>
        <p:spPr>
          <a:xfrm>
            <a:off x="15803502" y="1948378"/>
            <a:ext cx="262788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Bahnschrift" panose="020B0502040204020203" pitchFamily="34" charset="0"/>
                <a:ea typeface="Noto Sans Korean Bold" panose="020B0800000000000000" pitchFamily="34" charset="-127"/>
              </a:rPr>
              <a:t>-2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66F0204-CAE5-4DCF-82DA-03BA4798BA1F}"/>
              </a:ext>
            </a:extLst>
          </p:cNvPr>
          <p:cNvSpPr txBox="1"/>
          <p:nvPr/>
        </p:nvSpPr>
        <p:spPr>
          <a:xfrm>
            <a:off x="1498223" y="1353906"/>
            <a:ext cx="716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PART.3</a:t>
            </a:r>
          </a:p>
        </p:txBody>
      </p:sp>
    </p:spTree>
    <p:extLst>
      <p:ext uri="{BB962C8B-B14F-4D97-AF65-F5344CB8AC3E}">
        <p14:creationId xmlns:p14="http://schemas.microsoft.com/office/powerpoint/2010/main" val="195432336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CF6D277F-E21F-4855-AD39-21E20CF1E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646" y="1248420"/>
            <a:ext cx="12698708" cy="862700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9D9F1A73-A58B-430D-BE69-01B129AE9F6B}"/>
              </a:ext>
            </a:extLst>
          </p:cNvPr>
          <p:cNvGrpSpPr/>
          <p:nvPr/>
        </p:nvGrpSpPr>
        <p:grpSpPr>
          <a:xfrm>
            <a:off x="2346904" y="1388213"/>
            <a:ext cx="327735" cy="859688"/>
            <a:chOff x="7707667" y="407465"/>
            <a:chExt cx="327735" cy="859688"/>
          </a:xfrm>
        </p:grpSpPr>
        <p:sp>
          <p:nvSpPr>
            <p:cNvPr id="10" name="순서도: 연결자 9">
              <a:extLst>
                <a:ext uri="{FF2B5EF4-FFF2-40B4-BE49-F238E27FC236}">
                  <a16:creationId xmlns="" xmlns:a16="http://schemas.microsoft.com/office/drawing/2014/main" id="{A4C876BF-3110-4430-AADC-7AF93E9951D5}"/>
                </a:ext>
              </a:extLst>
            </p:cNvPr>
            <p:cNvSpPr/>
            <p:nvPr/>
          </p:nvSpPr>
          <p:spPr>
            <a:xfrm>
              <a:off x="7707667" y="407465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연결자 17">
              <a:extLst>
                <a:ext uri="{FF2B5EF4-FFF2-40B4-BE49-F238E27FC236}">
                  <a16:creationId xmlns="" xmlns:a16="http://schemas.microsoft.com/office/drawing/2014/main" id="{4A570B32-28FB-4C7E-881D-C7A8FEDE41D3}"/>
                </a:ext>
              </a:extLst>
            </p:cNvPr>
            <p:cNvSpPr/>
            <p:nvPr/>
          </p:nvSpPr>
          <p:spPr>
            <a:xfrm>
              <a:off x="7707667" y="939418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46D17FF4-A645-465A-87E8-D8C733E203D2}"/>
              </a:ext>
            </a:extLst>
          </p:cNvPr>
          <p:cNvCxnSpPr>
            <a:cxnSpLocks/>
          </p:cNvCxnSpPr>
          <p:nvPr/>
        </p:nvCxnSpPr>
        <p:spPr>
          <a:xfrm>
            <a:off x="0" y="858715"/>
            <a:ext cx="18288000" cy="0"/>
          </a:xfrm>
          <a:prstGeom prst="line">
            <a:avLst/>
          </a:prstGeom>
          <a:ln w="28575">
            <a:solidFill>
              <a:srgbClr val="4C50BB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양쪽 모서리가 둥근 사각형 34">
            <a:extLst>
              <a:ext uri="{FF2B5EF4-FFF2-40B4-BE49-F238E27FC236}">
                <a16:creationId xmlns="" xmlns:a16="http://schemas.microsoft.com/office/drawing/2014/main" id="{8F24950E-0BF1-4A9F-A54D-4AE4927D5D93}"/>
              </a:ext>
            </a:extLst>
          </p:cNvPr>
          <p:cNvSpPr/>
          <p:nvPr/>
        </p:nvSpPr>
        <p:spPr>
          <a:xfrm>
            <a:off x="16493338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rgbClr val="4C50BB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최대거래</a:t>
            </a:r>
          </a:p>
        </p:txBody>
      </p:sp>
      <p:sp>
        <p:nvSpPr>
          <p:cNvPr id="21" name="양쪽 모서리가 둥근 사각형 34">
            <a:extLst>
              <a:ext uri="{FF2B5EF4-FFF2-40B4-BE49-F238E27FC236}">
                <a16:creationId xmlns="" xmlns:a16="http://schemas.microsoft.com/office/drawing/2014/main" id="{02388895-4575-4460-91B2-33C6CE0BCE75}"/>
              </a:ext>
            </a:extLst>
          </p:cNvPr>
          <p:cNvSpPr/>
          <p:nvPr/>
        </p:nvSpPr>
        <p:spPr>
          <a:xfrm>
            <a:off x="14718870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noFill/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전자상거래액</a:t>
            </a:r>
          </a:p>
        </p:txBody>
      </p:sp>
      <p:sp>
        <p:nvSpPr>
          <p:cNvPr id="22" name="양쪽 모서리가 둥근 사각형 34">
            <a:extLst>
              <a:ext uri="{FF2B5EF4-FFF2-40B4-BE49-F238E27FC236}">
                <a16:creationId xmlns="" xmlns:a16="http://schemas.microsoft.com/office/drawing/2014/main" id="{EB60D4E5-B087-4B2E-BCE2-B60A0DEE53CB}"/>
              </a:ext>
            </a:extLst>
          </p:cNvPr>
          <p:cNvSpPr/>
          <p:nvPr/>
        </p:nvSpPr>
        <p:spPr>
          <a:xfrm>
            <a:off x="12944402" y="475253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noFill/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코로나</a:t>
            </a:r>
            <a:r>
              <a:rPr lang="en-US" altLang="ko-KR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19</a:t>
            </a:r>
            <a:endParaRPr lang="ko-KR" altLang="en-US" sz="1600" dirty="0">
              <a:solidFill>
                <a:schemeClr val="tx1"/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23" name="텍스트 개체 틀 13">
            <a:extLst>
              <a:ext uri="{FF2B5EF4-FFF2-40B4-BE49-F238E27FC236}">
                <a16:creationId xmlns="" xmlns:a16="http://schemas.microsoft.com/office/drawing/2014/main" id="{9F72DF91-46D2-4D93-8E39-B68B9107255A}"/>
              </a:ext>
            </a:extLst>
          </p:cNvPr>
          <p:cNvSpPr txBox="1">
            <a:spLocks/>
          </p:cNvSpPr>
          <p:nvPr/>
        </p:nvSpPr>
        <p:spPr>
          <a:xfrm>
            <a:off x="152400" y="262390"/>
            <a:ext cx="11277600" cy="52387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eaLnBrk="0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z="3200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800" b="1" kern="0" dirty="0"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3-2.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최대 거래 </a:t>
            </a:r>
            <a:r>
              <a:rPr lang="ko-KR" altLang="en-US" sz="28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상품군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추출</a:t>
            </a:r>
            <a:endParaRPr lang="ko-KR" sz="2800" kern="0" dirty="0">
              <a:solidFill>
                <a:srgbClr val="4C50BB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74639" y="4610100"/>
            <a:ext cx="525761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448800" y="9563100"/>
            <a:ext cx="2286000" cy="312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144000" y="9578249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에스코어 드림 8 Heavy"/>
              </a:rPr>
              <a:t>2020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에스코어 드림 8 Heavy"/>
              </a:rPr>
              <a:t>거래금액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에스코어 드림 8 Heavy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94646" y="4771204"/>
            <a:ext cx="400110" cy="19126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상품군별</a:t>
            </a:r>
          </a:p>
        </p:txBody>
      </p:sp>
    </p:spTree>
    <p:extLst>
      <p:ext uri="{BB962C8B-B14F-4D97-AF65-F5344CB8AC3E}">
        <p14:creationId xmlns:p14="http://schemas.microsoft.com/office/powerpoint/2010/main" val="49629289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CF6D277F-E21F-4855-AD39-21E20CF1EFA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41622"/>
            <a:ext cx="8429717" cy="572682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69C3840-0635-4EFC-A2FB-A40B88715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1714500"/>
            <a:ext cx="7644781" cy="7814665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9B980023-AC64-43D6-B794-463C696ECE5B}"/>
              </a:ext>
            </a:extLst>
          </p:cNvPr>
          <p:cNvCxnSpPr>
            <a:cxnSpLocks/>
          </p:cNvCxnSpPr>
          <p:nvPr/>
        </p:nvCxnSpPr>
        <p:spPr>
          <a:xfrm>
            <a:off x="0" y="858715"/>
            <a:ext cx="18288000" cy="0"/>
          </a:xfrm>
          <a:prstGeom prst="line">
            <a:avLst/>
          </a:prstGeom>
          <a:ln w="28575">
            <a:solidFill>
              <a:srgbClr val="4C50BB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양쪽 모서리가 둥근 사각형 34">
            <a:extLst>
              <a:ext uri="{FF2B5EF4-FFF2-40B4-BE49-F238E27FC236}">
                <a16:creationId xmlns="" xmlns:a16="http://schemas.microsoft.com/office/drawing/2014/main" id="{C059B7AC-5D67-48E6-B8B3-115B9EE2785B}"/>
              </a:ext>
            </a:extLst>
          </p:cNvPr>
          <p:cNvSpPr/>
          <p:nvPr/>
        </p:nvSpPr>
        <p:spPr>
          <a:xfrm>
            <a:off x="16493338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rgbClr val="4C50BB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최대거래</a:t>
            </a:r>
          </a:p>
        </p:txBody>
      </p:sp>
      <p:sp>
        <p:nvSpPr>
          <p:cNvPr id="22" name="양쪽 모서리가 둥근 사각형 34">
            <a:extLst>
              <a:ext uri="{FF2B5EF4-FFF2-40B4-BE49-F238E27FC236}">
                <a16:creationId xmlns="" xmlns:a16="http://schemas.microsoft.com/office/drawing/2014/main" id="{A92A2993-5521-4C39-87C8-007C6C97F9A6}"/>
              </a:ext>
            </a:extLst>
          </p:cNvPr>
          <p:cNvSpPr/>
          <p:nvPr/>
        </p:nvSpPr>
        <p:spPr>
          <a:xfrm>
            <a:off x="14718870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noFill/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전자상거래액</a:t>
            </a:r>
          </a:p>
        </p:txBody>
      </p:sp>
      <p:sp>
        <p:nvSpPr>
          <p:cNvPr id="23" name="양쪽 모서리가 둥근 사각형 34">
            <a:extLst>
              <a:ext uri="{FF2B5EF4-FFF2-40B4-BE49-F238E27FC236}">
                <a16:creationId xmlns="" xmlns:a16="http://schemas.microsoft.com/office/drawing/2014/main" id="{B7651CA4-2CF4-48E6-A99C-4D71DA5A9B90}"/>
              </a:ext>
            </a:extLst>
          </p:cNvPr>
          <p:cNvSpPr/>
          <p:nvPr/>
        </p:nvSpPr>
        <p:spPr>
          <a:xfrm>
            <a:off x="12944402" y="475253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noFill/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코로나</a:t>
            </a:r>
            <a:r>
              <a:rPr lang="en-US" altLang="ko-KR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19</a:t>
            </a:r>
            <a:endParaRPr lang="ko-KR" altLang="en-US" sz="1600" dirty="0">
              <a:solidFill>
                <a:schemeClr val="tx1"/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24" name="텍스트 개체 틀 13">
            <a:extLst>
              <a:ext uri="{FF2B5EF4-FFF2-40B4-BE49-F238E27FC236}">
                <a16:creationId xmlns="" xmlns:a16="http://schemas.microsoft.com/office/drawing/2014/main" id="{4977C813-0178-454B-9CBC-BA31A0285B76}"/>
              </a:ext>
            </a:extLst>
          </p:cNvPr>
          <p:cNvSpPr txBox="1">
            <a:spLocks/>
          </p:cNvSpPr>
          <p:nvPr/>
        </p:nvSpPr>
        <p:spPr>
          <a:xfrm>
            <a:off x="152400" y="262390"/>
            <a:ext cx="11277600" cy="52387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eaLnBrk="0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z="3200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800" b="1" kern="0" dirty="0"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3-2.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최대 거래 </a:t>
            </a:r>
            <a:r>
              <a:rPr lang="ko-KR" altLang="en-US" sz="28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상품군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추출</a:t>
            </a:r>
            <a:endParaRPr lang="ko-KR" sz="2800" kern="0" dirty="0">
              <a:solidFill>
                <a:srgbClr val="4C50BB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37477B6C-712A-4044-AD0E-C4FCC01A3991}"/>
              </a:ext>
            </a:extLst>
          </p:cNvPr>
          <p:cNvGrpSpPr/>
          <p:nvPr/>
        </p:nvGrpSpPr>
        <p:grpSpPr>
          <a:xfrm>
            <a:off x="8980132" y="1730829"/>
            <a:ext cx="327735" cy="859688"/>
            <a:chOff x="7707667" y="407465"/>
            <a:chExt cx="327735" cy="859688"/>
          </a:xfrm>
        </p:grpSpPr>
        <p:sp>
          <p:nvSpPr>
            <p:cNvPr id="26" name="순서도: 연결자 25">
              <a:extLst>
                <a:ext uri="{FF2B5EF4-FFF2-40B4-BE49-F238E27FC236}">
                  <a16:creationId xmlns="" xmlns:a16="http://schemas.microsoft.com/office/drawing/2014/main" id="{E9946696-BA30-407E-945D-37625D9640D5}"/>
                </a:ext>
              </a:extLst>
            </p:cNvPr>
            <p:cNvSpPr/>
            <p:nvPr/>
          </p:nvSpPr>
          <p:spPr>
            <a:xfrm>
              <a:off x="7707667" y="407465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연결자 26">
              <a:extLst>
                <a:ext uri="{FF2B5EF4-FFF2-40B4-BE49-F238E27FC236}">
                  <a16:creationId xmlns="" xmlns:a16="http://schemas.microsoft.com/office/drawing/2014/main" id="{20CEB21A-7CF1-4839-AC72-30555812183F}"/>
                </a:ext>
              </a:extLst>
            </p:cNvPr>
            <p:cNvSpPr/>
            <p:nvPr/>
          </p:nvSpPr>
          <p:spPr>
            <a:xfrm>
              <a:off x="7707667" y="939418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35422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674E8C3-00FF-4A1F-8589-461E7ACB77A8}"/>
              </a:ext>
            </a:extLst>
          </p:cNvPr>
          <p:cNvSpPr txBox="1"/>
          <p:nvPr/>
        </p:nvSpPr>
        <p:spPr>
          <a:xfrm>
            <a:off x="9027722" y="6684072"/>
            <a:ext cx="62884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err="1">
                <a:latin typeface="에스코어 드림 8 Heavy"/>
                <a:ea typeface="에스코어 드림 4 Regular" panose="020B0503030302020204" pitchFamily="34" charset="-127"/>
              </a:rPr>
              <a:t>종합몰</a:t>
            </a:r>
            <a:r>
              <a:rPr lang="ko-KR" altLang="en-US" sz="3200" b="1" dirty="0">
                <a:latin typeface="에스코어 드림 8 Heavy"/>
                <a:ea typeface="에스코어 드림 4 Regular" panose="020B0503030302020204" pitchFamily="34" charset="-127"/>
              </a:rPr>
              <a:t> </a:t>
            </a:r>
            <a:r>
              <a:rPr lang="en-US" altLang="ko-KR" sz="3200" b="1" dirty="0">
                <a:latin typeface="에스코어 드림 8 Heavy"/>
                <a:ea typeface="에스코어 드림 4 Regular" panose="020B0503030302020204" pitchFamily="34" charset="-127"/>
              </a:rPr>
              <a:t>: 19</a:t>
            </a:r>
            <a:r>
              <a:rPr lang="ko-KR" altLang="en-US" sz="3200" b="1" dirty="0">
                <a:latin typeface="에스코어 드림 8 Heavy"/>
                <a:ea typeface="에스코어 드림 4 Regular" panose="020B0503030302020204" pitchFamily="34" charset="-127"/>
              </a:rPr>
              <a:t>항목</a:t>
            </a:r>
            <a:endParaRPr lang="en-US" altLang="ko-KR" sz="3200" b="1" dirty="0">
              <a:latin typeface="에스코어 드림 8 Heavy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에스코어 드림 8 Heavy"/>
                <a:ea typeface="에스코어 드림 4 Regular" panose="020B0503030302020204" pitchFamily="34" charset="-127"/>
              </a:rPr>
              <a:t>-</a:t>
            </a:r>
            <a:r>
              <a:rPr lang="ko-KR" altLang="en-US" sz="3200" dirty="0">
                <a:latin typeface="에스코어 드림 8 Heavy"/>
                <a:ea typeface="에스코어 드림 4 Regular" panose="020B0503030302020204" pitchFamily="34" charset="-127"/>
              </a:rPr>
              <a:t> </a:t>
            </a:r>
            <a:r>
              <a:rPr lang="ko-KR" altLang="en-US" sz="2400" dirty="0" err="1">
                <a:latin typeface="에스코어 드림 8 Heavy"/>
                <a:ea typeface="에스코어 드림 4 Regular" panose="020B0503030302020204" pitchFamily="34" charset="-127"/>
              </a:rPr>
              <a:t>그외</a:t>
            </a:r>
            <a:r>
              <a:rPr lang="ko-KR" altLang="en-US" sz="2400" dirty="0">
                <a:latin typeface="에스코어 드림 8 Heavy"/>
                <a:ea typeface="에스코어 드림 4 Regular" panose="020B0503030302020204" pitchFamily="34" charset="-127"/>
              </a:rPr>
              <a:t> </a:t>
            </a:r>
            <a:r>
              <a:rPr lang="ko-KR" altLang="en-US" sz="2400" dirty="0" err="1">
                <a:latin typeface="에스코어 드림 8 Heavy"/>
                <a:ea typeface="에스코어 드림 4 Regular" panose="020B0503030302020204" pitchFamily="34" charset="-127"/>
              </a:rPr>
              <a:t>상품군</a:t>
            </a:r>
            <a:r>
              <a:rPr lang="ko-KR" altLang="en-US" sz="2400" dirty="0">
                <a:latin typeface="에스코어 드림 8 Heavy"/>
                <a:ea typeface="에스코어 드림 4 Regular" panose="020B0503030302020204" pitchFamily="34" charset="-127"/>
              </a:rPr>
              <a:t> </a:t>
            </a:r>
            <a:r>
              <a:rPr lang="en-US" altLang="ko-KR" sz="2400" dirty="0">
                <a:latin typeface="에스코어 드림 8 Heavy"/>
                <a:ea typeface="에스코어 드림 4 Regular" panose="020B0503030302020204" pitchFamily="34" charset="-127"/>
              </a:rPr>
              <a:t>(ex. </a:t>
            </a:r>
            <a:r>
              <a:rPr lang="ko-KR" altLang="en-US" sz="2400" dirty="0" err="1">
                <a:latin typeface="에스코어 드림 8 Heavy"/>
                <a:ea typeface="에스코어 드림 4 Regular" panose="020B0503030302020204" pitchFamily="34" charset="-127"/>
              </a:rPr>
              <a:t>쿠팡</a:t>
            </a:r>
            <a:r>
              <a:rPr lang="en-US" altLang="ko-KR" sz="2400" dirty="0">
                <a:latin typeface="에스코어 드림 8 Heavy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 err="1">
                <a:latin typeface="에스코어 드림 8 Heavy"/>
                <a:ea typeface="에스코어 드림 4 Regular" panose="020B0503030302020204" pitchFamily="34" charset="-127"/>
              </a:rPr>
              <a:t>지마켓</a:t>
            </a:r>
            <a:r>
              <a:rPr lang="en-US" altLang="ko-KR" sz="2400" dirty="0">
                <a:latin typeface="에스코어 드림 8 Heavy"/>
                <a:ea typeface="에스코어 드림 4 Regular" panose="020B0503030302020204" pitchFamily="34" charset="-127"/>
              </a:rPr>
              <a:t>)</a:t>
            </a:r>
            <a:endParaRPr lang="en-US" altLang="ko-KR" sz="3200" dirty="0">
              <a:latin typeface="에스코어 드림 8 Heavy"/>
              <a:ea typeface="에스코어 드림 4 Regular" panose="020B0503030302020204" pitchFamily="34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7C7A0E09-2D6B-4E17-813E-297A872778F7}"/>
              </a:ext>
            </a:extLst>
          </p:cNvPr>
          <p:cNvCxnSpPr>
            <a:cxnSpLocks/>
          </p:cNvCxnSpPr>
          <p:nvPr/>
        </p:nvCxnSpPr>
        <p:spPr>
          <a:xfrm>
            <a:off x="0" y="858715"/>
            <a:ext cx="18288000" cy="0"/>
          </a:xfrm>
          <a:prstGeom prst="line">
            <a:avLst/>
          </a:prstGeom>
          <a:ln w="28575">
            <a:solidFill>
              <a:srgbClr val="4C50BB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양쪽 모서리가 둥근 사각형 34">
            <a:extLst>
              <a:ext uri="{FF2B5EF4-FFF2-40B4-BE49-F238E27FC236}">
                <a16:creationId xmlns="" xmlns:a16="http://schemas.microsoft.com/office/drawing/2014/main" id="{1959CFD8-93A7-4174-818A-C64C37D3D903}"/>
              </a:ext>
            </a:extLst>
          </p:cNvPr>
          <p:cNvSpPr/>
          <p:nvPr/>
        </p:nvSpPr>
        <p:spPr>
          <a:xfrm>
            <a:off x="16493338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rgbClr val="4C50BB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최대거래</a:t>
            </a:r>
          </a:p>
        </p:txBody>
      </p:sp>
      <p:sp>
        <p:nvSpPr>
          <p:cNvPr id="18" name="양쪽 모서리가 둥근 사각형 34">
            <a:extLst>
              <a:ext uri="{FF2B5EF4-FFF2-40B4-BE49-F238E27FC236}">
                <a16:creationId xmlns="" xmlns:a16="http://schemas.microsoft.com/office/drawing/2014/main" id="{B86BAA33-0FAB-402C-829C-7755A9962341}"/>
              </a:ext>
            </a:extLst>
          </p:cNvPr>
          <p:cNvSpPr/>
          <p:nvPr/>
        </p:nvSpPr>
        <p:spPr>
          <a:xfrm>
            <a:off x="14718870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noFill/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전자상거래액</a:t>
            </a:r>
          </a:p>
        </p:txBody>
      </p:sp>
      <p:sp>
        <p:nvSpPr>
          <p:cNvPr id="19" name="양쪽 모서리가 둥근 사각형 34">
            <a:extLst>
              <a:ext uri="{FF2B5EF4-FFF2-40B4-BE49-F238E27FC236}">
                <a16:creationId xmlns="" xmlns:a16="http://schemas.microsoft.com/office/drawing/2014/main" id="{AE4CFE8B-7B17-47C1-B0FC-B665CF8634BD}"/>
              </a:ext>
            </a:extLst>
          </p:cNvPr>
          <p:cNvSpPr/>
          <p:nvPr/>
        </p:nvSpPr>
        <p:spPr>
          <a:xfrm>
            <a:off x="12944402" y="475253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noFill/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코로나</a:t>
            </a:r>
            <a:r>
              <a:rPr lang="en-US" altLang="ko-KR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19</a:t>
            </a:r>
            <a:endParaRPr lang="ko-KR" altLang="en-US" sz="1600" dirty="0">
              <a:solidFill>
                <a:schemeClr val="tx1"/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20" name="텍스트 개체 틀 13">
            <a:extLst>
              <a:ext uri="{FF2B5EF4-FFF2-40B4-BE49-F238E27FC236}">
                <a16:creationId xmlns="" xmlns:a16="http://schemas.microsoft.com/office/drawing/2014/main" id="{B1CC1AF3-4F65-46EB-82C4-D0AFD04BA155}"/>
              </a:ext>
            </a:extLst>
          </p:cNvPr>
          <p:cNvSpPr txBox="1">
            <a:spLocks/>
          </p:cNvSpPr>
          <p:nvPr/>
        </p:nvSpPr>
        <p:spPr>
          <a:xfrm>
            <a:off x="152400" y="262390"/>
            <a:ext cx="11277600" cy="52387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eaLnBrk="0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z="3200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800" b="1" kern="0" dirty="0"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3-2.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상품군별 최대 판매 상품 판매 경로</a:t>
            </a:r>
            <a:endParaRPr lang="ko-KR" sz="2800" kern="0" dirty="0">
              <a:solidFill>
                <a:srgbClr val="4C50BB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06699CE0-E150-4925-B742-654324DBA0DA}"/>
              </a:ext>
            </a:extLst>
          </p:cNvPr>
          <p:cNvGrpSpPr/>
          <p:nvPr/>
        </p:nvGrpSpPr>
        <p:grpSpPr>
          <a:xfrm>
            <a:off x="1655247" y="2736177"/>
            <a:ext cx="327735" cy="859688"/>
            <a:chOff x="7707667" y="407465"/>
            <a:chExt cx="327735" cy="859688"/>
          </a:xfrm>
        </p:grpSpPr>
        <p:sp>
          <p:nvSpPr>
            <p:cNvPr id="26" name="순서도: 연결자 25">
              <a:extLst>
                <a:ext uri="{FF2B5EF4-FFF2-40B4-BE49-F238E27FC236}">
                  <a16:creationId xmlns="" xmlns:a16="http://schemas.microsoft.com/office/drawing/2014/main" id="{4DD8AD7F-053A-42AE-8E4B-0B9C9C4B735A}"/>
                </a:ext>
              </a:extLst>
            </p:cNvPr>
            <p:cNvSpPr/>
            <p:nvPr/>
          </p:nvSpPr>
          <p:spPr>
            <a:xfrm>
              <a:off x="7707667" y="407465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연결자 26">
              <a:extLst>
                <a:ext uri="{FF2B5EF4-FFF2-40B4-BE49-F238E27FC236}">
                  <a16:creationId xmlns="" xmlns:a16="http://schemas.microsoft.com/office/drawing/2014/main" id="{475326AA-1E62-487F-955E-F3A9C3389A27}"/>
                </a:ext>
              </a:extLst>
            </p:cNvPr>
            <p:cNvSpPr/>
            <p:nvPr/>
          </p:nvSpPr>
          <p:spPr>
            <a:xfrm>
              <a:off x="7707667" y="939418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C049182-EB9D-48F9-8BC1-E108A1FEF1BA}"/>
              </a:ext>
            </a:extLst>
          </p:cNvPr>
          <p:cNvSpPr txBox="1"/>
          <p:nvPr/>
        </p:nvSpPr>
        <p:spPr>
          <a:xfrm>
            <a:off x="9027722" y="2247900"/>
            <a:ext cx="77362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3200" b="1" dirty="0" err="1">
                <a:latin typeface="에스코어 드림 8 Heavy"/>
                <a:ea typeface="에스코어 드림 4 Regular" panose="020B0503030302020204" pitchFamily="34" charset="-127"/>
              </a:rPr>
              <a:t>전문몰</a:t>
            </a:r>
            <a:r>
              <a:rPr lang="ko-KR" altLang="en-US" sz="3200" b="1" dirty="0">
                <a:latin typeface="에스코어 드림 8 Heavy"/>
                <a:ea typeface="에스코어 드림 4 Regular" panose="020B0503030302020204" pitchFamily="34" charset="-127"/>
              </a:rPr>
              <a:t> </a:t>
            </a:r>
            <a:r>
              <a:rPr lang="en-US" altLang="ko-KR" sz="3200" b="1" dirty="0">
                <a:latin typeface="에스코어 드림 8 Heavy"/>
                <a:ea typeface="에스코어 드림 4 Regular" panose="020B0503030302020204" pitchFamily="34" charset="-127"/>
              </a:rPr>
              <a:t>: 4</a:t>
            </a:r>
            <a:r>
              <a:rPr lang="ko-KR" altLang="en-US" sz="3200" b="1" dirty="0">
                <a:latin typeface="에스코어 드림 8 Heavy"/>
                <a:ea typeface="에스코어 드림 4 Regular" panose="020B0503030302020204" pitchFamily="34" charset="-127"/>
              </a:rPr>
              <a:t>항목</a:t>
            </a:r>
            <a:endParaRPr lang="en-US" altLang="ko-KR" sz="3600" b="1" dirty="0">
              <a:latin typeface="에스코어 드림 8 Heavy"/>
              <a:ea typeface="에스코어 드림 4 Regular" panose="020B0503030302020204" pitchFamily="34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에스코어 드림 8 Heavy"/>
                <a:ea typeface="에스코어 드림 4 Regular" panose="020B0503030302020204" pitchFamily="34" charset="-127"/>
              </a:rPr>
              <a:t>서적 </a:t>
            </a:r>
            <a:r>
              <a:rPr lang="en-US" altLang="ko-KR" sz="2400" dirty="0">
                <a:latin typeface="에스코어 드림 8 Heavy"/>
                <a:ea typeface="에스코어 드림 4 Regular" panose="020B0503030302020204" pitchFamily="34" charset="-127"/>
              </a:rPr>
              <a:t>(ex. </a:t>
            </a:r>
            <a:r>
              <a:rPr lang="ko-KR" altLang="en-US" sz="2400" dirty="0">
                <a:latin typeface="에스코어 드림 8 Heavy"/>
                <a:ea typeface="에스코어 드림 4 Regular" panose="020B0503030302020204" pitchFamily="34" charset="-127"/>
              </a:rPr>
              <a:t>알라딘</a:t>
            </a:r>
            <a:r>
              <a:rPr lang="en-US" altLang="ko-KR" sz="2400" dirty="0">
                <a:latin typeface="에스코어 드림 8 Heavy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 err="1">
                <a:latin typeface="에스코어 드림 8 Heavy"/>
                <a:ea typeface="에스코어 드림 4 Regular" panose="020B0503030302020204" pitchFamily="34" charset="-127"/>
              </a:rPr>
              <a:t>예스</a:t>
            </a:r>
            <a:r>
              <a:rPr lang="en-US" altLang="ko-KR" sz="2400" dirty="0">
                <a:latin typeface="에스코어 드림 8 Heavy"/>
                <a:ea typeface="에스코어 드림 4 Regular" panose="020B0503030302020204" pitchFamily="34" charset="-127"/>
              </a:rPr>
              <a:t>24)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에스코어 드림 8 Heavy"/>
                <a:ea typeface="에스코어 드림 4 Regular" panose="020B0503030302020204" pitchFamily="34" charset="-127"/>
              </a:rPr>
              <a:t>여행 및 교통서비스 </a:t>
            </a:r>
            <a:r>
              <a:rPr lang="en-US" altLang="ko-KR" sz="2400" dirty="0">
                <a:latin typeface="에스코어 드림 8 Heavy"/>
                <a:ea typeface="에스코어 드림 4 Regular" panose="020B0503030302020204" pitchFamily="34" charset="-127"/>
              </a:rPr>
              <a:t>(ex, </a:t>
            </a:r>
            <a:r>
              <a:rPr lang="ko-KR" altLang="en-US" sz="2400" dirty="0" err="1">
                <a:latin typeface="에스코어 드림 8 Heavy"/>
                <a:ea typeface="에스코어 드림 4 Regular" panose="020B0503030302020204" pitchFamily="34" charset="-127"/>
              </a:rPr>
              <a:t>야놀자</a:t>
            </a:r>
            <a:r>
              <a:rPr lang="en-US" altLang="ko-KR" sz="2400" dirty="0">
                <a:latin typeface="에스코어 드림 8 Heavy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 err="1">
                <a:latin typeface="에스코어 드림 8 Heavy"/>
                <a:ea typeface="에스코어 드림 4 Regular" panose="020B0503030302020204" pitchFamily="34" charset="-127"/>
              </a:rPr>
              <a:t>코레일</a:t>
            </a:r>
            <a:r>
              <a:rPr lang="en-US" altLang="ko-KR" sz="2400" dirty="0">
                <a:latin typeface="에스코어 드림 8 Heavy"/>
                <a:ea typeface="에스코어 드림 4 Regular" panose="020B0503030302020204" pitchFamily="34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에스코어 드림 8 Heavy"/>
                <a:ea typeface="에스코어 드림 4 Regular" panose="020B0503030302020204" pitchFamily="34" charset="-127"/>
              </a:rPr>
              <a:t>문화 및 레저서비스 </a:t>
            </a:r>
            <a:r>
              <a:rPr lang="en-US" altLang="ko-KR" sz="2400" dirty="0">
                <a:latin typeface="에스코어 드림 8 Heavy"/>
                <a:ea typeface="에스코어 드림 4 Regular" panose="020B0503030302020204" pitchFamily="34" charset="-127"/>
              </a:rPr>
              <a:t>(</a:t>
            </a:r>
            <a:r>
              <a:rPr lang="ko-KR" altLang="en-US" sz="2400" dirty="0">
                <a:latin typeface="에스코어 드림 8 Heavy"/>
                <a:ea typeface="에스코어 드림 4 Regular" panose="020B0503030302020204" pitchFamily="34" charset="-127"/>
              </a:rPr>
              <a:t>인터파크</a:t>
            </a:r>
            <a:r>
              <a:rPr lang="en-US" altLang="ko-KR" sz="2400" dirty="0">
                <a:latin typeface="에스코어 드림 8 Heavy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 err="1">
                <a:latin typeface="에스코어 드림 8 Heavy"/>
                <a:ea typeface="에스코어 드림 4 Regular" panose="020B0503030302020204" pitchFamily="34" charset="-127"/>
              </a:rPr>
              <a:t>디뮤지엄</a:t>
            </a:r>
            <a:r>
              <a:rPr lang="en-US" altLang="ko-KR" sz="2400" dirty="0">
                <a:latin typeface="에스코어 드림 8 Heavy"/>
                <a:ea typeface="에스코어 드림 4 Regular" panose="020B0503030302020204" pitchFamily="34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에스코어 드림 8 Heavy"/>
                <a:ea typeface="에스코어 드림 4 Regular" panose="020B0503030302020204" pitchFamily="34" charset="-127"/>
              </a:rPr>
              <a:t>음식서비스</a:t>
            </a:r>
            <a:endParaRPr lang="en-US" altLang="ko-KR" sz="3200" dirty="0">
              <a:latin typeface="에스코어 드림 8 Heavy"/>
              <a:ea typeface="에스코어 드림 4 Regular" panose="020B0503030302020204" pitchFamily="34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E6B5BA23-EAD9-4333-9278-4E484F34AAE3}"/>
              </a:ext>
            </a:extLst>
          </p:cNvPr>
          <p:cNvGrpSpPr/>
          <p:nvPr/>
        </p:nvGrpSpPr>
        <p:grpSpPr>
          <a:xfrm>
            <a:off x="2133600" y="2438634"/>
            <a:ext cx="5473473" cy="6200308"/>
            <a:chOff x="1828800" y="2438634"/>
            <a:chExt cx="5473473" cy="6200308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9A8A88A0-0986-4EF6-8DCF-F9F2530A5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2476500"/>
              <a:ext cx="5473473" cy="6162442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1B604957-3B14-4022-9DD1-6D70970B2488}"/>
                </a:ext>
              </a:extLst>
            </p:cNvPr>
            <p:cNvSpPr/>
            <p:nvPr/>
          </p:nvSpPr>
          <p:spPr>
            <a:xfrm>
              <a:off x="2428714" y="2438634"/>
              <a:ext cx="4114800" cy="5296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3D2C56E6-70D1-4807-BAD3-31BC00E50439}"/>
                </a:ext>
              </a:extLst>
            </p:cNvPr>
            <p:cNvSpPr txBox="1"/>
            <p:nvPr/>
          </p:nvSpPr>
          <p:spPr>
            <a:xfrm>
              <a:off x="2209800" y="2552700"/>
              <a:ext cx="4953000" cy="4462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300" b="1" dirty="0"/>
                <a:t>2020</a:t>
              </a:r>
              <a:r>
                <a:rPr lang="ko-KR" altLang="en-US" sz="2300" b="1" dirty="0"/>
                <a:t>년 전자상거래 구매경로 구분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272078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1C553278-2B7B-4B2A-8E11-A89921C59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67954" y="3079711"/>
            <a:ext cx="4727457" cy="40098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CF1EA834-4043-41D5-8316-C6D7D1A2D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8200" y="3052521"/>
            <a:ext cx="4809754" cy="40641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A183157-9FBC-4388-B23C-D704AB89F0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3114" y="3040931"/>
            <a:ext cx="4754889" cy="408737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D7183297-02AD-4B18-90E0-415E323DA6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24" y="3099812"/>
            <a:ext cx="4690881" cy="4087376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A83FD87F-FD33-4A92-B7C4-F922DB2D6442}"/>
              </a:ext>
            </a:extLst>
          </p:cNvPr>
          <p:cNvCxnSpPr>
            <a:cxnSpLocks/>
          </p:cNvCxnSpPr>
          <p:nvPr/>
        </p:nvCxnSpPr>
        <p:spPr>
          <a:xfrm>
            <a:off x="0" y="858715"/>
            <a:ext cx="18288000" cy="0"/>
          </a:xfrm>
          <a:prstGeom prst="line">
            <a:avLst/>
          </a:prstGeom>
          <a:ln w="28575">
            <a:solidFill>
              <a:srgbClr val="4C50BB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양쪽 모서리가 둥근 사각형 34">
            <a:extLst>
              <a:ext uri="{FF2B5EF4-FFF2-40B4-BE49-F238E27FC236}">
                <a16:creationId xmlns="" xmlns:a16="http://schemas.microsoft.com/office/drawing/2014/main" id="{C7E15609-0730-4E43-9EFE-FC7F82E66068}"/>
              </a:ext>
            </a:extLst>
          </p:cNvPr>
          <p:cNvSpPr/>
          <p:nvPr/>
        </p:nvSpPr>
        <p:spPr>
          <a:xfrm>
            <a:off x="16493338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rgbClr val="4C50BB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최대거래</a:t>
            </a:r>
          </a:p>
        </p:txBody>
      </p:sp>
      <p:sp>
        <p:nvSpPr>
          <p:cNvPr id="19" name="양쪽 모서리가 둥근 사각형 34">
            <a:extLst>
              <a:ext uri="{FF2B5EF4-FFF2-40B4-BE49-F238E27FC236}">
                <a16:creationId xmlns="" xmlns:a16="http://schemas.microsoft.com/office/drawing/2014/main" id="{7564EF4E-C7B9-4E2F-A45E-2150BC755A12}"/>
              </a:ext>
            </a:extLst>
          </p:cNvPr>
          <p:cNvSpPr/>
          <p:nvPr/>
        </p:nvSpPr>
        <p:spPr>
          <a:xfrm>
            <a:off x="14718870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noFill/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전자상거래액</a:t>
            </a:r>
          </a:p>
        </p:txBody>
      </p:sp>
      <p:sp>
        <p:nvSpPr>
          <p:cNvPr id="20" name="양쪽 모서리가 둥근 사각형 34">
            <a:extLst>
              <a:ext uri="{FF2B5EF4-FFF2-40B4-BE49-F238E27FC236}">
                <a16:creationId xmlns="" xmlns:a16="http://schemas.microsoft.com/office/drawing/2014/main" id="{6898700A-D27E-400D-9F39-3C6CB193E6BA}"/>
              </a:ext>
            </a:extLst>
          </p:cNvPr>
          <p:cNvSpPr/>
          <p:nvPr/>
        </p:nvSpPr>
        <p:spPr>
          <a:xfrm>
            <a:off x="12944402" y="475253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noFill/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코로나</a:t>
            </a:r>
            <a:r>
              <a:rPr lang="en-US" altLang="ko-KR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19</a:t>
            </a:r>
            <a:endParaRPr lang="ko-KR" altLang="en-US" sz="1600" dirty="0">
              <a:solidFill>
                <a:schemeClr val="tx1"/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21" name="텍스트 개체 틀 13">
            <a:extLst>
              <a:ext uri="{FF2B5EF4-FFF2-40B4-BE49-F238E27FC236}">
                <a16:creationId xmlns="" xmlns:a16="http://schemas.microsoft.com/office/drawing/2014/main" id="{B62E88A0-EFC4-4CF7-A321-3A2470AC2765}"/>
              </a:ext>
            </a:extLst>
          </p:cNvPr>
          <p:cNvSpPr txBox="1">
            <a:spLocks/>
          </p:cNvSpPr>
          <p:nvPr/>
        </p:nvSpPr>
        <p:spPr>
          <a:xfrm>
            <a:off x="152400" y="262390"/>
            <a:ext cx="11277600" cy="52387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eaLnBrk="0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z="3200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800" b="1" kern="0" dirty="0"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3-2.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연도별 주요 </a:t>
            </a:r>
            <a:r>
              <a:rPr lang="en-US" altLang="ko-KR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5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개 </a:t>
            </a:r>
            <a:r>
              <a:rPr lang="ko-KR" altLang="en-US" sz="28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상품군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구성 및 비율 변화</a:t>
            </a:r>
            <a:endParaRPr lang="ko-KR" sz="2800" kern="0" dirty="0">
              <a:solidFill>
                <a:srgbClr val="4C50BB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490B249E-B6B0-47C8-9556-7EFC8F714C81}"/>
              </a:ext>
            </a:extLst>
          </p:cNvPr>
          <p:cNvGrpSpPr/>
          <p:nvPr/>
        </p:nvGrpSpPr>
        <p:grpSpPr>
          <a:xfrm>
            <a:off x="179383" y="3057054"/>
            <a:ext cx="327735" cy="859688"/>
            <a:chOff x="7707667" y="407465"/>
            <a:chExt cx="327735" cy="859688"/>
          </a:xfrm>
        </p:grpSpPr>
        <p:sp>
          <p:nvSpPr>
            <p:cNvPr id="26" name="순서도: 연결자 25">
              <a:extLst>
                <a:ext uri="{FF2B5EF4-FFF2-40B4-BE49-F238E27FC236}">
                  <a16:creationId xmlns="" xmlns:a16="http://schemas.microsoft.com/office/drawing/2014/main" id="{565ABF54-03EA-4D6B-903F-7964387B34E0}"/>
                </a:ext>
              </a:extLst>
            </p:cNvPr>
            <p:cNvSpPr/>
            <p:nvPr/>
          </p:nvSpPr>
          <p:spPr>
            <a:xfrm>
              <a:off x="7707667" y="407465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연결자 26">
              <a:extLst>
                <a:ext uri="{FF2B5EF4-FFF2-40B4-BE49-F238E27FC236}">
                  <a16:creationId xmlns="" xmlns:a16="http://schemas.microsoft.com/office/drawing/2014/main" id="{FDD526C0-3AF8-473E-B3D5-C488B142A997}"/>
                </a:ext>
              </a:extLst>
            </p:cNvPr>
            <p:cNvSpPr/>
            <p:nvPr/>
          </p:nvSpPr>
          <p:spPr>
            <a:xfrm>
              <a:off x="7707667" y="939418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424680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1C553278-2B7B-4B2A-8E11-A89921C59C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67954" y="3079711"/>
            <a:ext cx="4727457" cy="40098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CF1EA834-4043-41D5-8316-C6D7D1A2DFA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8200" y="3052521"/>
            <a:ext cx="4809754" cy="40641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A183157-9FBC-4388-B23C-D704AB89F0C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3114" y="3040931"/>
            <a:ext cx="4754889" cy="408737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D7183297-02AD-4B18-90E0-415E323DA66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23" y="1903500"/>
            <a:ext cx="7436778" cy="6480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1450E408-A8C9-4250-AA05-D9C824DD04A6}"/>
              </a:ext>
            </a:extLst>
          </p:cNvPr>
          <p:cNvCxnSpPr>
            <a:cxnSpLocks/>
          </p:cNvCxnSpPr>
          <p:nvPr/>
        </p:nvCxnSpPr>
        <p:spPr>
          <a:xfrm>
            <a:off x="0" y="858715"/>
            <a:ext cx="18288000" cy="0"/>
          </a:xfrm>
          <a:prstGeom prst="line">
            <a:avLst/>
          </a:prstGeom>
          <a:ln w="28575">
            <a:solidFill>
              <a:srgbClr val="4C50BB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양쪽 모서리가 둥근 사각형 34">
            <a:extLst>
              <a:ext uri="{FF2B5EF4-FFF2-40B4-BE49-F238E27FC236}">
                <a16:creationId xmlns="" xmlns:a16="http://schemas.microsoft.com/office/drawing/2014/main" id="{58F34BF3-21E8-4331-8793-5896FF2FA20C}"/>
              </a:ext>
            </a:extLst>
          </p:cNvPr>
          <p:cNvSpPr/>
          <p:nvPr/>
        </p:nvSpPr>
        <p:spPr>
          <a:xfrm>
            <a:off x="16493338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rgbClr val="4C50BB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최대거래</a:t>
            </a:r>
          </a:p>
        </p:txBody>
      </p:sp>
      <p:sp>
        <p:nvSpPr>
          <p:cNvPr id="19" name="양쪽 모서리가 둥근 사각형 34">
            <a:extLst>
              <a:ext uri="{FF2B5EF4-FFF2-40B4-BE49-F238E27FC236}">
                <a16:creationId xmlns="" xmlns:a16="http://schemas.microsoft.com/office/drawing/2014/main" id="{0E053E1E-6735-4720-BDAB-D3852242BEDA}"/>
              </a:ext>
            </a:extLst>
          </p:cNvPr>
          <p:cNvSpPr/>
          <p:nvPr/>
        </p:nvSpPr>
        <p:spPr>
          <a:xfrm>
            <a:off x="14718870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noFill/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전자상거래액</a:t>
            </a:r>
          </a:p>
        </p:txBody>
      </p:sp>
      <p:sp>
        <p:nvSpPr>
          <p:cNvPr id="20" name="양쪽 모서리가 둥근 사각형 34">
            <a:extLst>
              <a:ext uri="{FF2B5EF4-FFF2-40B4-BE49-F238E27FC236}">
                <a16:creationId xmlns="" xmlns:a16="http://schemas.microsoft.com/office/drawing/2014/main" id="{E545CC55-C505-4ABB-B084-EAE7F7D43D18}"/>
              </a:ext>
            </a:extLst>
          </p:cNvPr>
          <p:cNvSpPr/>
          <p:nvPr/>
        </p:nvSpPr>
        <p:spPr>
          <a:xfrm>
            <a:off x="12944402" y="475253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noFill/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코로나</a:t>
            </a:r>
            <a:r>
              <a:rPr lang="en-US" altLang="ko-KR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19</a:t>
            </a:r>
            <a:endParaRPr lang="ko-KR" altLang="en-US" sz="1600" dirty="0">
              <a:solidFill>
                <a:schemeClr val="tx1"/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21" name="텍스트 개체 틀 13">
            <a:extLst>
              <a:ext uri="{FF2B5EF4-FFF2-40B4-BE49-F238E27FC236}">
                <a16:creationId xmlns="" xmlns:a16="http://schemas.microsoft.com/office/drawing/2014/main" id="{8B70EE8A-ED61-4464-8814-E74BCFF5CE5C}"/>
              </a:ext>
            </a:extLst>
          </p:cNvPr>
          <p:cNvSpPr txBox="1">
            <a:spLocks/>
          </p:cNvSpPr>
          <p:nvPr/>
        </p:nvSpPr>
        <p:spPr>
          <a:xfrm>
            <a:off x="152400" y="262390"/>
            <a:ext cx="11277600" cy="52387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eaLnBrk="0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z="3200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800" b="1" kern="0" dirty="0"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3-2.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연도별 주요 </a:t>
            </a:r>
            <a:r>
              <a:rPr lang="en-US" altLang="ko-KR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5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개 </a:t>
            </a:r>
            <a:r>
              <a:rPr lang="ko-KR" altLang="en-US" sz="28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상품군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구성 및 비율 변화</a:t>
            </a:r>
            <a:endParaRPr lang="ko-KR" sz="2800" kern="0" dirty="0">
              <a:solidFill>
                <a:srgbClr val="4C50BB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BFC54A56-AE99-42F6-89A4-58A37C7E0F1C}"/>
              </a:ext>
            </a:extLst>
          </p:cNvPr>
          <p:cNvGrpSpPr/>
          <p:nvPr/>
        </p:nvGrpSpPr>
        <p:grpSpPr>
          <a:xfrm>
            <a:off x="914399" y="2019300"/>
            <a:ext cx="327735" cy="859688"/>
            <a:chOff x="7707667" y="407465"/>
            <a:chExt cx="327735" cy="859688"/>
          </a:xfrm>
        </p:grpSpPr>
        <p:sp>
          <p:nvSpPr>
            <p:cNvPr id="26" name="순서도: 연결자 25">
              <a:extLst>
                <a:ext uri="{FF2B5EF4-FFF2-40B4-BE49-F238E27FC236}">
                  <a16:creationId xmlns="" xmlns:a16="http://schemas.microsoft.com/office/drawing/2014/main" id="{CA3B8E19-E8F0-45A7-97D5-B9E581CD8785}"/>
                </a:ext>
              </a:extLst>
            </p:cNvPr>
            <p:cNvSpPr/>
            <p:nvPr/>
          </p:nvSpPr>
          <p:spPr>
            <a:xfrm>
              <a:off x="7707667" y="407465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연결자 26">
              <a:extLst>
                <a:ext uri="{FF2B5EF4-FFF2-40B4-BE49-F238E27FC236}">
                  <a16:creationId xmlns="" xmlns:a16="http://schemas.microsoft.com/office/drawing/2014/main" id="{9CB25F24-B055-44B5-83BB-127A04DB6545}"/>
                </a:ext>
              </a:extLst>
            </p:cNvPr>
            <p:cNvSpPr/>
            <p:nvPr/>
          </p:nvSpPr>
          <p:spPr>
            <a:xfrm>
              <a:off x="7707667" y="939418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9FAAFC5-67CA-41A0-A46E-BB03D9F3F723}"/>
              </a:ext>
            </a:extLst>
          </p:cNvPr>
          <p:cNvSpPr txBox="1"/>
          <p:nvPr/>
        </p:nvSpPr>
        <p:spPr>
          <a:xfrm>
            <a:off x="675410" y="8991406"/>
            <a:ext cx="136501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에스코어 드림 8 Heavy"/>
                <a:ea typeface="에스코어 드림 4 Regular" panose="020B0503030302020204" pitchFamily="34" charset="-127"/>
              </a:rPr>
              <a:t>1. 여행 및 교통서비스     2. 의복     3. 가전 전자 통신기기        4. 화장품          5. 음식료품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C5BD72D-5A36-4F73-B8F1-EC6DCB0ABF4C}"/>
              </a:ext>
            </a:extLst>
          </p:cNvPr>
          <p:cNvSpPr txBox="1"/>
          <p:nvPr/>
        </p:nvSpPr>
        <p:spPr>
          <a:xfrm>
            <a:off x="685800" y="8156283"/>
            <a:ext cx="9150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>
                <a:latin typeface="에스코어 드림 8 Heavy"/>
                <a:ea typeface="에스코어 드림 4 Regular" panose="020B0503030302020204" pitchFamily="34" charset="-127"/>
              </a:rPr>
              <a:t>주요 거래 </a:t>
            </a:r>
            <a:r>
              <a:rPr lang="ko-KR" altLang="en-US" sz="3200" b="1" dirty="0" err="1">
                <a:latin typeface="에스코어 드림 8 Heavy"/>
                <a:ea typeface="에스코어 드림 4 Regular" panose="020B0503030302020204" pitchFamily="34" charset="-127"/>
              </a:rPr>
              <a:t>상품군</a:t>
            </a:r>
            <a:r>
              <a:rPr lang="ko-KR" altLang="en-US" sz="3200" b="1" dirty="0">
                <a:latin typeface="에스코어 드림 8 Heavy"/>
                <a:ea typeface="에스코어 드림 4 Regular" panose="020B0503030302020204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879747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1C553278-2B7B-4B2A-8E11-A89921C59C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67954" y="3079711"/>
            <a:ext cx="4727457" cy="40098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CF1EA834-4043-41D5-8316-C6D7D1A2DFA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8200" y="3052521"/>
            <a:ext cx="4809754" cy="40641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A183157-9FBC-4388-B23C-D704AB89F0C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9853" y="1972958"/>
            <a:ext cx="7538255" cy="648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D7183297-02AD-4B18-90E0-415E323DA66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24" y="3099812"/>
            <a:ext cx="4690881" cy="408737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B2F05A7C-BFD4-4858-AC6F-89F91B2DB332}"/>
              </a:ext>
            </a:extLst>
          </p:cNvPr>
          <p:cNvCxnSpPr>
            <a:cxnSpLocks/>
          </p:cNvCxnSpPr>
          <p:nvPr/>
        </p:nvCxnSpPr>
        <p:spPr>
          <a:xfrm>
            <a:off x="0" y="858715"/>
            <a:ext cx="18288000" cy="0"/>
          </a:xfrm>
          <a:prstGeom prst="line">
            <a:avLst/>
          </a:prstGeom>
          <a:ln w="28575">
            <a:solidFill>
              <a:srgbClr val="4C50BB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양쪽 모서리가 둥근 사각형 34">
            <a:extLst>
              <a:ext uri="{FF2B5EF4-FFF2-40B4-BE49-F238E27FC236}">
                <a16:creationId xmlns="" xmlns:a16="http://schemas.microsoft.com/office/drawing/2014/main" id="{DCCDFB5D-F30F-4BF2-A318-42401C350214}"/>
              </a:ext>
            </a:extLst>
          </p:cNvPr>
          <p:cNvSpPr/>
          <p:nvPr/>
        </p:nvSpPr>
        <p:spPr>
          <a:xfrm>
            <a:off x="16493338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rgbClr val="4C50BB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최대거래</a:t>
            </a:r>
          </a:p>
        </p:txBody>
      </p:sp>
      <p:sp>
        <p:nvSpPr>
          <p:cNvPr id="14" name="양쪽 모서리가 둥근 사각형 34">
            <a:extLst>
              <a:ext uri="{FF2B5EF4-FFF2-40B4-BE49-F238E27FC236}">
                <a16:creationId xmlns="" xmlns:a16="http://schemas.microsoft.com/office/drawing/2014/main" id="{856ADCA8-2D12-4CEE-806E-B463A8C7B99C}"/>
              </a:ext>
            </a:extLst>
          </p:cNvPr>
          <p:cNvSpPr/>
          <p:nvPr/>
        </p:nvSpPr>
        <p:spPr>
          <a:xfrm>
            <a:off x="14718870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noFill/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전자상거래액</a:t>
            </a:r>
          </a:p>
        </p:txBody>
      </p:sp>
      <p:sp>
        <p:nvSpPr>
          <p:cNvPr id="15" name="양쪽 모서리가 둥근 사각형 34">
            <a:extLst>
              <a:ext uri="{FF2B5EF4-FFF2-40B4-BE49-F238E27FC236}">
                <a16:creationId xmlns="" xmlns:a16="http://schemas.microsoft.com/office/drawing/2014/main" id="{492ADAC3-C68F-4D4B-8E55-406F2791FDA2}"/>
              </a:ext>
            </a:extLst>
          </p:cNvPr>
          <p:cNvSpPr/>
          <p:nvPr/>
        </p:nvSpPr>
        <p:spPr>
          <a:xfrm>
            <a:off x="12944402" y="475253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noFill/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코로나</a:t>
            </a:r>
            <a:r>
              <a:rPr lang="en-US" altLang="ko-KR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19</a:t>
            </a:r>
            <a:endParaRPr lang="ko-KR" altLang="en-US" sz="1600" dirty="0">
              <a:solidFill>
                <a:schemeClr val="tx1"/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22" name="텍스트 개체 틀 13">
            <a:extLst>
              <a:ext uri="{FF2B5EF4-FFF2-40B4-BE49-F238E27FC236}">
                <a16:creationId xmlns="" xmlns:a16="http://schemas.microsoft.com/office/drawing/2014/main" id="{C45E1CB8-669B-42FB-B17D-30C0CA6E8797}"/>
              </a:ext>
            </a:extLst>
          </p:cNvPr>
          <p:cNvSpPr txBox="1">
            <a:spLocks/>
          </p:cNvSpPr>
          <p:nvPr/>
        </p:nvSpPr>
        <p:spPr>
          <a:xfrm>
            <a:off x="152400" y="262390"/>
            <a:ext cx="11277600" cy="52387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eaLnBrk="0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z="3200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800" b="1" kern="0" dirty="0"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3-2.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연도별 주요 </a:t>
            </a:r>
            <a:r>
              <a:rPr lang="en-US" altLang="ko-KR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5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개 </a:t>
            </a:r>
            <a:r>
              <a:rPr lang="ko-KR" altLang="en-US" sz="28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상품군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구성 및 비율 변화</a:t>
            </a:r>
            <a:endParaRPr lang="ko-KR" sz="2800" kern="0" dirty="0">
              <a:solidFill>
                <a:srgbClr val="4C50BB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A48B492A-D0A3-4512-B1CF-934CEE50C9FF}"/>
              </a:ext>
            </a:extLst>
          </p:cNvPr>
          <p:cNvGrpSpPr/>
          <p:nvPr/>
        </p:nvGrpSpPr>
        <p:grpSpPr>
          <a:xfrm>
            <a:off x="4267200" y="2003282"/>
            <a:ext cx="327735" cy="859688"/>
            <a:chOff x="7707667" y="407465"/>
            <a:chExt cx="327735" cy="859688"/>
          </a:xfrm>
        </p:grpSpPr>
        <p:sp>
          <p:nvSpPr>
            <p:cNvPr id="27" name="순서도: 연결자 26">
              <a:extLst>
                <a:ext uri="{FF2B5EF4-FFF2-40B4-BE49-F238E27FC236}">
                  <a16:creationId xmlns="" xmlns:a16="http://schemas.microsoft.com/office/drawing/2014/main" id="{DA53F767-0668-4266-BCA3-21FBE9A7DC5B}"/>
                </a:ext>
              </a:extLst>
            </p:cNvPr>
            <p:cNvSpPr/>
            <p:nvPr/>
          </p:nvSpPr>
          <p:spPr>
            <a:xfrm>
              <a:off x="7707667" y="407465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순서도: 연결자 27">
              <a:extLst>
                <a:ext uri="{FF2B5EF4-FFF2-40B4-BE49-F238E27FC236}">
                  <a16:creationId xmlns="" xmlns:a16="http://schemas.microsoft.com/office/drawing/2014/main" id="{17878C83-DA67-463A-9B06-1D85EBA052E7}"/>
                </a:ext>
              </a:extLst>
            </p:cNvPr>
            <p:cNvSpPr/>
            <p:nvPr/>
          </p:nvSpPr>
          <p:spPr>
            <a:xfrm>
              <a:off x="7707667" y="939418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7785910-8420-4BD1-987E-C3DEBC633F24}"/>
              </a:ext>
            </a:extLst>
          </p:cNvPr>
          <p:cNvSpPr txBox="1"/>
          <p:nvPr/>
        </p:nvSpPr>
        <p:spPr>
          <a:xfrm>
            <a:off x="4783869" y="8857231"/>
            <a:ext cx="132115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에스코어 드림 8 Heavy"/>
                <a:ea typeface="에스코어 드림 4 Regular" panose="020B0503030302020204" pitchFamily="34" charset="-127"/>
              </a:rPr>
              <a:t>1. 여행 및 교통서비스     2. 의복     3. 가전 전자 통신기기        4. 음식료품          5. 화장품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2EDC695D-FD86-4A0A-AFFC-310DE9744A95}"/>
              </a:ext>
            </a:extLst>
          </p:cNvPr>
          <p:cNvSpPr txBox="1"/>
          <p:nvPr/>
        </p:nvSpPr>
        <p:spPr>
          <a:xfrm>
            <a:off x="4794260" y="8022108"/>
            <a:ext cx="9150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>
                <a:latin typeface="에스코어 드림 8 Heavy"/>
                <a:ea typeface="에스코어 드림 4 Regular" panose="020B0503030302020204" pitchFamily="34" charset="-127"/>
              </a:rPr>
              <a:t>주요 거래 </a:t>
            </a:r>
            <a:r>
              <a:rPr lang="ko-KR" altLang="en-US" sz="3200" b="1" dirty="0" err="1">
                <a:latin typeface="에스코어 드림 8 Heavy"/>
                <a:ea typeface="에스코어 드림 4 Regular" panose="020B0503030302020204" pitchFamily="34" charset="-127"/>
              </a:rPr>
              <a:t>상품군</a:t>
            </a:r>
            <a:r>
              <a:rPr lang="ko-KR" altLang="en-US" sz="3200" b="1" dirty="0">
                <a:latin typeface="에스코어 드림 8 Heavy"/>
                <a:ea typeface="에스코어 드림 4 Regular" panose="020B0503030302020204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072713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E876D3D-7436-48BC-B459-B2F3F8F2560E}"/>
              </a:ext>
            </a:extLst>
          </p:cNvPr>
          <p:cNvSpPr/>
          <p:nvPr/>
        </p:nvSpPr>
        <p:spPr>
          <a:xfrm>
            <a:off x="9099" y="-32938"/>
            <a:ext cx="18288000" cy="10319937"/>
          </a:xfrm>
          <a:prstGeom prst="rect">
            <a:avLst/>
          </a:prstGeom>
          <a:solidFill>
            <a:srgbClr val="4C50BB"/>
          </a:solidFill>
          <a:ln>
            <a:solidFill>
              <a:srgbClr val="4C50B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3104354" y="6200610"/>
            <a:ext cx="3459042" cy="77219"/>
            <a:chOff x="13104354" y="6200610"/>
            <a:chExt cx="3459042" cy="772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3104354" y="6200610"/>
              <a:ext cx="3459042" cy="7721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99E7D88-D584-427D-A91A-11E7DA336D51}"/>
              </a:ext>
            </a:extLst>
          </p:cNvPr>
          <p:cNvSpPr txBox="1"/>
          <p:nvPr/>
        </p:nvSpPr>
        <p:spPr>
          <a:xfrm>
            <a:off x="1143000" y="2123347"/>
            <a:ext cx="1165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팀원 소개</a:t>
            </a:r>
            <a:endParaRPr lang="en-US" altLang="ko-KR" sz="9600" b="1" dirty="0">
              <a:ln>
                <a:solidFill>
                  <a:schemeClr val="tx1">
                    <a:alpha val="19000"/>
                  </a:schemeClr>
                </a:solidFill>
              </a:ln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0D87467-E6F5-4A61-B16D-36BE0AD80012}"/>
              </a:ext>
            </a:extLst>
          </p:cNvPr>
          <p:cNvSpPr txBox="1"/>
          <p:nvPr/>
        </p:nvSpPr>
        <p:spPr>
          <a:xfrm>
            <a:off x="10287000" y="6591300"/>
            <a:ext cx="637228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팀원 소개</a:t>
            </a:r>
            <a:endParaRPr lang="en-US" altLang="ko-KR" sz="2800" b="1" dirty="0">
              <a:ln>
                <a:solidFill>
                  <a:schemeClr val="tx1">
                    <a:alpha val="19000"/>
                  </a:schemeClr>
                </a:solidFill>
              </a:ln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4CB7D23-0255-4535-B1F0-36FA9F1576DB}"/>
              </a:ext>
            </a:extLst>
          </p:cNvPr>
          <p:cNvSpPr txBox="1"/>
          <p:nvPr/>
        </p:nvSpPr>
        <p:spPr>
          <a:xfrm>
            <a:off x="13411200" y="130822"/>
            <a:ext cx="7162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Bahnschrift" panose="020B0502040204020203" pitchFamily="34" charset="0"/>
                <a:ea typeface="Noto Sans Korean Bold" panose="020B0800000000000000" pitchFamily="34" charset="-127"/>
              </a:rPr>
              <a:t>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66F0204-CAE5-4DCF-82DA-03BA4798BA1F}"/>
              </a:ext>
            </a:extLst>
          </p:cNvPr>
          <p:cNvSpPr txBox="1"/>
          <p:nvPr/>
        </p:nvSpPr>
        <p:spPr>
          <a:xfrm>
            <a:off x="1295400" y="1353906"/>
            <a:ext cx="716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PART.1</a:t>
            </a:r>
          </a:p>
        </p:txBody>
      </p:sp>
      <p:grpSp>
        <p:nvGrpSpPr>
          <p:cNvPr id="11" name="그룹 1002">
            <a:extLst>
              <a:ext uri="{FF2B5EF4-FFF2-40B4-BE49-F238E27FC236}">
                <a16:creationId xmlns="" xmlns:a16="http://schemas.microsoft.com/office/drawing/2014/main" id="{8D6BF8DD-B832-461A-B3A1-3EDF887A0174}"/>
              </a:ext>
            </a:extLst>
          </p:cNvPr>
          <p:cNvGrpSpPr/>
          <p:nvPr/>
        </p:nvGrpSpPr>
        <p:grpSpPr>
          <a:xfrm>
            <a:off x="-330223" y="-569558"/>
            <a:ext cx="3388803" cy="3355932"/>
            <a:chOff x="13074845" y="-1224069"/>
            <a:chExt cx="3388803" cy="3355932"/>
          </a:xfrm>
        </p:grpSpPr>
        <p:pic>
          <p:nvPicPr>
            <p:cNvPr id="13" name="Object 5">
              <a:extLst>
                <a:ext uri="{FF2B5EF4-FFF2-40B4-BE49-F238E27FC236}">
                  <a16:creationId xmlns="" xmlns:a16="http://schemas.microsoft.com/office/drawing/2014/main" id="{F4E4A7D1-08FB-4E17-8BCA-286B83F49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5" name="그룹 1003">
            <a:extLst>
              <a:ext uri="{FF2B5EF4-FFF2-40B4-BE49-F238E27FC236}">
                <a16:creationId xmlns="" xmlns:a16="http://schemas.microsoft.com/office/drawing/2014/main" id="{96DAB5FD-4A57-4B6B-8883-3F5D7CDF76A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6" name="Object 8">
              <a:extLst>
                <a:ext uri="{FF2B5EF4-FFF2-40B4-BE49-F238E27FC236}">
                  <a16:creationId xmlns="" xmlns:a16="http://schemas.microsoft.com/office/drawing/2014/main" id="{CF46BCEB-A863-4306-AAF3-60724283E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="" xmlns:a16="http://schemas.microsoft.com/office/drawing/2014/main" id="{5544EFC5-0D7E-4552-88AC-3D234D641473}"/>
              </a:ext>
            </a:extLst>
          </p:cNvPr>
          <p:cNvGrpSpPr/>
          <p:nvPr/>
        </p:nvGrpSpPr>
        <p:grpSpPr>
          <a:xfrm>
            <a:off x="-939630" y="6248810"/>
            <a:ext cx="4652881" cy="4607748"/>
            <a:chOff x="14137208" y="6930045"/>
            <a:chExt cx="4652881" cy="4607748"/>
          </a:xfrm>
        </p:grpSpPr>
        <p:pic>
          <p:nvPicPr>
            <p:cNvPr id="18" name="Object 11">
              <a:extLst>
                <a:ext uri="{FF2B5EF4-FFF2-40B4-BE49-F238E27FC236}">
                  <a16:creationId xmlns="" xmlns:a16="http://schemas.microsoft.com/office/drawing/2014/main" id="{9102DCC4-06F6-444A-BCAA-BE5E5ED63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780464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1C553278-2B7B-4B2A-8E11-A89921C59C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67954" y="3079711"/>
            <a:ext cx="4727457" cy="40098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CF1EA834-4043-41D5-8316-C6D7D1A2DFA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96200" y="1903500"/>
            <a:ext cx="7668726" cy="648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A183157-9FBC-4388-B23C-D704AB89F0C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3114" y="3040931"/>
            <a:ext cx="4754889" cy="408737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D7183297-02AD-4B18-90E0-415E323DA66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24" y="3099812"/>
            <a:ext cx="4690881" cy="408737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F0086A29-DDD6-41B5-AACE-A25CC9F4E1AA}"/>
              </a:ext>
            </a:extLst>
          </p:cNvPr>
          <p:cNvCxnSpPr>
            <a:cxnSpLocks/>
          </p:cNvCxnSpPr>
          <p:nvPr/>
        </p:nvCxnSpPr>
        <p:spPr>
          <a:xfrm>
            <a:off x="0" y="858715"/>
            <a:ext cx="18288000" cy="0"/>
          </a:xfrm>
          <a:prstGeom prst="line">
            <a:avLst/>
          </a:prstGeom>
          <a:ln w="28575">
            <a:solidFill>
              <a:srgbClr val="4C50BB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양쪽 모서리가 둥근 사각형 34">
            <a:extLst>
              <a:ext uri="{FF2B5EF4-FFF2-40B4-BE49-F238E27FC236}">
                <a16:creationId xmlns="" xmlns:a16="http://schemas.microsoft.com/office/drawing/2014/main" id="{ACF4E598-C840-4B1C-9B5E-1531C5F00239}"/>
              </a:ext>
            </a:extLst>
          </p:cNvPr>
          <p:cNvSpPr/>
          <p:nvPr/>
        </p:nvSpPr>
        <p:spPr>
          <a:xfrm>
            <a:off x="16493338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rgbClr val="4C50BB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최대거래</a:t>
            </a:r>
          </a:p>
        </p:txBody>
      </p:sp>
      <p:sp>
        <p:nvSpPr>
          <p:cNvPr id="14" name="양쪽 모서리가 둥근 사각형 34">
            <a:extLst>
              <a:ext uri="{FF2B5EF4-FFF2-40B4-BE49-F238E27FC236}">
                <a16:creationId xmlns="" xmlns:a16="http://schemas.microsoft.com/office/drawing/2014/main" id="{9EB953EC-73E9-43F8-95F5-D5B3CF6ADAA0}"/>
              </a:ext>
            </a:extLst>
          </p:cNvPr>
          <p:cNvSpPr/>
          <p:nvPr/>
        </p:nvSpPr>
        <p:spPr>
          <a:xfrm>
            <a:off x="14718870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noFill/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전자상거래액</a:t>
            </a:r>
          </a:p>
        </p:txBody>
      </p:sp>
      <p:sp>
        <p:nvSpPr>
          <p:cNvPr id="15" name="양쪽 모서리가 둥근 사각형 34">
            <a:extLst>
              <a:ext uri="{FF2B5EF4-FFF2-40B4-BE49-F238E27FC236}">
                <a16:creationId xmlns="" xmlns:a16="http://schemas.microsoft.com/office/drawing/2014/main" id="{E6D84435-C113-47B0-AC18-A9CE554B8805}"/>
              </a:ext>
            </a:extLst>
          </p:cNvPr>
          <p:cNvSpPr/>
          <p:nvPr/>
        </p:nvSpPr>
        <p:spPr>
          <a:xfrm>
            <a:off x="12944402" y="475253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noFill/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코로나</a:t>
            </a:r>
            <a:r>
              <a:rPr lang="en-US" altLang="ko-KR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19</a:t>
            </a:r>
            <a:endParaRPr lang="ko-KR" altLang="en-US" sz="1600" dirty="0">
              <a:solidFill>
                <a:schemeClr val="tx1"/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22" name="텍스트 개체 틀 13">
            <a:extLst>
              <a:ext uri="{FF2B5EF4-FFF2-40B4-BE49-F238E27FC236}">
                <a16:creationId xmlns="" xmlns:a16="http://schemas.microsoft.com/office/drawing/2014/main" id="{6AED8CD7-4E07-4AC0-8C64-3015CCD21E02}"/>
              </a:ext>
            </a:extLst>
          </p:cNvPr>
          <p:cNvSpPr txBox="1">
            <a:spLocks/>
          </p:cNvSpPr>
          <p:nvPr/>
        </p:nvSpPr>
        <p:spPr>
          <a:xfrm>
            <a:off x="152400" y="262390"/>
            <a:ext cx="11277600" cy="52387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eaLnBrk="0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z="3200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800" b="1" kern="0" dirty="0"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3-2.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연도별 주요 </a:t>
            </a:r>
            <a:r>
              <a:rPr lang="en-US" altLang="ko-KR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5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개 </a:t>
            </a:r>
            <a:r>
              <a:rPr lang="ko-KR" altLang="en-US" sz="28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상품군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구성 및 비율 변화</a:t>
            </a:r>
            <a:endParaRPr lang="ko-KR" sz="2800" kern="0" dirty="0">
              <a:solidFill>
                <a:srgbClr val="4C50BB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D968FFF8-ECC5-47BA-B7C9-EF645CCA9A65}"/>
              </a:ext>
            </a:extLst>
          </p:cNvPr>
          <p:cNvGrpSpPr/>
          <p:nvPr/>
        </p:nvGrpSpPr>
        <p:grpSpPr>
          <a:xfrm>
            <a:off x="8763000" y="2019300"/>
            <a:ext cx="327735" cy="859688"/>
            <a:chOff x="7707667" y="407465"/>
            <a:chExt cx="327735" cy="859688"/>
          </a:xfrm>
        </p:grpSpPr>
        <p:sp>
          <p:nvSpPr>
            <p:cNvPr id="27" name="순서도: 연결자 26">
              <a:extLst>
                <a:ext uri="{FF2B5EF4-FFF2-40B4-BE49-F238E27FC236}">
                  <a16:creationId xmlns="" xmlns:a16="http://schemas.microsoft.com/office/drawing/2014/main" id="{2C9E1018-7E09-41FD-B083-238508D3A2D7}"/>
                </a:ext>
              </a:extLst>
            </p:cNvPr>
            <p:cNvSpPr/>
            <p:nvPr/>
          </p:nvSpPr>
          <p:spPr>
            <a:xfrm>
              <a:off x="7707667" y="407465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순서도: 연결자 27">
              <a:extLst>
                <a:ext uri="{FF2B5EF4-FFF2-40B4-BE49-F238E27FC236}">
                  <a16:creationId xmlns="" xmlns:a16="http://schemas.microsoft.com/office/drawing/2014/main" id="{BD8535ED-7FDE-4227-A43E-357061C3DA86}"/>
                </a:ext>
              </a:extLst>
            </p:cNvPr>
            <p:cNvSpPr/>
            <p:nvPr/>
          </p:nvSpPr>
          <p:spPr>
            <a:xfrm>
              <a:off x="7707667" y="939418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BB105D5-0A60-457E-AA93-58B9BDE51715}"/>
              </a:ext>
            </a:extLst>
          </p:cNvPr>
          <p:cNvSpPr txBox="1"/>
          <p:nvPr/>
        </p:nvSpPr>
        <p:spPr>
          <a:xfrm>
            <a:off x="5410200" y="9000307"/>
            <a:ext cx="13639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에스코어 드림 8 Heavy"/>
                <a:ea typeface="에스코어 드림 4 Regular" panose="020B0503030302020204" pitchFamily="34" charset="-127"/>
              </a:rPr>
              <a:t>1. 여행 및 교통서비스     2. 의복     3. 가전 전자 통신기기        4. 음식료품         5. 화장품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6F1D745-172F-4244-8B36-E81BD8CB30B1}"/>
              </a:ext>
            </a:extLst>
          </p:cNvPr>
          <p:cNvSpPr txBox="1"/>
          <p:nvPr/>
        </p:nvSpPr>
        <p:spPr>
          <a:xfrm>
            <a:off x="7086600" y="8165184"/>
            <a:ext cx="9150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>
                <a:latin typeface="에스코어 드림 8 Heavy"/>
                <a:ea typeface="에스코어 드림 4 Regular" panose="020B0503030302020204" pitchFamily="34" charset="-127"/>
              </a:rPr>
              <a:t>주요 거래 </a:t>
            </a:r>
            <a:r>
              <a:rPr lang="ko-KR" altLang="en-US" sz="3200" b="1" dirty="0" err="1">
                <a:latin typeface="에스코어 드림 8 Heavy"/>
                <a:ea typeface="에스코어 드림 4 Regular" panose="020B0503030302020204" pitchFamily="34" charset="-127"/>
              </a:rPr>
              <a:t>상품군</a:t>
            </a:r>
            <a:r>
              <a:rPr lang="ko-KR" altLang="en-US" sz="3200" b="1" dirty="0">
                <a:latin typeface="에스코어 드림 8 Heavy"/>
                <a:ea typeface="에스코어 드림 4 Regular" panose="020B0503030302020204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4494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1C553278-2B7B-4B2A-8E11-A89921C59CC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23331" y="1169350"/>
            <a:ext cx="6790875" cy="576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CF1EA834-4043-41D5-8316-C6D7D1A2DFA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46732" y="2249350"/>
            <a:ext cx="4260403" cy="360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A183157-9FBC-4388-B23C-D704AB89F0C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1645" y="2237760"/>
            <a:ext cx="4187919" cy="360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D7183297-02AD-4B18-90E0-415E323DA66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255" y="2296641"/>
            <a:ext cx="4131544" cy="360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DBD9E55-9CA1-4FFA-A326-60C65EE9CFE6}"/>
              </a:ext>
            </a:extLst>
          </p:cNvPr>
          <p:cNvSpPr txBox="1"/>
          <p:nvPr/>
        </p:nvSpPr>
        <p:spPr>
          <a:xfrm>
            <a:off x="1307730" y="6992526"/>
            <a:ext cx="17306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에스코어 드림 8 Heavy"/>
                <a:ea typeface="에스코어 드림 4 Regular" panose="020B0503030302020204" pitchFamily="34" charset="-127"/>
              </a:rPr>
              <a:t>2019</a:t>
            </a:r>
            <a:r>
              <a:rPr lang="ko-KR" altLang="en-US" sz="3200" dirty="0">
                <a:latin typeface="에스코어 드림 8 Heavy"/>
                <a:ea typeface="에스코어 드림 4 Regular" panose="020B0503030302020204" pitchFamily="34" charset="-127"/>
              </a:rPr>
              <a:t>년 까지 매년 상위 거래량을 기록했던 여행 및 교통서비스</a:t>
            </a:r>
            <a:r>
              <a:rPr lang="en-US" altLang="ko-KR" sz="3200" dirty="0">
                <a:latin typeface="에스코어 드림 8 Heavy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8 Heavy"/>
                <a:ea typeface="에스코어 드림 4 Regular" panose="020B0503030302020204" pitchFamily="34" charset="-127"/>
              </a:rPr>
              <a:t>화장품 상품군의 </a:t>
            </a:r>
            <a:r>
              <a:rPr lang="en-US" altLang="ko-KR" sz="3200" dirty="0">
                <a:latin typeface="에스코어 드림 8 Heavy"/>
                <a:ea typeface="에스코어 드림 4 Regular" panose="020B0503030302020204" pitchFamily="34" charset="-127"/>
              </a:rPr>
              <a:t>5</a:t>
            </a:r>
            <a:r>
              <a:rPr lang="ko-KR" altLang="en-US" sz="3200" dirty="0">
                <a:latin typeface="에스코어 드림 8 Heavy"/>
                <a:ea typeface="에스코어 드림 4 Regular" panose="020B0503030302020204" pitchFamily="34" charset="-127"/>
              </a:rPr>
              <a:t>위권 이탈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2224A3E-17F7-4FBE-8917-3CCBF697BA0E}"/>
              </a:ext>
            </a:extLst>
          </p:cNvPr>
          <p:cNvSpPr txBox="1"/>
          <p:nvPr/>
        </p:nvSpPr>
        <p:spPr>
          <a:xfrm>
            <a:off x="1307730" y="7779762"/>
            <a:ext cx="16776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에스코어 드림 8 Heavy"/>
                <a:ea typeface="에스코어 드림 4 Regular" panose="020B0503030302020204" pitchFamily="34" charset="-127"/>
              </a:rPr>
              <a:t>2019</a:t>
            </a:r>
            <a:r>
              <a:rPr lang="ko-KR" altLang="en-US" sz="3200" dirty="0">
                <a:latin typeface="에스코어 드림 8 Heavy"/>
                <a:ea typeface="에스코어 드림 4 Regular" panose="020B0503030302020204" pitchFamily="34" charset="-127"/>
              </a:rPr>
              <a:t>년 까지 상위 </a:t>
            </a:r>
            <a:r>
              <a:rPr lang="en-US" altLang="ko-KR" sz="3200" dirty="0">
                <a:latin typeface="에스코어 드림 8 Heavy"/>
                <a:ea typeface="에스코어 드림 4 Regular" panose="020B0503030302020204" pitchFamily="34" charset="-127"/>
              </a:rPr>
              <a:t>5</a:t>
            </a:r>
            <a:r>
              <a:rPr lang="ko-KR" altLang="en-US" sz="3200" dirty="0">
                <a:latin typeface="에스코어 드림 8 Heavy"/>
                <a:ea typeface="에스코어 드림 4 Regular" panose="020B0503030302020204" pitchFamily="34" charset="-127"/>
              </a:rPr>
              <a:t>개 상품군에 없던 음식서비스</a:t>
            </a:r>
            <a:r>
              <a:rPr lang="en-US" altLang="ko-KR" sz="3200" dirty="0">
                <a:latin typeface="에스코어 드림 8 Heavy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8 Heavy"/>
                <a:ea typeface="에스코어 드림 4 Regular" panose="020B0503030302020204" pitchFamily="34" charset="-127"/>
              </a:rPr>
              <a:t>생활용품 상품군의 진입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460B7EFA-7EF3-4D04-AAF5-CDE149566904}"/>
              </a:ext>
            </a:extLst>
          </p:cNvPr>
          <p:cNvSpPr txBox="1"/>
          <p:nvPr/>
        </p:nvSpPr>
        <p:spPr>
          <a:xfrm>
            <a:off x="1701752" y="8432837"/>
            <a:ext cx="12165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에스코어 드림 8 Heavy"/>
                <a:ea typeface="에스코어 드림 2 ExtraLight" panose="020B0203030302020204" pitchFamily="34" charset="-127"/>
              </a:rPr>
              <a:t>음식서비스 </a:t>
            </a:r>
            <a:r>
              <a:rPr lang="en-US" altLang="ko-KR" sz="2400" dirty="0">
                <a:latin typeface="에스코어 드림 8 Heavy"/>
                <a:ea typeface="에스코어 드림 2 ExtraLight" panose="020B0203030302020204" pitchFamily="34" charset="-127"/>
              </a:rPr>
              <a:t>: </a:t>
            </a:r>
            <a:r>
              <a:rPr lang="ko-KR" altLang="en-US" sz="2400" b="0" i="0" u="none" strike="noStrike" baseline="0" dirty="0">
                <a:latin typeface="에스코어 드림 8 Heavy"/>
                <a:ea typeface="에스코어 드림 2 ExtraLight" panose="020B0203030302020204" pitchFamily="34" charset="-127"/>
              </a:rPr>
              <a:t>온라인 주문 후 조리되어 배달되는 음식 </a:t>
            </a:r>
            <a:r>
              <a:rPr lang="en-US" altLang="ko-KR" sz="2400" b="0" i="0" u="none" strike="noStrike" baseline="0" dirty="0">
                <a:latin typeface="에스코어 드림 8 Heavy"/>
                <a:ea typeface="에스코어 드림 2 ExtraLight" panose="020B0203030302020204" pitchFamily="34" charset="-127"/>
              </a:rPr>
              <a:t>(</a:t>
            </a:r>
            <a:r>
              <a:rPr lang="ko-KR" altLang="en-US" sz="2400" b="0" i="0" u="none" strike="noStrike" baseline="0" dirty="0">
                <a:latin typeface="에스코어 드림 8 Heavy"/>
                <a:ea typeface="에스코어 드림 2 ExtraLight" panose="020B0203030302020204" pitchFamily="34" charset="-127"/>
              </a:rPr>
              <a:t>피자</a:t>
            </a:r>
            <a:r>
              <a:rPr lang="en-US" altLang="ko-KR" sz="2400" b="0" i="0" u="none" strike="noStrike" baseline="0" dirty="0">
                <a:latin typeface="에스코어 드림 8 Heavy"/>
                <a:ea typeface="에스코어 드림 2 ExtraLight" panose="020B0203030302020204" pitchFamily="34" charset="-127"/>
              </a:rPr>
              <a:t>, </a:t>
            </a:r>
            <a:r>
              <a:rPr lang="ko-KR" altLang="en-US" sz="2400" b="0" i="0" u="none" strike="noStrike" baseline="0" dirty="0">
                <a:latin typeface="에스코어 드림 8 Heavy"/>
                <a:ea typeface="에스코어 드림 2 ExtraLight" panose="020B0203030302020204" pitchFamily="34" charset="-127"/>
              </a:rPr>
              <a:t>치킨 등 배달서비스</a:t>
            </a:r>
            <a:r>
              <a:rPr lang="en-US" altLang="ko-KR" sz="2400" b="0" i="0" u="none" strike="noStrike" baseline="0" dirty="0">
                <a:latin typeface="에스코어 드림 8 Heavy"/>
                <a:ea typeface="에스코어 드림 2 ExtraLight" panose="020B0203030302020204" pitchFamily="34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에스코어 드림 8 Heavy"/>
                <a:ea typeface="에스코어 드림 2 ExtraLight" panose="020B0203030302020204" pitchFamily="34" charset="-127"/>
              </a:rPr>
              <a:t>생활용품 </a:t>
            </a:r>
            <a:r>
              <a:rPr lang="en-US" altLang="ko-KR" sz="2400" dirty="0">
                <a:latin typeface="에스코어 드림 8 Heavy"/>
                <a:ea typeface="에스코어 드림 2 ExtraLight" panose="020B0203030302020204" pitchFamily="34" charset="-127"/>
              </a:rPr>
              <a:t>: </a:t>
            </a:r>
            <a:r>
              <a:rPr lang="ko-KR" altLang="en-US" sz="2400" b="0" i="0" u="none" strike="noStrike" baseline="0" dirty="0">
                <a:latin typeface="에스코어 드림 8 Heavy"/>
                <a:ea typeface="에스코어 드림 2 ExtraLight" panose="020B0203030302020204" pitchFamily="34" charset="-127"/>
              </a:rPr>
              <a:t>주방용품</a:t>
            </a:r>
            <a:r>
              <a:rPr lang="en-US" altLang="ko-KR" sz="2400" b="0" i="0" u="none" strike="noStrike" baseline="0" dirty="0">
                <a:latin typeface="에스코어 드림 8 Heavy"/>
                <a:ea typeface="에스코어 드림 2 ExtraLight" panose="020B0203030302020204" pitchFamily="34" charset="-127"/>
              </a:rPr>
              <a:t>, </a:t>
            </a:r>
            <a:r>
              <a:rPr lang="ko-KR" altLang="en-US" sz="2400" b="0" i="0" u="none" strike="noStrike" baseline="0" dirty="0">
                <a:latin typeface="에스코어 드림 8 Heavy"/>
                <a:ea typeface="에스코어 드림 2 ExtraLight" panose="020B0203030302020204" pitchFamily="34" charset="-127"/>
              </a:rPr>
              <a:t>침구</a:t>
            </a:r>
            <a:r>
              <a:rPr lang="en-US" altLang="ko-KR" sz="2400" b="0" i="0" u="none" strike="noStrike" baseline="0" dirty="0">
                <a:latin typeface="에스코어 드림 8 Heavy"/>
                <a:ea typeface="에스코어 드림 2 ExtraLight" panose="020B0203030302020204" pitchFamily="34" charset="-127"/>
              </a:rPr>
              <a:t>, </a:t>
            </a:r>
            <a:r>
              <a:rPr lang="ko-KR" altLang="en-US" sz="2400" b="0" i="0" u="none" strike="noStrike" baseline="0" dirty="0">
                <a:latin typeface="에스코어 드림 8 Heavy"/>
                <a:ea typeface="에스코어 드림 2 ExtraLight" panose="020B0203030302020204" pitchFamily="34" charset="-127"/>
              </a:rPr>
              <a:t>비누</a:t>
            </a:r>
            <a:r>
              <a:rPr lang="en-US" altLang="ko-KR" sz="2400" b="0" i="0" u="none" strike="noStrike" baseline="0" dirty="0">
                <a:latin typeface="에스코어 드림 8 Heavy"/>
                <a:ea typeface="에스코어 드림 2 ExtraLight" panose="020B0203030302020204" pitchFamily="34" charset="-127"/>
              </a:rPr>
              <a:t>, </a:t>
            </a:r>
            <a:r>
              <a:rPr lang="ko-KR" altLang="en-US" sz="2400" b="0" i="0" u="none" strike="noStrike" baseline="0" dirty="0">
                <a:latin typeface="에스코어 드림 8 Heavy"/>
                <a:ea typeface="에스코어 드림 2 ExtraLight" panose="020B0203030302020204" pitchFamily="34" charset="-127"/>
              </a:rPr>
              <a:t>샴푸</a:t>
            </a:r>
            <a:r>
              <a:rPr lang="en-US" altLang="ko-KR" sz="2400" b="0" i="0" u="none" strike="noStrike" baseline="0" dirty="0">
                <a:latin typeface="에스코어 드림 8 Heavy"/>
                <a:ea typeface="에스코어 드림 2 ExtraLight" panose="020B0203030302020204" pitchFamily="34" charset="-127"/>
              </a:rPr>
              <a:t>, </a:t>
            </a:r>
            <a:r>
              <a:rPr lang="ko-KR" altLang="en-US" sz="2400" b="0" i="0" u="none" strike="noStrike" baseline="0" dirty="0">
                <a:latin typeface="에스코어 드림 8 Heavy"/>
                <a:ea typeface="에스코어 드림 2 ExtraLight" panose="020B0203030302020204" pitchFamily="34" charset="-127"/>
              </a:rPr>
              <a:t>세제</a:t>
            </a:r>
            <a:r>
              <a:rPr lang="en-US" altLang="ko-KR" sz="2400" b="0" i="0" u="none" strike="noStrike" baseline="0" dirty="0">
                <a:latin typeface="에스코어 드림 8 Heavy"/>
                <a:ea typeface="에스코어 드림 2 ExtraLight" panose="020B0203030302020204" pitchFamily="34" charset="-127"/>
              </a:rPr>
              <a:t>, </a:t>
            </a:r>
            <a:r>
              <a:rPr lang="ko-KR" altLang="en-US" sz="2400" b="0" i="0" u="none" strike="noStrike" baseline="0" dirty="0">
                <a:latin typeface="에스코어 드림 8 Heavy"/>
                <a:ea typeface="에스코어 드림 2 ExtraLight" panose="020B0203030302020204" pitchFamily="34" charset="-127"/>
              </a:rPr>
              <a:t>화장지</a:t>
            </a:r>
            <a:r>
              <a:rPr lang="en-US" altLang="ko-KR" sz="2400" b="0" i="0" u="none" strike="noStrike" baseline="0" dirty="0">
                <a:latin typeface="에스코어 드림 8 Heavy"/>
                <a:ea typeface="에스코어 드림 2 ExtraLight" panose="020B0203030302020204" pitchFamily="34" charset="-127"/>
              </a:rPr>
              <a:t>, </a:t>
            </a:r>
            <a:r>
              <a:rPr lang="ko-KR" altLang="en-US" sz="2400" b="0" i="0" u="none" strike="noStrike" baseline="0" dirty="0">
                <a:latin typeface="에스코어 드림 8 Heavy"/>
                <a:ea typeface="에스코어 드림 2 ExtraLight" panose="020B0203030302020204" pitchFamily="34" charset="-127"/>
              </a:rPr>
              <a:t>꽃</a:t>
            </a:r>
            <a:r>
              <a:rPr lang="en-US" altLang="ko-KR" sz="2400" b="0" i="0" u="none" strike="noStrike" baseline="0" dirty="0">
                <a:latin typeface="에스코어 드림 8 Heavy"/>
                <a:ea typeface="에스코어 드림 2 ExtraLight" panose="020B0203030302020204" pitchFamily="34" charset="-127"/>
              </a:rPr>
              <a:t>, </a:t>
            </a:r>
            <a:r>
              <a:rPr lang="ko-KR" altLang="en-US" sz="2400" b="0" i="0" u="none" strike="noStrike" baseline="0" dirty="0">
                <a:latin typeface="에스코어 드림 8 Heavy"/>
                <a:ea typeface="에스코어 드림 2 ExtraLight" panose="020B0203030302020204" pitchFamily="34" charset="-127"/>
              </a:rPr>
              <a:t>화분 등</a:t>
            </a:r>
            <a:endParaRPr lang="ko-KR" altLang="en-US" sz="2400" dirty="0">
              <a:latin typeface="에스코어 드림 8 Heavy"/>
              <a:ea typeface="에스코어 드림 2 ExtraLight" panose="020B0203030302020204" pitchFamily="34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AFD4B323-EA52-461A-AF90-A2CE9496A267}"/>
              </a:ext>
            </a:extLst>
          </p:cNvPr>
          <p:cNvCxnSpPr>
            <a:cxnSpLocks/>
          </p:cNvCxnSpPr>
          <p:nvPr/>
        </p:nvCxnSpPr>
        <p:spPr>
          <a:xfrm>
            <a:off x="0" y="858715"/>
            <a:ext cx="18288000" cy="0"/>
          </a:xfrm>
          <a:prstGeom prst="line">
            <a:avLst/>
          </a:prstGeom>
          <a:ln w="28575">
            <a:solidFill>
              <a:srgbClr val="4C50BB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양쪽 모서리가 둥근 사각형 34">
            <a:extLst>
              <a:ext uri="{FF2B5EF4-FFF2-40B4-BE49-F238E27FC236}">
                <a16:creationId xmlns="" xmlns:a16="http://schemas.microsoft.com/office/drawing/2014/main" id="{DF1FE34C-F176-4312-874A-3C812A11ED61}"/>
              </a:ext>
            </a:extLst>
          </p:cNvPr>
          <p:cNvSpPr/>
          <p:nvPr/>
        </p:nvSpPr>
        <p:spPr>
          <a:xfrm>
            <a:off x="16493338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rgbClr val="4C50BB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최대거래</a:t>
            </a:r>
          </a:p>
        </p:txBody>
      </p:sp>
      <p:sp>
        <p:nvSpPr>
          <p:cNvPr id="26" name="양쪽 모서리가 둥근 사각형 34">
            <a:extLst>
              <a:ext uri="{FF2B5EF4-FFF2-40B4-BE49-F238E27FC236}">
                <a16:creationId xmlns="" xmlns:a16="http://schemas.microsoft.com/office/drawing/2014/main" id="{91477751-E544-44E8-AB02-721B8423AC3E}"/>
              </a:ext>
            </a:extLst>
          </p:cNvPr>
          <p:cNvSpPr/>
          <p:nvPr/>
        </p:nvSpPr>
        <p:spPr>
          <a:xfrm>
            <a:off x="14718870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noFill/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전자상거래액</a:t>
            </a:r>
          </a:p>
        </p:txBody>
      </p:sp>
      <p:sp>
        <p:nvSpPr>
          <p:cNvPr id="27" name="양쪽 모서리가 둥근 사각형 34">
            <a:extLst>
              <a:ext uri="{FF2B5EF4-FFF2-40B4-BE49-F238E27FC236}">
                <a16:creationId xmlns="" xmlns:a16="http://schemas.microsoft.com/office/drawing/2014/main" id="{78BE40A7-6525-4106-82A0-4DC8E4D22F3F}"/>
              </a:ext>
            </a:extLst>
          </p:cNvPr>
          <p:cNvSpPr/>
          <p:nvPr/>
        </p:nvSpPr>
        <p:spPr>
          <a:xfrm>
            <a:off x="12944402" y="475253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noFill/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코로나</a:t>
            </a:r>
            <a:r>
              <a:rPr lang="en-US" altLang="ko-KR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19</a:t>
            </a:r>
            <a:endParaRPr lang="ko-KR" altLang="en-US" sz="1600" dirty="0">
              <a:solidFill>
                <a:schemeClr val="tx1"/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28" name="텍스트 개체 틀 13">
            <a:extLst>
              <a:ext uri="{FF2B5EF4-FFF2-40B4-BE49-F238E27FC236}">
                <a16:creationId xmlns="" xmlns:a16="http://schemas.microsoft.com/office/drawing/2014/main" id="{860903BD-D34B-47A9-87C9-B193BE88A640}"/>
              </a:ext>
            </a:extLst>
          </p:cNvPr>
          <p:cNvSpPr txBox="1">
            <a:spLocks/>
          </p:cNvSpPr>
          <p:nvPr/>
        </p:nvSpPr>
        <p:spPr>
          <a:xfrm>
            <a:off x="152400" y="262390"/>
            <a:ext cx="11277600" cy="52387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eaLnBrk="0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z="3200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800" b="1" kern="0" dirty="0"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3-2.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연도별 주요 </a:t>
            </a:r>
            <a:r>
              <a:rPr lang="en-US" altLang="ko-KR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5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개 </a:t>
            </a:r>
            <a:r>
              <a:rPr lang="ko-KR" altLang="en-US" sz="28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상품군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구성 및 비율 변화</a:t>
            </a:r>
            <a:endParaRPr lang="ko-KR" sz="2800" kern="0" dirty="0">
              <a:solidFill>
                <a:srgbClr val="4C50BB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0613058B-1924-4892-A6E7-AF1FBC2C0AF4}"/>
              </a:ext>
            </a:extLst>
          </p:cNvPr>
          <p:cNvGrpSpPr/>
          <p:nvPr/>
        </p:nvGrpSpPr>
        <p:grpSpPr>
          <a:xfrm>
            <a:off x="774331" y="6920074"/>
            <a:ext cx="327735" cy="859688"/>
            <a:chOff x="7707667" y="407465"/>
            <a:chExt cx="327735" cy="859688"/>
          </a:xfrm>
        </p:grpSpPr>
        <p:sp>
          <p:nvSpPr>
            <p:cNvPr id="33" name="순서도: 연결자 32">
              <a:extLst>
                <a:ext uri="{FF2B5EF4-FFF2-40B4-BE49-F238E27FC236}">
                  <a16:creationId xmlns="" xmlns:a16="http://schemas.microsoft.com/office/drawing/2014/main" id="{94D09F78-ACFC-41CC-BBA1-D938B3AB5EDF}"/>
                </a:ext>
              </a:extLst>
            </p:cNvPr>
            <p:cNvSpPr/>
            <p:nvPr/>
          </p:nvSpPr>
          <p:spPr>
            <a:xfrm>
              <a:off x="7707667" y="407465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순서도: 연결자 33">
              <a:extLst>
                <a:ext uri="{FF2B5EF4-FFF2-40B4-BE49-F238E27FC236}">
                  <a16:creationId xmlns="" xmlns:a16="http://schemas.microsoft.com/office/drawing/2014/main" id="{9394D87C-DD7C-49A5-BFBF-EBF6744EB628}"/>
                </a:ext>
              </a:extLst>
            </p:cNvPr>
            <p:cNvSpPr/>
            <p:nvPr/>
          </p:nvSpPr>
          <p:spPr>
            <a:xfrm>
              <a:off x="7707667" y="939418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308110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E876D3D-7436-48BC-B459-B2F3F8F2560E}"/>
              </a:ext>
            </a:extLst>
          </p:cNvPr>
          <p:cNvSpPr/>
          <p:nvPr/>
        </p:nvSpPr>
        <p:spPr>
          <a:xfrm>
            <a:off x="9525" y="0"/>
            <a:ext cx="18288000" cy="10287000"/>
          </a:xfrm>
          <a:prstGeom prst="rect">
            <a:avLst/>
          </a:prstGeom>
          <a:solidFill>
            <a:srgbClr val="4C50BB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3104354" y="6200610"/>
            <a:ext cx="3459042" cy="77219"/>
            <a:chOff x="13104354" y="6200610"/>
            <a:chExt cx="3459042" cy="772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3104354" y="6200610"/>
              <a:ext cx="3459042" cy="7721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99E7D88-D584-427D-A91A-11E7DA336D51}"/>
              </a:ext>
            </a:extLst>
          </p:cNvPr>
          <p:cNvSpPr txBox="1"/>
          <p:nvPr/>
        </p:nvSpPr>
        <p:spPr>
          <a:xfrm>
            <a:off x="1235112" y="2086877"/>
            <a:ext cx="122292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상품군별</a:t>
            </a:r>
            <a:r>
              <a:rPr lang="ko-KR" altLang="en-US" sz="96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en-US" altLang="ko-KR" sz="9600" b="1" dirty="0">
              <a:ln>
                <a:solidFill>
                  <a:schemeClr val="tx1">
                    <a:alpha val="19000"/>
                  </a:schemeClr>
                </a:solidFill>
              </a:ln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r>
              <a:rPr lang="ko-KR" altLang="en-US" sz="96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전년대비 </a:t>
            </a:r>
            <a:endParaRPr lang="en-US" altLang="ko-KR" sz="9600" b="1" dirty="0">
              <a:ln>
                <a:solidFill>
                  <a:schemeClr val="tx1">
                    <a:alpha val="19000"/>
                  </a:schemeClr>
                </a:solidFill>
              </a:ln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r>
              <a:rPr lang="ko-KR" altLang="en-US" sz="96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거래량 변동 파악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4CB7D23-0255-4535-B1F0-36FA9F1576DB}"/>
              </a:ext>
            </a:extLst>
          </p:cNvPr>
          <p:cNvSpPr txBox="1"/>
          <p:nvPr/>
        </p:nvSpPr>
        <p:spPr>
          <a:xfrm>
            <a:off x="11125200" y="130822"/>
            <a:ext cx="7162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Bahnschrift" panose="020B0502040204020203" pitchFamily="34" charset="0"/>
                <a:ea typeface="Noto Sans Korean Bold" panose="020B0800000000000000" pitchFamily="34" charset="-127"/>
              </a:rPr>
              <a:t>03</a:t>
            </a:r>
          </a:p>
        </p:txBody>
      </p:sp>
      <p:grpSp>
        <p:nvGrpSpPr>
          <p:cNvPr id="11" name="그룹 1002">
            <a:extLst>
              <a:ext uri="{FF2B5EF4-FFF2-40B4-BE49-F238E27FC236}">
                <a16:creationId xmlns="" xmlns:a16="http://schemas.microsoft.com/office/drawing/2014/main" id="{8D6BF8DD-B832-461A-B3A1-3EDF887A0174}"/>
              </a:ext>
            </a:extLst>
          </p:cNvPr>
          <p:cNvGrpSpPr/>
          <p:nvPr/>
        </p:nvGrpSpPr>
        <p:grpSpPr>
          <a:xfrm>
            <a:off x="-330223" y="-569558"/>
            <a:ext cx="3388803" cy="3355932"/>
            <a:chOff x="13074845" y="-1224069"/>
            <a:chExt cx="3388803" cy="3355932"/>
          </a:xfrm>
        </p:grpSpPr>
        <p:pic>
          <p:nvPicPr>
            <p:cNvPr id="13" name="Object 5">
              <a:extLst>
                <a:ext uri="{FF2B5EF4-FFF2-40B4-BE49-F238E27FC236}">
                  <a16:creationId xmlns="" xmlns:a16="http://schemas.microsoft.com/office/drawing/2014/main" id="{F4E4A7D1-08FB-4E17-8BCA-286B83F49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5" name="그룹 1003">
            <a:extLst>
              <a:ext uri="{FF2B5EF4-FFF2-40B4-BE49-F238E27FC236}">
                <a16:creationId xmlns="" xmlns:a16="http://schemas.microsoft.com/office/drawing/2014/main" id="{96DAB5FD-4A57-4B6B-8883-3F5D7CDF76A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6" name="Object 8">
              <a:extLst>
                <a:ext uri="{FF2B5EF4-FFF2-40B4-BE49-F238E27FC236}">
                  <a16:creationId xmlns="" xmlns:a16="http://schemas.microsoft.com/office/drawing/2014/main" id="{CF46BCEB-A863-4306-AAF3-60724283E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="" xmlns:a16="http://schemas.microsoft.com/office/drawing/2014/main" id="{5544EFC5-0D7E-4552-88AC-3D234D641473}"/>
              </a:ext>
            </a:extLst>
          </p:cNvPr>
          <p:cNvGrpSpPr/>
          <p:nvPr/>
        </p:nvGrpSpPr>
        <p:grpSpPr>
          <a:xfrm>
            <a:off x="-939630" y="6248810"/>
            <a:ext cx="4652881" cy="4607748"/>
            <a:chOff x="14137208" y="6930045"/>
            <a:chExt cx="4652881" cy="4607748"/>
          </a:xfrm>
        </p:grpSpPr>
        <p:pic>
          <p:nvPicPr>
            <p:cNvPr id="18" name="Object 11">
              <a:extLst>
                <a:ext uri="{FF2B5EF4-FFF2-40B4-BE49-F238E27FC236}">
                  <a16:creationId xmlns="" xmlns:a16="http://schemas.microsoft.com/office/drawing/2014/main" id="{9102DCC4-06F6-444A-BCAA-BE5E5ED63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F7C17F8-7329-4A3F-935D-41306AB5436A}"/>
              </a:ext>
            </a:extLst>
          </p:cNvPr>
          <p:cNvSpPr txBox="1"/>
          <p:nvPr/>
        </p:nvSpPr>
        <p:spPr>
          <a:xfrm>
            <a:off x="9144000" y="6591300"/>
            <a:ext cx="7515284" cy="182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전년대비 거래량 최대 증가 </a:t>
            </a:r>
            <a:r>
              <a:rPr lang="ko-KR" altLang="en-US" sz="28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상품군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파악</a:t>
            </a:r>
          </a:p>
          <a:p>
            <a:pPr algn="r">
              <a:lnSpc>
                <a:spcPct val="140000"/>
              </a:lnSpc>
            </a:pP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전년대비 거래량 감소 </a:t>
            </a:r>
            <a:r>
              <a:rPr lang="ko-KR" altLang="en-US" sz="28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상품군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파악</a:t>
            </a:r>
          </a:p>
          <a:p>
            <a:pPr algn="r">
              <a:lnSpc>
                <a:spcPct val="140000"/>
              </a:lnSpc>
            </a:pPr>
            <a:r>
              <a:rPr lang="ko-KR" altLang="en-US" sz="28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상품군별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전년 </a:t>
            </a:r>
            <a:r>
              <a:rPr lang="ko-KR" altLang="en-US" sz="28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동월비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증감률 비교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01E6E8A7-3691-41F8-B7AB-6CFE51BE0BDA}"/>
              </a:ext>
            </a:extLst>
          </p:cNvPr>
          <p:cNvSpPr txBox="1"/>
          <p:nvPr/>
        </p:nvSpPr>
        <p:spPr>
          <a:xfrm>
            <a:off x="15803502" y="1948378"/>
            <a:ext cx="262788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Bahnschrift" panose="020B0502040204020203" pitchFamily="34" charset="0"/>
                <a:ea typeface="Noto Sans Korean Bold" panose="020B0800000000000000" pitchFamily="34" charset="-127"/>
              </a:rPr>
              <a:t>-3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66F0204-CAE5-4DCF-82DA-03BA4798BA1F}"/>
              </a:ext>
            </a:extLst>
          </p:cNvPr>
          <p:cNvSpPr txBox="1"/>
          <p:nvPr/>
        </p:nvSpPr>
        <p:spPr>
          <a:xfrm>
            <a:off x="1498223" y="1353906"/>
            <a:ext cx="716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PART.3</a:t>
            </a:r>
          </a:p>
        </p:txBody>
      </p:sp>
    </p:spTree>
    <p:extLst>
      <p:ext uri="{BB962C8B-B14F-4D97-AF65-F5344CB8AC3E}">
        <p14:creationId xmlns:p14="http://schemas.microsoft.com/office/powerpoint/2010/main" val="256149805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DBB0B25C-9DC8-48EB-B072-7CF2B5F52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48" y="3420000"/>
            <a:ext cx="6433104" cy="40288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2E44B85D-D16C-4F76-B9E1-6091276403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010" y="3443867"/>
            <a:ext cx="6076026" cy="4028813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304FE2C3-8FE1-4C43-B641-D06468E38CDC}"/>
              </a:ext>
            </a:extLst>
          </p:cNvPr>
          <p:cNvGrpSpPr/>
          <p:nvPr/>
        </p:nvGrpSpPr>
        <p:grpSpPr>
          <a:xfrm>
            <a:off x="1940942" y="3512127"/>
            <a:ext cx="327735" cy="859688"/>
            <a:chOff x="7707667" y="407465"/>
            <a:chExt cx="327735" cy="859688"/>
          </a:xfrm>
        </p:grpSpPr>
        <p:sp>
          <p:nvSpPr>
            <p:cNvPr id="21" name="순서도: 연결자 20">
              <a:extLst>
                <a:ext uri="{FF2B5EF4-FFF2-40B4-BE49-F238E27FC236}">
                  <a16:creationId xmlns="" xmlns:a16="http://schemas.microsoft.com/office/drawing/2014/main" id="{49718963-48A6-471F-A57D-8B16FEC476EF}"/>
                </a:ext>
              </a:extLst>
            </p:cNvPr>
            <p:cNvSpPr/>
            <p:nvPr/>
          </p:nvSpPr>
          <p:spPr>
            <a:xfrm>
              <a:off x="7707667" y="407465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연결자 21">
              <a:extLst>
                <a:ext uri="{FF2B5EF4-FFF2-40B4-BE49-F238E27FC236}">
                  <a16:creationId xmlns="" xmlns:a16="http://schemas.microsoft.com/office/drawing/2014/main" id="{A01FFDAE-799A-481D-9DC1-629D709949D4}"/>
                </a:ext>
              </a:extLst>
            </p:cNvPr>
            <p:cNvSpPr/>
            <p:nvPr/>
          </p:nvSpPr>
          <p:spPr>
            <a:xfrm>
              <a:off x="7707667" y="939418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E767AE95-0F3F-454E-8373-AB820B8E802E}"/>
              </a:ext>
            </a:extLst>
          </p:cNvPr>
          <p:cNvCxnSpPr>
            <a:cxnSpLocks/>
          </p:cNvCxnSpPr>
          <p:nvPr/>
        </p:nvCxnSpPr>
        <p:spPr>
          <a:xfrm>
            <a:off x="0" y="858715"/>
            <a:ext cx="18288000" cy="0"/>
          </a:xfrm>
          <a:prstGeom prst="line">
            <a:avLst/>
          </a:prstGeom>
          <a:ln w="28575">
            <a:solidFill>
              <a:srgbClr val="4C50BB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텍스트 개체 틀 13">
            <a:extLst>
              <a:ext uri="{FF2B5EF4-FFF2-40B4-BE49-F238E27FC236}">
                <a16:creationId xmlns="" xmlns:a16="http://schemas.microsoft.com/office/drawing/2014/main" id="{8775B884-4B73-4665-B6FA-5DD71ACC2E8B}"/>
              </a:ext>
            </a:extLst>
          </p:cNvPr>
          <p:cNvSpPr txBox="1">
            <a:spLocks/>
          </p:cNvSpPr>
          <p:nvPr/>
        </p:nvSpPr>
        <p:spPr>
          <a:xfrm>
            <a:off x="152400" y="262390"/>
            <a:ext cx="11277600" cy="52387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eaLnBrk="0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z="3200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800" b="1" kern="0" dirty="0">
                <a:solidFill>
                  <a:srgbClr val="4C50BB"/>
                </a:solidFill>
                <a:latin typeface="메이플스토리" panose="02000300000000000000" pitchFamily="2" charset="-127"/>
                <a:ea typeface="Noto Sans CJK KR" panose="020B0500000000000000" pitchFamily="34" charset="-128"/>
              </a:rPr>
              <a:t>3-3</a:t>
            </a:r>
            <a:r>
              <a:rPr lang="en-US" altLang="ko-KR" sz="2800" b="1" kern="0" dirty="0"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.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전년대비 거래량 최대 증가 </a:t>
            </a:r>
            <a:r>
              <a:rPr lang="ko-KR" altLang="en-US" sz="28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상품군</a:t>
            </a:r>
            <a:r>
              <a:rPr lang="en-US" altLang="ko-KR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, 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감소 </a:t>
            </a:r>
            <a:r>
              <a:rPr lang="ko-KR" altLang="en-US" sz="28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상품군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파악</a:t>
            </a:r>
            <a:endParaRPr lang="ko-KR" altLang="ko-KR" sz="2800" kern="0" dirty="0">
              <a:solidFill>
                <a:srgbClr val="4C50BB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14" name="양쪽 모서리가 둥근 사각형 34">
            <a:extLst>
              <a:ext uri="{FF2B5EF4-FFF2-40B4-BE49-F238E27FC236}">
                <a16:creationId xmlns="" xmlns:a16="http://schemas.microsoft.com/office/drawing/2014/main" id="{98A682C1-6EA1-4B7D-B590-D566F8038A81}"/>
              </a:ext>
            </a:extLst>
          </p:cNvPr>
          <p:cNvSpPr/>
          <p:nvPr/>
        </p:nvSpPr>
        <p:spPr>
          <a:xfrm>
            <a:off x="16493338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chemeClr val="bg1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소비예측</a:t>
            </a:r>
          </a:p>
        </p:txBody>
      </p:sp>
      <p:sp>
        <p:nvSpPr>
          <p:cNvPr id="15" name="양쪽 모서리가 둥근 사각형 34">
            <a:extLst>
              <a:ext uri="{FF2B5EF4-FFF2-40B4-BE49-F238E27FC236}">
                <a16:creationId xmlns="" xmlns:a16="http://schemas.microsoft.com/office/drawing/2014/main" id="{07C2A188-62BE-4CC7-A809-9DCC1B7247FF}"/>
              </a:ext>
            </a:extLst>
          </p:cNvPr>
          <p:cNvSpPr/>
          <p:nvPr/>
        </p:nvSpPr>
        <p:spPr>
          <a:xfrm>
            <a:off x="12944402" y="475253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rgbClr val="4C50BB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증감률 비교</a:t>
            </a:r>
          </a:p>
        </p:txBody>
      </p:sp>
      <p:sp>
        <p:nvSpPr>
          <p:cNvPr id="16" name="양쪽 모서리가 둥근 사각형 34">
            <a:extLst>
              <a:ext uri="{FF2B5EF4-FFF2-40B4-BE49-F238E27FC236}">
                <a16:creationId xmlns="" xmlns:a16="http://schemas.microsoft.com/office/drawing/2014/main" id="{994F437B-3EAF-4600-A3DE-97906D1077AF}"/>
              </a:ext>
            </a:extLst>
          </p:cNvPr>
          <p:cNvSpPr/>
          <p:nvPr/>
        </p:nvSpPr>
        <p:spPr>
          <a:xfrm>
            <a:off x="14733725" y="471488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chemeClr val="bg1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패턴도출</a:t>
            </a:r>
            <a:endParaRPr lang="ko-KR" altLang="en-US" sz="1600" dirty="0">
              <a:solidFill>
                <a:schemeClr val="tx1"/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828392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3FCC91FD-44F9-45A7-B028-08ED2E12D534}"/>
              </a:ext>
            </a:extLst>
          </p:cNvPr>
          <p:cNvGrpSpPr/>
          <p:nvPr/>
        </p:nvGrpSpPr>
        <p:grpSpPr>
          <a:xfrm>
            <a:off x="9372600" y="422636"/>
            <a:ext cx="327735" cy="859688"/>
            <a:chOff x="7707667" y="407465"/>
            <a:chExt cx="327735" cy="859688"/>
          </a:xfrm>
        </p:grpSpPr>
        <p:sp>
          <p:nvSpPr>
            <p:cNvPr id="41" name="순서도: 연결자 40">
              <a:extLst>
                <a:ext uri="{FF2B5EF4-FFF2-40B4-BE49-F238E27FC236}">
                  <a16:creationId xmlns="" xmlns:a16="http://schemas.microsoft.com/office/drawing/2014/main" id="{487349F4-9956-4B39-8337-1DCB7A82B075}"/>
                </a:ext>
              </a:extLst>
            </p:cNvPr>
            <p:cNvSpPr/>
            <p:nvPr/>
          </p:nvSpPr>
          <p:spPr>
            <a:xfrm>
              <a:off x="7707667" y="407465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연결자 41">
              <a:extLst>
                <a:ext uri="{FF2B5EF4-FFF2-40B4-BE49-F238E27FC236}">
                  <a16:creationId xmlns="" xmlns:a16="http://schemas.microsoft.com/office/drawing/2014/main" id="{6C4BE7DA-6A17-45EC-A7E3-32CE4F16C688}"/>
                </a:ext>
              </a:extLst>
            </p:cNvPr>
            <p:cNvSpPr/>
            <p:nvPr/>
          </p:nvSpPr>
          <p:spPr>
            <a:xfrm>
              <a:off x="7707667" y="939418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09600" y="2045284"/>
            <a:ext cx="17109882" cy="5561425"/>
            <a:chOff x="609600" y="2045284"/>
            <a:chExt cx="17109882" cy="5561425"/>
          </a:xfrm>
        </p:grpSpPr>
        <p:pic>
          <p:nvPicPr>
            <p:cNvPr id="37" name="그림 36">
              <a:extLst>
                <a:ext uri="{FF2B5EF4-FFF2-40B4-BE49-F238E27FC236}">
                  <a16:creationId xmlns="" xmlns:a16="http://schemas.microsoft.com/office/drawing/2014/main" id="{250BC2C0-ABD7-42B3-BB51-1C0F74772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10168" y="4087386"/>
              <a:ext cx="2204090" cy="1469393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="" xmlns:a16="http://schemas.microsoft.com/office/drawing/2014/main" id="{0613D543-5977-4002-942F-E50DF5DFD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6189" y="6133408"/>
              <a:ext cx="2209799" cy="1473200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="" xmlns:a16="http://schemas.microsoft.com/office/drawing/2014/main" id="{1B06303C-1553-44A3-9EB8-ABF5A1F90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09683" y="6133408"/>
              <a:ext cx="2209799" cy="1473200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="" xmlns:a16="http://schemas.microsoft.com/office/drawing/2014/main" id="{310D0F72-BA07-4608-9B8C-DC98348E7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2045284"/>
              <a:ext cx="2209799" cy="1473200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="" xmlns:a16="http://schemas.microsoft.com/office/drawing/2014/main" id="{E5371B55-148D-4ADD-8942-BE806B386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1579" y="2047188"/>
              <a:ext cx="2204089" cy="1469393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="" xmlns:a16="http://schemas.microsoft.com/office/drawing/2014/main" id="{7A93708D-1B02-42CF-BE2A-847CE9CD3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1002" y="2056631"/>
              <a:ext cx="2175538" cy="1450359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="" xmlns:a16="http://schemas.microsoft.com/office/drawing/2014/main" id="{8410BDD5-7295-45F7-8CFD-0EDB749EF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4100817"/>
              <a:ext cx="2175538" cy="1450359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="" xmlns:a16="http://schemas.microsoft.com/office/drawing/2014/main" id="{5E29880F-140E-49CA-94DA-C76B84AC8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028" y="4100817"/>
              <a:ext cx="2175538" cy="1450359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="" xmlns:a16="http://schemas.microsoft.com/office/drawing/2014/main" id="{04D2456D-8EB5-40B0-9F66-C9FC21ECA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6456" y="4100817"/>
              <a:ext cx="2175538" cy="1450359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14E52EAF-EFCF-477B-AE21-037916DAD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884" y="4100817"/>
              <a:ext cx="2175538" cy="1450359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="" xmlns:a16="http://schemas.microsoft.com/office/drawing/2014/main" id="{1D719B7A-0765-497D-960F-5727E4883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3312" y="4100817"/>
              <a:ext cx="2175538" cy="1450359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="" xmlns:a16="http://schemas.microsoft.com/office/drawing/2014/main" id="{C352166F-86E8-4B37-B6B6-5EEF82488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26740" y="4087387"/>
              <a:ext cx="2204089" cy="1469393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="" xmlns:a16="http://schemas.microsoft.com/office/drawing/2014/main" id="{DD0E3F0A-6E12-44E5-9EBF-9DE4CA7B4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20" y="6144829"/>
              <a:ext cx="2175538" cy="1450359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="" xmlns:a16="http://schemas.microsoft.com/office/drawing/2014/main" id="{587E8654-A3C9-4AE8-B391-02B3F9C2C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756" y="6143026"/>
              <a:ext cx="2181248" cy="1454166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="" xmlns:a16="http://schemas.microsoft.com/office/drawing/2014/main" id="{AA9EFC47-8474-4BB2-88CA-FDA308447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701" y="6133509"/>
              <a:ext cx="2209799" cy="1473200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="" xmlns:a16="http://schemas.microsoft.com/office/drawing/2014/main" id="{803D444E-BEE6-4E16-BFE5-9E74604CC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9197" y="6133509"/>
              <a:ext cx="2209799" cy="1473200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="" xmlns:a16="http://schemas.microsoft.com/office/drawing/2014/main" id="{54554CCC-2247-4098-9DAA-5EA79BB2C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2693" y="6133408"/>
              <a:ext cx="2209799" cy="1473200"/>
            </a:xfrm>
            <a:prstGeom prst="rect">
              <a:avLst/>
            </a:prstGeom>
          </p:spPr>
        </p:pic>
      </p:grpSp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7027FB17-DF6E-4029-8F4F-8936A63ED56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848" y="2056704"/>
            <a:ext cx="2175538" cy="1450359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3E4E3C88-7E5D-4625-ADB1-4CB8A00FF98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4443" y="2056805"/>
            <a:ext cx="2175539" cy="1450359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E239CDA6-3336-4FAC-A6D7-C6402B4C745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284" y="2056631"/>
            <a:ext cx="2175538" cy="1450359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3850456C-1725-4AFB-A76A-F7A293D3B06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884" y="2056631"/>
            <a:ext cx="2175538" cy="1450359"/>
          </a:xfrm>
          <a:prstGeom prst="rect">
            <a:avLst/>
          </a:prstGeom>
        </p:spPr>
      </p:pic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E767AE95-0F3F-454E-8373-AB820B8E802E}"/>
              </a:ext>
            </a:extLst>
          </p:cNvPr>
          <p:cNvCxnSpPr>
            <a:cxnSpLocks/>
          </p:cNvCxnSpPr>
          <p:nvPr/>
        </p:nvCxnSpPr>
        <p:spPr>
          <a:xfrm>
            <a:off x="0" y="858715"/>
            <a:ext cx="18288000" cy="0"/>
          </a:xfrm>
          <a:prstGeom prst="line">
            <a:avLst/>
          </a:prstGeom>
          <a:ln w="28575">
            <a:solidFill>
              <a:srgbClr val="4C50BB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텍스트 개체 틀 13">
            <a:extLst>
              <a:ext uri="{FF2B5EF4-FFF2-40B4-BE49-F238E27FC236}">
                <a16:creationId xmlns="" xmlns:a16="http://schemas.microsoft.com/office/drawing/2014/main" id="{8775B884-4B73-4665-B6FA-5DD71ACC2E8B}"/>
              </a:ext>
            </a:extLst>
          </p:cNvPr>
          <p:cNvSpPr txBox="1">
            <a:spLocks/>
          </p:cNvSpPr>
          <p:nvPr/>
        </p:nvSpPr>
        <p:spPr>
          <a:xfrm>
            <a:off x="152400" y="262390"/>
            <a:ext cx="11277600" cy="52387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eaLnBrk="0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z="3200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800" b="1" kern="0" dirty="0">
                <a:solidFill>
                  <a:srgbClr val="4C50BB"/>
                </a:solidFill>
                <a:latin typeface="메이플스토리" panose="02000300000000000000" pitchFamily="2" charset="-127"/>
                <a:ea typeface="Noto Sans CJK KR" panose="020B0500000000000000" pitchFamily="34" charset="-128"/>
              </a:rPr>
              <a:t>3-3</a:t>
            </a:r>
            <a:r>
              <a:rPr lang="en-US" altLang="ko-KR" sz="2800" b="1" kern="0" dirty="0"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.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전년대비 거래량 최대 증가 </a:t>
            </a:r>
            <a:r>
              <a:rPr lang="ko-KR" altLang="en-US" sz="28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상품군</a:t>
            </a:r>
            <a:r>
              <a:rPr lang="en-US" altLang="ko-KR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, 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감소 </a:t>
            </a:r>
            <a:r>
              <a:rPr lang="ko-KR" altLang="en-US" sz="28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상품군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파악</a:t>
            </a:r>
            <a:endParaRPr lang="ko-KR" altLang="ko-KR" sz="2800" kern="0" dirty="0">
              <a:solidFill>
                <a:srgbClr val="4C50BB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35" name="양쪽 모서리가 둥근 사각형 34">
            <a:extLst>
              <a:ext uri="{FF2B5EF4-FFF2-40B4-BE49-F238E27FC236}">
                <a16:creationId xmlns="" xmlns:a16="http://schemas.microsoft.com/office/drawing/2014/main" id="{98A682C1-6EA1-4B7D-B590-D566F8038A81}"/>
              </a:ext>
            </a:extLst>
          </p:cNvPr>
          <p:cNvSpPr/>
          <p:nvPr/>
        </p:nvSpPr>
        <p:spPr>
          <a:xfrm>
            <a:off x="16493338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chemeClr val="bg1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소비예측</a:t>
            </a:r>
          </a:p>
        </p:txBody>
      </p:sp>
      <p:sp>
        <p:nvSpPr>
          <p:cNvPr id="36" name="양쪽 모서리가 둥근 사각형 34">
            <a:extLst>
              <a:ext uri="{FF2B5EF4-FFF2-40B4-BE49-F238E27FC236}">
                <a16:creationId xmlns="" xmlns:a16="http://schemas.microsoft.com/office/drawing/2014/main" id="{07C2A188-62BE-4CC7-A809-9DCC1B7247FF}"/>
              </a:ext>
            </a:extLst>
          </p:cNvPr>
          <p:cNvSpPr/>
          <p:nvPr/>
        </p:nvSpPr>
        <p:spPr>
          <a:xfrm>
            <a:off x="12944402" y="475253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rgbClr val="4C50BB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증감률 비교</a:t>
            </a:r>
          </a:p>
        </p:txBody>
      </p:sp>
      <p:sp>
        <p:nvSpPr>
          <p:cNvPr id="47" name="양쪽 모서리가 둥근 사각형 34">
            <a:extLst>
              <a:ext uri="{FF2B5EF4-FFF2-40B4-BE49-F238E27FC236}">
                <a16:creationId xmlns="" xmlns:a16="http://schemas.microsoft.com/office/drawing/2014/main" id="{994F437B-3EAF-4600-A3DE-97906D1077AF}"/>
              </a:ext>
            </a:extLst>
          </p:cNvPr>
          <p:cNvSpPr/>
          <p:nvPr/>
        </p:nvSpPr>
        <p:spPr>
          <a:xfrm>
            <a:off x="14733725" y="471488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chemeClr val="bg1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패턴도출</a:t>
            </a:r>
            <a:endParaRPr lang="ko-KR" altLang="en-US" sz="1600" dirty="0">
              <a:solidFill>
                <a:schemeClr val="tx1"/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223144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/>
          <p:cNvGrpSpPr/>
          <p:nvPr/>
        </p:nvGrpSpPr>
        <p:grpSpPr>
          <a:xfrm>
            <a:off x="609600" y="2045284"/>
            <a:ext cx="17109882" cy="5561425"/>
            <a:chOff x="609600" y="2045284"/>
            <a:chExt cx="17109882" cy="5561425"/>
          </a:xfrm>
        </p:grpSpPr>
        <p:pic>
          <p:nvPicPr>
            <p:cNvPr id="72" name="그림 71">
              <a:extLst>
                <a:ext uri="{FF2B5EF4-FFF2-40B4-BE49-F238E27FC236}">
                  <a16:creationId xmlns="" xmlns:a16="http://schemas.microsoft.com/office/drawing/2014/main" id="{250BC2C0-ABD7-42B3-BB51-1C0F74772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10168" y="4087386"/>
              <a:ext cx="2204090" cy="1469393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="" xmlns:a16="http://schemas.microsoft.com/office/drawing/2014/main" id="{0613D543-5977-4002-942F-E50DF5DFD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6189" y="6133408"/>
              <a:ext cx="2209799" cy="1473200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="" xmlns:a16="http://schemas.microsoft.com/office/drawing/2014/main" id="{1B06303C-1553-44A3-9EB8-ABF5A1F90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09683" y="6133408"/>
              <a:ext cx="2209799" cy="1473200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="" xmlns:a16="http://schemas.microsoft.com/office/drawing/2014/main" id="{310D0F72-BA07-4608-9B8C-DC98348E7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2045284"/>
              <a:ext cx="2209799" cy="1473200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="" xmlns:a16="http://schemas.microsoft.com/office/drawing/2014/main" id="{E5371B55-148D-4ADD-8942-BE806B386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1579" y="2047188"/>
              <a:ext cx="2204089" cy="1469393"/>
            </a:xfrm>
            <a:prstGeom prst="rect">
              <a:avLst/>
            </a:prstGeom>
          </p:spPr>
        </p:pic>
        <p:pic>
          <p:nvPicPr>
            <p:cNvPr id="77" name="그림 76">
              <a:extLst>
                <a:ext uri="{FF2B5EF4-FFF2-40B4-BE49-F238E27FC236}">
                  <a16:creationId xmlns="" xmlns:a16="http://schemas.microsoft.com/office/drawing/2014/main" id="{7A93708D-1B02-42CF-BE2A-847CE9CD3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1002" y="2056631"/>
              <a:ext cx="2175538" cy="1450359"/>
            </a:xfrm>
            <a:prstGeom prst="rect">
              <a:avLst/>
            </a:prstGeom>
          </p:spPr>
        </p:pic>
        <p:pic>
          <p:nvPicPr>
            <p:cNvPr id="78" name="그림 77">
              <a:extLst>
                <a:ext uri="{FF2B5EF4-FFF2-40B4-BE49-F238E27FC236}">
                  <a16:creationId xmlns="" xmlns:a16="http://schemas.microsoft.com/office/drawing/2014/main" id="{8410BDD5-7295-45F7-8CFD-0EDB749EF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4100817"/>
              <a:ext cx="2175538" cy="1450359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="" xmlns:a16="http://schemas.microsoft.com/office/drawing/2014/main" id="{5E29880F-140E-49CA-94DA-C76B84AC8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028" y="4100817"/>
              <a:ext cx="2175538" cy="1450359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="" xmlns:a16="http://schemas.microsoft.com/office/drawing/2014/main" id="{04D2456D-8EB5-40B0-9F66-C9FC21ECA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6456" y="4100817"/>
              <a:ext cx="2175538" cy="1450359"/>
            </a:xfrm>
            <a:prstGeom prst="rect">
              <a:avLst/>
            </a:prstGeom>
          </p:spPr>
        </p:pic>
        <p:pic>
          <p:nvPicPr>
            <p:cNvPr id="81" name="그림 80">
              <a:extLst>
                <a:ext uri="{FF2B5EF4-FFF2-40B4-BE49-F238E27FC236}">
                  <a16:creationId xmlns="" xmlns:a16="http://schemas.microsoft.com/office/drawing/2014/main" id="{14E52EAF-EFCF-477B-AE21-037916DAD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884" y="4100817"/>
              <a:ext cx="2175538" cy="1450359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="" xmlns:a16="http://schemas.microsoft.com/office/drawing/2014/main" id="{1D719B7A-0765-497D-960F-5727E4883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3312" y="4100817"/>
              <a:ext cx="2175538" cy="1450359"/>
            </a:xfrm>
            <a:prstGeom prst="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="" xmlns:a16="http://schemas.microsoft.com/office/drawing/2014/main" id="{C352166F-86E8-4B37-B6B6-5EEF82488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26740" y="4087387"/>
              <a:ext cx="2204089" cy="1469393"/>
            </a:xfrm>
            <a:prstGeom prst="rect">
              <a:avLst/>
            </a:prstGeom>
          </p:spPr>
        </p:pic>
        <p:pic>
          <p:nvPicPr>
            <p:cNvPr id="84" name="그림 83">
              <a:extLst>
                <a:ext uri="{FF2B5EF4-FFF2-40B4-BE49-F238E27FC236}">
                  <a16:creationId xmlns="" xmlns:a16="http://schemas.microsoft.com/office/drawing/2014/main" id="{DD0E3F0A-6E12-44E5-9EBF-9DE4CA7B4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20" y="6144829"/>
              <a:ext cx="2175538" cy="1450359"/>
            </a:xfrm>
            <a:prstGeom prst="rect">
              <a:avLst/>
            </a:prstGeom>
          </p:spPr>
        </p:pic>
        <p:pic>
          <p:nvPicPr>
            <p:cNvPr id="85" name="그림 84">
              <a:extLst>
                <a:ext uri="{FF2B5EF4-FFF2-40B4-BE49-F238E27FC236}">
                  <a16:creationId xmlns="" xmlns:a16="http://schemas.microsoft.com/office/drawing/2014/main" id="{587E8654-A3C9-4AE8-B391-02B3F9C2C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756" y="6143026"/>
              <a:ext cx="2181248" cy="1454166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="" xmlns:a16="http://schemas.microsoft.com/office/drawing/2014/main" id="{AA9EFC47-8474-4BB2-88CA-FDA308447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701" y="6133509"/>
              <a:ext cx="2209799" cy="1473200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="" xmlns:a16="http://schemas.microsoft.com/office/drawing/2014/main" id="{803D444E-BEE6-4E16-BFE5-9E74604CC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9197" y="6133509"/>
              <a:ext cx="2209799" cy="1473200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="" xmlns:a16="http://schemas.microsoft.com/office/drawing/2014/main" id="{54554CCC-2247-4098-9DAA-5EA79BB2C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2693" y="6133408"/>
              <a:ext cx="2209799" cy="1473200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97BD195F-3136-416A-8F77-49314222C194}"/>
              </a:ext>
            </a:extLst>
          </p:cNvPr>
          <p:cNvSpPr txBox="1"/>
          <p:nvPr/>
        </p:nvSpPr>
        <p:spPr>
          <a:xfrm>
            <a:off x="609600" y="8170902"/>
            <a:ext cx="16776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전년도 </a:t>
            </a:r>
            <a:r>
              <a:rPr lang="en-US" altLang="ko-KR" sz="2400" dirty="0">
                <a:latin typeface="에스코어 드림 8 Heavy"/>
                <a:ea typeface="나눔고딕" panose="020D0604000000000000" pitchFamily="50" charset="-127"/>
              </a:rPr>
              <a:t>10%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대 증감률을 기록한 가구</a:t>
            </a:r>
            <a:r>
              <a:rPr lang="en-US" altLang="ko-KR" sz="2400" dirty="0">
                <a:latin typeface="에스코어 드림 8 Heavy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컴퓨터 및 주변기기 상품군의 거래액이 </a:t>
            </a:r>
            <a:r>
              <a:rPr lang="en-US" altLang="ko-KR" sz="2400" dirty="0">
                <a:latin typeface="에스코어 드림 8 Heavy"/>
                <a:ea typeface="나눔고딕" panose="020D0604000000000000" pitchFamily="50" charset="-127"/>
              </a:rPr>
              <a:t>2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월부터 급등해 연중 내내 </a:t>
            </a:r>
            <a:r>
              <a:rPr lang="en-US" altLang="ko-KR" sz="2400" dirty="0">
                <a:latin typeface="에스코어 드림 8 Heavy"/>
                <a:ea typeface="나눔고딕" panose="020D0604000000000000" pitchFamily="50" charset="-127"/>
              </a:rPr>
              <a:t>30%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를 상회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B53C029E-8B05-40D7-AFA2-9348712A6589}"/>
              </a:ext>
            </a:extLst>
          </p:cNvPr>
          <p:cNvSpPr txBox="1"/>
          <p:nvPr/>
        </p:nvSpPr>
        <p:spPr>
          <a:xfrm>
            <a:off x="609600" y="8839569"/>
            <a:ext cx="16776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생활용품 상품군은 </a:t>
            </a:r>
            <a:r>
              <a:rPr lang="en-US" altLang="ko-KR" sz="2400" dirty="0">
                <a:latin typeface="에스코어 드림 8 Heavy"/>
                <a:ea typeface="나눔고딕" panose="020D0604000000000000" pitchFamily="50" charset="-127"/>
              </a:rPr>
              <a:t>2020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년 </a:t>
            </a:r>
            <a:r>
              <a:rPr lang="en-US" altLang="ko-KR" sz="2400" dirty="0">
                <a:latin typeface="에스코어 드림 8 Heavy"/>
                <a:ea typeface="나눔고딕" panose="020D0604000000000000" pitchFamily="50" charset="-127"/>
              </a:rPr>
              <a:t>2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월 최고치를 기록한 이후 전년 </a:t>
            </a:r>
            <a:r>
              <a:rPr lang="ko-KR" altLang="en-US" sz="2400" dirty="0" err="1">
                <a:latin typeface="에스코어 드림 8 Heavy"/>
                <a:ea typeface="나눔고딕" panose="020D0604000000000000" pitchFamily="50" charset="-127"/>
              </a:rPr>
              <a:t>동월비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 </a:t>
            </a:r>
            <a:r>
              <a:rPr lang="en-US" altLang="ko-KR" sz="2400" dirty="0">
                <a:latin typeface="에스코어 드림 8 Heavy"/>
                <a:ea typeface="나눔고딕" panose="020D0604000000000000" pitchFamily="50" charset="-127"/>
              </a:rPr>
              <a:t>20%p 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이상 높은 수치를 기록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2EE86494-71C8-486B-9C23-07423CD6D664}"/>
              </a:ext>
            </a:extLst>
          </p:cNvPr>
          <p:cNvSpPr txBox="1"/>
          <p:nvPr/>
        </p:nvSpPr>
        <p:spPr>
          <a:xfrm>
            <a:off x="609599" y="9508236"/>
            <a:ext cx="16776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서적 상품군은 </a:t>
            </a:r>
            <a:r>
              <a:rPr lang="en-US" altLang="ko-KR" sz="2400" dirty="0">
                <a:latin typeface="에스코어 드림 8 Heavy"/>
                <a:ea typeface="나눔고딕" panose="020D0604000000000000" pitchFamily="50" charset="-127"/>
              </a:rPr>
              <a:t>2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월부터 꾸준한 상승세</a:t>
            </a:r>
            <a:r>
              <a:rPr lang="en-US" altLang="ko-KR" sz="2400" dirty="0">
                <a:latin typeface="에스코어 드림 8 Heavy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전년과 동일하게 가을로 접어드는 </a:t>
            </a:r>
            <a:r>
              <a:rPr lang="en-US" altLang="ko-KR" sz="2400" dirty="0">
                <a:latin typeface="에스코어 드림 8 Heavy"/>
                <a:ea typeface="나눔고딕" panose="020D0604000000000000" pitchFamily="50" charset="-127"/>
              </a:rPr>
              <a:t>9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월에 최고치를 기록하며 증감률 </a:t>
            </a:r>
            <a:r>
              <a:rPr lang="en-US" altLang="ko-KR" sz="2400" dirty="0">
                <a:latin typeface="에스코어 드림 8 Heavy"/>
                <a:ea typeface="나눔고딕" panose="020D0604000000000000" pitchFamily="50" charset="-127"/>
              </a:rPr>
              <a:t>50%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에 도달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35203D83-AB68-48A6-9654-DE672AF16107}"/>
              </a:ext>
            </a:extLst>
          </p:cNvPr>
          <p:cNvGrpSpPr/>
          <p:nvPr/>
        </p:nvGrpSpPr>
        <p:grpSpPr>
          <a:xfrm>
            <a:off x="2286000" y="1749551"/>
            <a:ext cx="327735" cy="859688"/>
            <a:chOff x="7707667" y="407465"/>
            <a:chExt cx="327735" cy="859688"/>
          </a:xfrm>
        </p:grpSpPr>
        <p:sp>
          <p:nvSpPr>
            <p:cNvPr id="52" name="순서도: 연결자 51">
              <a:extLst>
                <a:ext uri="{FF2B5EF4-FFF2-40B4-BE49-F238E27FC236}">
                  <a16:creationId xmlns="" xmlns:a16="http://schemas.microsoft.com/office/drawing/2014/main" id="{73E8ECD6-E858-4C5E-8F93-AA504E0BCACA}"/>
                </a:ext>
              </a:extLst>
            </p:cNvPr>
            <p:cNvSpPr/>
            <p:nvPr/>
          </p:nvSpPr>
          <p:spPr>
            <a:xfrm>
              <a:off x="7707667" y="407465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순서도: 연결자 52">
              <a:extLst>
                <a:ext uri="{FF2B5EF4-FFF2-40B4-BE49-F238E27FC236}">
                  <a16:creationId xmlns="" xmlns:a16="http://schemas.microsoft.com/office/drawing/2014/main" id="{697C571D-2350-42B2-BEA1-FFC1115FA842}"/>
                </a:ext>
              </a:extLst>
            </p:cNvPr>
            <p:cNvSpPr/>
            <p:nvPr/>
          </p:nvSpPr>
          <p:spPr>
            <a:xfrm>
              <a:off x="7707667" y="939418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7027FB17-DF6E-4029-8F4F-8936A63ED56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0" y="1260000"/>
            <a:ext cx="5039999" cy="336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3E4E3C88-7E5D-4625-ADB1-4CB8A00FF9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0" y="4680000"/>
            <a:ext cx="5039999" cy="336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E239CDA6-3336-4FAC-A6D7-C6402B4C745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0" y="1260000"/>
            <a:ext cx="5039999" cy="336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3850456C-1725-4AFB-A76A-F7A293D3B06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0" y="4680000"/>
            <a:ext cx="5039999" cy="3360000"/>
          </a:xfrm>
          <a:prstGeom prst="rect">
            <a:avLst/>
          </a:prstGeom>
        </p:spPr>
      </p:pic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E767AE95-0F3F-454E-8373-AB820B8E802E}"/>
              </a:ext>
            </a:extLst>
          </p:cNvPr>
          <p:cNvCxnSpPr>
            <a:cxnSpLocks/>
          </p:cNvCxnSpPr>
          <p:nvPr/>
        </p:nvCxnSpPr>
        <p:spPr>
          <a:xfrm>
            <a:off x="0" y="858715"/>
            <a:ext cx="18288000" cy="0"/>
          </a:xfrm>
          <a:prstGeom prst="line">
            <a:avLst/>
          </a:prstGeom>
          <a:ln w="28575">
            <a:solidFill>
              <a:srgbClr val="4C50BB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" name="텍스트 개체 틀 13">
            <a:extLst>
              <a:ext uri="{FF2B5EF4-FFF2-40B4-BE49-F238E27FC236}">
                <a16:creationId xmlns="" xmlns:a16="http://schemas.microsoft.com/office/drawing/2014/main" id="{8775B884-4B73-4665-B6FA-5DD71ACC2E8B}"/>
              </a:ext>
            </a:extLst>
          </p:cNvPr>
          <p:cNvSpPr txBox="1">
            <a:spLocks/>
          </p:cNvSpPr>
          <p:nvPr/>
        </p:nvSpPr>
        <p:spPr>
          <a:xfrm>
            <a:off x="152400" y="262390"/>
            <a:ext cx="11277600" cy="52387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eaLnBrk="0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z="3200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800" b="1" kern="0" dirty="0">
                <a:solidFill>
                  <a:srgbClr val="4C50BB"/>
                </a:solidFill>
                <a:latin typeface="메이플스토리" panose="02000300000000000000" pitchFamily="2" charset="-127"/>
                <a:ea typeface="Noto Sans CJK KR" panose="020B0500000000000000" pitchFamily="34" charset="-128"/>
              </a:rPr>
              <a:t>3-3</a:t>
            </a:r>
            <a:r>
              <a:rPr lang="en-US" altLang="ko-KR" sz="2800" b="1" kern="0" dirty="0"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.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전년대비 거래량 최대 증가 </a:t>
            </a:r>
            <a:r>
              <a:rPr lang="ko-KR" altLang="en-US" sz="28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상품군</a:t>
            </a:r>
            <a:r>
              <a:rPr lang="en-US" altLang="ko-KR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, 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감소 </a:t>
            </a:r>
            <a:r>
              <a:rPr lang="ko-KR" altLang="en-US" sz="28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상품군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파악</a:t>
            </a:r>
            <a:endParaRPr lang="ko-KR" altLang="ko-KR" sz="2800" kern="0" dirty="0">
              <a:solidFill>
                <a:srgbClr val="4C50BB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42" name="양쪽 모서리가 둥근 사각형 34">
            <a:extLst>
              <a:ext uri="{FF2B5EF4-FFF2-40B4-BE49-F238E27FC236}">
                <a16:creationId xmlns="" xmlns:a16="http://schemas.microsoft.com/office/drawing/2014/main" id="{98A682C1-6EA1-4B7D-B590-D566F8038A81}"/>
              </a:ext>
            </a:extLst>
          </p:cNvPr>
          <p:cNvSpPr/>
          <p:nvPr/>
        </p:nvSpPr>
        <p:spPr>
          <a:xfrm>
            <a:off x="16493338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chemeClr val="bg1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소비예측</a:t>
            </a:r>
          </a:p>
        </p:txBody>
      </p:sp>
      <p:sp>
        <p:nvSpPr>
          <p:cNvPr id="43" name="양쪽 모서리가 둥근 사각형 34">
            <a:extLst>
              <a:ext uri="{FF2B5EF4-FFF2-40B4-BE49-F238E27FC236}">
                <a16:creationId xmlns="" xmlns:a16="http://schemas.microsoft.com/office/drawing/2014/main" id="{07C2A188-62BE-4CC7-A809-9DCC1B7247FF}"/>
              </a:ext>
            </a:extLst>
          </p:cNvPr>
          <p:cNvSpPr/>
          <p:nvPr/>
        </p:nvSpPr>
        <p:spPr>
          <a:xfrm>
            <a:off x="12944402" y="475253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rgbClr val="4C50BB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증감률 비교</a:t>
            </a:r>
          </a:p>
        </p:txBody>
      </p:sp>
      <p:sp>
        <p:nvSpPr>
          <p:cNvPr id="44" name="양쪽 모서리가 둥근 사각형 34">
            <a:extLst>
              <a:ext uri="{FF2B5EF4-FFF2-40B4-BE49-F238E27FC236}">
                <a16:creationId xmlns="" xmlns:a16="http://schemas.microsoft.com/office/drawing/2014/main" id="{994F437B-3EAF-4600-A3DE-97906D1077AF}"/>
              </a:ext>
            </a:extLst>
          </p:cNvPr>
          <p:cNvSpPr/>
          <p:nvPr/>
        </p:nvSpPr>
        <p:spPr>
          <a:xfrm>
            <a:off x="14733725" y="471488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chemeClr val="bg1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패턴도출</a:t>
            </a:r>
            <a:endParaRPr lang="ko-KR" altLang="en-US" sz="1600" dirty="0">
              <a:solidFill>
                <a:schemeClr val="tx1"/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50324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609600" y="2045284"/>
            <a:ext cx="17109882" cy="5561425"/>
            <a:chOff x="609600" y="2045284"/>
            <a:chExt cx="17109882" cy="5561425"/>
          </a:xfrm>
        </p:grpSpPr>
        <p:pic>
          <p:nvPicPr>
            <p:cNvPr id="38" name="그림 37">
              <a:extLst>
                <a:ext uri="{FF2B5EF4-FFF2-40B4-BE49-F238E27FC236}">
                  <a16:creationId xmlns="" xmlns:a16="http://schemas.microsoft.com/office/drawing/2014/main" id="{250BC2C0-ABD7-42B3-BB51-1C0F74772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10168" y="4087386"/>
              <a:ext cx="2204090" cy="1469393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="" xmlns:a16="http://schemas.microsoft.com/office/drawing/2014/main" id="{0613D543-5977-4002-942F-E50DF5DFD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6189" y="6133408"/>
              <a:ext cx="2209799" cy="1473200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="" xmlns:a16="http://schemas.microsoft.com/office/drawing/2014/main" id="{1B06303C-1553-44A3-9EB8-ABF5A1F90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09683" y="6133408"/>
              <a:ext cx="2209799" cy="1473200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="" xmlns:a16="http://schemas.microsoft.com/office/drawing/2014/main" id="{310D0F72-BA07-4608-9B8C-DC98348E7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2045284"/>
              <a:ext cx="2209799" cy="1473200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="" xmlns:a16="http://schemas.microsoft.com/office/drawing/2014/main" id="{E5371B55-148D-4ADD-8942-BE806B386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1579" y="2047188"/>
              <a:ext cx="2204089" cy="1469393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="" xmlns:a16="http://schemas.microsoft.com/office/drawing/2014/main" id="{7A93708D-1B02-42CF-BE2A-847CE9CD3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1002" y="2056631"/>
              <a:ext cx="2175538" cy="1450359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="" xmlns:a16="http://schemas.microsoft.com/office/drawing/2014/main" id="{8410BDD5-7295-45F7-8CFD-0EDB749EF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4100817"/>
              <a:ext cx="2175538" cy="1450359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="" xmlns:a16="http://schemas.microsoft.com/office/drawing/2014/main" id="{5E29880F-140E-49CA-94DA-C76B84AC8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028" y="4100817"/>
              <a:ext cx="2175538" cy="1450359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04D2456D-8EB5-40B0-9F66-C9FC21ECA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6456" y="4100817"/>
              <a:ext cx="2175538" cy="1450359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="" xmlns:a16="http://schemas.microsoft.com/office/drawing/2014/main" id="{14E52EAF-EFCF-477B-AE21-037916DAD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884" y="4100817"/>
              <a:ext cx="2175538" cy="1450359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="" xmlns:a16="http://schemas.microsoft.com/office/drawing/2014/main" id="{1D719B7A-0765-497D-960F-5727E4883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3312" y="4100817"/>
              <a:ext cx="2175538" cy="1450359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="" xmlns:a16="http://schemas.microsoft.com/office/drawing/2014/main" id="{C352166F-86E8-4B37-B6B6-5EEF82488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26740" y="4087387"/>
              <a:ext cx="2204089" cy="1469393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="" xmlns:a16="http://schemas.microsoft.com/office/drawing/2014/main" id="{DD0E3F0A-6E12-44E5-9EBF-9DE4CA7B4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20" y="6144829"/>
              <a:ext cx="2175538" cy="1450359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="" xmlns:a16="http://schemas.microsoft.com/office/drawing/2014/main" id="{587E8654-A3C9-4AE8-B391-02B3F9C2C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756" y="6143026"/>
              <a:ext cx="2181248" cy="1454166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="" xmlns:a16="http://schemas.microsoft.com/office/drawing/2014/main" id="{AA9EFC47-8474-4BB2-88CA-FDA308447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701" y="6133509"/>
              <a:ext cx="2209799" cy="1473200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="" xmlns:a16="http://schemas.microsoft.com/office/drawing/2014/main" id="{803D444E-BEE6-4E16-BFE5-9E74604CC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9197" y="6133509"/>
              <a:ext cx="2209799" cy="1473200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="" xmlns:a16="http://schemas.microsoft.com/office/drawing/2014/main" id="{54554CCC-2247-4098-9DAA-5EA79BB2C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2693" y="6133408"/>
              <a:ext cx="2209799" cy="1473200"/>
            </a:xfrm>
            <a:prstGeom prst="rect">
              <a:avLst/>
            </a:prstGeom>
          </p:spPr>
        </p:pic>
      </p:grpSp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7027FB17-DF6E-4029-8F4F-8936A63ED56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848" y="2056704"/>
            <a:ext cx="2175538" cy="1450359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3E4E3C88-7E5D-4625-ADB1-4CB8A00FF98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4443" y="2056805"/>
            <a:ext cx="2175539" cy="1450359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E239CDA6-3336-4FAC-A6D7-C6402B4C745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284" y="2056631"/>
            <a:ext cx="2175538" cy="1450359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3850456C-1725-4AFB-A76A-F7A293D3B06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884" y="2056631"/>
            <a:ext cx="2175538" cy="1450359"/>
          </a:xfrm>
          <a:prstGeom prst="rect">
            <a:avLst/>
          </a:prstGeom>
        </p:spPr>
      </p:pic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E767AE95-0F3F-454E-8373-AB820B8E802E}"/>
              </a:ext>
            </a:extLst>
          </p:cNvPr>
          <p:cNvCxnSpPr>
            <a:cxnSpLocks/>
          </p:cNvCxnSpPr>
          <p:nvPr/>
        </p:nvCxnSpPr>
        <p:spPr>
          <a:xfrm>
            <a:off x="0" y="858715"/>
            <a:ext cx="18288000" cy="0"/>
          </a:xfrm>
          <a:prstGeom prst="line">
            <a:avLst/>
          </a:prstGeom>
          <a:ln w="28575">
            <a:solidFill>
              <a:srgbClr val="4C50BB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텍스트 개체 틀 13">
            <a:extLst>
              <a:ext uri="{FF2B5EF4-FFF2-40B4-BE49-F238E27FC236}">
                <a16:creationId xmlns="" xmlns:a16="http://schemas.microsoft.com/office/drawing/2014/main" id="{8775B884-4B73-4665-B6FA-5DD71ACC2E8B}"/>
              </a:ext>
            </a:extLst>
          </p:cNvPr>
          <p:cNvSpPr txBox="1">
            <a:spLocks/>
          </p:cNvSpPr>
          <p:nvPr/>
        </p:nvSpPr>
        <p:spPr>
          <a:xfrm>
            <a:off x="152400" y="262390"/>
            <a:ext cx="11277600" cy="52387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eaLnBrk="0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z="3200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800" b="1" kern="0" dirty="0">
                <a:solidFill>
                  <a:srgbClr val="4C50BB"/>
                </a:solidFill>
                <a:latin typeface="메이플스토리" panose="02000300000000000000" pitchFamily="2" charset="-127"/>
                <a:ea typeface="Noto Sans CJK KR" panose="020B0500000000000000" pitchFamily="34" charset="-128"/>
              </a:rPr>
              <a:t>3-3</a:t>
            </a:r>
            <a:r>
              <a:rPr lang="en-US" altLang="ko-KR" sz="2800" b="1" kern="0" dirty="0"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.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전년대비 거래량 최대 증가 </a:t>
            </a:r>
            <a:r>
              <a:rPr lang="ko-KR" altLang="en-US" sz="28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상품군</a:t>
            </a:r>
            <a:r>
              <a:rPr lang="en-US" altLang="ko-KR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, 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감소 </a:t>
            </a:r>
            <a:r>
              <a:rPr lang="ko-KR" altLang="en-US" sz="28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상품군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파악</a:t>
            </a:r>
            <a:endParaRPr lang="ko-KR" altLang="ko-KR" sz="2800" kern="0" dirty="0">
              <a:solidFill>
                <a:srgbClr val="4C50BB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35" name="양쪽 모서리가 둥근 사각형 34">
            <a:extLst>
              <a:ext uri="{FF2B5EF4-FFF2-40B4-BE49-F238E27FC236}">
                <a16:creationId xmlns="" xmlns:a16="http://schemas.microsoft.com/office/drawing/2014/main" id="{98A682C1-6EA1-4B7D-B590-D566F8038A81}"/>
              </a:ext>
            </a:extLst>
          </p:cNvPr>
          <p:cNvSpPr/>
          <p:nvPr/>
        </p:nvSpPr>
        <p:spPr>
          <a:xfrm>
            <a:off x="16493338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chemeClr val="bg1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소비예측</a:t>
            </a:r>
          </a:p>
        </p:txBody>
      </p:sp>
      <p:sp>
        <p:nvSpPr>
          <p:cNvPr id="36" name="양쪽 모서리가 둥근 사각형 34">
            <a:extLst>
              <a:ext uri="{FF2B5EF4-FFF2-40B4-BE49-F238E27FC236}">
                <a16:creationId xmlns="" xmlns:a16="http://schemas.microsoft.com/office/drawing/2014/main" id="{07C2A188-62BE-4CC7-A809-9DCC1B7247FF}"/>
              </a:ext>
            </a:extLst>
          </p:cNvPr>
          <p:cNvSpPr/>
          <p:nvPr/>
        </p:nvSpPr>
        <p:spPr>
          <a:xfrm>
            <a:off x="12944402" y="475253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rgbClr val="4C50BB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증감률 비교</a:t>
            </a:r>
          </a:p>
        </p:txBody>
      </p:sp>
      <p:sp>
        <p:nvSpPr>
          <p:cNvPr id="47" name="양쪽 모서리가 둥근 사각형 34">
            <a:extLst>
              <a:ext uri="{FF2B5EF4-FFF2-40B4-BE49-F238E27FC236}">
                <a16:creationId xmlns="" xmlns:a16="http://schemas.microsoft.com/office/drawing/2014/main" id="{994F437B-3EAF-4600-A3DE-97906D1077AF}"/>
              </a:ext>
            </a:extLst>
          </p:cNvPr>
          <p:cNvSpPr/>
          <p:nvPr/>
        </p:nvSpPr>
        <p:spPr>
          <a:xfrm>
            <a:off x="14733725" y="471488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chemeClr val="bg1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패턴도출</a:t>
            </a:r>
            <a:endParaRPr lang="ko-KR" altLang="en-US" sz="1600" dirty="0">
              <a:solidFill>
                <a:schemeClr val="tx1"/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3FCC91FD-44F9-45A7-B028-08ED2E12D534}"/>
              </a:ext>
            </a:extLst>
          </p:cNvPr>
          <p:cNvGrpSpPr/>
          <p:nvPr/>
        </p:nvGrpSpPr>
        <p:grpSpPr>
          <a:xfrm>
            <a:off x="9372600" y="422636"/>
            <a:ext cx="327735" cy="859688"/>
            <a:chOff x="7707667" y="407465"/>
            <a:chExt cx="327735" cy="859688"/>
          </a:xfrm>
        </p:grpSpPr>
        <p:sp>
          <p:nvSpPr>
            <p:cNvPr id="68" name="순서도: 연결자 67">
              <a:extLst>
                <a:ext uri="{FF2B5EF4-FFF2-40B4-BE49-F238E27FC236}">
                  <a16:creationId xmlns="" xmlns:a16="http://schemas.microsoft.com/office/drawing/2014/main" id="{487349F4-9956-4B39-8337-1DCB7A82B075}"/>
                </a:ext>
              </a:extLst>
            </p:cNvPr>
            <p:cNvSpPr/>
            <p:nvPr/>
          </p:nvSpPr>
          <p:spPr>
            <a:xfrm>
              <a:off x="7707667" y="407465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순서도: 연결자 68">
              <a:extLst>
                <a:ext uri="{FF2B5EF4-FFF2-40B4-BE49-F238E27FC236}">
                  <a16:creationId xmlns="" xmlns:a16="http://schemas.microsoft.com/office/drawing/2014/main" id="{6C4BE7DA-6A17-45EC-A7E3-32CE4F16C688}"/>
                </a:ext>
              </a:extLst>
            </p:cNvPr>
            <p:cNvSpPr/>
            <p:nvPr/>
          </p:nvSpPr>
          <p:spPr>
            <a:xfrm>
              <a:off x="7707667" y="939418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92452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 advTm="0">
        <p159:morph option="byObject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09600" y="2045284"/>
            <a:ext cx="17109882" cy="5561425"/>
            <a:chOff x="609600" y="2045284"/>
            <a:chExt cx="17109882" cy="5561425"/>
          </a:xfrm>
        </p:grpSpPr>
        <p:pic>
          <p:nvPicPr>
            <p:cNvPr id="38" name="그림 37">
              <a:extLst>
                <a:ext uri="{FF2B5EF4-FFF2-40B4-BE49-F238E27FC236}">
                  <a16:creationId xmlns="" xmlns:a16="http://schemas.microsoft.com/office/drawing/2014/main" id="{250BC2C0-ABD7-42B3-BB51-1C0F74772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10168" y="4087386"/>
              <a:ext cx="2204090" cy="1469393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="" xmlns:a16="http://schemas.microsoft.com/office/drawing/2014/main" id="{0613D543-5977-4002-942F-E50DF5DFD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6189" y="6133408"/>
              <a:ext cx="2209799" cy="1473200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="" xmlns:a16="http://schemas.microsoft.com/office/drawing/2014/main" id="{1B06303C-1553-44A3-9EB8-ABF5A1F90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09683" y="6133408"/>
              <a:ext cx="2209799" cy="1473200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="" xmlns:a16="http://schemas.microsoft.com/office/drawing/2014/main" id="{310D0F72-BA07-4608-9B8C-DC98348E7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2045284"/>
              <a:ext cx="2209799" cy="1473200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="" xmlns:a16="http://schemas.microsoft.com/office/drawing/2014/main" id="{E5371B55-148D-4ADD-8942-BE806B386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1579" y="2047188"/>
              <a:ext cx="2204089" cy="1469393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="" xmlns:a16="http://schemas.microsoft.com/office/drawing/2014/main" id="{7A93708D-1B02-42CF-BE2A-847CE9CD3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1002" y="2056631"/>
              <a:ext cx="2175538" cy="1450359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="" xmlns:a16="http://schemas.microsoft.com/office/drawing/2014/main" id="{8410BDD5-7295-45F7-8CFD-0EDB749EF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4100817"/>
              <a:ext cx="2175538" cy="1450359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="" xmlns:a16="http://schemas.microsoft.com/office/drawing/2014/main" id="{5E29880F-140E-49CA-94DA-C76B84AC8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028" y="4100817"/>
              <a:ext cx="2175538" cy="1450359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04D2456D-8EB5-40B0-9F66-C9FC21ECA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6456" y="4100817"/>
              <a:ext cx="2175538" cy="1450359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="" xmlns:a16="http://schemas.microsoft.com/office/drawing/2014/main" id="{14E52EAF-EFCF-477B-AE21-037916DAD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884" y="4100817"/>
              <a:ext cx="2175538" cy="1450359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="" xmlns:a16="http://schemas.microsoft.com/office/drawing/2014/main" id="{1D719B7A-0765-497D-960F-5727E4883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3312" y="4100817"/>
              <a:ext cx="2175538" cy="1450359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="" xmlns:a16="http://schemas.microsoft.com/office/drawing/2014/main" id="{C352166F-86E8-4B37-B6B6-5EEF82488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26740" y="4087387"/>
              <a:ext cx="2204089" cy="1469393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="" xmlns:a16="http://schemas.microsoft.com/office/drawing/2014/main" id="{DD0E3F0A-6E12-44E5-9EBF-9DE4CA7B4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20" y="6144829"/>
              <a:ext cx="2175538" cy="1450359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="" xmlns:a16="http://schemas.microsoft.com/office/drawing/2014/main" id="{587E8654-A3C9-4AE8-B391-02B3F9C2C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756" y="6143026"/>
              <a:ext cx="2181248" cy="1454166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="" xmlns:a16="http://schemas.microsoft.com/office/drawing/2014/main" id="{AA9EFC47-8474-4BB2-88CA-FDA308447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701" y="6133509"/>
              <a:ext cx="2209799" cy="1473200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="" xmlns:a16="http://schemas.microsoft.com/office/drawing/2014/main" id="{803D444E-BEE6-4E16-BFE5-9E74604CC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9197" y="6133509"/>
              <a:ext cx="2209799" cy="1473200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="" xmlns:a16="http://schemas.microsoft.com/office/drawing/2014/main" id="{54554CCC-2247-4098-9DAA-5EA79BB2C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2693" y="6133408"/>
              <a:ext cx="2209799" cy="1473200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="" xmlns:a16="http://schemas.microsoft.com/office/drawing/2014/main" id="{7027FB17-DF6E-4029-8F4F-8936A63ED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848" y="2056704"/>
              <a:ext cx="2175538" cy="1450359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="" xmlns:a16="http://schemas.microsoft.com/office/drawing/2014/main" id="{3E4E3C88-7E5D-4625-ADB1-4CB8A00FF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24443" y="2056805"/>
              <a:ext cx="2175539" cy="1450359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="" xmlns:a16="http://schemas.microsoft.com/office/drawing/2014/main" id="{E239CDA6-3336-4FAC-A6D7-C6402B4C7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3284" y="2056631"/>
              <a:ext cx="2175538" cy="1450359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="" xmlns:a16="http://schemas.microsoft.com/office/drawing/2014/main" id="{3850456C-1725-4AFB-A76A-F7A293D3B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884" y="2056631"/>
              <a:ext cx="2175538" cy="1450359"/>
            </a:xfrm>
            <a:prstGeom prst="rect">
              <a:avLst/>
            </a:prstGeom>
          </p:spPr>
        </p:pic>
      </p:grp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E767AE95-0F3F-454E-8373-AB820B8E802E}"/>
              </a:ext>
            </a:extLst>
          </p:cNvPr>
          <p:cNvCxnSpPr>
            <a:cxnSpLocks/>
          </p:cNvCxnSpPr>
          <p:nvPr/>
        </p:nvCxnSpPr>
        <p:spPr>
          <a:xfrm>
            <a:off x="0" y="858715"/>
            <a:ext cx="18288000" cy="0"/>
          </a:xfrm>
          <a:prstGeom prst="line">
            <a:avLst/>
          </a:prstGeom>
          <a:ln w="28575">
            <a:solidFill>
              <a:srgbClr val="4C50BB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텍스트 개체 틀 13">
            <a:extLst>
              <a:ext uri="{FF2B5EF4-FFF2-40B4-BE49-F238E27FC236}">
                <a16:creationId xmlns="" xmlns:a16="http://schemas.microsoft.com/office/drawing/2014/main" id="{8775B884-4B73-4665-B6FA-5DD71ACC2E8B}"/>
              </a:ext>
            </a:extLst>
          </p:cNvPr>
          <p:cNvSpPr txBox="1">
            <a:spLocks/>
          </p:cNvSpPr>
          <p:nvPr/>
        </p:nvSpPr>
        <p:spPr>
          <a:xfrm>
            <a:off x="152400" y="262390"/>
            <a:ext cx="11277600" cy="52387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eaLnBrk="0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z="3200" kern="0" dirty="0">
                <a:latin typeface="메이플스토리" panose="02000300000000000000" pitchFamily="2" charset="-127"/>
                <a:ea typeface="Noto Sans CJK KR" panose="020B0500000000000000"/>
              </a:rPr>
              <a:t> </a:t>
            </a:r>
            <a:r>
              <a:rPr lang="en-US" altLang="ko-KR" sz="2800" b="1" kern="0" dirty="0">
                <a:solidFill>
                  <a:srgbClr val="4C50BB"/>
                </a:solidFill>
                <a:latin typeface="메이플스토리" panose="02000300000000000000" pitchFamily="2" charset="-127"/>
                <a:ea typeface="Noto Sans CJK KR" panose="020B0500000000000000"/>
              </a:rPr>
              <a:t>3-3</a:t>
            </a:r>
            <a:r>
              <a:rPr lang="en-US" altLang="ko-KR" sz="2800" b="1" kern="0" dirty="0"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/>
              </a:rPr>
              <a:t>.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전년대비 거래량 최대 증가 </a:t>
            </a:r>
            <a:r>
              <a:rPr lang="ko-KR" altLang="en-US" sz="28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상품군</a:t>
            </a:r>
            <a:r>
              <a:rPr lang="en-US" altLang="ko-KR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, 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감소 </a:t>
            </a:r>
            <a:r>
              <a:rPr lang="ko-KR" altLang="en-US" sz="28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상품군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파악</a:t>
            </a:r>
            <a:endParaRPr lang="ko-KR" altLang="ko-KR" sz="2800" kern="0" dirty="0">
              <a:solidFill>
                <a:srgbClr val="4C50BB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45" name="양쪽 모서리가 둥근 사각형 34">
            <a:extLst>
              <a:ext uri="{FF2B5EF4-FFF2-40B4-BE49-F238E27FC236}">
                <a16:creationId xmlns="" xmlns:a16="http://schemas.microsoft.com/office/drawing/2014/main" id="{98A682C1-6EA1-4B7D-B590-D566F8038A81}"/>
              </a:ext>
            </a:extLst>
          </p:cNvPr>
          <p:cNvSpPr/>
          <p:nvPr/>
        </p:nvSpPr>
        <p:spPr>
          <a:xfrm>
            <a:off x="16493338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chemeClr val="bg1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소비예측</a:t>
            </a:r>
          </a:p>
        </p:txBody>
      </p:sp>
      <p:sp>
        <p:nvSpPr>
          <p:cNvPr id="47" name="양쪽 모서리가 둥근 사각형 34">
            <a:extLst>
              <a:ext uri="{FF2B5EF4-FFF2-40B4-BE49-F238E27FC236}">
                <a16:creationId xmlns="" xmlns:a16="http://schemas.microsoft.com/office/drawing/2014/main" id="{07C2A188-62BE-4CC7-A809-9DCC1B7247FF}"/>
              </a:ext>
            </a:extLst>
          </p:cNvPr>
          <p:cNvSpPr/>
          <p:nvPr/>
        </p:nvSpPr>
        <p:spPr>
          <a:xfrm>
            <a:off x="12944402" y="475253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rgbClr val="4C50BB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증감률 비교</a:t>
            </a:r>
          </a:p>
        </p:txBody>
      </p:sp>
      <p:sp>
        <p:nvSpPr>
          <p:cNvPr id="48" name="양쪽 모서리가 둥근 사각형 34">
            <a:extLst>
              <a:ext uri="{FF2B5EF4-FFF2-40B4-BE49-F238E27FC236}">
                <a16:creationId xmlns="" xmlns:a16="http://schemas.microsoft.com/office/drawing/2014/main" id="{994F437B-3EAF-4600-A3DE-97906D1077AF}"/>
              </a:ext>
            </a:extLst>
          </p:cNvPr>
          <p:cNvSpPr/>
          <p:nvPr/>
        </p:nvSpPr>
        <p:spPr>
          <a:xfrm>
            <a:off x="14733725" y="471488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chemeClr val="bg1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패턴도출</a:t>
            </a:r>
            <a:endParaRPr lang="ko-KR" altLang="en-US" sz="1600" dirty="0">
              <a:solidFill>
                <a:schemeClr val="tx1"/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3FCC91FD-44F9-45A7-B028-08ED2E12D534}"/>
              </a:ext>
            </a:extLst>
          </p:cNvPr>
          <p:cNvGrpSpPr/>
          <p:nvPr/>
        </p:nvGrpSpPr>
        <p:grpSpPr>
          <a:xfrm>
            <a:off x="9372600" y="422636"/>
            <a:ext cx="327735" cy="859688"/>
            <a:chOff x="7707667" y="407465"/>
            <a:chExt cx="327735" cy="859688"/>
          </a:xfrm>
        </p:grpSpPr>
        <p:sp>
          <p:nvSpPr>
            <p:cNvPr id="34" name="순서도: 연결자 33">
              <a:extLst>
                <a:ext uri="{FF2B5EF4-FFF2-40B4-BE49-F238E27FC236}">
                  <a16:creationId xmlns="" xmlns:a16="http://schemas.microsoft.com/office/drawing/2014/main" id="{487349F4-9956-4B39-8337-1DCB7A82B075}"/>
                </a:ext>
              </a:extLst>
            </p:cNvPr>
            <p:cNvSpPr/>
            <p:nvPr/>
          </p:nvSpPr>
          <p:spPr>
            <a:xfrm>
              <a:off x="7707667" y="407465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순서도: 연결자 34">
              <a:extLst>
                <a:ext uri="{FF2B5EF4-FFF2-40B4-BE49-F238E27FC236}">
                  <a16:creationId xmlns="" xmlns:a16="http://schemas.microsoft.com/office/drawing/2014/main" id="{6C4BE7DA-6A17-45EC-A7E3-32CE4F16C688}"/>
                </a:ext>
              </a:extLst>
            </p:cNvPr>
            <p:cNvSpPr/>
            <p:nvPr/>
          </p:nvSpPr>
          <p:spPr>
            <a:xfrm>
              <a:off x="7707667" y="939418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551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09600" y="2045284"/>
            <a:ext cx="17104658" cy="5561425"/>
            <a:chOff x="609600" y="2045284"/>
            <a:chExt cx="17104658" cy="5561425"/>
          </a:xfrm>
        </p:grpSpPr>
        <p:pic>
          <p:nvPicPr>
            <p:cNvPr id="41" name="그림 40">
              <a:extLst>
                <a:ext uri="{FF2B5EF4-FFF2-40B4-BE49-F238E27FC236}">
                  <a16:creationId xmlns="" xmlns:a16="http://schemas.microsoft.com/office/drawing/2014/main" id="{250BC2C0-ABD7-42B3-BB51-1C0F74772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10168" y="4087386"/>
              <a:ext cx="2204090" cy="1469393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="" xmlns:a16="http://schemas.microsoft.com/office/drawing/2014/main" id="{310D0F72-BA07-4608-9B8C-DC98348E7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2045284"/>
              <a:ext cx="2209799" cy="1473200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="" xmlns:a16="http://schemas.microsoft.com/office/drawing/2014/main" id="{E5371B55-148D-4ADD-8942-BE806B386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1579" y="2047188"/>
              <a:ext cx="2204089" cy="1469393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="" xmlns:a16="http://schemas.microsoft.com/office/drawing/2014/main" id="{7A93708D-1B02-42CF-BE2A-847CE9CD3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1002" y="2056631"/>
              <a:ext cx="2175538" cy="1450359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="" xmlns:a16="http://schemas.microsoft.com/office/drawing/2014/main" id="{8410BDD5-7295-45F7-8CFD-0EDB749EF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4100817"/>
              <a:ext cx="2175538" cy="1450359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="" xmlns:a16="http://schemas.microsoft.com/office/drawing/2014/main" id="{5E29880F-140E-49CA-94DA-C76B84AC8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028" y="4100817"/>
              <a:ext cx="2175538" cy="1450359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04D2456D-8EB5-40B0-9F66-C9FC21ECA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6456" y="4100817"/>
              <a:ext cx="2175538" cy="1450359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="" xmlns:a16="http://schemas.microsoft.com/office/drawing/2014/main" id="{14E52EAF-EFCF-477B-AE21-037916DAD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884" y="4100817"/>
              <a:ext cx="2175538" cy="1450359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="" xmlns:a16="http://schemas.microsoft.com/office/drawing/2014/main" id="{1D719B7A-0765-497D-960F-5727E4883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3312" y="4100817"/>
              <a:ext cx="2175538" cy="1450359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="" xmlns:a16="http://schemas.microsoft.com/office/drawing/2014/main" id="{C352166F-86E8-4B37-B6B6-5EEF82488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26740" y="4087387"/>
              <a:ext cx="2204089" cy="1469393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="" xmlns:a16="http://schemas.microsoft.com/office/drawing/2014/main" id="{DD0E3F0A-6E12-44E5-9EBF-9DE4CA7B4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20" y="6144829"/>
              <a:ext cx="2175538" cy="1450359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="" xmlns:a16="http://schemas.microsoft.com/office/drawing/2014/main" id="{587E8654-A3C9-4AE8-B391-02B3F9C2C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756" y="6143026"/>
              <a:ext cx="2181248" cy="1454166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="" xmlns:a16="http://schemas.microsoft.com/office/drawing/2014/main" id="{AA9EFC47-8474-4BB2-88CA-FDA308447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701" y="6133509"/>
              <a:ext cx="2209799" cy="1473200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="" xmlns:a16="http://schemas.microsoft.com/office/drawing/2014/main" id="{803D444E-BEE6-4E16-BFE5-9E74604CC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9197" y="6133509"/>
              <a:ext cx="2209799" cy="1473200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="" xmlns:a16="http://schemas.microsoft.com/office/drawing/2014/main" id="{54554CCC-2247-4098-9DAA-5EA79BB2C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2693" y="6133408"/>
              <a:ext cx="2209799" cy="1473200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="" xmlns:a16="http://schemas.microsoft.com/office/drawing/2014/main" id="{7027FB17-DF6E-4029-8F4F-8936A63ED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848" y="2056704"/>
              <a:ext cx="2175538" cy="1450359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="" xmlns:a16="http://schemas.microsoft.com/office/drawing/2014/main" id="{3E4E3C88-7E5D-4625-ADB1-4CB8A00FF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24443" y="2056805"/>
              <a:ext cx="2175539" cy="1450359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="" xmlns:a16="http://schemas.microsoft.com/office/drawing/2014/main" id="{E239CDA6-3336-4FAC-A6D7-C6402B4C7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3284" y="2056631"/>
              <a:ext cx="2175538" cy="1450359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="" xmlns:a16="http://schemas.microsoft.com/office/drawing/2014/main" id="{3850456C-1725-4AFB-A76A-F7A293D3B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884" y="2056631"/>
              <a:ext cx="2175538" cy="1450359"/>
            </a:xfrm>
            <a:prstGeom prst="rect">
              <a:avLst/>
            </a:prstGeom>
          </p:spPr>
        </p:pic>
      </p:grpSp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0613D543-5977-4002-942F-E50DF5DFDFE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189" y="6133408"/>
            <a:ext cx="2209799" cy="14732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1B06303C-1553-44A3-9EB8-ABF5A1F903F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9683" y="6133408"/>
            <a:ext cx="2209799" cy="1473200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E767AE95-0F3F-454E-8373-AB820B8E802E}"/>
              </a:ext>
            </a:extLst>
          </p:cNvPr>
          <p:cNvCxnSpPr>
            <a:cxnSpLocks/>
          </p:cNvCxnSpPr>
          <p:nvPr/>
        </p:nvCxnSpPr>
        <p:spPr>
          <a:xfrm>
            <a:off x="0" y="858715"/>
            <a:ext cx="18288000" cy="0"/>
          </a:xfrm>
          <a:prstGeom prst="line">
            <a:avLst/>
          </a:prstGeom>
          <a:ln w="28575">
            <a:solidFill>
              <a:srgbClr val="4C50BB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" name="텍스트 개체 틀 13">
            <a:extLst>
              <a:ext uri="{FF2B5EF4-FFF2-40B4-BE49-F238E27FC236}">
                <a16:creationId xmlns="" xmlns:a16="http://schemas.microsoft.com/office/drawing/2014/main" id="{8775B884-4B73-4665-B6FA-5DD71ACC2E8B}"/>
              </a:ext>
            </a:extLst>
          </p:cNvPr>
          <p:cNvSpPr txBox="1">
            <a:spLocks/>
          </p:cNvSpPr>
          <p:nvPr/>
        </p:nvSpPr>
        <p:spPr>
          <a:xfrm>
            <a:off x="152400" y="262390"/>
            <a:ext cx="11277600" cy="52387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eaLnBrk="0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z="3200" kern="0" dirty="0">
                <a:latin typeface="메이플스토리" panose="02000300000000000000" pitchFamily="2" charset="-127"/>
                <a:ea typeface="Noto Sans CJK KR" panose="020B0500000000000000"/>
              </a:rPr>
              <a:t> </a:t>
            </a:r>
            <a:r>
              <a:rPr lang="en-US" altLang="ko-KR" sz="2800" b="1" kern="0" dirty="0">
                <a:solidFill>
                  <a:srgbClr val="4C50BB"/>
                </a:solidFill>
                <a:latin typeface="메이플스토리" panose="02000300000000000000" pitchFamily="2" charset="-127"/>
                <a:ea typeface="Noto Sans CJK KR" panose="020B0500000000000000"/>
              </a:rPr>
              <a:t>3-3</a:t>
            </a:r>
            <a:r>
              <a:rPr lang="en-US" altLang="ko-KR" sz="2800" b="1" kern="0" dirty="0"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/>
              </a:rPr>
              <a:t>.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전년대비 거래량 최대 증가 </a:t>
            </a:r>
            <a:r>
              <a:rPr lang="ko-KR" altLang="en-US" sz="28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상품군</a:t>
            </a:r>
            <a:r>
              <a:rPr lang="en-US" altLang="ko-KR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/>
              </a:rPr>
              <a:t>, 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감소 </a:t>
            </a:r>
            <a:r>
              <a:rPr lang="ko-KR" altLang="en-US" sz="28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상품군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파악</a:t>
            </a:r>
            <a:endParaRPr lang="ko-KR" altLang="ko-KR" sz="2800" kern="0" dirty="0">
              <a:solidFill>
                <a:srgbClr val="4C50BB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45" name="양쪽 모서리가 둥근 사각형 34">
            <a:extLst>
              <a:ext uri="{FF2B5EF4-FFF2-40B4-BE49-F238E27FC236}">
                <a16:creationId xmlns="" xmlns:a16="http://schemas.microsoft.com/office/drawing/2014/main" id="{98A682C1-6EA1-4B7D-B590-D566F8038A81}"/>
              </a:ext>
            </a:extLst>
          </p:cNvPr>
          <p:cNvSpPr/>
          <p:nvPr/>
        </p:nvSpPr>
        <p:spPr>
          <a:xfrm>
            <a:off x="16493338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chemeClr val="bg1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소비예측</a:t>
            </a:r>
          </a:p>
        </p:txBody>
      </p:sp>
      <p:sp>
        <p:nvSpPr>
          <p:cNvPr id="47" name="양쪽 모서리가 둥근 사각형 34">
            <a:extLst>
              <a:ext uri="{FF2B5EF4-FFF2-40B4-BE49-F238E27FC236}">
                <a16:creationId xmlns="" xmlns:a16="http://schemas.microsoft.com/office/drawing/2014/main" id="{07C2A188-62BE-4CC7-A809-9DCC1B7247FF}"/>
              </a:ext>
            </a:extLst>
          </p:cNvPr>
          <p:cNvSpPr/>
          <p:nvPr/>
        </p:nvSpPr>
        <p:spPr>
          <a:xfrm>
            <a:off x="12944402" y="475253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rgbClr val="4C50BB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증감률 비교</a:t>
            </a:r>
          </a:p>
        </p:txBody>
      </p:sp>
      <p:sp>
        <p:nvSpPr>
          <p:cNvPr id="48" name="양쪽 모서리가 둥근 사각형 34">
            <a:extLst>
              <a:ext uri="{FF2B5EF4-FFF2-40B4-BE49-F238E27FC236}">
                <a16:creationId xmlns="" xmlns:a16="http://schemas.microsoft.com/office/drawing/2014/main" id="{994F437B-3EAF-4600-A3DE-97906D1077AF}"/>
              </a:ext>
            </a:extLst>
          </p:cNvPr>
          <p:cNvSpPr/>
          <p:nvPr/>
        </p:nvSpPr>
        <p:spPr>
          <a:xfrm>
            <a:off x="14733725" y="471488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chemeClr val="bg1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패턴도출</a:t>
            </a:r>
            <a:endParaRPr lang="ko-KR" altLang="en-US" sz="1600" dirty="0">
              <a:solidFill>
                <a:schemeClr val="tx1"/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3FCC91FD-44F9-45A7-B028-08ED2E12D534}"/>
              </a:ext>
            </a:extLst>
          </p:cNvPr>
          <p:cNvGrpSpPr/>
          <p:nvPr/>
        </p:nvGrpSpPr>
        <p:grpSpPr>
          <a:xfrm>
            <a:off x="9372600" y="422636"/>
            <a:ext cx="327735" cy="859688"/>
            <a:chOff x="7707667" y="407465"/>
            <a:chExt cx="327735" cy="859688"/>
          </a:xfrm>
        </p:grpSpPr>
        <p:sp>
          <p:nvSpPr>
            <p:cNvPr id="34" name="순서도: 연결자 33">
              <a:extLst>
                <a:ext uri="{FF2B5EF4-FFF2-40B4-BE49-F238E27FC236}">
                  <a16:creationId xmlns="" xmlns:a16="http://schemas.microsoft.com/office/drawing/2014/main" id="{487349F4-9956-4B39-8337-1DCB7A82B075}"/>
                </a:ext>
              </a:extLst>
            </p:cNvPr>
            <p:cNvSpPr/>
            <p:nvPr/>
          </p:nvSpPr>
          <p:spPr>
            <a:xfrm>
              <a:off x="7707667" y="407465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순서도: 연결자 34">
              <a:extLst>
                <a:ext uri="{FF2B5EF4-FFF2-40B4-BE49-F238E27FC236}">
                  <a16:creationId xmlns="" xmlns:a16="http://schemas.microsoft.com/office/drawing/2014/main" id="{6C4BE7DA-6A17-45EC-A7E3-32CE4F16C688}"/>
                </a:ext>
              </a:extLst>
            </p:cNvPr>
            <p:cNvSpPr/>
            <p:nvPr/>
          </p:nvSpPr>
          <p:spPr>
            <a:xfrm>
              <a:off x="7707667" y="939418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616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그룹 100"/>
          <p:cNvGrpSpPr/>
          <p:nvPr/>
        </p:nvGrpSpPr>
        <p:grpSpPr>
          <a:xfrm>
            <a:off x="609600" y="2045284"/>
            <a:ext cx="17104658" cy="5561425"/>
            <a:chOff x="609600" y="2045284"/>
            <a:chExt cx="17104658" cy="5561425"/>
          </a:xfrm>
        </p:grpSpPr>
        <p:pic>
          <p:nvPicPr>
            <p:cNvPr id="102" name="그림 101">
              <a:extLst>
                <a:ext uri="{FF2B5EF4-FFF2-40B4-BE49-F238E27FC236}">
                  <a16:creationId xmlns="" xmlns:a16="http://schemas.microsoft.com/office/drawing/2014/main" id="{250BC2C0-ABD7-42B3-BB51-1C0F74772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10168" y="4087386"/>
              <a:ext cx="2204090" cy="1469393"/>
            </a:xfrm>
            <a:prstGeom prst="rect">
              <a:avLst/>
            </a:prstGeom>
          </p:spPr>
        </p:pic>
        <p:pic>
          <p:nvPicPr>
            <p:cNvPr id="103" name="그림 102">
              <a:extLst>
                <a:ext uri="{FF2B5EF4-FFF2-40B4-BE49-F238E27FC236}">
                  <a16:creationId xmlns="" xmlns:a16="http://schemas.microsoft.com/office/drawing/2014/main" id="{310D0F72-BA07-4608-9B8C-DC98348E7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2045284"/>
              <a:ext cx="2209799" cy="1473200"/>
            </a:xfrm>
            <a:prstGeom prst="rect">
              <a:avLst/>
            </a:prstGeom>
          </p:spPr>
        </p:pic>
        <p:pic>
          <p:nvPicPr>
            <p:cNvPr id="104" name="그림 103">
              <a:extLst>
                <a:ext uri="{FF2B5EF4-FFF2-40B4-BE49-F238E27FC236}">
                  <a16:creationId xmlns="" xmlns:a16="http://schemas.microsoft.com/office/drawing/2014/main" id="{E5371B55-148D-4ADD-8942-BE806B386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1579" y="2047188"/>
              <a:ext cx="2204089" cy="1469393"/>
            </a:xfrm>
            <a:prstGeom prst="rect">
              <a:avLst/>
            </a:prstGeom>
          </p:spPr>
        </p:pic>
        <p:pic>
          <p:nvPicPr>
            <p:cNvPr id="105" name="그림 104">
              <a:extLst>
                <a:ext uri="{FF2B5EF4-FFF2-40B4-BE49-F238E27FC236}">
                  <a16:creationId xmlns="" xmlns:a16="http://schemas.microsoft.com/office/drawing/2014/main" id="{7A93708D-1B02-42CF-BE2A-847CE9CD3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1002" y="2056631"/>
              <a:ext cx="2175538" cy="1450359"/>
            </a:xfrm>
            <a:prstGeom prst="rect">
              <a:avLst/>
            </a:prstGeom>
          </p:spPr>
        </p:pic>
        <p:pic>
          <p:nvPicPr>
            <p:cNvPr id="106" name="그림 105">
              <a:extLst>
                <a:ext uri="{FF2B5EF4-FFF2-40B4-BE49-F238E27FC236}">
                  <a16:creationId xmlns="" xmlns:a16="http://schemas.microsoft.com/office/drawing/2014/main" id="{8410BDD5-7295-45F7-8CFD-0EDB749EF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4100817"/>
              <a:ext cx="2175538" cy="1450359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="" xmlns:a16="http://schemas.microsoft.com/office/drawing/2014/main" id="{5E29880F-140E-49CA-94DA-C76B84AC8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028" y="4100817"/>
              <a:ext cx="2175538" cy="1450359"/>
            </a:xfrm>
            <a:prstGeom prst="rect">
              <a:avLst/>
            </a:prstGeom>
          </p:spPr>
        </p:pic>
        <p:pic>
          <p:nvPicPr>
            <p:cNvPr id="108" name="그림 107">
              <a:extLst>
                <a:ext uri="{FF2B5EF4-FFF2-40B4-BE49-F238E27FC236}">
                  <a16:creationId xmlns="" xmlns:a16="http://schemas.microsoft.com/office/drawing/2014/main" id="{04D2456D-8EB5-40B0-9F66-C9FC21ECA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6456" y="4100817"/>
              <a:ext cx="2175538" cy="1450359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="" xmlns:a16="http://schemas.microsoft.com/office/drawing/2014/main" id="{14E52EAF-EFCF-477B-AE21-037916DAD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884" y="4100817"/>
              <a:ext cx="2175538" cy="1450359"/>
            </a:xfrm>
            <a:prstGeom prst="rect">
              <a:avLst/>
            </a:prstGeom>
          </p:spPr>
        </p:pic>
        <p:pic>
          <p:nvPicPr>
            <p:cNvPr id="110" name="그림 109">
              <a:extLst>
                <a:ext uri="{FF2B5EF4-FFF2-40B4-BE49-F238E27FC236}">
                  <a16:creationId xmlns="" xmlns:a16="http://schemas.microsoft.com/office/drawing/2014/main" id="{1D719B7A-0765-497D-960F-5727E4883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3312" y="4100817"/>
              <a:ext cx="2175538" cy="1450359"/>
            </a:xfrm>
            <a:prstGeom prst="rect">
              <a:avLst/>
            </a:prstGeom>
          </p:spPr>
        </p:pic>
        <p:pic>
          <p:nvPicPr>
            <p:cNvPr id="111" name="그림 110">
              <a:extLst>
                <a:ext uri="{FF2B5EF4-FFF2-40B4-BE49-F238E27FC236}">
                  <a16:creationId xmlns="" xmlns:a16="http://schemas.microsoft.com/office/drawing/2014/main" id="{C352166F-86E8-4B37-B6B6-5EEF82488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26740" y="4087387"/>
              <a:ext cx="2204089" cy="1469393"/>
            </a:xfrm>
            <a:prstGeom prst="rect">
              <a:avLst/>
            </a:prstGeom>
          </p:spPr>
        </p:pic>
        <p:pic>
          <p:nvPicPr>
            <p:cNvPr id="112" name="그림 111">
              <a:extLst>
                <a:ext uri="{FF2B5EF4-FFF2-40B4-BE49-F238E27FC236}">
                  <a16:creationId xmlns="" xmlns:a16="http://schemas.microsoft.com/office/drawing/2014/main" id="{DD0E3F0A-6E12-44E5-9EBF-9DE4CA7B4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20" y="6144829"/>
              <a:ext cx="2175538" cy="1450359"/>
            </a:xfrm>
            <a:prstGeom prst="rect">
              <a:avLst/>
            </a:prstGeom>
          </p:spPr>
        </p:pic>
        <p:pic>
          <p:nvPicPr>
            <p:cNvPr id="113" name="그림 112">
              <a:extLst>
                <a:ext uri="{FF2B5EF4-FFF2-40B4-BE49-F238E27FC236}">
                  <a16:creationId xmlns="" xmlns:a16="http://schemas.microsoft.com/office/drawing/2014/main" id="{587E8654-A3C9-4AE8-B391-02B3F9C2C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756" y="6143026"/>
              <a:ext cx="2181248" cy="1454166"/>
            </a:xfrm>
            <a:prstGeom prst="rect">
              <a:avLst/>
            </a:prstGeom>
          </p:spPr>
        </p:pic>
        <p:pic>
          <p:nvPicPr>
            <p:cNvPr id="114" name="그림 113">
              <a:extLst>
                <a:ext uri="{FF2B5EF4-FFF2-40B4-BE49-F238E27FC236}">
                  <a16:creationId xmlns="" xmlns:a16="http://schemas.microsoft.com/office/drawing/2014/main" id="{AA9EFC47-8474-4BB2-88CA-FDA308447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701" y="6133509"/>
              <a:ext cx="2209799" cy="1473200"/>
            </a:xfrm>
            <a:prstGeom prst="rect">
              <a:avLst/>
            </a:prstGeom>
          </p:spPr>
        </p:pic>
        <p:pic>
          <p:nvPicPr>
            <p:cNvPr id="115" name="그림 114">
              <a:extLst>
                <a:ext uri="{FF2B5EF4-FFF2-40B4-BE49-F238E27FC236}">
                  <a16:creationId xmlns="" xmlns:a16="http://schemas.microsoft.com/office/drawing/2014/main" id="{803D444E-BEE6-4E16-BFE5-9E74604CC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9197" y="6133509"/>
              <a:ext cx="2209799" cy="1473200"/>
            </a:xfrm>
            <a:prstGeom prst="rect">
              <a:avLst/>
            </a:prstGeom>
          </p:spPr>
        </p:pic>
        <p:pic>
          <p:nvPicPr>
            <p:cNvPr id="116" name="그림 115">
              <a:extLst>
                <a:ext uri="{FF2B5EF4-FFF2-40B4-BE49-F238E27FC236}">
                  <a16:creationId xmlns="" xmlns:a16="http://schemas.microsoft.com/office/drawing/2014/main" id="{54554CCC-2247-4098-9DAA-5EA79BB2C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2693" y="6133408"/>
              <a:ext cx="2209799" cy="1473200"/>
            </a:xfrm>
            <a:prstGeom prst="rect">
              <a:avLst/>
            </a:prstGeom>
          </p:spPr>
        </p:pic>
        <p:pic>
          <p:nvPicPr>
            <p:cNvPr id="117" name="그림 116">
              <a:extLst>
                <a:ext uri="{FF2B5EF4-FFF2-40B4-BE49-F238E27FC236}">
                  <a16:creationId xmlns="" xmlns:a16="http://schemas.microsoft.com/office/drawing/2014/main" id="{7027FB17-DF6E-4029-8F4F-8936A63ED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848" y="2056704"/>
              <a:ext cx="2175538" cy="1450359"/>
            </a:xfrm>
            <a:prstGeom prst="rect">
              <a:avLst/>
            </a:prstGeom>
          </p:spPr>
        </p:pic>
        <p:pic>
          <p:nvPicPr>
            <p:cNvPr id="118" name="그림 117">
              <a:extLst>
                <a:ext uri="{FF2B5EF4-FFF2-40B4-BE49-F238E27FC236}">
                  <a16:creationId xmlns="" xmlns:a16="http://schemas.microsoft.com/office/drawing/2014/main" id="{3E4E3C88-7E5D-4625-ADB1-4CB8A00FF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24443" y="2056805"/>
              <a:ext cx="2175539" cy="1450359"/>
            </a:xfrm>
            <a:prstGeom prst="rect">
              <a:avLst/>
            </a:prstGeom>
          </p:spPr>
        </p:pic>
        <p:pic>
          <p:nvPicPr>
            <p:cNvPr id="119" name="그림 118">
              <a:extLst>
                <a:ext uri="{FF2B5EF4-FFF2-40B4-BE49-F238E27FC236}">
                  <a16:creationId xmlns="" xmlns:a16="http://schemas.microsoft.com/office/drawing/2014/main" id="{E239CDA6-3336-4FAC-A6D7-C6402B4C7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3284" y="2056631"/>
              <a:ext cx="2175538" cy="1450359"/>
            </a:xfrm>
            <a:prstGeom prst="rect">
              <a:avLst/>
            </a:prstGeom>
          </p:spPr>
        </p:pic>
        <p:pic>
          <p:nvPicPr>
            <p:cNvPr id="120" name="그림 119">
              <a:extLst>
                <a:ext uri="{FF2B5EF4-FFF2-40B4-BE49-F238E27FC236}">
                  <a16:creationId xmlns="" xmlns:a16="http://schemas.microsoft.com/office/drawing/2014/main" id="{3850456C-1725-4AFB-A76A-F7A293D3B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884" y="2056631"/>
              <a:ext cx="2175538" cy="1450359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1479D029-C563-4EF3-A3FA-22C57D522ABB}"/>
              </a:ext>
            </a:extLst>
          </p:cNvPr>
          <p:cNvGrpSpPr/>
          <p:nvPr/>
        </p:nvGrpSpPr>
        <p:grpSpPr>
          <a:xfrm>
            <a:off x="1262869" y="3060606"/>
            <a:ext cx="327735" cy="859688"/>
            <a:chOff x="7707667" y="407465"/>
            <a:chExt cx="327735" cy="859688"/>
          </a:xfrm>
        </p:grpSpPr>
        <p:sp>
          <p:nvSpPr>
            <p:cNvPr id="40" name="순서도: 연결자 39">
              <a:extLst>
                <a:ext uri="{FF2B5EF4-FFF2-40B4-BE49-F238E27FC236}">
                  <a16:creationId xmlns="" xmlns:a16="http://schemas.microsoft.com/office/drawing/2014/main" id="{5DEF0C78-EC50-419E-A6B7-68238F54E6FA}"/>
                </a:ext>
              </a:extLst>
            </p:cNvPr>
            <p:cNvSpPr/>
            <p:nvPr/>
          </p:nvSpPr>
          <p:spPr>
            <a:xfrm>
              <a:off x="7707667" y="407465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순서도: 연결자 40">
              <a:extLst>
                <a:ext uri="{FF2B5EF4-FFF2-40B4-BE49-F238E27FC236}">
                  <a16:creationId xmlns="" xmlns:a16="http://schemas.microsoft.com/office/drawing/2014/main" id="{4782D9AA-5100-48B4-83F3-EEDFC2A138AD}"/>
                </a:ext>
              </a:extLst>
            </p:cNvPr>
            <p:cNvSpPr/>
            <p:nvPr/>
          </p:nvSpPr>
          <p:spPr>
            <a:xfrm>
              <a:off x="7707667" y="939418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7BD195F-3136-416A-8F77-49314222C194}"/>
              </a:ext>
            </a:extLst>
          </p:cNvPr>
          <p:cNvSpPr txBox="1"/>
          <p:nvPr/>
        </p:nvSpPr>
        <p:spPr>
          <a:xfrm>
            <a:off x="609600" y="7911806"/>
            <a:ext cx="16776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주로 실외</a:t>
            </a:r>
            <a:r>
              <a:rPr lang="en-US" altLang="ko-KR" sz="2400" dirty="0">
                <a:latin typeface="에스코어 드림 8 Heavy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밀집 장소에서 이뤄지는 여행</a:t>
            </a:r>
            <a:r>
              <a:rPr lang="en-US" altLang="ko-KR" sz="2400" dirty="0">
                <a:latin typeface="에스코어 드림 8 Heavy"/>
                <a:ea typeface="나눔고딕" panose="020D0604000000000000" pitchFamily="50" charset="-127"/>
              </a:rPr>
              <a:t>/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교통서비스</a:t>
            </a:r>
            <a:r>
              <a:rPr lang="en-US" altLang="ko-KR" sz="2400" dirty="0">
                <a:latin typeface="에스코어 드림 8 Heavy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문화</a:t>
            </a:r>
            <a:r>
              <a:rPr lang="en-US" altLang="ko-KR" sz="2400" dirty="0">
                <a:latin typeface="에스코어 드림 8 Heavy"/>
                <a:ea typeface="나눔고딕" panose="020D0604000000000000" pitchFamily="50" charset="-127"/>
              </a:rPr>
              <a:t>/</a:t>
            </a:r>
            <a:r>
              <a:rPr lang="ko-KR" altLang="en-US" sz="2400" dirty="0" err="1">
                <a:latin typeface="에스코어 드림 8 Heavy"/>
                <a:ea typeface="나눔고딕" panose="020D0604000000000000" pitchFamily="50" charset="-127"/>
              </a:rPr>
              <a:t>레저서비스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 </a:t>
            </a:r>
            <a:r>
              <a:rPr lang="ko-KR" altLang="en-US" sz="2400" dirty="0" err="1">
                <a:latin typeface="에스코어 드림 8 Heavy"/>
                <a:ea typeface="나눔고딕" panose="020D0604000000000000" pitchFamily="50" charset="-127"/>
              </a:rPr>
              <a:t>상품군은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 </a:t>
            </a:r>
            <a:r>
              <a:rPr lang="en-US" altLang="ko-KR" sz="2400" dirty="0">
                <a:latin typeface="에스코어 드림 8 Heavy"/>
                <a:ea typeface="나눔고딕" panose="020D0604000000000000" pitchFamily="50" charset="-127"/>
              </a:rPr>
              <a:t>2019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년도 대비 최대 </a:t>
            </a:r>
            <a:r>
              <a:rPr lang="en-US" altLang="ko-KR" sz="2400" dirty="0">
                <a:latin typeface="에스코어 드림 8 Heavy"/>
                <a:ea typeface="나눔고딕" panose="020D0604000000000000" pitchFamily="50" charset="-127"/>
              </a:rPr>
              <a:t>-80%p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대까지 큰 폭의 하락을 보임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B53C029E-8B05-40D7-AFA2-9348712A6589}"/>
              </a:ext>
            </a:extLst>
          </p:cNvPr>
          <p:cNvSpPr txBox="1"/>
          <p:nvPr/>
        </p:nvSpPr>
        <p:spPr>
          <a:xfrm>
            <a:off x="609600" y="8894687"/>
            <a:ext cx="16776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에스코어 드림 8 Heavy"/>
                <a:ea typeface="나눔고딕" panose="020D0604000000000000" pitchFamily="50" charset="-127"/>
              </a:rPr>
              <a:t>2019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년도 </a:t>
            </a:r>
            <a:r>
              <a:rPr lang="en-US" altLang="ko-KR" sz="2400" dirty="0">
                <a:latin typeface="에스코어 드림 8 Heavy"/>
                <a:ea typeface="나눔고딕" panose="020D0604000000000000" pitchFamily="50" charset="-127"/>
              </a:rPr>
              <a:t>1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년 내내 큰 폭의 변동이 없던 여행</a:t>
            </a:r>
            <a:r>
              <a:rPr lang="en-US" altLang="ko-KR" sz="2400" dirty="0">
                <a:latin typeface="에스코어 드림 8 Heavy"/>
                <a:ea typeface="나눔고딕" panose="020D0604000000000000" pitchFamily="50" charset="-127"/>
              </a:rPr>
              <a:t>/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교통서비스는 </a:t>
            </a:r>
            <a:r>
              <a:rPr lang="en-US" altLang="ko-KR" sz="2400" dirty="0">
                <a:latin typeface="에스코어 드림 8 Heavy"/>
                <a:ea typeface="나눔고딕" panose="020D0604000000000000" pitchFamily="50" charset="-127"/>
              </a:rPr>
              <a:t>2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월부터 급격히 하락하다 </a:t>
            </a:r>
            <a:r>
              <a:rPr lang="en-US" altLang="ko-KR" sz="2400" dirty="0">
                <a:latin typeface="에스코어 드림 8 Heavy"/>
                <a:ea typeface="나눔고딕" panose="020D0604000000000000" pitchFamily="50" charset="-127"/>
              </a:rPr>
              <a:t>12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월 다시 최저점에 근접함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2EE86494-71C8-486B-9C23-07423CD6D664}"/>
              </a:ext>
            </a:extLst>
          </p:cNvPr>
          <p:cNvSpPr txBox="1"/>
          <p:nvPr/>
        </p:nvSpPr>
        <p:spPr>
          <a:xfrm>
            <a:off x="609599" y="9508236"/>
            <a:ext cx="16776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문화</a:t>
            </a:r>
            <a:r>
              <a:rPr lang="en-US" altLang="ko-KR" sz="2400" dirty="0">
                <a:latin typeface="에스코어 드림 8 Heavy"/>
                <a:ea typeface="나눔고딕" panose="020D0604000000000000" pitchFamily="50" charset="-127"/>
              </a:rPr>
              <a:t>/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레저서비스는 </a:t>
            </a:r>
            <a:r>
              <a:rPr lang="en-US" altLang="ko-KR" sz="2400" dirty="0">
                <a:latin typeface="에스코어 드림 8 Heavy"/>
                <a:ea typeface="나눔고딕" panose="020D0604000000000000" pitchFamily="50" charset="-127"/>
              </a:rPr>
              <a:t>3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월 전년 </a:t>
            </a:r>
            <a:r>
              <a:rPr lang="ko-KR" altLang="en-US" sz="2400" dirty="0" err="1">
                <a:latin typeface="에스코어 드림 8 Heavy"/>
                <a:ea typeface="나눔고딕" panose="020D0604000000000000" pitchFamily="50" charset="-127"/>
              </a:rPr>
              <a:t>동월비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 가장 낮은 수치를 기록했고</a:t>
            </a:r>
            <a:r>
              <a:rPr lang="en-US" altLang="ko-KR" sz="2400" dirty="0">
                <a:latin typeface="에스코어 드림 8 Heavy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재차 </a:t>
            </a:r>
            <a:r>
              <a:rPr lang="en-US" altLang="ko-KR" sz="2400" dirty="0">
                <a:latin typeface="에스코어 드림 8 Heavy"/>
                <a:ea typeface="나눔고딕" panose="020D0604000000000000" pitchFamily="50" charset="-127"/>
              </a:rPr>
              <a:t>12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월에 이를 경신하며 최저치 기록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062E56DE-A752-47C9-A4ED-2B3EEB89B0D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2520000"/>
            <a:ext cx="7919999" cy="528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3B8DAA3F-607B-45AF-B973-5DCFBDCD115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0" y="2520000"/>
            <a:ext cx="7919999" cy="5280000"/>
          </a:xfrm>
          <a:prstGeom prst="rect">
            <a:avLst/>
          </a:prstGeom>
        </p:spPr>
      </p:pic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E767AE95-0F3F-454E-8373-AB820B8E802E}"/>
              </a:ext>
            </a:extLst>
          </p:cNvPr>
          <p:cNvCxnSpPr>
            <a:cxnSpLocks/>
          </p:cNvCxnSpPr>
          <p:nvPr/>
        </p:nvCxnSpPr>
        <p:spPr>
          <a:xfrm>
            <a:off x="0" y="858715"/>
            <a:ext cx="18288000" cy="0"/>
          </a:xfrm>
          <a:prstGeom prst="line">
            <a:avLst/>
          </a:prstGeom>
          <a:ln w="28575">
            <a:solidFill>
              <a:srgbClr val="4C50BB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텍스트 개체 틀 13">
            <a:extLst>
              <a:ext uri="{FF2B5EF4-FFF2-40B4-BE49-F238E27FC236}">
                <a16:creationId xmlns="" xmlns:a16="http://schemas.microsoft.com/office/drawing/2014/main" id="{8775B884-4B73-4665-B6FA-5DD71ACC2E8B}"/>
              </a:ext>
            </a:extLst>
          </p:cNvPr>
          <p:cNvSpPr txBox="1">
            <a:spLocks/>
          </p:cNvSpPr>
          <p:nvPr/>
        </p:nvSpPr>
        <p:spPr>
          <a:xfrm>
            <a:off x="152400" y="262390"/>
            <a:ext cx="11277600" cy="52387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eaLnBrk="0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z="3200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800" b="1" kern="0" dirty="0">
                <a:solidFill>
                  <a:srgbClr val="4C50BB"/>
                </a:solidFill>
                <a:latin typeface="메이플스토리" panose="02000300000000000000" pitchFamily="2" charset="-127"/>
                <a:ea typeface="Noto Sans CJK KR" panose="020B0500000000000000" pitchFamily="34" charset="-128"/>
              </a:rPr>
              <a:t>3-3</a:t>
            </a:r>
            <a:r>
              <a:rPr lang="en-US" altLang="ko-KR" sz="2800" b="1" kern="0" dirty="0"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.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전년대비 거래량 최대 증가 </a:t>
            </a:r>
            <a:r>
              <a:rPr lang="ko-KR" altLang="en-US" sz="28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상품군</a:t>
            </a:r>
            <a:r>
              <a:rPr lang="en-US" altLang="ko-KR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, 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감소 </a:t>
            </a:r>
            <a:r>
              <a:rPr lang="ko-KR" altLang="en-US" sz="28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상품군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파악</a:t>
            </a:r>
            <a:endParaRPr lang="ko-KR" altLang="ko-KR" sz="2800" kern="0" dirty="0">
              <a:solidFill>
                <a:srgbClr val="4C50BB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43" name="양쪽 모서리가 둥근 사각형 34">
            <a:extLst>
              <a:ext uri="{FF2B5EF4-FFF2-40B4-BE49-F238E27FC236}">
                <a16:creationId xmlns="" xmlns:a16="http://schemas.microsoft.com/office/drawing/2014/main" id="{98A682C1-6EA1-4B7D-B590-D566F8038A81}"/>
              </a:ext>
            </a:extLst>
          </p:cNvPr>
          <p:cNvSpPr/>
          <p:nvPr/>
        </p:nvSpPr>
        <p:spPr>
          <a:xfrm>
            <a:off x="16493338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chemeClr val="bg1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소비예측</a:t>
            </a:r>
          </a:p>
        </p:txBody>
      </p:sp>
      <p:sp>
        <p:nvSpPr>
          <p:cNvPr id="45" name="양쪽 모서리가 둥근 사각형 34">
            <a:extLst>
              <a:ext uri="{FF2B5EF4-FFF2-40B4-BE49-F238E27FC236}">
                <a16:creationId xmlns="" xmlns:a16="http://schemas.microsoft.com/office/drawing/2014/main" id="{07C2A188-62BE-4CC7-A809-9DCC1B7247FF}"/>
              </a:ext>
            </a:extLst>
          </p:cNvPr>
          <p:cNvSpPr/>
          <p:nvPr/>
        </p:nvSpPr>
        <p:spPr>
          <a:xfrm>
            <a:off x="12944402" y="475253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rgbClr val="4C50BB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증감률 비교</a:t>
            </a:r>
          </a:p>
        </p:txBody>
      </p:sp>
      <p:sp>
        <p:nvSpPr>
          <p:cNvPr id="46" name="양쪽 모서리가 둥근 사각형 34">
            <a:extLst>
              <a:ext uri="{FF2B5EF4-FFF2-40B4-BE49-F238E27FC236}">
                <a16:creationId xmlns="" xmlns:a16="http://schemas.microsoft.com/office/drawing/2014/main" id="{994F437B-3EAF-4600-A3DE-97906D1077AF}"/>
              </a:ext>
            </a:extLst>
          </p:cNvPr>
          <p:cNvSpPr/>
          <p:nvPr/>
        </p:nvSpPr>
        <p:spPr>
          <a:xfrm>
            <a:off x="14733725" y="471488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chemeClr val="bg1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패턴도출</a:t>
            </a:r>
            <a:endParaRPr lang="ko-KR" altLang="en-US" sz="1600" dirty="0">
              <a:solidFill>
                <a:schemeClr val="tx1"/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148072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7169593" y="5306598"/>
            <a:ext cx="8356053" cy="9524"/>
            <a:chOff x="7169593" y="5306598"/>
            <a:chExt cx="8356053" cy="95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7169593" y="5306598"/>
              <a:ext cx="8356053" cy="952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2417D28-0C17-4D2B-96FC-1CEBD799DC05}"/>
              </a:ext>
            </a:extLst>
          </p:cNvPr>
          <p:cNvSpPr txBox="1"/>
          <p:nvPr/>
        </p:nvSpPr>
        <p:spPr>
          <a:xfrm>
            <a:off x="11613821" y="1331137"/>
            <a:ext cx="561975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팀장 </a:t>
            </a:r>
            <a:r>
              <a:rPr lang="en-US" altLang="ko-KR" sz="2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2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김 영 현</a:t>
            </a:r>
            <a:endParaRPr lang="en-US" altLang="ko-KR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데이터 분석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시각화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57A6A62D-7B98-4F43-91CB-70BEC337A3D3}"/>
              </a:ext>
            </a:extLst>
          </p:cNvPr>
          <p:cNvSpPr txBox="1"/>
          <p:nvPr/>
        </p:nvSpPr>
        <p:spPr>
          <a:xfrm>
            <a:off x="11613821" y="2978764"/>
            <a:ext cx="561975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팀원 </a:t>
            </a:r>
            <a:r>
              <a:rPr lang="en-US" altLang="ko-KR" sz="2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2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김 광 휘</a:t>
            </a:r>
            <a:endParaRPr lang="en-US" altLang="ko-KR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데이터 분석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시각화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0014F8AD-20EE-4B6F-A2E3-B7878447531C}"/>
              </a:ext>
            </a:extLst>
          </p:cNvPr>
          <p:cNvSpPr txBox="1"/>
          <p:nvPr/>
        </p:nvSpPr>
        <p:spPr>
          <a:xfrm>
            <a:off x="11637012" y="4626391"/>
            <a:ext cx="561975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팀원 </a:t>
            </a:r>
            <a:r>
              <a:rPr lang="en-US" altLang="ko-KR" sz="2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2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홍 두 기</a:t>
            </a:r>
            <a:endParaRPr lang="en-US" altLang="ko-KR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데이터 분석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시각화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FA913EB7-9448-475F-86A6-29B431C3C849}"/>
              </a:ext>
            </a:extLst>
          </p:cNvPr>
          <p:cNvSpPr txBox="1"/>
          <p:nvPr/>
        </p:nvSpPr>
        <p:spPr>
          <a:xfrm>
            <a:off x="11620447" y="6274018"/>
            <a:ext cx="561975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팀원 </a:t>
            </a:r>
            <a:r>
              <a:rPr lang="en-US" altLang="ko-KR" sz="2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2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심 세 경</a:t>
            </a:r>
            <a:endParaRPr lang="en-US" altLang="ko-KR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데이터 분석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시각화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BD97CB1E-0D76-41A4-BFF7-F93B0C593E9B}"/>
              </a:ext>
            </a:extLst>
          </p:cNvPr>
          <p:cNvSpPr txBox="1"/>
          <p:nvPr/>
        </p:nvSpPr>
        <p:spPr>
          <a:xfrm>
            <a:off x="11637012" y="7921646"/>
            <a:ext cx="561975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팀원 </a:t>
            </a:r>
            <a:r>
              <a:rPr lang="en-US" altLang="ko-KR" sz="2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2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백 승 훈</a:t>
            </a:r>
            <a:endParaRPr lang="en-US" altLang="ko-KR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데이터 분석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시각화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6A9C3321-DF09-42F7-A581-5E903EEC9D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16" y="2384440"/>
            <a:ext cx="6791396" cy="67662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7F5B0DC-2360-4EE4-855C-7628E2C44299}"/>
              </a:ext>
            </a:extLst>
          </p:cNvPr>
          <p:cNvSpPr txBox="1"/>
          <p:nvPr/>
        </p:nvSpPr>
        <p:spPr>
          <a:xfrm>
            <a:off x="838200" y="595639"/>
            <a:ext cx="1103477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Impact" panose="020B0806030902050204" pitchFamily="34" charset="0"/>
                <a:ea typeface="에스코어 드림 9 Black" panose="020B0A03030302020204" pitchFamily="34" charset="-127"/>
              </a:rPr>
              <a:t>About Us :</a:t>
            </a:r>
            <a:r>
              <a:rPr lang="ko-KR" altLang="en-US" sz="88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4747"/>
                </a:solidFill>
                <a:latin typeface="Impact" panose="020B0806030902050204" pitchFamily="34" charset="0"/>
                <a:ea typeface="에스코어 드림 9 Black" panose="020B0A03030302020204" pitchFamily="34" charset="-127"/>
              </a:rPr>
              <a:t>벚꽃이조</a:t>
            </a:r>
            <a:r>
              <a:rPr lang="ko-KR" altLang="en-US" sz="8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4747"/>
                </a:solidFill>
                <a:latin typeface="Impact" panose="020B0806030902050204" pitchFamily="34" charset="0"/>
                <a:ea typeface="에스코어 드림 9 Black" panose="020B0A03030302020204" pitchFamily="34" charset="-127"/>
              </a:rPr>
              <a:t> </a:t>
            </a:r>
            <a:r>
              <a:rPr lang="en-US" altLang="ko-KR" sz="9600" b="1" dirty="0">
                <a:ln>
                  <a:solidFill>
                    <a:schemeClr val="tx1">
                      <a:alpha val="19000"/>
                    </a:schemeClr>
                  </a:solidFill>
                </a:ln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609600" y="2045284"/>
            <a:ext cx="17104658" cy="5561425"/>
            <a:chOff x="609600" y="2045284"/>
            <a:chExt cx="17104658" cy="5561425"/>
          </a:xfrm>
        </p:grpSpPr>
        <p:pic>
          <p:nvPicPr>
            <p:cNvPr id="47" name="그림 46">
              <a:extLst>
                <a:ext uri="{FF2B5EF4-FFF2-40B4-BE49-F238E27FC236}">
                  <a16:creationId xmlns="" xmlns:a16="http://schemas.microsoft.com/office/drawing/2014/main" id="{250BC2C0-ABD7-42B3-BB51-1C0F74772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10168" y="4087386"/>
              <a:ext cx="2204090" cy="1469393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="" xmlns:a16="http://schemas.microsoft.com/office/drawing/2014/main" id="{310D0F72-BA07-4608-9B8C-DC98348E7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2045284"/>
              <a:ext cx="2209799" cy="1473200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="" xmlns:a16="http://schemas.microsoft.com/office/drawing/2014/main" id="{E5371B55-148D-4ADD-8942-BE806B386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1579" y="2047188"/>
              <a:ext cx="2204089" cy="1469393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="" xmlns:a16="http://schemas.microsoft.com/office/drawing/2014/main" id="{7A93708D-1B02-42CF-BE2A-847CE9CD3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1002" y="2056631"/>
              <a:ext cx="2175538" cy="1450359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="" xmlns:a16="http://schemas.microsoft.com/office/drawing/2014/main" id="{8410BDD5-7295-45F7-8CFD-0EDB749EF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4100817"/>
              <a:ext cx="2175538" cy="1450359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="" xmlns:a16="http://schemas.microsoft.com/office/drawing/2014/main" id="{5E29880F-140E-49CA-94DA-C76B84AC8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028" y="4100817"/>
              <a:ext cx="2175538" cy="1450359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="" xmlns:a16="http://schemas.microsoft.com/office/drawing/2014/main" id="{04D2456D-8EB5-40B0-9F66-C9FC21ECA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6456" y="4100817"/>
              <a:ext cx="2175538" cy="1450359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="" xmlns:a16="http://schemas.microsoft.com/office/drawing/2014/main" id="{14E52EAF-EFCF-477B-AE21-037916DAD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884" y="4100817"/>
              <a:ext cx="2175538" cy="1450359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="" xmlns:a16="http://schemas.microsoft.com/office/drawing/2014/main" id="{1D719B7A-0765-497D-960F-5727E4883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3312" y="4100817"/>
              <a:ext cx="2175538" cy="1450359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="" xmlns:a16="http://schemas.microsoft.com/office/drawing/2014/main" id="{C352166F-86E8-4B37-B6B6-5EEF82488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26740" y="4087387"/>
              <a:ext cx="2204089" cy="1469393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="" xmlns:a16="http://schemas.microsoft.com/office/drawing/2014/main" id="{DD0E3F0A-6E12-44E5-9EBF-9DE4CA7B4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20" y="6144829"/>
              <a:ext cx="2175538" cy="1450359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="" xmlns:a16="http://schemas.microsoft.com/office/drawing/2014/main" id="{587E8654-A3C9-4AE8-B391-02B3F9C2C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756" y="6143026"/>
              <a:ext cx="2181248" cy="1454166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="" xmlns:a16="http://schemas.microsoft.com/office/drawing/2014/main" id="{AA9EFC47-8474-4BB2-88CA-FDA308447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701" y="6133509"/>
              <a:ext cx="2209799" cy="1473200"/>
            </a:xfrm>
            <a:prstGeom prst="rect">
              <a:avLst/>
            </a:prstGeom>
          </p:spPr>
        </p:pic>
        <p:pic>
          <p:nvPicPr>
            <p:cNvPr id="77" name="그림 76">
              <a:extLst>
                <a:ext uri="{FF2B5EF4-FFF2-40B4-BE49-F238E27FC236}">
                  <a16:creationId xmlns="" xmlns:a16="http://schemas.microsoft.com/office/drawing/2014/main" id="{803D444E-BEE6-4E16-BFE5-9E74604CC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9197" y="6133509"/>
              <a:ext cx="2209799" cy="1473200"/>
            </a:xfrm>
            <a:prstGeom prst="rect">
              <a:avLst/>
            </a:prstGeom>
          </p:spPr>
        </p:pic>
        <p:pic>
          <p:nvPicPr>
            <p:cNvPr id="78" name="그림 77">
              <a:extLst>
                <a:ext uri="{FF2B5EF4-FFF2-40B4-BE49-F238E27FC236}">
                  <a16:creationId xmlns="" xmlns:a16="http://schemas.microsoft.com/office/drawing/2014/main" id="{54554CCC-2247-4098-9DAA-5EA79BB2C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2693" y="6133408"/>
              <a:ext cx="2209799" cy="1473200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="" xmlns:a16="http://schemas.microsoft.com/office/drawing/2014/main" id="{7027FB17-DF6E-4029-8F4F-8936A63ED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848" y="2056704"/>
              <a:ext cx="2175538" cy="1450359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="" xmlns:a16="http://schemas.microsoft.com/office/drawing/2014/main" id="{3E4E3C88-7E5D-4625-ADB1-4CB8A00FF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24443" y="2056805"/>
              <a:ext cx="2175539" cy="1450359"/>
            </a:xfrm>
            <a:prstGeom prst="rect">
              <a:avLst/>
            </a:prstGeom>
          </p:spPr>
        </p:pic>
        <p:pic>
          <p:nvPicPr>
            <p:cNvPr id="81" name="그림 80">
              <a:extLst>
                <a:ext uri="{FF2B5EF4-FFF2-40B4-BE49-F238E27FC236}">
                  <a16:creationId xmlns="" xmlns:a16="http://schemas.microsoft.com/office/drawing/2014/main" id="{E239CDA6-3336-4FAC-A6D7-C6402B4C7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3284" y="2056631"/>
              <a:ext cx="2175538" cy="1450359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="" xmlns:a16="http://schemas.microsoft.com/office/drawing/2014/main" id="{3850456C-1725-4AFB-A76A-F7A293D3B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884" y="2056631"/>
              <a:ext cx="2175538" cy="1450359"/>
            </a:xfrm>
            <a:prstGeom prst="rect">
              <a:avLst/>
            </a:prstGeom>
          </p:spPr>
        </p:pic>
      </p:grpSp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0613D543-5977-4002-942F-E50DF5DFDFE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189" y="6133408"/>
            <a:ext cx="2209799" cy="14732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1B06303C-1553-44A3-9EB8-ABF5A1F903F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9683" y="6133408"/>
            <a:ext cx="2209799" cy="1473200"/>
          </a:xfrm>
          <a:prstGeom prst="rect">
            <a:avLst/>
          </a:prstGeom>
        </p:spPr>
      </p:pic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E767AE95-0F3F-454E-8373-AB820B8E802E}"/>
              </a:ext>
            </a:extLst>
          </p:cNvPr>
          <p:cNvCxnSpPr>
            <a:cxnSpLocks/>
          </p:cNvCxnSpPr>
          <p:nvPr/>
        </p:nvCxnSpPr>
        <p:spPr>
          <a:xfrm>
            <a:off x="0" y="858715"/>
            <a:ext cx="18288000" cy="0"/>
          </a:xfrm>
          <a:prstGeom prst="line">
            <a:avLst/>
          </a:prstGeom>
          <a:ln w="28575">
            <a:solidFill>
              <a:srgbClr val="4C50BB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텍스트 개체 틀 13">
            <a:extLst>
              <a:ext uri="{FF2B5EF4-FFF2-40B4-BE49-F238E27FC236}">
                <a16:creationId xmlns="" xmlns:a16="http://schemas.microsoft.com/office/drawing/2014/main" id="{8775B884-4B73-4665-B6FA-5DD71ACC2E8B}"/>
              </a:ext>
            </a:extLst>
          </p:cNvPr>
          <p:cNvSpPr txBox="1">
            <a:spLocks/>
          </p:cNvSpPr>
          <p:nvPr/>
        </p:nvSpPr>
        <p:spPr>
          <a:xfrm>
            <a:off x="152400" y="262390"/>
            <a:ext cx="11277600" cy="52387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eaLnBrk="0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z="3200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800" b="1" kern="0" dirty="0">
                <a:solidFill>
                  <a:srgbClr val="4C50BB"/>
                </a:solidFill>
                <a:latin typeface="메이플스토리" panose="02000300000000000000" pitchFamily="2" charset="-127"/>
                <a:ea typeface="Noto Sans CJK KR" panose="020B0500000000000000" pitchFamily="34" charset="-128"/>
              </a:rPr>
              <a:t>3-3</a:t>
            </a:r>
            <a:r>
              <a:rPr lang="en-US" altLang="ko-KR" sz="2800" b="1" kern="0" dirty="0"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.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전년대비 거래량 최대 증가 </a:t>
            </a:r>
            <a:r>
              <a:rPr lang="ko-KR" altLang="en-US" sz="28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상품군</a:t>
            </a:r>
            <a:r>
              <a:rPr lang="en-US" altLang="ko-KR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, 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감소 </a:t>
            </a:r>
            <a:r>
              <a:rPr lang="ko-KR" altLang="en-US" sz="28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상품군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파악</a:t>
            </a:r>
            <a:endParaRPr lang="ko-KR" altLang="ko-KR" sz="2800" kern="0" dirty="0">
              <a:solidFill>
                <a:srgbClr val="4C50BB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39" name="양쪽 모서리가 둥근 사각형 34">
            <a:extLst>
              <a:ext uri="{FF2B5EF4-FFF2-40B4-BE49-F238E27FC236}">
                <a16:creationId xmlns="" xmlns:a16="http://schemas.microsoft.com/office/drawing/2014/main" id="{98A682C1-6EA1-4B7D-B590-D566F8038A81}"/>
              </a:ext>
            </a:extLst>
          </p:cNvPr>
          <p:cNvSpPr/>
          <p:nvPr/>
        </p:nvSpPr>
        <p:spPr>
          <a:xfrm>
            <a:off x="16493338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chemeClr val="bg1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소비예측</a:t>
            </a:r>
          </a:p>
        </p:txBody>
      </p:sp>
      <p:sp>
        <p:nvSpPr>
          <p:cNvPr id="44" name="양쪽 모서리가 둥근 사각형 34">
            <a:extLst>
              <a:ext uri="{FF2B5EF4-FFF2-40B4-BE49-F238E27FC236}">
                <a16:creationId xmlns="" xmlns:a16="http://schemas.microsoft.com/office/drawing/2014/main" id="{07C2A188-62BE-4CC7-A809-9DCC1B7247FF}"/>
              </a:ext>
            </a:extLst>
          </p:cNvPr>
          <p:cNvSpPr/>
          <p:nvPr/>
        </p:nvSpPr>
        <p:spPr>
          <a:xfrm>
            <a:off x="12944402" y="475253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rgbClr val="4C50BB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증감률 비교</a:t>
            </a:r>
          </a:p>
        </p:txBody>
      </p:sp>
      <p:sp>
        <p:nvSpPr>
          <p:cNvPr id="50" name="양쪽 모서리가 둥근 사각형 34">
            <a:extLst>
              <a:ext uri="{FF2B5EF4-FFF2-40B4-BE49-F238E27FC236}">
                <a16:creationId xmlns="" xmlns:a16="http://schemas.microsoft.com/office/drawing/2014/main" id="{994F437B-3EAF-4600-A3DE-97906D1077AF}"/>
              </a:ext>
            </a:extLst>
          </p:cNvPr>
          <p:cNvSpPr/>
          <p:nvPr/>
        </p:nvSpPr>
        <p:spPr>
          <a:xfrm>
            <a:off x="14733725" y="471488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chemeClr val="bg1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패턴도출</a:t>
            </a:r>
            <a:endParaRPr lang="ko-KR" altLang="en-US" sz="1600" dirty="0">
              <a:solidFill>
                <a:schemeClr val="tx1"/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3FCC91FD-44F9-45A7-B028-08ED2E12D534}"/>
              </a:ext>
            </a:extLst>
          </p:cNvPr>
          <p:cNvGrpSpPr/>
          <p:nvPr/>
        </p:nvGrpSpPr>
        <p:grpSpPr>
          <a:xfrm>
            <a:off x="9372600" y="422636"/>
            <a:ext cx="327735" cy="859688"/>
            <a:chOff x="7707667" y="407465"/>
            <a:chExt cx="327735" cy="859688"/>
          </a:xfrm>
        </p:grpSpPr>
        <p:sp>
          <p:nvSpPr>
            <p:cNvPr id="34" name="순서도: 연결자 33">
              <a:extLst>
                <a:ext uri="{FF2B5EF4-FFF2-40B4-BE49-F238E27FC236}">
                  <a16:creationId xmlns="" xmlns:a16="http://schemas.microsoft.com/office/drawing/2014/main" id="{487349F4-9956-4B39-8337-1DCB7A82B075}"/>
                </a:ext>
              </a:extLst>
            </p:cNvPr>
            <p:cNvSpPr/>
            <p:nvPr/>
          </p:nvSpPr>
          <p:spPr>
            <a:xfrm>
              <a:off x="7707667" y="407465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순서도: 연결자 34">
              <a:extLst>
                <a:ext uri="{FF2B5EF4-FFF2-40B4-BE49-F238E27FC236}">
                  <a16:creationId xmlns="" xmlns:a16="http://schemas.microsoft.com/office/drawing/2014/main" id="{6C4BE7DA-6A17-45EC-A7E3-32CE4F16C688}"/>
                </a:ext>
              </a:extLst>
            </p:cNvPr>
            <p:cNvSpPr/>
            <p:nvPr/>
          </p:nvSpPr>
          <p:spPr>
            <a:xfrm>
              <a:off x="7707667" y="939418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046754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 advTm="0">
        <p159:morph option="byObject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09600" y="2045284"/>
            <a:ext cx="17109882" cy="5561425"/>
            <a:chOff x="609600" y="2045284"/>
            <a:chExt cx="17109882" cy="5561425"/>
          </a:xfrm>
        </p:grpSpPr>
        <p:pic>
          <p:nvPicPr>
            <p:cNvPr id="38" name="그림 37">
              <a:extLst>
                <a:ext uri="{FF2B5EF4-FFF2-40B4-BE49-F238E27FC236}">
                  <a16:creationId xmlns="" xmlns:a16="http://schemas.microsoft.com/office/drawing/2014/main" id="{250BC2C0-ABD7-42B3-BB51-1C0F74772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10168" y="4087386"/>
              <a:ext cx="2204090" cy="1469393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="" xmlns:a16="http://schemas.microsoft.com/office/drawing/2014/main" id="{0613D543-5977-4002-942F-E50DF5DFD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6189" y="6133408"/>
              <a:ext cx="2209799" cy="1473200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="" xmlns:a16="http://schemas.microsoft.com/office/drawing/2014/main" id="{1B06303C-1553-44A3-9EB8-ABF5A1F90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09683" y="6133408"/>
              <a:ext cx="2209799" cy="1473200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="" xmlns:a16="http://schemas.microsoft.com/office/drawing/2014/main" id="{310D0F72-BA07-4608-9B8C-DC98348E7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2045284"/>
              <a:ext cx="2209799" cy="1473200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="" xmlns:a16="http://schemas.microsoft.com/office/drawing/2014/main" id="{E5371B55-148D-4ADD-8942-BE806B386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1579" y="2047188"/>
              <a:ext cx="2204089" cy="1469393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="" xmlns:a16="http://schemas.microsoft.com/office/drawing/2014/main" id="{7A93708D-1B02-42CF-BE2A-847CE9CD3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1002" y="2056631"/>
              <a:ext cx="2175538" cy="1450359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="" xmlns:a16="http://schemas.microsoft.com/office/drawing/2014/main" id="{8410BDD5-7295-45F7-8CFD-0EDB749EF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4100817"/>
              <a:ext cx="2175538" cy="1450359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="" xmlns:a16="http://schemas.microsoft.com/office/drawing/2014/main" id="{5E29880F-140E-49CA-94DA-C76B84AC8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028" y="4100817"/>
              <a:ext cx="2175538" cy="1450359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04D2456D-8EB5-40B0-9F66-C9FC21ECA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6456" y="4100817"/>
              <a:ext cx="2175538" cy="1450359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="" xmlns:a16="http://schemas.microsoft.com/office/drawing/2014/main" id="{14E52EAF-EFCF-477B-AE21-037916DAD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884" y="4100817"/>
              <a:ext cx="2175538" cy="1450359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="" xmlns:a16="http://schemas.microsoft.com/office/drawing/2014/main" id="{1D719B7A-0765-497D-960F-5727E4883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3312" y="4100817"/>
              <a:ext cx="2175538" cy="1450359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="" xmlns:a16="http://schemas.microsoft.com/office/drawing/2014/main" id="{C352166F-86E8-4B37-B6B6-5EEF82488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26740" y="4087387"/>
              <a:ext cx="2204089" cy="1469393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="" xmlns:a16="http://schemas.microsoft.com/office/drawing/2014/main" id="{DD0E3F0A-6E12-44E5-9EBF-9DE4CA7B4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20" y="6144829"/>
              <a:ext cx="2175538" cy="1450359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="" xmlns:a16="http://schemas.microsoft.com/office/drawing/2014/main" id="{587E8654-A3C9-4AE8-B391-02B3F9C2C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756" y="6143026"/>
              <a:ext cx="2181248" cy="1454166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="" xmlns:a16="http://schemas.microsoft.com/office/drawing/2014/main" id="{AA9EFC47-8474-4BB2-88CA-FDA308447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701" y="6133509"/>
              <a:ext cx="2209799" cy="1473200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="" xmlns:a16="http://schemas.microsoft.com/office/drawing/2014/main" id="{803D444E-BEE6-4E16-BFE5-9E74604CC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9197" y="6133509"/>
              <a:ext cx="2209799" cy="1473200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="" xmlns:a16="http://schemas.microsoft.com/office/drawing/2014/main" id="{54554CCC-2247-4098-9DAA-5EA79BB2C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2693" y="6133408"/>
              <a:ext cx="2209799" cy="1473200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="" xmlns:a16="http://schemas.microsoft.com/office/drawing/2014/main" id="{7027FB17-DF6E-4029-8F4F-8936A63ED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848" y="2056704"/>
              <a:ext cx="2175538" cy="1450359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="" xmlns:a16="http://schemas.microsoft.com/office/drawing/2014/main" id="{3E4E3C88-7E5D-4625-ADB1-4CB8A00FF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24443" y="2056805"/>
              <a:ext cx="2175539" cy="1450359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="" xmlns:a16="http://schemas.microsoft.com/office/drawing/2014/main" id="{E239CDA6-3336-4FAC-A6D7-C6402B4C7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3284" y="2056631"/>
              <a:ext cx="2175538" cy="1450359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="" xmlns:a16="http://schemas.microsoft.com/office/drawing/2014/main" id="{3850456C-1725-4AFB-A76A-F7A293D3B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884" y="2056631"/>
              <a:ext cx="2175538" cy="1450359"/>
            </a:xfrm>
            <a:prstGeom prst="rect">
              <a:avLst/>
            </a:prstGeom>
          </p:spPr>
        </p:pic>
      </p:grp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E767AE95-0F3F-454E-8373-AB820B8E802E}"/>
              </a:ext>
            </a:extLst>
          </p:cNvPr>
          <p:cNvCxnSpPr>
            <a:cxnSpLocks/>
          </p:cNvCxnSpPr>
          <p:nvPr/>
        </p:nvCxnSpPr>
        <p:spPr>
          <a:xfrm>
            <a:off x="0" y="858715"/>
            <a:ext cx="18288000" cy="0"/>
          </a:xfrm>
          <a:prstGeom prst="line">
            <a:avLst/>
          </a:prstGeom>
          <a:ln w="28575">
            <a:solidFill>
              <a:srgbClr val="4C50BB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텍스트 개체 틀 13">
            <a:extLst>
              <a:ext uri="{FF2B5EF4-FFF2-40B4-BE49-F238E27FC236}">
                <a16:creationId xmlns="" xmlns:a16="http://schemas.microsoft.com/office/drawing/2014/main" id="{8775B884-4B73-4665-B6FA-5DD71ACC2E8B}"/>
              </a:ext>
            </a:extLst>
          </p:cNvPr>
          <p:cNvSpPr txBox="1">
            <a:spLocks/>
          </p:cNvSpPr>
          <p:nvPr/>
        </p:nvSpPr>
        <p:spPr>
          <a:xfrm>
            <a:off x="152400" y="262390"/>
            <a:ext cx="11277600" cy="52387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eaLnBrk="0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z="3200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800" b="1" kern="0" dirty="0">
                <a:solidFill>
                  <a:srgbClr val="4C50BB"/>
                </a:solidFill>
                <a:latin typeface="메이플스토리" panose="02000300000000000000" pitchFamily="2" charset="-127"/>
                <a:ea typeface="Noto Sans CJK KR" panose="020B0500000000000000" pitchFamily="34" charset="-128"/>
              </a:rPr>
              <a:t>3-3</a:t>
            </a:r>
            <a:r>
              <a:rPr lang="en-US" altLang="ko-KR" sz="2800" b="1" kern="0" dirty="0"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.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전년대비 거래량 최대 증가 </a:t>
            </a:r>
            <a:r>
              <a:rPr lang="ko-KR" altLang="en-US" sz="28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상품군</a:t>
            </a:r>
            <a:r>
              <a:rPr lang="en-US" altLang="ko-KR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, 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감소 </a:t>
            </a:r>
            <a:r>
              <a:rPr lang="ko-KR" altLang="en-US" sz="28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상품군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파악</a:t>
            </a:r>
            <a:endParaRPr lang="ko-KR" altLang="ko-KR" sz="2800" kern="0" dirty="0">
              <a:solidFill>
                <a:srgbClr val="4C50BB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45" name="양쪽 모서리가 둥근 사각형 34">
            <a:extLst>
              <a:ext uri="{FF2B5EF4-FFF2-40B4-BE49-F238E27FC236}">
                <a16:creationId xmlns="" xmlns:a16="http://schemas.microsoft.com/office/drawing/2014/main" id="{98A682C1-6EA1-4B7D-B590-D566F8038A81}"/>
              </a:ext>
            </a:extLst>
          </p:cNvPr>
          <p:cNvSpPr/>
          <p:nvPr/>
        </p:nvSpPr>
        <p:spPr>
          <a:xfrm>
            <a:off x="16493338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chemeClr val="bg1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소비예측</a:t>
            </a:r>
          </a:p>
        </p:txBody>
      </p:sp>
      <p:sp>
        <p:nvSpPr>
          <p:cNvPr id="47" name="양쪽 모서리가 둥근 사각형 34">
            <a:extLst>
              <a:ext uri="{FF2B5EF4-FFF2-40B4-BE49-F238E27FC236}">
                <a16:creationId xmlns="" xmlns:a16="http://schemas.microsoft.com/office/drawing/2014/main" id="{07C2A188-62BE-4CC7-A809-9DCC1B7247FF}"/>
              </a:ext>
            </a:extLst>
          </p:cNvPr>
          <p:cNvSpPr/>
          <p:nvPr/>
        </p:nvSpPr>
        <p:spPr>
          <a:xfrm>
            <a:off x="12944402" y="475253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rgbClr val="4C50BB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증감률 비교</a:t>
            </a:r>
          </a:p>
        </p:txBody>
      </p:sp>
      <p:sp>
        <p:nvSpPr>
          <p:cNvPr id="48" name="양쪽 모서리가 둥근 사각형 34">
            <a:extLst>
              <a:ext uri="{FF2B5EF4-FFF2-40B4-BE49-F238E27FC236}">
                <a16:creationId xmlns="" xmlns:a16="http://schemas.microsoft.com/office/drawing/2014/main" id="{994F437B-3EAF-4600-A3DE-97906D1077AF}"/>
              </a:ext>
            </a:extLst>
          </p:cNvPr>
          <p:cNvSpPr/>
          <p:nvPr/>
        </p:nvSpPr>
        <p:spPr>
          <a:xfrm>
            <a:off x="14733725" y="471488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chemeClr val="bg1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패턴도출</a:t>
            </a:r>
            <a:endParaRPr lang="ko-KR" altLang="en-US" sz="1600" dirty="0">
              <a:solidFill>
                <a:schemeClr val="tx1"/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3FCC91FD-44F9-45A7-B028-08ED2E12D534}"/>
              </a:ext>
            </a:extLst>
          </p:cNvPr>
          <p:cNvGrpSpPr/>
          <p:nvPr/>
        </p:nvGrpSpPr>
        <p:grpSpPr>
          <a:xfrm>
            <a:off x="9372600" y="422636"/>
            <a:ext cx="327735" cy="859688"/>
            <a:chOff x="7707667" y="407465"/>
            <a:chExt cx="327735" cy="859688"/>
          </a:xfrm>
        </p:grpSpPr>
        <p:sp>
          <p:nvSpPr>
            <p:cNvPr id="34" name="순서도: 연결자 33">
              <a:extLst>
                <a:ext uri="{FF2B5EF4-FFF2-40B4-BE49-F238E27FC236}">
                  <a16:creationId xmlns="" xmlns:a16="http://schemas.microsoft.com/office/drawing/2014/main" id="{487349F4-9956-4B39-8337-1DCB7A82B075}"/>
                </a:ext>
              </a:extLst>
            </p:cNvPr>
            <p:cNvSpPr/>
            <p:nvPr/>
          </p:nvSpPr>
          <p:spPr>
            <a:xfrm>
              <a:off x="7707667" y="407465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순서도: 연결자 34">
              <a:extLst>
                <a:ext uri="{FF2B5EF4-FFF2-40B4-BE49-F238E27FC236}">
                  <a16:creationId xmlns="" xmlns:a16="http://schemas.microsoft.com/office/drawing/2014/main" id="{6C4BE7DA-6A17-45EC-A7E3-32CE4F16C688}"/>
                </a:ext>
              </a:extLst>
            </p:cNvPr>
            <p:cNvSpPr/>
            <p:nvPr/>
          </p:nvSpPr>
          <p:spPr>
            <a:xfrm>
              <a:off x="7707667" y="939418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99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09600" y="2045284"/>
            <a:ext cx="17109882" cy="5561425"/>
            <a:chOff x="609600" y="2045284"/>
            <a:chExt cx="17109882" cy="5561425"/>
          </a:xfrm>
        </p:grpSpPr>
        <p:pic>
          <p:nvPicPr>
            <p:cNvPr id="42" name="그림 41">
              <a:extLst>
                <a:ext uri="{FF2B5EF4-FFF2-40B4-BE49-F238E27FC236}">
                  <a16:creationId xmlns="" xmlns:a16="http://schemas.microsoft.com/office/drawing/2014/main" id="{0613D543-5977-4002-942F-E50DF5DFD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6189" y="6133408"/>
              <a:ext cx="2209799" cy="1473200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="" xmlns:a16="http://schemas.microsoft.com/office/drawing/2014/main" id="{1B06303C-1553-44A3-9EB8-ABF5A1F90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09683" y="6133408"/>
              <a:ext cx="2209799" cy="1473200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="" xmlns:a16="http://schemas.microsoft.com/office/drawing/2014/main" id="{250BC2C0-ABD7-42B3-BB51-1C0F74772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10168" y="4087386"/>
              <a:ext cx="2204090" cy="1469393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="" xmlns:a16="http://schemas.microsoft.com/office/drawing/2014/main" id="{310D0F72-BA07-4608-9B8C-DC98348E7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2045284"/>
              <a:ext cx="2209799" cy="1473200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="" xmlns:a16="http://schemas.microsoft.com/office/drawing/2014/main" id="{E5371B55-148D-4ADD-8942-BE806B386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1579" y="2047188"/>
              <a:ext cx="2204089" cy="1469393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="" xmlns:a16="http://schemas.microsoft.com/office/drawing/2014/main" id="{7A93708D-1B02-42CF-BE2A-847CE9CD3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1002" y="2056631"/>
              <a:ext cx="2175538" cy="1450359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="" xmlns:a16="http://schemas.microsoft.com/office/drawing/2014/main" id="{8410BDD5-7295-45F7-8CFD-0EDB749EF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4100817"/>
              <a:ext cx="2175538" cy="1450359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="" xmlns:a16="http://schemas.microsoft.com/office/drawing/2014/main" id="{5E29880F-140E-49CA-94DA-C76B84AC8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028" y="4100817"/>
              <a:ext cx="2175538" cy="1450359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04D2456D-8EB5-40B0-9F66-C9FC21ECA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6456" y="4100817"/>
              <a:ext cx="2175538" cy="1450359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="" xmlns:a16="http://schemas.microsoft.com/office/drawing/2014/main" id="{14E52EAF-EFCF-477B-AE21-037916DAD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884" y="4100817"/>
              <a:ext cx="2175538" cy="1450359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="" xmlns:a16="http://schemas.microsoft.com/office/drawing/2014/main" id="{1D719B7A-0765-497D-960F-5727E4883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3312" y="4100817"/>
              <a:ext cx="2175538" cy="1450359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="" xmlns:a16="http://schemas.microsoft.com/office/drawing/2014/main" id="{C352166F-86E8-4B37-B6B6-5EEF82488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26740" y="4087387"/>
              <a:ext cx="2204089" cy="1469393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="" xmlns:a16="http://schemas.microsoft.com/office/drawing/2014/main" id="{803D444E-BEE6-4E16-BFE5-9E74604CC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9197" y="6133509"/>
              <a:ext cx="2209799" cy="1473200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="" xmlns:a16="http://schemas.microsoft.com/office/drawing/2014/main" id="{54554CCC-2247-4098-9DAA-5EA79BB2C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2693" y="6133408"/>
              <a:ext cx="2209799" cy="1473200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="" xmlns:a16="http://schemas.microsoft.com/office/drawing/2014/main" id="{7027FB17-DF6E-4029-8F4F-8936A63ED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848" y="2056704"/>
              <a:ext cx="2175538" cy="1450359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="" xmlns:a16="http://schemas.microsoft.com/office/drawing/2014/main" id="{3E4E3C88-7E5D-4625-ADB1-4CB8A00FF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24443" y="2056805"/>
              <a:ext cx="2175539" cy="1450359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="" xmlns:a16="http://schemas.microsoft.com/office/drawing/2014/main" id="{E239CDA6-3336-4FAC-A6D7-C6402B4C7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3284" y="2056631"/>
              <a:ext cx="2175538" cy="1450359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="" xmlns:a16="http://schemas.microsoft.com/office/drawing/2014/main" id="{3850456C-1725-4AFB-A76A-F7A293D3B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884" y="2056631"/>
              <a:ext cx="2175538" cy="1450359"/>
            </a:xfrm>
            <a:prstGeom prst="rect">
              <a:avLst/>
            </a:prstGeom>
          </p:spPr>
        </p:pic>
      </p:grp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DD0E3F0A-6E12-44E5-9EBF-9DE4CA7B4E5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20" y="6144829"/>
            <a:ext cx="2175538" cy="1450359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587E8654-A3C9-4AE8-B391-02B3F9C2C08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756" y="6143026"/>
            <a:ext cx="2181248" cy="1454166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AA9EFC47-8474-4BB2-88CA-FDA308447AC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701" y="6133509"/>
            <a:ext cx="2209799" cy="1473200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E767AE95-0F3F-454E-8373-AB820B8E802E}"/>
              </a:ext>
            </a:extLst>
          </p:cNvPr>
          <p:cNvCxnSpPr>
            <a:cxnSpLocks/>
          </p:cNvCxnSpPr>
          <p:nvPr/>
        </p:nvCxnSpPr>
        <p:spPr>
          <a:xfrm>
            <a:off x="0" y="858715"/>
            <a:ext cx="18288000" cy="0"/>
          </a:xfrm>
          <a:prstGeom prst="line">
            <a:avLst/>
          </a:prstGeom>
          <a:ln w="28575">
            <a:solidFill>
              <a:srgbClr val="4C50BB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" name="텍스트 개체 틀 13">
            <a:extLst>
              <a:ext uri="{FF2B5EF4-FFF2-40B4-BE49-F238E27FC236}">
                <a16:creationId xmlns="" xmlns:a16="http://schemas.microsoft.com/office/drawing/2014/main" id="{8775B884-4B73-4665-B6FA-5DD71ACC2E8B}"/>
              </a:ext>
            </a:extLst>
          </p:cNvPr>
          <p:cNvSpPr txBox="1">
            <a:spLocks/>
          </p:cNvSpPr>
          <p:nvPr/>
        </p:nvSpPr>
        <p:spPr>
          <a:xfrm>
            <a:off x="152400" y="262390"/>
            <a:ext cx="11277600" cy="52387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eaLnBrk="0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z="3200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800" b="1" kern="0" dirty="0">
                <a:solidFill>
                  <a:srgbClr val="4C50BB"/>
                </a:solidFill>
                <a:latin typeface="메이플스토리" panose="02000300000000000000" pitchFamily="2" charset="-127"/>
                <a:ea typeface="Noto Sans CJK KR" panose="020B0500000000000000" pitchFamily="34" charset="-128"/>
              </a:rPr>
              <a:t>3-3</a:t>
            </a:r>
            <a:r>
              <a:rPr lang="en-US" altLang="ko-KR" sz="2800" b="1" kern="0" dirty="0"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.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전년대비 거래량 최대 증가 </a:t>
            </a:r>
            <a:r>
              <a:rPr lang="ko-KR" altLang="en-US" sz="28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상품군</a:t>
            </a:r>
            <a:r>
              <a:rPr lang="en-US" altLang="ko-KR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, 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감소 </a:t>
            </a:r>
            <a:r>
              <a:rPr lang="ko-KR" altLang="en-US" sz="28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상품군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파악</a:t>
            </a:r>
            <a:endParaRPr lang="ko-KR" altLang="ko-KR" sz="2800" kern="0" dirty="0">
              <a:solidFill>
                <a:srgbClr val="4C50BB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45" name="양쪽 모서리가 둥근 사각형 34">
            <a:extLst>
              <a:ext uri="{FF2B5EF4-FFF2-40B4-BE49-F238E27FC236}">
                <a16:creationId xmlns="" xmlns:a16="http://schemas.microsoft.com/office/drawing/2014/main" id="{98A682C1-6EA1-4B7D-B590-D566F8038A81}"/>
              </a:ext>
            </a:extLst>
          </p:cNvPr>
          <p:cNvSpPr/>
          <p:nvPr/>
        </p:nvSpPr>
        <p:spPr>
          <a:xfrm>
            <a:off x="16493338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chemeClr val="bg1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소비예측</a:t>
            </a:r>
          </a:p>
        </p:txBody>
      </p:sp>
      <p:sp>
        <p:nvSpPr>
          <p:cNvPr id="47" name="양쪽 모서리가 둥근 사각형 34">
            <a:extLst>
              <a:ext uri="{FF2B5EF4-FFF2-40B4-BE49-F238E27FC236}">
                <a16:creationId xmlns="" xmlns:a16="http://schemas.microsoft.com/office/drawing/2014/main" id="{07C2A188-62BE-4CC7-A809-9DCC1B7247FF}"/>
              </a:ext>
            </a:extLst>
          </p:cNvPr>
          <p:cNvSpPr/>
          <p:nvPr/>
        </p:nvSpPr>
        <p:spPr>
          <a:xfrm>
            <a:off x="12944402" y="475253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rgbClr val="4C50BB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증감률 비교</a:t>
            </a:r>
          </a:p>
        </p:txBody>
      </p:sp>
      <p:sp>
        <p:nvSpPr>
          <p:cNvPr id="48" name="양쪽 모서리가 둥근 사각형 34">
            <a:extLst>
              <a:ext uri="{FF2B5EF4-FFF2-40B4-BE49-F238E27FC236}">
                <a16:creationId xmlns="" xmlns:a16="http://schemas.microsoft.com/office/drawing/2014/main" id="{994F437B-3EAF-4600-A3DE-97906D1077AF}"/>
              </a:ext>
            </a:extLst>
          </p:cNvPr>
          <p:cNvSpPr/>
          <p:nvPr/>
        </p:nvSpPr>
        <p:spPr>
          <a:xfrm>
            <a:off x="14733725" y="471488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chemeClr val="bg1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패턴도출</a:t>
            </a:r>
            <a:endParaRPr lang="ko-KR" altLang="en-US" sz="1600" dirty="0">
              <a:solidFill>
                <a:schemeClr val="tx1"/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3FCC91FD-44F9-45A7-B028-08ED2E12D534}"/>
              </a:ext>
            </a:extLst>
          </p:cNvPr>
          <p:cNvGrpSpPr/>
          <p:nvPr/>
        </p:nvGrpSpPr>
        <p:grpSpPr>
          <a:xfrm>
            <a:off x="9372600" y="422636"/>
            <a:ext cx="327735" cy="859688"/>
            <a:chOff x="7707667" y="407465"/>
            <a:chExt cx="327735" cy="859688"/>
          </a:xfrm>
        </p:grpSpPr>
        <p:sp>
          <p:nvSpPr>
            <p:cNvPr id="34" name="순서도: 연결자 33">
              <a:extLst>
                <a:ext uri="{FF2B5EF4-FFF2-40B4-BE49-F238E27FC236}">
                  <a16:creationId xmlns="" xmlns:a16="http://schemas.microsoft.com/office/drawing/2014/main" id="{487349F4-9956-4B39-8337-1DCB7A82B075}"/>
                </a:ext>
              </a:extLst>
            </p:cNvPr>
            <p:cNvSpPr/>
            <p:nvPr/>
          </p:nvSpPr>
          <p:spPr>
            <a:xfrm>
              <a:off x="7707667" y="407465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순서도: 연결자 34">
              <a:extLst>
                <a:ext uri="{FF2B5EF4-FFF2-40B4-BE49-F238E27FC236}">
                  <a16:creationId xmlns="" xmlns:a16="http://schemas.microsoft.com/office/drawing/2014/main" id="{6C4BE7DA-6A17-45EC-A7E3-32CE4F16C688}"/>
                </a:ext>
              </a:extLst>
            </p:cNvPr>
            <p:cNvSpPr/>
            <p:nvPr/>
          </p:nvSpPr>
          <p:spPr>
            <a:xfrm>
              <a:off x="7707667" y="939418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119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609600" y="2045284"/>
            <a:ext cx="17109882" cy="5561425"/>
            <a:chOff x="609600" y="2045284"/>
            <a:chExt cx="17109882" cy="5561425"/>
          </a:xfrm>
        </p:grpSpPr>
        <p:pic>
          <p:nvPicPr>
            <p:cNvPr id="19" name="그림 18">
              <a:extLst>
                <a:ext uri="{FF2B5EF4-FFF2-40B4-BE49-F238E27FC236}">
                  <a16:creationId xmlns="" xmlns:a16="http://schemas.microsoft.com/office/drawing/2014/main" id="{0613D543-5977-4002-942F-E50DF5DFD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6189" y="6133408"/>
              <a:ext cx="2209799" cy="147320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="" xmlns:a16="http://schemas.microsoft.com/office/drawing/2014/main" id="{1B06303C-1553-44A3-9EB8-ABF5A1F90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09683" y="6133408"/>
              <a:ext cx="2209799" cy="1473200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="" xmlns:a16="http://schemas.microsoft.com/office/drawing/2014/main" id="{250BC2C0-ABD7-42B3-BB51-1C0F74772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10168" y="4087386"/>
              <a:ext cx="2204090" cy="1469393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="" xmlns:a16="http://schemas.microsoft.com/office/drawing/2014/main" id="{310D0F72-BA07-4608-9B8C-DC98348E7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2045284"/>
              <a:ext cx="2209799" cy="1473200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="" xmlns:a16="http://schemas.microsoft.com/office/drawing/2014/main" id="{E5371B55-148D-4ADD-8942-BE806B386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1579" y="2047188"/>
              <a:ext cx="2204089" cy="1469393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="" xmlns:a16="http://schemas.microsoft.com/office/drawing/2014/main" id="{7A93708D-1B02-42CF-BE2A-847CE9CD3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1002" y="2056631"/>
              <a:ext cx="2175538" cy="1450359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="" xmlns:a16="http://schemas.microsoft.com/office/drawing/2014/main" id="{8410BDD5-7295-45F7-8CFD-0EDB749EF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4100817"/>
              <a:ext cx="2175538" cy="1450359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="" xmlns:a16="http://schemas.microsoft.com/office/drawing/2014/main" id="{5E29880F-140E-49CA-94DA-C76B84AC8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028" y="4100817"/>
              <a:ext cx="2175538" cy="1450359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="" xmlns:a16="http://schemas.microsoft.com/office/drawing/2014/main" id="{04D2456D-8EB5-40B0-9F66-C9FC21ECA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6456" y="4100817"/>
              <a:ext cx="2175538" cy="1450359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="" xmlns:a16="http://schemas.microsoft.com/office/drawing/2014/main" id="{14E52EAF-EFCF-477B-AE21-037916DAD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884" y="4100817"/>
              <a:ext cx="2175538" cy="1450359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="" xmlns:a16="http://schemas.microsoft.com/office/drawing/2014/main" id="{1D719B7A-0765-497D-960F-5727E4883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3312" y="4100817"/>
              <a:ext cx="2175538" cy="1450359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="" xmlns:a16="http://schemas.microsoft.com/office/drawing/2014/main" id="{C352166F-86E8-4B37-B6B6-5EEF82488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26740" y="4087387"/>
              <a:ext cx="2204089" cy="1469393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="" xmlns:a16="http://schemas.microsoft.com/office/drawing/2014/main" id="{803D444E-BEE6-4E16-BFE5-9E74604CC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9197" y="6133509"/>
              <a:ext cx="2209799" cy="147320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="" xmlns:a16="http://schemas.microsoft.com/office/drawing/2014/main" id="{54554CCC-2247-4098-9DAA-5EA79BB2C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2693" y="6133408"/>
              <a:ext cx="2209799" cy="1473200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="" xmlns:a16="http://schemas.microsoft.com/office/drawing/2014/main" id="{7027FB17-DF6E-4029-8F4F-8936A63ED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848" y="2056704"/>
              <a:ext cx="2175538" cy="1450359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="" xmlns:a16="http://schemas.microsoft.com/office/drawing/2014/main" id="{3E4E3C88-7E5D-4625-ADB1-4CB8A00FF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24443" y="2056805"/>
              <a:ext cx="2175539" cy="1450359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="" xmlns:a16="http://schemas.microsoft.com/office/drawing/2014/main" id="{E239CDA6-3336-4FAC-A6D7-C6402B4C7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3284" y="2056631"/>
              <a:ext cx="2175538" cy="1450359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="" xmlns:a16="http://schemas.microsoft.com/office/drawing/2014/main" id="{3850456C-1725-4AFB-A76A-F7A293D3B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884" y="2056631"/>
              <a:ext cx="2175538" cy="1450359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F668587-3536-4239-8E52-AC89010EA870}"/>
              </a:ext>
            </a:extLst>
          </p:cNvPr>
          <p:cNvSpPr txBox="1"/>
          <p:nvPr/>
        </p:nvSpPr>
        <p:spPr>
          <a:xfrm>
            <a:off x="609600" y="7758999"/>
            <a:ext cx="16776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8 Heavy"/>
                <a:ea typeface="에스코어 드림 8 Heavy" panose="020B0903030302020204"/>
              </a:rPr>
              <a:t>신발</a:t>
            </a:r>
            <a:r>
              <a:rPr lang="en-US" altLang="ko-KR" sz="2400" dirty="0">
                <a:latin typeface="에스코어 드림 8 Heavy"/>
                <a:ea typeface="에스코어 드림 8 Heavy" panose="020B0903030302020204"/>
              </a:rPr>
              <a:t>, </a:t>
            </a:r>
            <a:r>
              <a:rPr lang="ko-KR" altLang="en-US" sz="2400" dirty="0">
                <a:latin typeface="에스코어 드림 8 Heavy"/>
                <a:ea typeface="에스코어 드림 8 Heavy" panose="020B0903030302020204"/>
              </a:rPr>
              <a:t>의복</a:t>
            </a:r>
            <a:r>
              <a:rPr lang="en-US" altLang="ko-KR" sz="2400" dirty="0">
                <a:latin typeface="에스코어 드림 8 Heavy"/>
                <a:ea typeface="에스코어 드림 8 Heavy" panose="020B0903030302020204"/>
              </a:rPr>
              <a:t>, </a:t>
            </a:r>
            <a:r>
              <a:rPr lang="ko-KR" altLang="en-US" sz="2400" dirty="0">
                <a:latin typeface="에스코어 드림 8 Heavy"/>
                <a:ea typeface="에스코어 드림 8 Heavy" panose="020B0903030302020204"/>
              </a:rPr>
              <a:t>가방 </a:t>
            </a:r>
            <a:r>
              <a:rPr lang="ko-KR" altLang="en-US" sz="2400" dirty="0" err="1">
                <a:latin typeface="에스코어 드림 8 Heavy"/>
                <a:ea typeface="에스코어 드림 8 Heavy" panose="020B0903030302020204"/>
              </a:rPr>
              <a:t>상품군</a:t>
            </a:r>
            <a:r>
              <a:rPr lang="ko-KR" altLang="en-US" sz="2400" dirty="0">
                <a:latin typeface="에스코어 드림 8 Heavy"/>
                <a:ea typeface="에스코어 드림 8 Heavy" panose="020B0903030302020204"/>
              </a:rPr>
              <a:t> 모두 전년 대비 감소세를 </a:t>
            </a:r>
            <a:r>
              <a:rPr lang="ko-KR" altLang="en-US" sz="2400" dirty="0" smtClean="0">
                <a:latin typeface="에스코어 드림 8 Heavy"/>
                <a:ea typeface="에스코어 드림 8 Heavy" panose="020B0903030302020204"/>
              </a:rPr>
              <a:t>보임</a:t>
            </a:r>
            <a:endParaRPr lang="ko-KR" altLang="en-US" sz="2400" dirty="0">
              <a:latin typeface="에스코어 드림 8 Heavy"/>
              <a:ea typeface="에스코어 드림 8 Heavy" panose="020B090303030202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7916510-708E-437E-9C7C-524160095160}"/>
              </a:ext>
            </a:extLst>
          </p:cNvPr>
          <p:cNvSpPr txBox="1"/>
          <p:nvPr/>
        </p:nvSpPr>
        <p:spPr>
          <a:xfrm>
            <a:off x="609600" y="8427666"/>
            <a:ext cx="16776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에스코어 드림 8 Heavy"/>
                <a:ea typeface="에스코어 드림 8 Heavy" panose="020B0903030302020204"/>
              </a:rPr>
              <a:t>5~6</a:t>
            </a:r>
            <a:r>
              <a:rPr lang="ko-KR" altLang="en-US" sz="2400" dirty="0">
                <a:latin typeface="에스코어 드림 8 Heavy"/>
                <a:ea typeface="에스코어 드림 8 Heavy" panose="020B0903030302020204"/>
              </a:rPr>
              <a:t>월 회복세를 보이며 한때 전년 증감률과 교차됐으나</a:t>
            </a:r>
            <a:r>
              <a:rPr lang="en-US" altLang="ko-KR" sz="2400" dirty="0">
                <a:latin typeface="에스코어 드림 8 Heavy"/>
                <a:ea typeface="에스코어 드림 8 Heavy" panose="020B0903030302020204"/>
              </a:rPr>
              <a:t>,</a:t>
            </a:r>
            <a:r>
              <a:rPr lang="ko-KR" altLang="en-US" sz="2400" dirty="0">
                <a:latin typeface="에스코어 드림 8 Heavy"/>
                <a:ea typeface="에스코어 드림 8 Heavy" panose="020B0903030302020204"/>
              </a:rPr>
              <a:t> 의복을 제외하곤 연말까지 전년도 증감률에 근접하지 못함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F51A6C02-6B59-436A-BADE-D0A5472822FB}"/>
              </a:ext>
            </a:extLst>
          </p:cNvPr>
          <p:cNvGrpSpPr/>
          <p:nvPr/>
        </p:nvGrpSpPr>
        <p:grpSpPr>
          <a:xfrm>
            <a:off x="1112265" y="3353659"/>
            <a:ext cx="327735" cy="859688"/>
            <a:chOff x="7707667" y="407465"/>
            <a:chExt cx="327735" cy="859688"/>
          </a:xfrm>
        </p:grpSpPr>
        <p:sp>
          <p:nvSpPr>
            <p:cNvPr id="30" name="순서도: 연결자 29">
              <a:extLst>
                <a:ext uri="{FF2B5EF4-FFF2-40B4-BE49-F238E27FC236}">
                  <a16:creationId xmlns="" xmlns:a16="http://schemas.microsoft.com/office/drawing/2014/main" id="{90FE4A26-D9D1-439B-A88E-44D169709124}"/>
                </a:ext>
              </a:extLst>
            </p:cNvPr>
            <p:cNvSpPr/>
            <p:nvPr/>
          </p:nvSpPr>
          <p:spPr>
            <a:xfrm>
              <a:off x="7707667" y="407465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순서도: 연결자 30">
              <a:extLst>
                <a:ext uri="{FF2B5EF4-FFF2-40B4-BE49-F238E27FC236}">
                  <a16:creationId xmlns="" xmlns:a16="http://schemas.microsoft.com/office/drawing/2014/main" id="{8F73F71D-BC12-4BD6-B7BF-1F71B193DB06}"/>
                </a:ext>
              </a:extLst>
            </p:cNvPr>
            <p:cNvSpPr/>
            <p:nvPr/>
          </p:nvSpPr>
          <p:spPr>
            <a:xfrm>
              <a:off x="7707667" y="939418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F45CF89D-543C-481B-AE33-C6B4CD0C3F9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3060000"/>
            <a:ext cx="5039999" cy="336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44A53299-6450-4F07-A7F2-F5F96D8CDE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00" y="3060000"/>
            <a:ext cx="5039999" cy="336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669FCEFF-ED3E-441C-B9E3-616838A1172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000" y="3060000"/>
            <a:ext cx="5039999" cy="3360000"/>
          </a:xfrm>
          <a:prstGeom prst="rect">
            <a:avLst/>
          </a:prstGeom>
        </p:spPr>
      </p:pic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E767AE95-0F3F-454E-8373-AB820B8E802E}"/>
              </a:ext>
            </a:extLst>
          </p:cNvPr>
          <p:cNvCxnSpPr>
            <a:cxnSpLocks/>
          </p:cNvCxnSpPr>
          <p:nvPr/>
        </p:nvCxnSpPr>
        <p:spPr>
          <a:xfrm>
            <a:off x="0" y="858715"/>
            <a:ext cx="18288000" cy="0"/>
          </a:xfrm>
          <a:prstGeom prst="line">
            <a:avLst/>
          </a:prstGeom>
          <a:ln w="28575">
            <a:solidFill>
              <a:srgbClr val="4C50BB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" name="텍스트 개체 틀 13">
            <a:extLst>
              <a:ext uri="{FF2B5EF4-FFF2-40B4-BE49-F238E27FC236}">
                <a16:creationId xmlns="" xmlns:a16="http://schemas.microsoft.com/office/drawing/2014/main" id="{8775B884-4B73-4665-B6FA-5DD71ACC2E8B}"/>
              </a:ext>
            </a:extLst>
          </p:cNvPr>
          <p:cNvSpPr txBox="1">
            <a:spLocks/>
          </p:cNvSpPr>
          <p:nvPr/>
        </p:nvSpPr>
        <p:spPr>
          <a:xfrm>
            <a:off x="152400" y="262390"/>
            <a:ext cx="11277600" cy="52387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eaLnBrk="0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z="3200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800" b="1" kern="0" dirty="0">
                <a:solidFill>
                  <a:srgbClr val="4C50BB"/>
                </a:solidFill>
                <a:latin typeface="메이플스토리" panose="02000300000000000000" pitchFamily="2" charset="-127"/>
                <a:ea typeface="Noto Sans CJK KR" panose="020B0500000000000000" pitchFamily="34" charset="-128"/>
              </a:rPr>
              <a:t>3-3</a:t>
            </a:r>
            <a:r>
              <a:rPr lang="en-US" altLang="ko-KR" sz="2800" b="1" kern="0" dirty="0"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.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전년대비 거래량 최대 증가 </a:t>
            </a:r>
            <a:r>
              <a:rPr lang="ko-KR" altLang="en-US" sz="28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상품군</a:t>
            </a:r>
            <a:r>
              <a:rPr lang="en-US" altLang="ko-KR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, 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감소 </a:t>
            </a:r>
            <a:r>
              <a:rPr lang="ko-KR" altLang="en-US" sz="28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상품군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파악</a:t>
            </a:r>
            <a:endParaRPr lang="ko-KR" altLang="ko-KR" sz="2800" kern="0" dirty="0">
              <a:solidFill>
                <a:srgbClr val="4C50BB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47" name="양쪽 모서리가 둥근 사각형 34">
            <a:extLst>
              <a:ext uri="{FF2B5EF4-FFF2-40B4-BE49-F238E27FC236}">
                <a16:creationId xmlns="" xmlns:a16="http://schemas.microsoft.com/office/drawing/2014/main" id="{98A682C1-6EA1-4B7D-B590-D566F8038A81}"/>
              </a:ext>
            </a:extLst>
          </p:cNvPr>
          <p:cNvSpPr/>
          <p:nvPr/>
        </p:nvSpPr>
        <p:spPr>
          <a:xfrm>
            <a:off x="16493338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chemeClr val="bg1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소비예측</a:t>
            </a:r>
          </a:p>
        </p:txBody>
      </p:sp>
      <p:sp>
        <p:nvSpPr>
          <p:cNvPr id="49" name="양쪽 모서리가 둥근 사각형 34">
            <a:extLst>
              <a:ext uri="{FF2B5EF4-FFF2-40B4-BE49-F238E27FC236}">
                <a16:creationId xmlns="" xmlns:a16="http://schemas.microsoft.com/office/drawing/2014/main" id="{07C2A188-62BE-4CC7-A809-9DCC1B7247FF}"/>
              </a:ext>
            </a:extLst>
          </p:cNvPr>
          <p:cNvSpPr/>
          <p:nvPr/>
        </p:nvSpPr>
        <p:spPr>
          <a:xfrm>
            <a:off x="12944402" y="475253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rgbClr val="4C50BB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증감률 비교</a:t>
            </a:r>
          </a:p>
        </p:txBody>
      </p:sp>
      <p:sp>
        <p:nvSpPr>
          <p:cNvPr id="50" name="양쪽 모서리가 둥근 사각형 34">
            <a:extLst>
              <a:ext uri="{FF2B5EF4-FFF2-40B4-BE49-F238E27FC236}">
                <a16:creationId xmlns="" xmlns:a16="http://schemas.microsoft.com/office/drawing/2014/main" id="{994F437B-3EAF-4600-A3DE-97906D1077AF}"/>
              </a:ext>
            </a:extLst>
          </p:cNvPr>
          <p:cNvSpPr/>
          <p:nvPr/>
        </p:nvSpPr>
        <p:spPr>
          <a:xfrm>
            <a:off x="14733725" y="471488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chemeClr val="bg1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패턴도출</a:t>
            </a:r>
            <a:endParaRPr lang="ko-KR" altLang="en-US" sz="1600" dirty="0">
              <a:solidFill>
                <a:schemeClr val="tx1"/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286099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609600" y="2045284"/>
            <a:ext cx="17109882" cy="5561425"/>
            <a:chOff x="609600" y="2045284"/>
            <a:chExt cx="17109882" cy="5561425"/>
          </a:xfrm>
        </p:grpSpPr>
        <p:pic>
          <p:nvPicPr>
            <p:cNvPr id="44" name="그림 43">
              <a:extLst>
                <a:ext uri="{FF2B5EF4-FFF2-40B4-BE49-F238E27FC236}">
                  <a16:creationId xmlns="" xmlns:a16="http://schemas.microsoft.com/office/drawing/2014/main" id="{0613D543-5977-4002-942F-E50DF5DFD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6189" y="6133408"/>
              <a:ext cx="2209799" cy="1473200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="" xmlns:a16="http://schemas.microsoft.com/office/drawing/2014/main" id="{1B06303C-1553-44A3-9EB8-ABF5A1F90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09683" y="6133408"/>
              <a:ext cx="2209799" cy="1473200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="" xmlns:a16="http://schemas.microsoft.com/office/drawing/2014/main" id="{250BC2C0-ABD7-42B3-BB51-1C0F74772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10168" y="4087386"/>
              <a:ext cx="2204090" cy="1469393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="" xmlns:a16="http://schemas.microsoft.com/office/drawing/2014/main" id="{310D0F72-BA07-4608-9B8C-DC98348E7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2045284"/>
              <a:ext cx="2209799" cy="1473200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="" xmlns:a16="http://schemas.microsoft.com/office/drawing/2014/main" id="{E5371B55-148D-4ADD-8942-BE806B386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1579" y="2047188"/>
              <a:ext cx="2204089" cy="1469393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7A93708D-1B02-42CF-BE2A-847CE9CD3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1002" y="2056631"/>
              <a:ext cx="2175538" cy="1450359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="" xmlns:a16="http://schemas.microsoft.com/office/drawing/2014/main" id="{8410BDD5-7295-45F7-8CFD-0EDB749EF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4100817"/>
              <a:ext cx="2175538" cy="1450359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="" xmlns:a16="http://schemas.microsoft.com/office/drawing/2014/main" id="{5E29880F-140E-49CA-94DA-C76B84AC8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028" y="4100817"/>
              <a:ext cx="2175538" cy="1450359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="" xmlns:a16="http://schemas.microsoft.com/office/drawing/2014/main" id="{04D2456D-8EB5-40B0-9F66-C9FC21ECA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6456" y="4100817"/>
              <a:ext cx="2175538" cy="1450359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="" xmlns:a16="http://schemas.microsoft.com/office/drawing/2014/main" id="{14E52EAF-EFCF-477B-AE21-037916DAD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884" y="4100817"/>
              <a:ext cx="2175538" cy="1450359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="" xmlns:a16="http://schemas.microsoft.com/office/drawing/2014/main" id="{1D719B7A-0765-497D-960F-5727E4883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3312" y="4100817"/>
              <a:ext cx="2175538" cy="1450359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="" xmlns:a16="http://schemas.microsoft.com/office/drawing/2014/main" id="{C352166F-86E8-4B37-B6B6-5EEF82488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26740" y="4087387"/>
              <a:ext cx="2204089" cy="1469393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="" xmlns:a16="http://schemas.microsoft.com/office/drawing/2014/main" id="{803D444E-BEE6-4E16-BFE5-9E74604CC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9197" y="6133509"/>
              <a:ext cx="2209799" cy="1473200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="" xmlns:a16="http://schemas.microsoft.com/office/drawing/2014/main" id="{54554CCC-2247-4098-9DAA-5EA79BB2C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2693" y="6133408"/>
              <a:ext cx="2209799" cy="1473200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="" xmlns:a16="http://schemas.microsoft.com/office/drawing/2014/main" id="{7027FB17-DF6E-4029-8F4F-8936A63ED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848" y="2056704"/>
              <a:ext cx="2175538" cy="1450359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="" xmlns:a16="http://schemas.microsoft.com/office/drawing/2014/main" id="{3E4E3C88-7E5D-4625-ADB1-4CB8A00FF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24443" y="2056805"/>
              <a:ext cx="2175539" cy="1450359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="" xmlns:a16="http://schemas.microsoft.com/office/drawing/2014/main" id="{E239CDA6-3336-4FAC-A6D7-C6402B4C7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3284" y="2056631"/>
              <a:ext cx="2175538" cy="1450359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="" xmlns:a16="http://schemas.microsoft.com/office/drawing/2014/main" id="{3850456C-1725-4AFB-A76A-F7A293D3B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884" y="2056631"/>
              <a:ext cx="2175538" cy="1450359"/>
            </a:xfrm>
            <a:prstGeom prst="rect">
              <a:avLst/>
            </a:prstGeom>
          </p:spPr>
        </p:pic>
      </p:grp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DD0E3F0A-6E12-44E5-9EBF-9DE4CA7B4E5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20" y="6144829"/>
            <a:ext cx="2175538" cy="1450359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587E8654-A3C9-4AE8-B391-02B3F9C2C08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756" y="6143026"/>
            <a:ext cx="2181248" cy="145416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AA9EFC47-8474-4BB2-88CA-FDA308447AC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701" y="6133509"/>
            <a:ext cx="2209799" cy="1473200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E767AE95-0F3F-454E-8373-AB820B8E802E}"/>
              </a:ext>
            </a:extLst>
          </p:cNvPr>
          <p:cNvCxnSpPr>
            <a:cxnSpLocks/>
          </p:cNvCxnSpPr>
          <p:nvPr/>
        </p:nvCxnSpPr>
        <p:spPr>
          <a:xfrm>
            <a:off x="0" y="858715"/>
            <a:ext cx="18288000" cy="0"/>
          </a:xfrm>
          <a:prstGeom prst="line">
            <a:avLst/>
          </a:prstGeom>
          <a:ln w="28575">
            <a:solidFill>
              <a:srgbClr val="4C50BB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텍스트 개체 틀 13">
            <a:extLst>
              <a:ext uri="{FF2B5EF4-FFF2-40B4-BE49-F238E27FC236}">
                <a16:creationId xmlns="" xmlns:a16="http://schemas.microsoft.com/office/drawing/2014/main" id="{8775B884-4B73-4665-B6FA-5DD71ACC2E8B}"/>
              </a:ext>
            </a:extLst>
          </p:cNvPr>
          <p:cNvSpPr txBox="1">
            <a:spLocks/>
          </p:cNvSpPr>
          <p:nvPr/>
        </p:nvSpPr>
        <p:spPr>
          <a:xfrm>
            <a:off x="152400" y="262390"/>
            <a:ext cx="11277600" cy="52387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eaLnBrk="0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z="3200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800" b="1" kern="0" dirty="0">
                <a:solidFill>
                  <a:srgbClr val="4C50BB"/>
                </a:solidFill>
                <a:latin typeface="메이플스토리" panose="02000300000000000000" pitchFamily="2" charset="-127"/>
                <a:ea typeface="Noto Sans CJK KR" panose="020B0500000000000000" pitchFamily="34" charset="-128"/>
              </a:rPr>
              <a:t>3-3</a:t>
            </a:r>
            <a:r>
              <a:rPr lang="en-US" altLang="ko-KR" sz="2800" b="1" kern="0" dirty="0"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.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전년대비 거래량 최대 증가 </a:t>
            </a:r>
            <a:r>
              <a:rPr lang="ko-KR" altLang="en-US" sz="28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상품군</a:t>
            </a:r>
            <a:r>
              <a:rPr lang="en-US" altLang="ko-KR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, 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감소 </a:t>
            </a:r>
            <a:r>
              <a:rPr lang="ko-KR" altLang="en-US" sz="28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상품군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파악</a:t>
            </a:r>
            <a:endParaRPr lang="ko-KR" altLang="ko-KR" sz="2800" kern="0" dirty="0">
              <a:solidFill>
                <a:srgbClr val="4C50BB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46" name="양쪽 모서리가 둥근 사각형 34">
            <a:extLst>
              <a:ext uri="{FF2B5EF4-FFF2-40B4-BE49-F238E27FC236}">
                <a16:creationId xmlns="" xmlns:a16="http://schemas.microsoft.com/office/drawing/2014/main" id="{98A682C1-6EA1-4B7D-B590-D566F8038A81}"/>
              </a:ext>
            </a:extLst>
          </p:cNvPr>
          <p:cNvSpPr/>
          <p:nvPr/>
        </p:nvSpPr>
        <p:spPr>
          <a:xfrm>
            <a:off x="16493338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chemeClr val="bg1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소비예측</a:t>
            </a:r>
          </a:p>
        </p:txBody>
      </p:sp>
      <p:sp>
        <p:nvSpPr>
          <p:cNvPr id="48" name="양쪽 모서리가 둥근 사각형 34">
            <a:extLst>
              <a:ext uri="{FF2B5EF4-FFF2-40B4-BE49-F238E27FC236}">
                <a16:creationId xmlns="" xmlns:a16="http://schemas.microsoft.com/office/drawing/2014/main" id="{07C2A188-62BE-4CC7-A809-9DCC1B7247FF}"/>
              </a:ext>
            </a:extLst>
          </p:cNvPr>
          <p:cNvSpPr/>
          <p:nvPr/>
        </p:nvSpPr>
        <p:spPr>
          <a:xfrm>
            <a:off x="12944402" y="475253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rgbClr val="4C50BB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증감률 비교</a:t>
            </a:r>
          </a:p>
        </p:txBody>
      </p:sp>
      <p:sp>
        <p:nvSpPr>
          <p:cNvPr id="49" name="양쪽 모서리가 둥근 사각형 34">
            <a:extLst>
              <a:ext uri="{FF2B5EF4-FFF2-40B4-BE49-F238E27FC236}">
                <a16:creationId xmlns="" xmlns:a16="http://schemas.microsoft.com/office/drawing/2014/main" id="{994F437B-3EAF-4600-A3DE-97906D1077AF}"/>
              </a:ext>
            </a:extLst>
          </p:cNvPr>
          <p:cNvSpPr/>
          <p:nvPr/>
        </p:nvSpPr>
        <p:spPr>
          <a:xfrm>
            <a:off x="14733725" y="471488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chemeClr val="bg1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패턴도출</a:t>
            </a:r>
            <a:endParaRPr lang="ko-KR" altLang="en-US" sz="1600" dirty="0">
              <a:solidFill>
                <a:schemeClr val="tx1"/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3FCC91FD-44F9-45A7-B028-08ED2E12D534}"/>
              </a:ext>
            </a:extLst>
          </p:cNvPr>
          <p:cNvGrpSpPr/>
          <p:nvPr/>
        </p:nvGrpSpPr>
        <p:grpSpPr>
          <a:xfrm>
            <a:off x="9372600" y="422636"/>
            <a:ext cx="327735" cy="859688"/>
            <a:chOff x="7707667" y="407465"/>
            <a:chExt cx="327735" cy="859688"/>
          </a:xfrm>
        </p:grpSpPr>
        <p:sp>
          <p:nvSpPr>
            <p:cNvPr id="34" name="순서도: 연결자 33">
              <a:extLst>
                <a:ext uri="{FF2B5EF4-FFF2-40B4-BE49-F238E27FC236}">
                  <a16:creationId xmlns="" xmlns:a16="http://schemas.microsoft.com/office/drawing/2014/main" id="{487349F4-9956-4B39-8337-1DCB7A82B075}"/>
                </a:ext>
              </a:extLst>
            </p:cNvPr>
            <p:cNvSpPr/>
            <p:nvPr/>
          </p:nvSpPr>
          <p:spPr>
            <a:xfrm>
              <a:off x="7707667" y="407465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순서도: 연결자 34">
              <a:extLst>
                <a:ext uri="{FF2B5EF4-FFF2-40B4-BE49-F238E27FC236}">
                  <a16:creationId xmlns="" xmlns:a16="http://schemas.microsoft.com/office/drawing/2014/main" id="{6C4BE7DA-6A17-45EC-A7E3-32CE4F16C688}"/>
                </a:ext>
              </a:extLst>
            </p:cNvPr>
            <p:cNvSpPr/>
            <p:nvPr/>
          </p:nvSpPr>
          <p:spPr>
            <a:xfrm>
              <a:off x="7707667" y="939418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611876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 advTm="0">
        <p159:morph option="byObject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09600" y="2045284"/>
            <a:ext cx="17109882" cy="5561425"/>
            <a:chOff x="609600" y="2045284"/>
            <a:chExt cx="17109882" cy="5561425"/>
          </a:xfrm>
        </p:grpSpPr>
        <p:pic>
          <p:nvPicPr>
            <p:cNvPr id="38" name="그림 37">
              <a:extLst>
                <a:ext uri="{FF2B5EF4-FFF2-40B4-BE49-F238E27FC236}">
                  <a16:creationId xmlns="" xmlns:a16="http://schemas.microsoft.com/office/drawing/2014/main" id="{250BC2C0-ABD7-42B3-BB51-1C0F74772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10168" y="4087386"/>
              <a:ext cx="2204090" cy="1469393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="" xmlns:a16="http://schemas.microsoft.com/office/drawing/2014/main" id="{0613D543-5977-4002-942F-E50DF5DFD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6189" y="6133408"/>
              <a:ext cx="2209799" cy="1473200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="" xmlns:a16="http://schemas.microsoft.com/office/drawing/2014/main" id="{1B06303C-1553-44A3-9EB8-ABF5A1F90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09683" y="6133408"/>
              <a:ext cx="2209799" cy="1473200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="" xmlns:a16="http://schemas.microsoft.com/office/drawing/2014/main" id="{310D0F72-BA07-4608-9B8C-DC98348E7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2045284"/>
              <a:ext cx="2209799" cy="1473200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="" xmlns:a16="http://schemas.microsoft.com/office/drawing/2014/main" id="{E5371B55-148D-4ADD-8942-BE806B386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1579" y="2047188"/>
              <a:ext cx="2204089" cy="1469393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="" xmlns:a16="http://schemas.microsoft.com/office/drawing/2014/main" id="{7A93708D-1B02-42CF-BE2A-847CE9CD3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1002" y="2056631"/>
              <a:ext cx="2175538" cy="1450359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="" xmlns:a16="http://schemas.microsoft.com/office/drawing/2014/main" id="{8410BDD5-7295-45F7-8CFD-0EDB749EF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4100817"/>
              <a:ext cx="2175538" cy="1450359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="" xmlns:a16="http://schemas.microsoft.com/office/drawing/2014/main" id="{5E29880F-140E-49CA-94DA-C76B84AC8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028" y="4100817"/>
              <a:ext cx="2175538" cy="1450359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04D2456D-8EB5-40B0-9F66-C9FC21ECA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6456" y="4100817"/>
              <a:ext cx="2175538" cy="1450359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="" xmlns:a16="http://schemas.microsoft.com/office/drawing/2014/main" id="{14E52EAF-EFCF-477B-AE21-037916DAD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884" y="4100817"/>
              <a:ext cx="2175538" cy="1450359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="" xmlns:a16="http://schemas.microsoft.com/office/drawing/2014/main" id="{1D719B7A-0765-497D-960F-5727E4883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3312" y="4100817"/>
              <a:ext cx="2175538" cy="1450359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="" xmlns:a16="http://schemas.microsoft.com/office/drawing/2014/main" id="{C352166F-86E8-4B37-B6B6-5EEF82488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26740" y="4087387"/>
              <a:ext cx="2204089" cy="1469393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="" xmlns:a16="http://schemas.microsoft.com/office/drawing/2014/main" id="{DD0E3F0A-6E12-44E5-9EBF-9DE4CA7B4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20" y="6144829"/>
              <a:ext cx="2175538" cy="1450359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="" xmlns:a16="http://schemas.microsoft.com/office/drawing/2014/main" id="{587E8654-A3C9-4AE8-B391-02B3F9C2C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756" y="6143026"/>
              <a:ext cx="2181248" cy="1454166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="" xmlns:a16="http://schemas.microsoft.com/office/drawing/2014/main" id="{AA9EFC47-8474-4BB2-88CA-FDA308447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701" y="6133509"/>
              <a:ext cx="2209799" cy="1473200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="" xmlns:a16="http://schemas.microsoft.com/office/drawing/2014/main" id="{803D444E-BEE6-4E16-BFE5-9E74604CC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9197" y="6133509"/>
              <a:ext cx="2209799" cy="1473200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="" xmlns:a16="http://schemas.microsoft.com/office/drawing/2014/main" id="{54554CCC-2247-4098-9DAA-5EA79BB2C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2693" y="6133408"/>
              <a:ext cx="2209799" cy="1473200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="" xmlns:a16="http://schemas.microsoft.com/office/drawing/2014/main" id="{7027FB17-DF6E-4029-8F4F-8936A63ED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848" y="2056704"/>
              <a:ext cx="2175538" cy="1450359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="" xmlns:a16="http://schemas.microsoft.com/office/drawing/2014/main" id="{3E4E3C88-7E5D-4625-ADB1-4CB8A00FF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24443" y="2056805"/>
              <a:ext cx="2175539" cy="1450359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="" xmlns:a16="http://schemas.microsoft.com/office/drawing/2014/main" id="{E239CDA6-3336-4FAC-A6D7-C6402B4C7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3284" y="2056631"/>
              <a:ext cx="2175538" cy="1450359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="" xmlns:a16="http://schemas.microsoft.com/office/drawing/2014/main" id="{3850456C-1725-4AFB-A76A-F7A293D3B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884" y="2056631"/>
              <a:ext cx="2175538" cy="1450359"/>
            </a:xfrm>
            <a:prstGeom prst="rect">
              <a:avLst/>
            </a:prstGeom>
          </p:spPr>
        </p:pic>
      </p:grp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E767AE95-0F3F-454E-8373-AB820B8E802E}"/>
              </a:ext>
            </a:extLst>
          </p:cNvPr>
          <p:cNvCxnSpPr>
            <a:cxnSpLocks/>
          </p:cNvCxnSpPr>
          <p:nvPr/>
        </p:nvCxnSpPr>
        <p:spPr>
          <a:xfrm>
            <a:off x="0" y="858715"/>
            <a:ext cx="18288000" cy="0"/>
          </a:xfrm>
          <a:prstGeom prst="line">
            <a:avLst/>
          </a:prstGeom>
          <a:ln w="28575">
            <a:solidFill>
              <a:srgbClr val="4C50BB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텍스트 개체 틀 13">
            <a:extLst>
              <a:ext uri="{FF2B5EF4-FFF2-40B4-BE49-F238E27FC236}">
                <a16:creationId xmlns="" xmlns:a16="http://schemas.microsoft.com/office/drawing/2014/main" id="{8775B884-4B73-4665-B6FA-5DD71ACC2E8B}"/>
              </a:ext>
            </a:extLst>
          </p:cNvPr>
          <p:cNvSpPr txBox="1">
            <a:spLocks/>
          </p:cNvSpPr>
          <p:nvPr/>
        </p:nvSpPr>
        <p:spPr>
          <a:xfrm>
            <a:off x="152400" y="262390"/>
            <a:ext cx="11277600" cy="52387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eaLnBrk="0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z="3200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800" b="1" kern="0" dirty="0">
                <a:solidFill>
                  <a:srgbClr val="4C50BB"/>
                </a:solidFill>
                <a:latin typeface="메이플스토리" panose="02000300000000000000" pitchFamily="2" charset="-127"/>
                <a:ea typeface="Noto Sans CJK KR" panose="020B0500000000000000" pitchFamily="34" charset="-128"/>
              </a:rPr>
              <a:t>3-3</a:t>
            </a:r>
            <a:r>
              <a:rPr lang="en-US" altLang="ko-KR" sz="2800" b="1" kern="0" dirty="0"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.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전년대비 거래량 최대 증가 </a:t>
            </a:r>
            <a:r>
              <a:rPr lang="ko-KR" altLang="en-US" sz="28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상품군</a:t>
            </a:r>
            <a:r>
              <a:rPr lang="en-US" altLang="ko-KR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, 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감소 </a:t>
            </a:r>
            <a:r>
              <a:rPr lang="ko-KR" altLang="en-US" sz="28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상품군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파악</a:t>
            </a:r>
            <a:endParaRPr lang="ko-KR" altLang="ko-KR" sz="2800" kern="0" dirty="0">
              <a:solidFill>
                <a:srgbClr val="4C50BB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45" name="양쪽 모서리가 둥근 사각형 34">
            <a:extLst>
              <a:ext uri="{FF2B5EF4-FFF2-40B4-BE49-F238E27FC236}">
                <a16:creationId xmlns="" xmlns:a16="http://schemas.microsoft.com/office/drawing/2014/main" id="{98A682C1-6EA1-4B7D-B590-D566F8038A81}"/>
              </a:ext>
            </a:extLst>
          </p:cNvPr>
          <p:cNvSpPr/>
          <p:nvPr/>
        </p:nvSpPr>
        <p:spPr>
          <a:xfrm>
            <a:off x="16493338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chemeClr val="bg1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소비예측</a:t>
            </a:r>
          </a:p>
        </p:txBody>
      </p:sp>
      <p:sp>
        <p:nvSpPr>
          <p:cNvPr id="47" name="양쪽 모서리가 둥근 사각형 34">
            <a:extLst>
              <a:ext uri="{FF2B5EF4-FFF2-40B4-BE49-F238E27FC236}">
                <a16:creationId xmlns="" xmlns:a16="http://schemas.microsoft.com/office/drawing/2014/main" id="{07C2A188-62BE-4CC7-A809-9DCC1B7247FF}"/>
              </a:ext>
            </a:extLst>
          </p:cNvPr>
          <p:cNvSpPr/>
          <p:nvPr/>
        </p:nvSpPr>
        <p:spPr>
          <a:xfrm>
            <a:off x="12944402" y="475253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rgbClr val="4C50BB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증감률 비교</a:t>
            </a:r>
          </a:p>
        </p:txBody>
      </p:sp>
      <p:sp>
        <p:nvSpPr>
          <p:cNvPr id="48" name="양쪽 모서리가 둥근 사각형 34">
            <a:extLst>
              <a:ext uri="{FF2B5EF4-FFF2-40B4-BE49-F238E27FC236}">
                <a16:creationId xmlns="" xmlns:a16="http://schemas.microsoft.com/office/drawing/2014/main" id="{994F437B-3EAF-4600-A3DE-97906D1077AF}"/>
              </a:ext>
            </a:extLst>
          </p:cNvPr>
          <p:cNvSpPr/>
          <p:nvPr/>
        </p:nvSpPr>
        <p:spPr>
          <a:xfrm>
            <a:off x="14733725" y="471488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chemeClr val="bg1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패턴도출</a:t>
            </a:r>
            <a:endParaRPr lang="ko-KR" altLang="en-US" sz="1600" dirty="0">
              <a:solidFill>
                <a:schemeClr val="tx1"/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3FCC91FD-44F9-45A7-B028-08ED2E12D534}"/>
              </a:ext>
            </a:extLst>
          </p:cNvPr>
          <p:cNvGrpSpPr/>
          <p:nvPr/>
        </p:nvGrpSpPr>
        <p:grpSpPr>
          <a:xfrm>
            <a:off x="9372600" y="422636"/>
            <a:ext cx="327735" cy="859688"/>
            <a:chOff x="7707667" y="407465"/>
            <a:chExt cx="327735" cy="859688"/>
          </a:xfrm>
        </p:grpSpPr>
        <p:sp>
          <p:nvSpPr>
            <p:cNvPr id="34" name="순서도: 연결자 33">
              <a:extLst>
                <a:ext uri="{FF2B5EF4-FFF2-40B4-BE49-F238E27FC236}">
                  <a16:creationId xmlns="" xmlns:a16="http://schemas.microsoft.com/office/drawing/2014/main" id="{487349F4-9956-4B39-8337-1DCB7A82B075}"/>
                </a:ext>
              </a:extLst>
            </p:cNvPr>
            <p:cNvSpPr/>
            <p:nvPr/>
          </p:nvSpPr>
          <p:spPr>
            <a:xfrm>
              <a:off x="7707667" y="407465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순서도: 연결자 34">
              <a:extLst>
                <a:ext uri="{FF2B5EF4-FFF2-40B4-BE49-F238E27FC236}">
                  <a16:creationId xmlns="" xmlns:a16="http://schemas.microsoft.com/office/drawing/2014/main" id="{6C4BE7DA-6A17-45EC-A7E3-32CE4F16C688}"/>
                </a:ext>
              </a:extLst>
            </p:cNvPr>
            <p:cNvSpPr/>
            <p:nvPr/>
          </p:nvSpPr>
          <p:spPr>
            <a:xfrm>
              <a:off x="7707667" y="939418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948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09600" y="2045284"/>
            <a:ext cx="17109882" cy="5561425"/>
            <a:chOff x="609600" y="2045284"/>
            <a:chExt cx="17109882" cy="5561425"/>
          </a:xfrm>
        </p:grpSpPr>
        <p:pic>
          <p:nvPicPr>
            <p:cNvPr id="58" name="그림 57">
              <a:extLst>
                <a:ext uri="{FF2B5EF4-FFF2-40B4-BE49-F238E27FC236}">
                  <a16:creationId xmlns="" xmlns:a16="http://schemas.microsoft.com/office/drawing/2014/main" id="{DD0E3F0A-6E12-44E5-9EBF-9DE4CA7B4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20" y="6144829"/>
              <a:ext cx="2175538" cy="1450359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="" xmlns:a16="http://schemas.microsoft.com/office/drawing/2014/main" id="{587E8654-A3C9-4AE8-B391-02B3F9C2C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756" y="6143026"/>
              <a:ext cx="2181248" cy="1454166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="" xmlns:a16="http://schemas.microsoft.com/office/drawing/2014/main" id="{AA9EFC47-8474-4BB2-88CA-FDA308447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701" y="6133509"/>
              <a:ext cx="2209799" cy="1473200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="" xmlns:a16="http://schemas.microsoft.com/office/drawing/2014/main" id="{0613D543-5977-4002-942F-E50DF5DFD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6189" y="6133408"/>
              <a:ext cx="2209799" cy="1473200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="" xmlns:a16="http://schemas.microsoft.com/office/drawing/2014/main" id="{1B06303C-1553-44A3-9EB8-ABF5A1F90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09683" y="6133408"/>
              <a:ext cx="2209799" cy="1473200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="" xmlns:a16="http://schemas.microsoft.com/office/drawing/2014/main" id="{250BC2C0-ABD7-42B3-BB51-1C0F74772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10168" y="4087386"/>
              <a:ext cx="2204090" cy="1469393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="" xmlns:a16="http://schemas.microsoft.com/office/drawing/2014/main" id="{310D0F72-BA07-4608-9B8C-DC98348E7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2045284"/>
              <a:ext cx="2209799" cy="1473200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="" xmlns:a16="http://schemas.microsoft.com/office/drawing/2014/main" id="{E5371B55-148D-4ADD-8942-BE806B386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1579" y="2047188"/>
              <a:ext cx="2204089" cy="1469393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="" xmlns:a16="http://schemas.microsoft.com/office/drawing/2014/main" id="{7A93708D-1B02-42CF-BE2A-847CE9CD3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1002" y="2056631"/>
              <a:ext cx="2175538" cy="1450359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="" xmlns:a16="http://schemas.microsoft.com/office/drawing/2014/main" id="{8410BDD5-7295-45F7-8CFD-0EDB749EF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4100817"/>
              <a:ext cx="2175538" cy="1450359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="" xmlns:a16="http://schemas.microsoft.com/office/drawing/2014/main" id="{5E29880F-140E-49CA-94DA-C76B84AC8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028" y="4100817"/>
              <a:ext cx="2175538" cy="1450359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04D2456D-8EB5-40B0-9F66-C9FC21ECA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6456" y="4100817"/>
              <a:ext cx="2175538" cy="1450359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="" xmlns:a16="http://schemas.microsoft.com/office/drawing/2014/main" id="{14E52EAF-EFCF-477B-AE21-037916DAD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884" y="4100817"/>
              <a:ext cx="2175538" cy="1450359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="" xmlns:a16="http://schemas.microsoft.com/office/drawing/2014/main" id="{1D719B7A-0765-497D-960F-5727E4883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3312" y="4100817"/>
              <a:ext cx="2175538" cy="1450359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="" xmlns:a16="http://schemas.microsoft.com/office/drawing/2014/main" id="{C352166F-86E8-4B37-B6B6-5EEF82488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26740" y="4087387"/>
              <a:ext cx="2204089" cy="1469393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="" xmlns:a16="http://schemas.microsoft.com/office/drawing/2014/main" id="{7027FB17-DF6E-4029-8F4F-8936A63ED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848" y="2056704"/>
              <a:ext cx="2175538" cy="1450359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="" xmlns:a16="http://schemas.microsoft.com/office/drawing/2014/main" id="{3E4E3C88-7E5D-4625-ADB1-4CB8A00FF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24443" y="2056805"/>
              <a:ext cx="2175539" cy="1450359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="" xmlns:a16="http://schemas.microsoft.com/office/drawing/2014/main" id="{E239CDA6-3336-4FAC-A6D7-C6402B4C7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3284" y="2056631"/>
              <a:ext cx="2175538" cy="1450359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="" xmlns:a16="http://schemas.microsoft.com/office/drawing/2014/main" id="{3850456C-1725-4AFB-A76A-F7A293D3B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884" y="2056631"/>
              <a:ext cx="2175538" cy="1450359"/>
            </a:xfrm>
            <a:prstGeom prst="rect">
              <a:avLst/>
            </a:prstGeom>
          </p:spPr>
        </p:pic>
      </p:grpSp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803D444E-BEE6-4E16-BFE5-9E74604CC66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197" y="6133509"/>
            <a:ext cx="2209799" cy="14732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54554CCC-2247-4098-9DAA-5EA79BB2C1C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693" y="6133408"/>
            <a:ext cx="2209799" cy="1473200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E767AE95-0F3F-454E-8373-AB820B8E802E}"/>
              </a:ext>
            </a:extLst>
          </p:cNvPr>
          <p:cNvCxnSpPr>
            <a:cxnSpLocks/>
          </p:cNvCxnSpPr>
          <p:nvPr/>
        </p:nvCxnSpPr>
        <p:spPr>
          <a:xfrm>
            <a:off x="0" y="858715"/>
            <a:ext cx="18288000" cy="0"/>
          </a:xfrm>
          <a:prstGeom prst="line">
            <a:avLst/>
          </a:prstGeom>
          <a:ln w="28575">
            <a:solidFill>
              <a:srgbClr val="4C50BB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" name="텍스트 개체 틀 13">
            <a:extLst>
              <a:ext uri="{FF2B5EF4-FFF2-40B4-BE49-F238E27FC236}">
                <a16:creationId xmlns="" xmlns:a16="http://schemas.microsoft.com/office/drawing/2014/main" id="{8775B884-4B73-4665-B6FA-5DD71ACC2E8B}"/>
              </a:ext>
            </a:extLst>
          </p:cNvPr>
          <p:cNvSpPr txBox="1">
            <a:spLocks/>
          </p:cNvSpPr>
          <p:nvPr/>
        </p:nvSpPr>
        <p:spPr>
          <a:xfrm>
            <a:off x="152400" y="262390"/>
            <a:ext cx="11277600" cy="52387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eaLnBrk="0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z="3200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800" b="1" kern="0" dirty="0">
                <a:solidFill>
                  <a:srgbClr val="4C50BB"/>
                </a:solidFill>
                <a:latin typeface="메이플스토리" panose="02000300000000000000" pitchFamily="2" charset="-127"/>
                <a:ea typeface="Noto Sans CJK KR" panose="020B0500000000000000" pitchFamily="34" charset="-128"/>
              </a:rPr>
              <a:t>3-3</a:t>
            </a:r>
            <a:r>
              <a:rPr lang="en-US" altLang="ko-KR" sz="2800" b="1" kern="0" dirty="0"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.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전년대비 거래량 최대 증가 </a:t>
            </a:r>
            <a:r>
              <a:rPr lang="ko-KR" altLang="en-US" sz="28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상품군</a:t>
            </a:r>
            <a:r>
              <a:rPr lang="en-US" altLang="ko-KR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, 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감소 </a:t>
            </a:r>
            <a:r>
              <a:rPr lang="ko-KR" altLang="en-US" sz="28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상품군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파악</a:t>
            </a:r>
            <a:endParaRPr lang="ko-KR" altLang="ko-KR" sz="2800" kern="0" dirty="0">
              <a:solidFill>
                <a:srgbClr val="4C50BB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45" name="양쪽 모서리가 둥근 사각형 34">
            <a:extLst>
              <a:ext uri="{FF2B5EF4-FFF2-40B4-BE49-F238E27FC236}">
                <a16:creationId xmlns="" xmlns:a16="http://schemas.microsoft.com/office/drawing/2014/main" id="{98A682C1-6EA1-4B7D-B590-D566F8038A81}"/>
              </a:ext>
            </a:extLst>
          </p:cNvPr>
          <p:cNvSpPr/>
          <p:nvPr/>
        </p:nvSpPr>
        <p:spPr>
          <a:xfrm>
            <a:off x="16493338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chemeClr val="bg1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소비예측</a:t>
            </a:r>
          </a:p>
        </p:txBody>
      </p:sp>
      <p:sp>
        <p:nvSpPr>
          <p:cNvPr id="47" name="양쪽 모서리가 둥근 사각형 34">
            <a:extLst>
              <a:ext uri="{FF2B5EF4-FFF2-40B4-BE49-F238E27FC236}">
                <a16:creationId xmlns="" xmlns:a16="http://schemas.microsoft.com/office/drawing/2014/main" id="{07C2A188-62BE-4CC7-A809-9DCC1B7247FF}"/>
              </a:ext>
            </a:extLst>
          </p:cNvPr>
          <p:cNvSpPr/>
          <p:nvPr/>
        </p:nvSpPr>
        <p:spPr>
          <a:xfrm>
            <a:off x="12944402" y="475253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rgbClr val="4C50BB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증감률 비교</a:t>
            </a:r>
          </a:p>
        </p:txBody>
      </p:sp>
      <p:sp>
        <p:nvSpPr>
          <p:cNvPr id="48" name="양쪽 모서리가 둥근 사각형 34">
            <a:extLst>
              <a:ext uri="{FF2B5EF4-FFF2-40B4-BE49-F238E27FC236}">
                <a16:creationId xmlns="" xmlns:a16="http://schemas.microsoft.com/office/drawing/2014/main" id="{994F437B-3EAF-4600-A3DE-97906D1077AF}"/>
              </a:ext>
            </a:extLst>
          </p:cNvPr>
          <p:cNvSpPr/>
          <p:nvPr/>
        </p:nvSpPr>
        <p:spPr>
          <a:xfrm>
            <a:off x="14733725" y="471488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chemeClr val="bg1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패턴도출</a:t>
            </a:r>
            <a:endParaRPr lang="ko-KR" altLang="en-US" sz="1600" dirty="0">
              <a:solidFill>
                <a:schemeClr val="tx1"/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3FCC91FD-44F9-45A7-B028-08ED2E12D534}"/>
              </a:ext>
            </a:extLst>
          </p:cNvPr>
          <p:cNvGrpSpPr/>
          <p:nvPr/>
        </p:nvGrpSpPr>
        <p:grpSpPr>
          <a:xfrm>
            <a:off x="9372600" y="422636"/>
            <a:ext cx="327735" cy="859688"/>
            <a:chOff x="7707667" y="407465"/>
            <a:chExt cx="327735" cy="859688"/>
          </a:xfrm>
        </p:grpSpPr>
        <p:sp>
          <p:nvSpPr>
            <p:cNvPr id="34" name="순서도: 연결자 33">
              <a:extLst>
                <a:ext uri="{FF2B5EF4-FFF2-40B4-BE49-F238E27FC236}">
                  <a16:creationId xmlns="" xmlns:a16="http://schemas.microsoft.com/office/drawing/2014/main" id="{487349F4-9956-4B39-8337-1DCB7A82B075}"/>
                </a:ext>
              </a:extLst>
            </p:cNvPr>
            <p:cNvSpPr/>
            <p:nvPr/>
          </p:nvSpPr>
          <p:spPr>
            <a:xfrm>
              <a:off x="7707667" y="407465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순서도: 연결자 34">
              <a:extLst>
                <a:ext uri="{FF2B5EF4-FFF2-40B4-BE49-F238E27FC236}">
                  <a16:creationId xmlns="" xmlns:a16="http://schemas.microsoft.com/office/drawing/2014/main" id="{6C4BE7DA-6A17-45EC-A7E3-32CE4F16C688}"/>
                </a:ext>
              </a:extLst>
            </p:cNvPr>
            <p:cNvSpPr/>
            <p:nvPr/>
          </p:nvSpPr>
          <p:spPr>
            <a:xfrm>
              <a:off x="7707667" y="939418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87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609600" y="2045285"/>
            <a:ext cx="17109882" cy="5561426"/>
            <a:chOff x="609600" y="2045284"/>
            <a:chExt cx="17109882" cy="5561425"/>
          </a:xfrm>
        </p:grpSpPr>
        <p:pic>
          <p:nvPicPr>
            <p:cNvPr id="16" name="그림 15">
              <a:extLst>
                <a:ext uri="{FF2B5EF4-FFF2-40B4-BE49-F238E27FC236}">
                  <a16:creationId xmlns="" xmlns:a16="http://schemas.microsoft.com/office/drawing/2014/main" id="{DD0E3F0A-6E12-44E5-9EBF-9DE4CA7B4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20" y="6144829"/>
              <a:ext cx="2175538" cy="1450359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="" xmlns:a16="http://schemas.microsoft.com/office/drawing/2014/main" id="{587E8654-A3C9-4AE8-B391-02B3F9C2C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756" y="6143026"/>
              <a:ext cx="2181248" cy="1454166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="" xmlns:a16="http://schemas.microsoft.com/office/drawing/2014/main" id="{AA9EFC47-8474-4BB2-88CA-FDA308447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701" y="6133509"/>
              <a:ext cx="2209799" cy="1473200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="" xmlns:a16="http://schemas.microsoft.com/office/drawing/2014/main" id="{0613D543-5977-4002-942F-E50DF5DFD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6189" y="6133408"/>
              <a:ext cx="2209799" cy="147320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="" xmlns:a16="http://schemas.microsoft.com/office/drawing/2014/main" id="{1B06303C-1553-44A3-9EB8-ABF5A1F90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09683" y="6133408"/>
              <a:ext cx="2209799" cy="1473200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="" xmlns:a16="http://schemas.microsoft.com/office/drawing/2014/main" id="{250BC2C0-ABD7-42B3-BB51-1C0F74772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10168" y="4087386"/>
              <a:ext cx="2204090" cy="1469393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="" xmlns:a16="http://schemas.microsoft.com/office/drawing/2014/main" id="{310D0F72-BA07-4608-9B8C-DC98348E7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2045284"/>
              <a:ext cx="2209799" cy="147320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="" xmlns:a16="http://schemas.microsoft.com/office/drawing/2014/main" id="{E5371B55-148D-4ADD-8942-BE806B386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1579" y="2047188"/>
              <a:ext cx="2204089" cy="1469393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="" xmlns:a16="http://schemas.microsoft.com/office/drawing/2014/main" id="{7A93708D-1B02-42CF-BE2A-847CE9CD3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1002" y="2056631"/>
              <a:ext cx="2175538" cy="1450359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="" xmlns:a16="http://schemas.microsoft.com/office/drawing/2014/main" id="{8410BDD5-7295-45F7-8CFD-0EDB749EF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4100817"/>
              <a:ext cx="2175538" cy="1450359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="" xmlns:a16="http://schemas.microsoft.com/office/drawing/2014/main" id="{5E29880F-140E-49CA-94DA-C76B84AC8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028" y="4100817"/>
              <a:ext cx="2175538" cy="1450359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="" xmlns:a16="http://schemas.microsoft.com/office/drawing/2014/main" id="{04D2456D-8EB5-40B0-9F66-C9FC21ECA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6456" y="4100817"/>
              <a:ext cx="2175538" cy="1450359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="" xmlns:a16="http://schemas.microsoft.com/office/drawing/2014/main" id="{14E52EAF-EFCF-477B-AE21-037916DAD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884" y="4100817"/>
              <a:ext cx="2175538" cy="1450359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="" xmlns:a16="http://schemas.microsoft.com/office/drawing/2014/main" id="{1D719B7A-0765-497D-960F-5727E4883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3312" y="4100817"/>
              <a:ext cx="2175538" cy="1450359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="" xmlns:a16="http://schemas.microsoft.com/office/drawing/2014/main" id="{C352166F-86E8-4B37-B6B6-5EEF82488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26740" y="4087387"/>
              <a:ext cx="2204089" cy="1469393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="" xmlns:a16="http://schemas.microsoft.com/office/drawing/2014/main" id="{7027FB17-DF6E-4029-8F4F-8936A63ED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848" y="2056704"/>
              <a:ext cx="2175538" cy="1450359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="" xmlns:a16="http://schemas.microsoft.com/office/drawing/2014/main" id="{3E4E3C88-7E5D-4625-ADB1-4CB8A00FF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24443" y="2056805"/>
              <a:ext cx="2175539" cy="1450359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="" xmlns:a16="http://schemas.microsoft.com/office/drawing/2014/main" id="{E239CDA6-3336-4FAC-A6D7-C6402B4C7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3284" y="2056631"/>
              <a:ext cx="2175538" cy="1450359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="" xmlns:a16="http://schemas.microsoft.com/office/drawing/2014/main" id="{3850456C-1725-4AFB-A76A-F7A293D3B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884" y="2056631"/>
              <a:ext cx="2175538" cy="1450359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F668587-3536-4239-8E52-AC89010EA870}"/>
              </a:ext>
            </a:extLst>
          </p:cNvPr>
          <p:cNvSpPr txBox="1"/>
          <p:nvPr/>
        </p:nvSpPr>
        <p:spPr>
          <a:xfrm>
            <a:off x="609601" y="7759000"/>
            <a:ext cx="16776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에스코어 드림 8 Heavy"/>
                <a:ea typeface="에스코어 드림 8 Heavy" panose="020B0903030302020204"/>
              </a:rPr>
              <a:t>패션용품</a:t>
            </a:r>
            <a:r>
              <a:rPr lang="en-US" altLang="ko-KR" sz="2400" dirty="0">
                <a:latin typeface="에스코어 드림 8 Heavy"/>
                <a:ea typeface="에스코어 드림 8 Heavy" panose="020B0903030302020204"/>
              </a:rPr>
              <a:t>/</a:t>
            </a:r>
            <a:r>
              <a:rPr lang="ko-KR" altLang="en-US" sz="2400" dirty="0">
                <a:latin typeface="에스코어 드림 8 Heavy"/>
                <a:ea typeface="에스코어 드림 8 Heavy" panose="020B0903030302020204"/>
              </a:rPr>
              <a:t>액세서리 </a:t>
            </a:r>
            <a:r>
              <a:rPr lang="ko-KR" altLang="en-US" sz="2400" dirty="0" err="1">
                <a:latin typeface="에스코어 드림 8 Heavy"/>
                <a:ea typeface="에스코어 드림 8 Heavy" panose="020B0903030302020204"/>
              </a:rPr>
              <a:t>상품군</a:t>
            </a:r>
            <a:r>
              <a:rPr lang="en-US" altLang="ko-KR" sz="2400" dirty="0">
                <a:latin typeface="에스코어 드림 8 Heavy"/>
                <a:ea typeface="에스코어 드림 8 Heavy" panose="020B0903030302020204"/>
              </a:rPr>
              <a:t>, </a:t>
            </a:r>
            <a:r>
              <a:rPr lang="ko-KR" altLang="en-US" sz="2400" dirty="0">
                <a:latin typeface="에스코어 드림 8 Heavy"/>
                <a:ea typeface="에스코어 드림 8 Heavy" panose="020B0903030302020204"/>
              </a:rPr>
              <a:t>화장품 </a:t>
            </a:r>
            <a:r>
              <a:rPr lang="ko-KR" altLang="en-US" sz="2400" dirty="0" err="1">
                <a:latin typeface="에스코어 드림 8 Heavy"/>
                <a:ea typeface="에스코어 드림 8 Heavy" panose="020B0903030302020204"/>
              </a:rPr>
              <a:t>상품군은</a:t>
            </a:r>
            <a:r>
              <a:rPr lang="ko-KR" altLang="en-US" sz="2400" dirty="0">
                <a:latin typeface="에스코어 드림 8 Heavy"/>
                <a:ea typeface="에스코어 드림 8 Heavy" panose="020B0903030302020204"/>
              </a:rPr>
              <a:t> </a:t>
            </a:r>
            <a:r>
              <a:rPr lang="en-US" altLang="ko-KR" sz="2400" dirty="0">
                <a:latin typeface="에스코어 드림 8 Heavy"/>
                <a:ea typeface="에스코어 드림 8 Heavy" panose="020B0903030302020204"/>
              </a:rPr>
              <a:t>3</a:t>
            </a:r>
            <a:r>
              <a:rPr lang="ko-KR" altLang="en-US" sz="2400" dirty="0">
                <a:latin typeface="에스코어 드림 8 Heavy"/>
                <a:ea typeface="에스코어 드림 8 Heavy" panose="020B0903030302020204"/>
              </a:rPr>
              <a:t>월 </a:t>
            </a:r>
            <a:r>
              <a:rPr lang="ko-KR" altLang="en-US" sz="2400" dirty="0" err="1">
                <a:latin typeface="에스코어 드림 8 Heavy"/>
                <a:ea typeface="에스코어 드림 8 Heavy" panose="020B0903030302020204"/>
              </a:rPr>
              <a:t>급하락</a:t>
            </a:r>
            <a:r>
              <a:rPr lang="ko-KR" altLang="en-US" sz="2400" dirty="0">
                <a:latin typeface="에스코어 드림 8 Heavy"/>
                <a:ea typeface="에스코어 드림 8 Heavy" panose="020B0903030302020204"/>
              </a:rPr>
              <a:t> 이후 전년 대비 저조한 증감률에 머무름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7916510-708E-437E-9C7C-524160095160}"/>
              </a:ext>
            </a:extLst>
          </p:cNvPr>
          <p:cNvSpPr txBox="1"/>
          <p:nvPr/>
        </p:nvSpPr>
        <p:spPr>
          <a:xfrm>
            <a:off x="609601" y="8427667"/>
            <a:ext cx="16776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8 Heavy" panose="020B0903030302020204"/>
                <a:ea typeface="에스코어 드림 8 Heavy" panose="020B0903030302020204"/>
              </a:rPr>
              <a:t>여름철 조금 반등하는 모양새를 보였으나 연중 내내 전년도의 상승세에 근접하지 못하며 연 증감률 마이너스 기록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E767AE95-0F3F-454E-8373-AB820B8E802E}"/>
              </a:ext>
            </a:extLst>
          </p:cNvPr>
          <p:cNvCxnSpPr>
            <a:cxnSpLocks/>
          </p:cNvCxnSpPr>
          <p:nvPr/>
        </p:nvCxnSpPr>
        <p:spPr>
          <a:xfrm>
            <a:off x="0" y="858716"/>
            <a:ext cx="18288000" cy="0"/>
          </a:xfrm>
          <a:prstGeom prst="line">
            <a:avLst/>
          </a:prstGeom>
          <a:ln w="28575">
            <a:solidFill>
              <a:srgbClr val="4C50BB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텍스트 개체 틀 13">
            <a:extLst>
              <a:ext uri="{FF2B5EF4-FFF2-40B4-BE49-F238E27FC236}">
                <a16:creationId xmlns="" xmlns:a16="http://schemas.microsoft.com/office/drawing/2014/main" id="{8775B884-4B73-4665-B6FA-5DD71ACC2E8B}"/>
              </a:ext>
            </a:extLst>
          </p:cNvPr>
          <p:cNvSpPr txBox="1">
            <a:spLocks/>
          </p:cNvSpPr>
          <p:nvPr/>
        </p:nvSpPr>
        <p:spPr>
          <a:xfrm>
            <a:off x="152400" y="262391"/>
            <a:ext cx="11277600" cy="52387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eaLnBrk="0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z="3200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801" b="1" kern="0" dirty="0">
                <a:solidFill>
                  <a:srgbClr val="4C50BB"/>
                </a:solidFill>
                <a:latin typeface="메이플스토리" panose="02000300000000000000" pitchFamily="2" charset="-127"/>
                <a:ea typeface="Noto Sans CJK KR" panose="020B0500000000000000" pitchFamily="34" charset="-128"/>
              </a:rPr>
              <a:t>3-3</a:t>
            </a:r>
            <a:r>
              <a:rPr lang="en-US" altLang="ko-KR" sz="2801" b="1" kern="0" dirty="0"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.</a:t>
            </a:r>
            <a:r>
              <a:rPr lang="ko-KR" altLang="en-US" sz="2801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전년대비 거래량 최대 증가 </a:t>
            </a:r>
            <a:r>
              <a:rPr lang="ko-KR" altLang="en-US" sz="2801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상품군</a:t>
            </a:r>
            <a:r>
              <a:rPr lang="en-US" altLang="ko-KR" sz="2801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, </a:t>
            </a:r>
            <a:r>
              <a:rPr lang="ko-KR" altLang="en-US" sz="2801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감소 </a:t>
            </a:r>
            <a:r>
              <a:rPr lang="ko-KR" altLang="en-US" sz="2801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상품군</a:t>
            </a:r>
            <a:r>
              <a:rPr lang="ko-KR" altLang="en-US" sz="2801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파악</a:t>
            </a:r>
            <a:endParaRPr lang="ko-KR" altLang="ko-KR" sz="2801" kern="0" dirty="0">
              <a:solidFill>
                <a:srgbClr val="4C50BB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C19454BE-6FA0-4EAF-A5A0-98154BE6F989}"/>
              </a:ext>
            </a:extLst>
          </p:cNvPr>
          <p:cNvGrpSpPr/>
          <p:nvPr/>
        </p:nvGrpSpPr>
        <p:grpSpPr>
          <a:xfrm>
            <a:off x="1276133" y="3019327"/>
            <a:ext cx="327735" cy="859688"/>
            <a:chOff x="7707667" y="407465"/>
            <a:chExt cx="327735" cy="859688"/>
          </a:xfrm>
        </p:grpSpPr>
        <p:sp>
          <p:nvSpPr>
            <p:cNvPr id="25" name="순서도: 연결자 24">
              <a:extLst>
                <a:ext uri="{FF2B5EF4-FFF2-40B4-BE49-F238E27FC236}">
                  <a16:creationId xmlns="" xmlns:a16="http://schemas.microsoft.com/office/drawing/2014/main" id="{84D3D0DE-69F3-4BEB-A8D7-AAACE97B430E}"/>
                </a:ext>
              </a:extLst>
            </p:cNvPr>
            <p:cNvSpPr/>
            <p:nvPr/>
          </p:nvSpPr>
          <p:spPr>
            <a:xfrm>
              <a:off x="7707667" y="407465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연결자 25">
              <a:extLst>
                <a:ext uri="{FF2B5EF4-FFF2-40B4-BE49-F238E27FC236}">
                  <a16:creationId xmlns="" xmlns:a16="http://schemas.microsoft.com/office/drawing/2014/main" id="{9DE7B6D8-1EAA-4D46-98A3-7AF0619FBDE1}"/>
                </a:ext>
              </a:extLst>
            </p:cNvPr>
            <p:cNvSpPr/>
            <p:nvPr/>
          </p:nvSpPr>
          <p:spPr>
            <a:xfrm>
              <a:off x="7707667" y="939418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양쪽 모서리가 둥근 사각형 34">
            <a:extLst>
              <a:ext uri="{FF2B5EF4-FFF2-40B4-BE49-F238E27FC236}">
                <a16:creationId xmlns="" xmlns:a16="http://schemas.microsoft.com/office/drawing/2014/main" id="{98A682C1-6EA1-4B7D-B590-D566F8038A81}"/>
              </a:ext>
            </a:extLst>
          </p:cNvPr>
          <p:cNvSpPr/>
          <p:nvPr/>
        </p:nvSpPr>
        <p:spPr>
          <a:xfrm>
            <a:off x="16493339" y="475631"/>
            <a:ext cx="1774469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chemeClr val="bg1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1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소비예측</a:t>
            </a:r>
          </a:p>
        </p:txBody>
      </p:sp>
      <p:sp>
        <p:nvSpPr>
          <p:cNvPr id="23" name="양쪽 모서리가 둥근 사각형 34">
            <a:extLst>
              <a:ext uri="{FF2B5EF4-FFF2-40B4-BE49-F238E27FC236}">
                <a16:creationId xmlns="" xmlns:a16="http://schemas.microsoft.com/office/drawing/2014/main" id="{07C2A188-62BE-4CC7-A809-9DCC1B7247FF}"/>
              </a:ext>
            </a:extLst>
          </p:cNvPr>
          <p:cNvSpPr/>
          <p:nvPr/>
        </p:nvSpPr>
        <p:spPr>
          <a:xfrm>
            <a:off x="12944402" y="475254"/>
            <a:ext cx="1774469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rgbClr val="4C50BB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증감률 비교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1DA395D2-CB07-441D-A3D7-BDC3C96428A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2" y="2520000"/>
            <a:ext cx="7919999" cy="528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ADF80AB7-CEBC-4F24-8388-CF3474DFADA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2" y="2520000"/>
            <a:ext cx="7919999" cy="5280000"/>
          </a:xfrm>
          <a:prstGeom prst="rect">
            <a:avLst/>
          </a:prstGeom>
        </p:spPr>
      </p:pic>
      <p:sp>
        <p:nvSpPr>
          <p:cNvPr id="45" name="양쪽 모서리가 둥근 사각형 34">
            <a:extLst>
              <a:ext uri="{FF2B5EF4-FFF2-40B4-BE49-F238E27FC236}">
                <a16:creationId xmlns="" xmlns:a16="http://schemas.microsoft.com/office/drawing/2014/main" id="{994F437B-3EAF-4600-A3DE-97906D1077AF}"/>
              </a:ext>
            </a:extLst>
          </p:cNvPr>
          <p:cNvSpPr/>
          <p:nvPr/>
        </p:nvSpPr>
        <p:spPr>
          <a:xfrm>
            <a:off x="14733725" y="471489"/>
            <a:ext cx="1774469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chemeClr val="bg1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1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패턴도출</a:t>
            </a:r>
          </a:p>
        </p:txBody>
      </p:sp>
    </p:spTree>
    <p:extLst>
      <p:ext uri="{BB962C8B-B14F-4D97-AF65-F5344CB8AC3E}">
        <p14:creationId xmlns:p14="http://schemas.microsoft.com/office/powerpoint/2010/main" val="19085905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E876D3D-7436-48BC-B459-B2F3F8F2560E}"/>
              </a:ext>
            </a:extLst>
          </p:cNvPr>
          <p:cNvSpPr/>
          <p:nvPr/>
        </p:nvSpPr>
        <p:spPr>
          <a:xfrm>
            <a:off x="0" y="-7620"/>
            <a:ext cx="18288000" cy="10287000"/>
          </a:xfrm>
          <a:prstGeom prst="rect">
            <a:avLst/>
          </a:prstGeom>
          <a:solidFill>
            <a:srgbClr val="4C50BB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3104354" y="6200610"/>
            <a:ext cx="3459042" cy="77219"/>
            <a:chOff x="13104354" y="6200610"/>
            <a:chExt cx="3459042" cy="772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3104354" y="6200610"/>
              <a:ext cx="3459042" cy="7721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99E7D88-D584-427D-A91A-11E7DA336D51}"/>
              </a:ext>
            </a:extLst>
          </p:cNvPr>
          <p:cNvSpPr txBox="1"/>
          <p:nvPr/>
        </p:nvSpPr>
        <p:spPr>
          <a:xfrm>
            <a:off x="1295400" y="2123347"/>
            <a:ext cx="10134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패턴도출</a:t>
            </a:r>
            <a:endParaRPr lang="en-US" altLang="ko-KR" sz="9600" b="1" dirty="0">
              <a:ln>
                <a:solidFill>
                  <a:schemeClr val="tx1">
                    <a:alpha val="19000"/>
                  </a:schemeClr>
                </a:solidFill>
              </a:ln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4CB7D23-0255-4535-B1F0-36FA9F1576DB}"/>
              </a:ext>
            </a:extLst>
          </p:cNvPr>
          <p:cNvSpPr txBox="1"/>
          <p:nvPr/>
        </p:nvSpPr>
        <p:spPr>
          <a:xfrm>
            <a:off x="13411200" y="130822"/>
            <a:ext cx="7162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Bahnschrift" panose="020B0502040204020203" pitchFamily="34" charset="0"/>
                <a:ea typeface="Noto Sans Korean Bold" panose="020B0800000000000000" pitchFamily="34" charset="-127"/>
              </a:rPr>
              <a:t>04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66F0204-CAE5-4DCF-82DA-03BA4798BA1F}"/>
              </a:ext>
            </a:extLst>
          </p:cNvPr>
          <p:cNvSpPr txBox="1"/>
          <p:nvPr/>
        </p:nvSpPr>
        <p:spPr>
          <a:xfrm>
            <a:off x="1498223" y="1353906"/>
            <a:ext cx="716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PART.4	</a:t>
            </a:r>
          </a:p>
        </p:txBody>
      </p:sp>
      <p:grpSp>
        <p:nvGrpSpPr>
          <p:cNvPr id="11" name="그룹 1002">
            <a:extLst>
              <a:ext uri="{FF2B5EF4-FFF2-40B4-BE49-F238E27FC236}">
                <a16:creationId xmlns="" xmlns:a16="http://schemas.microsoft.com/office/drawing/2014/main" id="{8D6BF8DD-B832-461A-B3A1-3EDF887A0174}"/>
              </a:ext>
            </a:extLst>
          </p:cNvPr>
          <p:cNvGrpSpPr/>
          <p:nvPr/>
        </p:nvGrpSpPr>
        <p:grpSpPr>
          <a:xfrm>
            <a:off x="-330223" y="-569558"/>
            <a:ext cx="3388803" cy="3355932"/>
            <a:chOff x="13074845" y="-1224069"/>
            <a:chExt cx="3388803" cy="3355932"/>
          </a:xfrm>
        </p:grpSpPr>
        <p:pic>
          <p:nvPicPr>
            <p:cNvPr id="13" name="Object 5">
              <a:extLst>
                <a:ext uri="{FF2B5EF4-FFF2-40B4-BE49-F238E27FC236}">
                  <a16:creationId xmlns="" xmlns:a16="http://schemas.microsoft.com/office/drawing/2014/main" id="{F4E4A7D1-08FB-4E17-8BCA-286B83F49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5" name="그룹 1003">
            <a:extLst>
              <a:ext uri="{FF2B5EF4-FFF2-40B4-BE49-F238E27FC236}">
                <a16:creationId xmlns="" xmlns:a16="http://schemas.microsoft.com/office/drawing/2014/main" id="{96DAB5FD-4A57-4B6B-8883-3F5D7CDF76A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6" name="Object 8">
              <a:extLst>
                <a:ext uri="{FF2B5EF4-FFF2-40B4-BE49-F238E27FC236}">
                  <a16:creationId xmlns="" xmlns:a16="http://schemas.microsoft.com/office/drawing/2014/main" id="{CF46BCEB-A863-4306-AAF3-60724283E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="" xmlns:a16="http://schemas.microsoft.com/office/drawing/2014/main" id="{5544EFC5-0D7E-4552-88AC-3D234D641473}"/>
              </a:ext>
            </a:extLst>
          </p:cNvPr>
          <p:cNvGrpSpPr/>
          <p:nvPr/>
        </p:nvGrpSpPr>
        <p:grpSpPr>
          <a:xfrm>
            <a:off x="-939630" y="6248810"/>
            <a:ext cx="4652881" cy="4607748"/>
            <a:chOff x="14137208" y="6930045"/>
            <a:chExt cx="4652881" cy="4607748"/>
          </a:xfrm>
        </p:grpSpPr>
        <p:pic>
          <p:nvPicPr>
            <p:cNvPr id="18" name="Object 11">
              <a:extLst>
                <a:ext uri="{FF2B5EF4-FFF2-40B4-BE49-F238E27FC236}">
                  <a16:creationId xmlns="" xmlns:a16="http://schemas.microsoft.com/office/drawing/2014/main" id="{9102DCC4-06F6-444A-BCAA-BE5E5ED63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F7C17F8-7329-4A3F-935D-41306AB5436A}"/>
              </a:ext>
            </a:extLst>
          </p:cNvPr>
          <p:cNvSpPr txBox="1"/>
          <p:nvPr/>
        </p:nvSpPr>
        <p:spPr>
          <a:xfrm>
            <a:off x="11277600" y="6591300"/>
            <a:ext cx="5381684" cy="182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상관분석을 통한 패턴도출</a:t>
            </a:r>
            <a:endParaRPr lang="en-US" altLang="ko-KR" sz="2800" b="1" dirty="0">
              <a:ln>
                <a:solidFill>
                  <a:schemeClr val="tx1">
                    <a:alpha val="19000"/>
                  </a:schemeClr>
                </a:solidFill>
              </a:ln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r">
              <a:lnSpc>
                <a:spcPct val="140000"/>
              </a:lnSpc>
            </a:pP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</a:t>
            </a:r>
          </a:p>
          <a:p>
            <a:pPr algn="r">
              <a:lnSpc>
                <a:spcPct val="140000"/>
              </a:lnSpc>
            </a:pPr>
            <a:endParaRPr lang="en-US" altLang="ko-KR" sz="2800" b="1" dirty="0">
              <a:ln>
                <a:solidFill>
                  <a:schemeClr val="tx1">
                    <a:alpha val="19000"/>
                  </a:schemeClr>
                </a:solidFill>
              </a:ln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88183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23837160-69D9-40D5-A23C-666FEA0B474C}"/>
              </a:ext>
            </a:extLst>
          </p:cNvPr>
          <p:cNvCxnSpPr>
            <a:cxnSpLocks/>
          </p:cNvCxnSpPr>
          <p:nvPr/>
        </p:nvCxnSpPr>
        <p:spPr>
          <a:xfrm>
            <a:off x="0" y="858716"/>
            <a:ext cx="18288000" cy="0"/>
          </a:xfrm>
          <a:prstGeom prst="line">
            <a:avLst/>
          </a:prstGeom>
          <a:ln w="28575">
            <a:solidFill>
              <a:srgbClr val="4C50BB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텍스트 개체 틀 13">
            <a:extLst>
              <a:ext uri="{FF2B5EF4-FFF2-40B4-BE49-F238E27FC236}">
                <a16:creationId xmlns="" xmlns:a16="http://schemas.microsoft.com/office/drawing/2014/main" id="{1AC96BC8-3B6B-4354-AC12-B5AD16B2A05E}"/>
              </a:ext>
            </a:extLst>
          </p:cNvPr>
          <p:cNvSpPr txBox="1">
            <a:spLocks/>
          </p:cNvSpPr>
          <p:nvPr/>
        </p:nvSpPr>
        <p:spPr>
          <a:xfrm>
            <a:off x="152400" y="262391"/>
            <a:ext cx="11277600" cy="52387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eaLnBrk="0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z="3200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801" b="1" kern="0" dirty="0">
                <a:solidFill>
                  <a:srgbClr val="4C50BB"/>
                </a:solidFill>
                <a:latin typeface="메이플스토리" panose="02000300000000000000" pitchFamily="2" charset="-127"/>
                <a:ea typeface="Noto Sans CJK KR" panose="020B0500000000000000" pitchFamily="34" charset="-128"/>
              </a:rPr>
              <a:t>4</a:t>
            </a:r>
            <a:r>
              <a:rPr lang="en-US" altLang="ko-KR" sz="2801" b="1" kern="0" dirty="0"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. </a:t>
            </a:r>
            <a:r>
              <a:rPr lang="ko-KR" altLang="en-US" sz="2801" b="1" kern="0" dirty="0"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상관분석을 통한 패턴도출</a:t>
            </a:r>
            <a:r>
              <a:rPr lang="ko-KR" altLang="en-US" sz="2801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</a:t>
            </a:r>
            <a:endParaRPr lang="ko-KR" altLang="en-US" sz="2801" kern="0" dirty="0">
              <a:solidFill>
                <a:srgbClr val="4C50BB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14" name="양쪽 모서리가 둥근 사각형 34">
            <a:extLst>
              <a:ext uri="{FF2B5EF4-FFF2-40B4-BE49-F238E27FC236}">
                <a16:creationId xmlns="" xmlns:a16="http://schemas.microsoft.com/office/drawing/2014/main" id="{994F437B-3EAF-4600-A3DE-97906D1077AF}"/>
              </a:ext>
            </a:extLst>
          </p:cNvPr>
          <p:cNvSpPr/>
          <p:nvPr/>
        </p:nvSpPr>
        <p:spPr>
          <a:xfrm>
            <a:off x="12944402" y="475254"/>
            <a:ext cx="1774469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chemeClr val="bg1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1" dirty="0" smtClean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증감률 비교</a:t>
            </a:r>
            <a:endParaRPr lang="ko-KR" altLang="en-US" sz="1601" dirty="0">
              <a:solidFill>
                <a:schemeClr val="tx1"/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23C47FAD-E5C5-41B0-A533-8CDAC5F4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2" y="1714501"/>
            <a:ext cx="7120295" cy="4542569"/>
          </a:xfrm>
          <a:prstGeom prst="rect">
            <a:avLst/>
          </a:prstGeom>
        </p:spPr>
      </p:pic>
      <p:pic>
        <p:nvPicPr>
          <p:cNvPr id="17" name="그림 16" descr="테이블이(가) 표시된 사진&#10;&#10;자동 생성된 설명">
            <a:extLst>
              <a:ext uri="{FF2B5EF4-FFF2-40B4-BE49-F238E27FC236}">
                <a16:creationId xmlns="" xmlns:a16="http://schemas.microsoft.com/office/drawing/2014/main" id="{879208F4-1DEF-401A-BF16-853E227ED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774" y="1563745"/>
            <a:ext cx="5037296" cy="484408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2DCF3CC6-C74F-4364-91AE-CFA98D40EAB9}"/>
              </a:ext>
            </a:extLst>
          </p:cNvPr>
          <p:cNvSpPr txBox="1"/>
          <p:nvPr/>
        </p:nvSpPr>
        <p:spPr>
          <a:xfrm>
            <a:off x="10844905" y="6408390"/>
            <a:ext cx="3068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에스코어 드림 8 Heavy"/>
              </a:rPr>
              <a:t>&lt;</a:t>
            </a:r>
            <a:r>
              <a:rPr lang="ko-KR" altLang="en-US" sz="2000" dirty="0">
                <a:latin typeface="에스코어 드림 8 Heavy"/>
              </a:rPr>
              <a:t>각 변수간 상관분석표 </a:t>
            </a:r>
            <a:r>
              <a:rPr lang="en-US" altLang="ko-KR" sz="2000" dirty="0">
                <a:latin typeface="에스코어 드림 8 Heavy"/>
              </a:rPr>
              <a:t>&gt;</a:t>
            </a:r>
            <a:endParaRPr lang="ko-KR" altLang="en-US" sz="2000" dirty="0">
              <a:latin typeface="에스코어 드림 8 Heavy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07F2AB5-87CE-4D7D-BBF3-07C78939FF74}"/>
              </a:ext>
            </a:extLst>
          </p:cNvPr>
          <p:cNvSpPr txBox="1"/>
          <p:nvPr/>
        </p:nvSpPr>
        <p:spPr>
          <a:xfrm>
            <a:off x="2128920" y="640839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에스코어 드림 8 Heavy"/>
              </a:rPr>
              <a:t>&lt;</a:t>
            </a:r>
            <a:r>
              <a:rPr lang="ko-KR" altLang="en-US" sz="2000" dirty="0">
                <a:latin typeface="에스코어 드림 8 Heavy"/>
              </a:rPr>
              <a:t>상관계수 </a:t>
            </a:r>
            <a:r>
              <a:rPr lang="ko-KR" altLang="en-US" sz="2000" dirty="0" err="1">
                <a:latin typeface="에스코어 드림 8 Heavy"/>
              </a:rPr>
              <a:t>도출을위한</a:t>
            </a:r>
            <a:r>
              <a:rPr lang="ko-KR" altLang="en-US" sz="2000" dirty="0">
                <a:latin typeface="에스코어 드림 8 Heavy"/>
              </a:rPr>
              <a:t> 변수</a:t>
            </a:r>
            <a:r>
              <a:rPr lang="en-US" altLang="ko-KR" sz="2000" dirty="0">
                <a:latin typeface="에스코어 드림 8 Heavy"/>
              </a:rPr>
              <a:t>&gt;</a:t>
            </a:r>
            <a:endParaRPr lang="ko-KR" altLang="en-US" sz="2000" dirty="0">
              <a:latin typeface="에스코어 드림 8 Heavy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AFBE913-4749-4FE4-9E27-FFA654C9A225}"/>
              </a:ext>
            </a:extLst>
          </p:cNvPr>
          <p:cNvSpPr txBox="1"/>
          <p:nvPr/>
        </p:nvSpPr>
        <p:spPr>
          <a:xfrm>
            <a:off x="2467774" y="7225512"/>
            <a:ext cx="1166537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>
                <a:latin typeface="에스코어 드림 8 Heavy"/>
                <a:ea typeface="나눔고딕" panose="020D0604000000000000" pitchFamily="50" charset="-127"/>
              </a:rPr>
              <a:t>ㆍ독립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 변수 </a:t>
            </a:r>
            <a:r>
              <a:rPr lang="en-US" altLang="ko-KR" sz="2400" dirty="0">
                <a:latin typeface="에스코어 드림 8 Heavy"/>
                <a:ea typeface="나눔고딕" panose="020D0604000000000000" pitchFamily="50" charset="-127"/>
              </a:rPr>
              <a:t>: 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코로나 </a:t>
            </a:r>
            <a:r>
              <a:rPr lang="ko-KR" altLang="en-US" sz="2400" dirty="0" err="1">
                <a:latin typeface="에스코어 드림 8 Heavy"/>
                <a:ea typeface="나눔고딕" panose="020D0604000000000000" pitchFamily="50" charset="-127"/>
              </a:rPr>
              <a:t>확진자수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 </a:t>
            </a:r>
            <a:r>
              <a:rPr lang="en-US" altLang="ko-KR" sz="2400" dirty="0">
                <a:latin typeface="에스코어 드림 8 Heavy"/>
                <a:ea typeface="나눔고딕" panose="020D0604000000000000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에스코어 드림 8 Heavy"/>
                <a:ea typeface="나눔고딕" panose="020D0604000000000000" pitchFamily="50" charset="-127"/>
              </a:rPr>
              <a:t>   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종속 변수 </a:t>
            </a:r>
            <a:r>
              <a:rPr lang="en-US" altLang="ko-KR" sz="2400" dirty="0">
                <a:latin typeface="에스코어 드림 8 Heavy"/>
                <a:ea typeface="나눔고딕" panose="020D0604000000000000" pitchFamily="50" charset="-127"/>
              </a:rPr>
              <a:t>: 2020</a:t>
            </a:r>
            <a:r>
              <a:rPr lang="ko-KR" altLang="en-US" sz="2400" dirty="0" err="1">
                <a:latin typeface="에스코어 드림 8 Heavy"/>
                <a:ea typeface="나눔고딕" panose="020D0604000000000000" pitchFamily="50" charset="-127"/>
              </a:rPr>
              <a:t>ㆍ</a:t>
            </a:r>
            <a:r>
              <a:rPr lang="en-US" altLang="ko-KR" sz="2400" dirty="0">
                <a:latin typeface="에스코어 드림 8 Heavy"/>
                <a:ea typeface="나눔고딕" panose="020D0604000000000000" pitchFamily="50" charset="-127"/>
              </a:rPr>
              <a:t>2021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거래액</a:t>
            </a:r>
            <a:r>
              <a:rPr lang="en-US" altLang="ko-KR" sz="2400" dirty="0">
                <a:latin typeface="에스코어 드림 8 Heavy"/>
                <a:ea typeface="나눔고딕" panose="020D0604000000000000" pitchFamily="50" charset="-127"/>
              </a:rPr>
              <a:t>, 2020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년 거래 </a:t>
            </a:r>
            <a:r>
              <a:rPr lang="ko-KR" altLang="en-US" sz="2400" dirty="0" err="1">
                <a:latin typeface="에스코어 드림 8 Heavy"/>
                <a:ea typeface="나눔고딕" panose="020D0604000000000000" pitchFamily="50" charset="-127"/>
              </a:rPr>
              <a:t>증감율</a:t>
            </a:r>
            <a:r>
              <a:rPr lang="en-US" altLang="ko-KR" sz="2400" dirty="0">
                <a:latin typeface="에스코어 드림 8 Heavy"/>
                <a:ea typeface="나눔고딕" panose="020D0604000000000000" pitchFamily="50" charset="-127"/>
              </a:rPr>
              <a:t>,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 최대</a:t>
            </a:r>
            <a:r>
              <a:rPr lang="en-US" altLang="ko-KR" sz="2400" dirty="0">
                <a:latin typeface="에스코어 드림 8 Heavy"/>
                <a:ea typeface="나눔고딕" panose="020D0604000000000000" pitchFamily="50" charset="-127"/>
              </a:rPr>
              <a:t>,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최저상품군</a:t>
            </a:r>
            <a:endParaRPr lang="en-US" altLang="ko-KR" sz="2400" dirty="0">
              <a:latin typeface="에스코어 드림 8 Heavy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에스코어 드림 8 Heavy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err="1">
                <a:latin typeface="에스코어 드림 8 Heavy"/>
                <a:ea typeface="나눔고딕" panose="020D0604000000000000" pitchFamily="50" charset="-127"/>
              </a:rPr>
              <a:t>ㆍ코로나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 </a:t>
            </a:r>
            <a:r>
              <a:rPr lang="ko-KR" altLang="en-US" sz="2400" dirty="0" err="1">
                <a:latin typeface="에스코어 드림 8 Heavy"/>
                <a:ea typeface="나눔고딕" panose="020D0604000000000000" pitchFamily="50" charset="-127"/>
              </a:rPr>
              <a:t>확진자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 수와  </a:t>
            </a:r>
            <a:r>
              <a:rPr lang="en-US" altLang="ko-KR" sz="2400" dirty="0">
                <a:latin typeface="에스코어 드림 8 Heavy"/>
                <a:ea typeface="나눔고딕" panose="020D0604000000000000" pitchFamily="50" charset="-127"/>
              </a:rPr>
              <a:t>2020,2021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매출의 상관계수는 각각 </a:t>
            </a:r>
            <a:r>
              <a:rPr lang="en-US" altLang="ko-KR" sz="2400" dirty="0">
                <a:latin typeface="에스코어 드림 8 Heavy"/>
                <a:ea typeface="나눔고딕" panose="020D0604000000000000" pitchFamily="50" charset="-127"/>
              </a:rPr>
              <a:t>0.63 , 0.79</a:t>
            </a:r>
          </a:p>
          <a:p>
            <a:pPr>
              <a:lnSpc>
                <a:spcPct val="150000"/>
              </a:lnSpc>
            </a:pPr>
            <a:r>
              <a:rPr lang="ko-KR" altLang="en-US" sz="2400" dirty="0" err="1">
                <a:latin typeface="에스코어 드림 8 Heavy"/>
                <a:ea typeface="나눔고딕" panose="020D0604000000000000" pitchFamily="50" charset="-127"/>
              </a:rPr>
              <a:t>ㆍ</a:t>
            </a:r>
            <a:r>
              <a:rPr lang="en-US" altLang="ko-KR" sz="2400" dirty="0">
                <a:latin typeface="에스코어 드림 8 Heavy"/>
                <a:ea typeface="나눔고딕" panose="020D0604000000000000" pitchFamily="50" charset="-127"/>
              </a:rPr>
              <a:t>2020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년 </a:t>
            </a:r>
            <a:r>
              <a:rPr lang="ko-KR" altLang="en-US" sz="2400" dirty="0" err="1">
                <a:latin typeface="에스코어 드림 8 Heavy"/>
                <a:ea typeface="나눔고딕" panose="020D0604000000000000" pitchFamily="50" charset="-127"/>
              </a:rPr>
              <a:t>상품군별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 </a:t>
            </a:r>
            <a:r>
              <a:rPr lang="ko-KR" altLang="en-US" sz="2400" dirty="0" err="1">
                <a:latin typeface="에스코어 드림 8 Heavy"/>
                <a:ea typeface="나눔고딕" panose="020D0604000000000000" pitchFamily="50" charset="-127"/>
              </a:rPr>
              <a:t>최대최소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 </a:t>
            </a:r>
            <a:r>
              <a:rPr lang="ko-KR" altLang="en-US" sz="2400" dirty="0" err="1">
                <a:latin typeface="에스코어 드림 8 Heavy"/>
                <a:ea typeface="나눔고딕" panose="020D0604000000000000" pitchFamily="50" charset="-127"/>
              </a:rPr>
              <a:t>거래율인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 농수산물</a:t>
            </a:r>
            <a:r>
              <a:rPr lang="en-US" altLang="ko-KR" sz="2400" dirty="0">
                <a:latin typeface="에스코어 드림 8 Heavy"/>
                <a:ea typeface="나눔고딕" panose="020D0604000000000000" pitchFamily="50" charset="-127"/>
              </a:rPr>
              <a:t>,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문화 상품군의 상관계수는 </a:t>
            </a:r>
            <a:r>
              <a:rPr lang="en-US" altLang="ko-KR" sz="2400" dirty="0">
                <a:latin typeface="에스코어 드림 8 Heavy"/>
                <a:ea typeface="나눔고딕" panose="020D0604000000000000" pitchFamily="50" charset="-127"/>
              </a:rPr>
              <a:t>0.5 , -0.53</a:t>
            </a:r>
            <a:endParaRPr lang="ko-KR" altLang="en-US" sz="2400" dirty="0">
              <a:latin typeface="에스코어 드림 8 Heavy"/>
              <a:ea typeface="나눔고딕" panose="020D0604000000000000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C7EEEE49-B5F9-4E37-B7F2-80467F332694}"/>
              </a:ext>
            </a:extLst>
          </p:cNvPr>
          <p:cNvGrpSpPr/>
          <p:nvPr/>
        </p:nvGrpSpPr>
        <p:grpSpPr>
          <a:xfrm>
            <a:off x="1801185" y="1714501"/>
            <a:ext cx="327735" cy="859688"/>
            <a:chOff x="7707667" y="407465"/>
            <a:chExt cx="327735" cy="859688"/>
          </a:xfrm>
        </p:grpSpPr>
        <p:sp>
          <p:nvSpPr>
            <p:cNvPr id="22" name="순서도: 연결자 21">
              <a:extLst>
                <a:ext uri="{FF2B5EF4-FFF2-40B4-BE49-F238E27FC236}">
                  <a16:creationId xmlns="" xmlns:a16="http://schemas.microsoft.com/office/drawing/2014/main" id="{1676AE13-F810-40B6-9714-4FF4AA64D451}"/>
                </a:ext>
              </a:extLst>
            </p:cNvPr>
            <p:cNvSpPr/>
            <p:nvPr/>
          </p:nvSpPr>
          <p:spPr>
            <a:xfrm>
              <a:off x="7707667" y="407465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연결자 22">
              <a:extLst>
                <a:ext uri="{FF2B5EF4-FFF2-40B4-BE49-F238E27FC236}">
                  <a16:creationId xmlns="" xmlns:a16="http://schemas.microsoft.com/office/drawing/2014/main" id="{1DC4D7E1-626D-477F-88E4-226DF94CC12B}"/>
                </a:ext>
              </a:extLst>
            </p:cNvPr>
            <p:cNvSpPr/>
            <p:nvPr/>
          </p:nvSpPr>
          <p:spPr>
            <a:xfrm>
              <a:off x="7707667" y="939418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양쪽 모서리가 둥근 사각형 34">
            <a:extLst>
              <a:ext uri="{FF2B5EF4-FFF2-40B4-BE49-F238E27FC236}">
                <a16:creationId xmlns="" xmlns:a16="http://schemas.microsoft.com/office/drawing/2014/main" id="{98A682C1-6EA1-4B7D-B590-D566F8038A81}"/>
              </a:ext>
            </a:extLst>
          </p:cNvPr>
          <p:cNvSpPr/>
          <p:nvPr/>
        </p:nvSpPr>
        <p:spPr>
          <a:xfrm>
            <a:off x="16493339" y="475631"/>
            <a:ext cx="1774469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chemeClr val="bg1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1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소비예측</a:t>
            </a:r>
          </a:p>
        </p:txBody>
      </p:sp>
      <p:sp>
        <p:nvSpPr>
          <p:cNvPr id="24" name="양쪽 모서리가 둥근 사각형 34">
            <a:extLst>
              <a:ext uri="{FF2B5EF4-FFF2-40B4-BE49-F238E27FC236}">
                <a16:creationId xmlns="" xmlns:a16="http://schemas.microsoft.com/office/drawing/2014/main" id="{DFE83B99-8D74-4B06-AC04-C2A663484B4F}"/>
              </a:ext>
            </a:extLst>
          </p:cNvPr>
          <p:cNvSpPr/>
          <p:nvPr/>
        </p:nvSpPr>
        <p:spPr>
          <a:xfrm>
            <a:off x="14718871" y="475253"/>
            <a:ext cx="1774469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rgbClr val="4C50BB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패턴도출</a:t>
            </a:r>
          </a:p>
        </p:txBody>
      </p:sp>
    </p:spTree>
    <p:extLst>
      <p:ext uri="{BB962C8B-B14F-4D97-AF65-F5344CB8AC3E}">
        <p14:creationId xmlns:p14="http://schemas.microsoft.com/office/powerpoint/2010/main" val="13773965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E876D3D-7436-48BC-B459-B2F3F8F2560E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4C50BB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3104354" y="6200610"/>
            <a:ext cx="3459042" cy="77219"/>
            <a:chOff x="13104354" y="6200610"/>
            <a:chExt cx="3459042" cy="772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3104354" y="6200610"/>
              <a:ext cx="3459042" cy="7721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99E7D88-D584-427D-A91A-11E7DA336D51}"/>
              </a:ext>
            </a:extLst>
          </p:cNvPr>
          <p:cNvSpPr txBox="1"/>
          <p:nvPr/>
        </p:nvSpPr>
        <p:spPr>
          <a:xfrm>
            <a:off x="1295400" y="2123347"/>
            <a:ext cx="10134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프로젝트 소개</a:t>
            </a:r>
            <a:endParaRPr lang="en-US" altLang="ko-KR" sz="9600" b="1" dirty="0">
              <a:ln>
                <a:solidFill>
                  <a:schemeClr val="tx1">
                    <a:alpha val="19000"/>
                  </a:schemeClr>
                </a:solidFill>
              </a:ln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0D87467-E6F5-4A61-B16D-36BE0AD80012}"/>
              </a:ext>
            </a:extLst>
          </p:cNvPr>
          <p:cNvSpPr txBox="1"/>
          <p:nvPr/>
        </p:nvSpPr>
        <p:spPr>
          <a:xfrm>
            <a:off x="8661023" y="6591300"/>
            <a:ext cx="79982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프로젝트 수행 목표 및 진행방법</a:t>
            </a:r>
            <a:endParaRPr lang="en-US" altLang="ko-KR" sz="2800" b="1" dirty="0">
              <a:ln>
                <a:solidFill>
                  <a:schemeClr val="tx1">
                    <a:alpha val="19000"/>
                  </a:schemeClr>
                </a:solidFill>
              </a:ln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r">
              <a:lnSpc>
                <a:spcPct val="150000"/>
              </a:lnSpc>
            </a:pPr>
            <a:endParaRPr lang="en-US" altLang="ko-KR" sz="2800" b="1" dirty="0">
              <a:ln>
                <a:solidFill>
                  <a:schemeClr val="tx1">
                    <a:alpha val="19000"/>
                  </a:schemeClr>
                </a:solidFill>
              </a:ln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수집 </a:t>
            </a:r>
            <a:r>
              <a:rPr lang="en-US" altLang="ko-KR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1</a:t>
            </a:r>
            <a:r>
              <a:rPr lang="en-US" altLang="ko-KR" sz="2800" b="1" dirty="0" smtClean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r>
              <a:rPr lang="ko-KR" altLang="en-US" sz="2800" b="1" dirty="0" smtClean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</a:t>
            </a:r>
            <a:r>
              <a:rPr lang="en-US" altLang="ko-KR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19 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월별 누적 </a:t>
            </a:r>
            <a:r>
              <a:rPr lang="ko-KR" altLang="en-US" sz="2800" b="1" dirty="0" err="1" smtClean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확진자</a:t>
            </a:r>
            <a:r>
              <a:rPr lang="ko-KR" altLang="en-US" sz="2800" b="1" dirty="0" smtClean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파악</a:t>
            </a:r>
            <a:endParaRPr lang="en-US" altLang="ko-KR" sz="2800" b="1" dirty="0">
              <a:ln>
                <a:solidFill>
                  <a:schemeClr val="tx1">
                    <a:alpha val="19000"/>
                  </a:schemeClr>
                </a:solidFill>
              </a:ln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2. 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전자상거래 거래액</a:t>
            </a:r>
            <a:endParaRPr lang="en-US" altLang="ko-KR" sz="2800" b="1" dirty="0">
              <a:ln>
                <a:solidFill>
                  <a:schemeClr val="tx1">
                    <a:alpha val="19000"/>
                  </a:schemeClr>
                </a:solidFill>
              </a:ln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4CB7D23-0255-4535-B1F0-36FA9F1576DB}"/>
              </a:ext>
            </a:extLst>
          </p:cNvPr>
          <p:cNvSpPr txBox="1"/>
          <p:nvPr/>
        </p:nvSpPr>
        <p:spPr>
          <a:xfrm>
            <a:off x="13411200" y="130822"/>
            <a:ext cx="7162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Bahnschrift" panose="020B0502040204020203" pitchFamily="34" charset="0"/>
                <a:ea typeface="Noto Sans Korean Bold" panose="020B0800000000000000" pitchFamily="34" charset="-127"/>
              </a:rPr>
              <a:t>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66F0204-CAE5-4DCF-82DA-03BA4798BA1F}"/>
              </a:ext>
            </a:extLst>
          </p:cNvPr>
          <p:cNvSpPr txBox="1"/>
          <p:nvPr/>
        </p:nvSpPr>
        <p:spPr>
          <a:xfrm>
            <a:off x="1498223" y="1353906"/>
            <a:ext cx="716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PART.2</a:t>
            </a:r>
          </a:p>
        </p:txBody>
      </p:sp>
      <p:grpSp>
        <p:nvGrpSpPr>
          <p:cNvPr id="11" name="그룹 1002">
            <a:extLst>
              <a:ext uri="{FF2B5EF4-FFF2-40B4-BE49-F238E27FC236}">
                <a16:creationId xmlns="" xmlns:a16="http://schemas.microsoft.com/office/drawing/2014/main" id="{8D6BF8DD-B832-461A-B3A1-3EDF887A0174}"/>
              </a:ext>
            </a:extLst>
          </p:cNvPr>
          <p:cNvGrpSpPr/>
          <p:nvPr/>
        </p:nvGrpSpPr>
        <p:grpSpPr>
          <a:xfrm>
            <a:off x="-330223" y="-569558"/>
            <a:ext cx="3388803" cy="3355932"/>
            <a:chOff x="13074845" y="-1224069"/>
            <a:chExt cx="3388803" cy="3355932"/>
          </a:xfrm>
        </p:grpSpPr>
        <p:pic>
          <p:nvPicPr>
            <p:cNvPr id="13" name="Object 5">
              <a:extLst>
                <a:ext uri="{FF2B5EF4-FFF2-40B4-BE49-F238E27FC236}">
                  <a16:creationId xmlns="" xmlns:a16="http://schemas.microsoft.com/office/drawing/2014/main" id="{F4E4A7D1-08FB-4E17-8BCA-286B83F49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5" name="그룹 1003">
            <a:extLst>
              <a:ext uri="{FF2B5EF4-FFF2-40B4-BE49-F238E27FC236}">
                <a16:creationId xmlns="" xmlns:a16="http://schemas.microsoft.com/office/drawing/2014/main" id="{96DAB5FD-4A57-4B6B-8883-3F5D7CDF76A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6" name="Object 8">
              <a:extLst>
                <a:ext uri="{FF2B5EF4-FFF2-40B4-BE49-F238E27FC236}">
                  <a16:creationId xmlns="" xmlns:a16="http://schemas.microsoft.com/office/drawing/2014/main" id="{CF46BCEB-A863-4306-AAF3-60724283E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="" xmlns:a16="http://schemas.microsoft.com/office/drawing/2014/main" id="{5544EFC5-0D7E-4552-88AC-3D234D641473}"/>
              </a:ext>
            </a:extLst>
          </p:cNvPr>
          <p:cNvGrpSpPr/>
          <p:nvPr/>
        </p:nvGrpSpPr>
        <p:grpSpPr>
          <a:xfrm>
            <a:off x="-939630" y="6248810"/>
            <a:ext cx="4652881" cy="4607748"/>
            <a:chOff x="14137208" y="6930045"/>
            <a:chExt cx="4652881" cy="4607748"/>
          </a:xfrm>
        </p:grpSpPr>
        <p:pic>
          <p:nvPicPr>
            <p:cNvPr id="18" name="Object 11">
              <a:extLst>
                <a:ext uri="{FF2B5EF4-FFF2-40B4-BE49-F238E27FC236}">
                  <a16:creationId xmlns="" xmlns:a16="http://schemas.microsoft.com/office/drawing/2014/main" id="{9102DCC4-06F6-444A-BCAA-BE5E5ED63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74468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E876D3D-7436-48BC-B459-B2F3F8F2560E}"/>
              </a:ext>
            </a:extLst>
          </p:cNvPr>
          <p:cNvSpPr/>
          <p:nvPr/>
        </p:nvSpPr>
        <p:spPr>
          <a:xfrm>
            <a:off x="-15240" y="-38100"/>
            <a:ext cx="18288000" cy="10287000"/>
          </a:xfrm>
          <a:prstGeom prst="rect">
            <a:avLst/>
          </a:prstGeom>
          <a:solidFill>
            <a:srgbClr val="4C50BB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3104354" y="6200610"/>
            <a:ext cx="3459042" cy="77219"/>
            <a:chOff x="13104354" y="6200610"/>
            <a:chExt cx="3459042" cy="772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3104354" y="6200610"/>
              <a:ext cx="3459042" cy="7721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99E7D88-D584-427D-A91A-11E7DA336D51}"/>
              </a:ext>
            </a:extLst>
          </p:cNvPr>
          <p:cNvSpPr txBox="1"/>
          <p:nvPr/>
        </p:nvSpPr>
        <p:spPr>
          <a:xfrm>
            <a:off x="1295400" y="2123347"/>
            <a:ext cx="10134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인사이트 발견</a:t>
            </a:r>
            <a:endParaRPr lang="en-US" altLang="ko-KR" sz="9600" b="1" dirty="0">
              <a:ln>
                <a:solidFill>
                  <a:schemeClr val="tx1">
                    <a:alpha val="19000"/>
                  </a:schemeClr>
                </a:solidFill>
              </a:ln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4CB7D23-0255-4535-B1F0-36FA9F1576DB}"/>
              </a:ext>
            </a:extLst>
          </p:cNvPr>
          <p:cNvSpPr txBox="1"/>
          <p:nvPr/>
        </p:nvSpPr>
        <p:spPr>
          <a:xfrm>
            <a:off x="13411200" y="130822"/>
            <a:ext cx="7162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Bahnschrift" panose="020B0502040204020203" pitchFamily="34" charset="0"/>
                <a:ea typeface="Noto Sans Korean Bold" panose="020B0800000000000000" pitchFamily="34" charset="-127"/>
              </a:rPr>
              <a:t>05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66F0204-CAE5-4DCF-82DA-03BA4798BA1F}"/>
              </a:ext>
            </a:extLst>
          </p:cNvPr>
          <p:cNvSpPr txBox="1"/>
          <p:nvPr/>
        </p:nvSpPr>
        <p:spPr>
          <a:xfrm>
            <a:off x="1498223" y="1353906"/>
            <a:ext cx="716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PART.5	</a:t>
            </a:r>
          </a:p>
        </p:txBody>
      </p:sp>
      <p:grpSp>
        <p:nvGrpSpPr>
          <p:cNvPr id="11" name="그룹 1002">
            <a:extLst>
              <a:ext uri="{FF2B5EF4-FFF2-40B4-BE49-F238E27FC236}">
                <a16:creationId xmlns="" xmlns:a16="http://schemas.microsoft.com/office/drawing/2014/main" id="{8D6BF8DD-B832-461A-B3A1-3EDF887A0174}"/>
              </a:ext>
            </a:extLst>
          </p:cNvPr>
          <p:cNvGrpSpPr/>
          <p:nvPr/>
        </p:nvGrpSpPr>
        <p:grpSpPr>
          <a:xfrm>
            <a:off x="-330223" y="-569558"/>
            <a:ext cx="3388803" cy="3355932"/>
            <a:chOff x="13074845" y="-1224069"/>
            <a:chExt cx="3388803" cy="3355932"/>
          </a:xfrm>
        </p:grpSpPr>
        <p:pic>
          <p:nvPicPr>
            <p:cNvPr id="13" name="Object 5">
              <a:extLst>
                <a:ext uri="{FF2B5EF4-FFF2-40B4-BE49-F238E27FC236}">
                  <a16:creationId xmlns="" xmlns:a16="http://schemas.microsoft.com/office/drawing/2014/main" id="{F4E4A7D1-08FB-4E17-8BCA-286B83F49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5" name="그룹 1003">
            <a:extLst>
              <a:ext uri="{FF2B5EF4-FFF2-40B4-BE49-F238E27FC236}">
                <a16:creationId xmlns="" xmlns:a16="http://schemas.microsoft.com/office/drawing/2014/main" id="{96DAB5FD-4A57-4B6B-8883-3F5D7CDF76A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6" name="Object 8">
              <a:extLst>
                <a:ext uri="{FF2B5EF4-FFF2-40B4-BE49-F238E27FC236}">
                  <a16:creationId xmlns="" xmlns:a16="http://schemas.microsoft.com/office/drawing/2014/main" id="{CF46BCEB-A863-4306-AAF3-60724283E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="" xmlns:a16="http://schemas.microsoft.com/office/drawing/2014/main" id="{5544EFC5-0D7E-4552-88AC-3D234D641473}"/>
              </a:ext>
            </a:extLst>
          </p:cNvPr>
          <p:cNvGrpSpPr/>
          <p:nvPr/>
        </p:nvGrpSpPr>
        <p:grpSpPr>
          <a:xfrm>
            <a:off x="-939630" y="6248810"/>
            <a:ext cx="4652881" cy="4607748"/>
            <a:chOff x="14137208" y="6930045"/>
            <a:chExt cx="4652881" cy="4607748"/>
          </a:xfrm>
        </p:grpSpPr>
        <p:pic>
          <p:nvPicPr>
            <p:cNvPr id="18" name="Object 11">
              <a:extLst>
                <a:ext uri="{FF2B5EF4-FFF2-40B4-BE49-F238E27FC236}">
                  <a16:creationId xmlns="" xmlns:a16="http://schemas.microsoft.com/office/drawing/2014/main" id="{9102DCC4-06F6-444A-BCAA-BE5E5ED63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F7C17F8-7329-4A3F-935D-41306AB5436A}"/>
              </a:ext>
            </a:extLst>
          </p:cNvPr>
          <p:cNvSpPr txBox="1"/>
          <p:nvPr/>
        </p:nvSpPr>
        <p:spPr>
          <a:xfrm>
            <a:off x="11277600" y="6591300"/>
            <a:ext cx="5381684" cy="122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인사이트 발견   </a:t>
            </a:r>
          </a:p>
          <a:p>
            <a:pPr algn="r">
              <a:lnSpc>
                <a:spcPct val="140000"/>
              </a:lnSpc>
            </a:pPr>
            <a:endParaRPr lang="en-US" altLang="ko-KR" sz="2800" b="1" dirty="0">
              <a:ln>
                <a:solidFill>
                  <a:schemeClr val="tx1">
                    <a:alpha val="19000"/>
                  </a:schemeClr>
                </a:solidFill>
              </a:ln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85146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23837160-69D9-40D5-A23C-666FEA0B474C}"/>
              </a:ext>
            </a:extLst>
          </p:cNvPr>
          <p:cNvCxnSpPr>
            <a:cxnSpLocks/>
          </p:cNvCxnSpPr>
          <p:nvPr/>
        </p:nvCxnSpPr>
        <p:spPr>
          <a:xfrm>
            <a:off x="0" y="858715"/>
            <a:ext cx="18288000" cy="0"/>
          </a:xfrm>
          <a:prstGeom prst="line">
            <a:avLst/>
          </a:prstGeom>
          <a:ln w="28575">
            <a:solidFill>
              <a:srgbClr val="4C50BB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텍스트 개체 틀 13">
            <a:extLst>
              <a:ext uri="{FF2B5EF4-FFF2-40B4-BE49-F238E27FC236}">
                <a16:creationId xmlns="" xmlns:a16="http://schemas.microsoft.com/office/drawing/2014/main" id="{1AC96BC8-3B6B-4354-AC12-B5AD16B2A05E}"/>
              </a:ext>
            </a:extLst>
          </p:cNvPr>
          <p:cNvSpPr txBox="1">
            <a:spLocks/>
          </p:cNvSpPr>
          <p:nvPr/>
        </p:nvSpPr>
        <p:spPr>
          <a:xfrm>
            <a:off x="152400" y="262390"/>
            <a:ext cx="11277600" cy="52387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eaLnBrk="0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z="3200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800" b="1" kern="0" dirty="0">
                <a:solidFill>
                  <a:srgbClr val="4C50BB"/>
                </a:solidFill>
                <a:latin typeface="메이플스토리" panose="02000300000000000000" pitchFamily="2" charset="-127"/>
                <a:ea typeface="Noto Sans CJK KR" panose="020B0500000000000000" pitchFamily="34" charset="-128"/>
              </a:rPr>
              <a:t>5</a:t>
            </a:r>
            <a:r>
              <a:rPr lang="en-US" altLang="ko-KR" sz="2800" b="1" kern="0" dirty="0"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. </a:t>
            </a:r>
            <a:r>
              <a:rPr lang="ko-KR" altLang="en-US" sz="2800" b="1" kern="0" dirty="0" err="1"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인사이트</a:t>
            </a:r>
            <a:r>
              <a:rPr lang="ko-KR" altLang="en-US" sz="2800" b="1" kern="0" dirty="0"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발견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</a:t>
            </a:r>
            <a:endParaRPr lang="ko-KR" sz="2800" kern="0" dirty="0">
              <a:solidFill>
                <a:srgbClr val="4C50BB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12" name="양쪽 모서리가 둥근 사각형 34">
            <a:extLst>
              <a:ext uri="{FF2B5EF4-FFF2-40B4-BE49-F238E27FC236}">
                <a16:creationId xmlns="" xmlns:a16="http://schemas.microsoft.com/office/drawing/2014/main" id="{DFE83B99-8D74-4B06-AC04-C2A663484B4F}"/>
              </a:ext>
            </a:extLst>
          </p:cNvPr>
          <p:cNvSpPr/>
          <p:nvPr/>
        </p:nvSpPr>
        <p:spPr>
          <a:xfrm>
            <a:off x="16493338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rgbClr val="4C50BB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소비예측</a:t>
            </a:r>
          </a:p>
        </p:txBody>
      </p:sp>
      <p:sp>
        <p:nvSpPr>
          <p:cNvPr id="14" name="양쪽 모서리가 둥근 사각형 34">
            <a:extLst>
              <a:ext uri="{FF2B5EF4-FFF2-40B4-BE49-F238E27FC236}">
                <a16:creationId xmlns="" xmlns:a16="http://schemas.microsoft.com/office/drawing/2014/main" id="{994F437B-3EAF-4600-A3DE-97906D1077AF}"/>
              </a:ext>
            </a:extLst>
          </p:cNvPr>
          <p:cNvSpPr/>
          <p:nvPr/>
        </p:nvSpPr>
        <p:spPr>
          <a:xfrm>
            <a:off x="12944402" y="475253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chemeClr val="bg1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증감률 비교 </a:t>
            </a:r>
            <a:endParaRPr lang="ko-KR" altLang="en-US" sz="1600" dirty="0">
              <a:solidFill>
                <a:schemeClr val="tx1"/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2B371EFF-57AB-4FB4-846F-D09EAED87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19" y="5655286"/>
            <a:ext cx="8617281" cy="139321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81E5044E-C5A2-4D91-9CA8-0A9D8B3A2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45931"/>
            <a:ext cx="8694679" cy="212851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C1818418-616C-4F24-8CBA-A5586B2CF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846289"/>
            <a:ext cx="8701898" cy="1625916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471B259D-1F4A-494F-976B-446E2ED90EDC}"/>
              </a:ext>
            </a:extLst>
          </p:cNvPr>
          <p:cNvCxnSpPr>
            <a:cxnSpLocks/>
          </p:cNvCxnSpPr>
          <p:nvPr/>
        </p:nvCxnSpPr>
        <p:spPr>
          <a:xfrm>
            <a:off x="2438400" y="2552700"/>
            <a:ext cx="1219200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FDEB8724-5326-40C9-B5AE-AA94250B711A}"/>
              </a:ext>
            </a:extLst>
          </p:cNvPr>
          <p:cNvCxnSpPr/>
          <p:nvPr/>
        </p:nvCxnSpPr>
        <p:spPr>
          <a:xfrm>
            <a:off x="3810000" y="4610100"/>
            <a:ext cx="1066800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C8A796EF-A02D-4B51-A1FA-DA4D56148E4D}"/>
              </a:ext>
            </a:extLst>
          </p:cNvPr>
          <p:cNvCxnSpPr>
            <a:cxnSpLocks/>
          </p:cNvCxnSpPr>
          <p:nvPr/>
        </p:nvCxnSpPr>
        <p:spPr>
          <a:xfrm>
            <a:off x="3581400" y="6896100"/>
            <a:ext cx="2057400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806F4FC-5905-4E29-9837-911F242132C4}"/>
              </a:ext>
            </a:extLst>
          </p:cNvPr>
          <p:cNvSpPr txBox="1"/>
          <p:nvPr/>
        </p:nvSpPr>
        <p:spPr>
          <a:xfrm>
            <a:off x="549899" y="7420613"/>
            <a:ext cx="88470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 err="1">
                <a:latin typeface="에스코어 드림 8 Heavy"/>
                <a:ea typeface="나눔고딕" panose="020D0604000000000000" pitchFamily="50" charset="-127"/>
              </a:rPr>
              <a:t>ㆍ다음과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 같은 기사와 </a:t>
            </a:r>
            <a:r>
              <a:rPr lang="en-US" altLang="ko-KR" sz="2400" dirty="0">
                <a:latin typeface="에스코어 드림 8 Heavy"/>
                <a:ea typeface="나눔고딕" panose="020D0604000000000000" pitchFamily="50" charset="-127"/>
              </a:rPr>
              <a:t>2020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년 거래 주요상품군을 미루어보았을 때 앞으로 남은 </a:t>
            </a:r>
            <a:r>
              <a:rPr lang="en-US" altLang="ko-KR" sz="2400" dirty="0">
                <a:latin typeface="에스코어 드림 8 Heavy"/>
                <a:ea typeface="나눔고딕" panose="020D0604000000000000" pitchFamily="50" charset="-127"/>
              </a:rPr>
              <a:t>2021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년은 외출은 자제하고 </a:t>
            </a:r>
            <a:r>
              <a:rPr lang="ko-KR" altLang="en-US" sz="2400" dirty="0" err="1">
                <a:latin typeface="에스코어 드림 8 Heavy"/>
                <a:ea typeface="나눔고딕" panose="020D0604000000000000" pitchFamily="50" charset="-127"/>
              </a:rPr>
              <a:t>홈루덴스족이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 늘어나 </a:t>
            </a:r>
            <a:endParaRPr lang="en-US" altLang="ko-KR" sz="2400" dirty="0">
              <a:latin typeface="에스코어 드림 8 Heavy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가전제품</a:t>
            </a:r>
            <a:r>
              <a:rPr lang="en-US" altLang="ko-KR" sz="2400" dirty="0">
                <a:latin typeface="에스코어 드림 8 Heavy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생활용품의 거래액이 높을 것으로 예상</a:t>
            </a:r>
            <a:endParaRPr lang="en-US" altLang="ko-KR" sz="2400" dirty="0">
              <a:latin typeface="에스코어 드림 8 Heavy"/>
              <a:ea typeface="나눔고딕" panose="020D0604000000000000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6741D6F7-8342-49E4-9ADE-BE9C4E27D8D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91800" y="2030664"/>
            <a:ext cx="6198048" cy="52571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B94A793-5F88-4B88-86E2-9F3E6A110894}"/>
              </a:ext>
            </a:extLst>
          </p:cNvPr>
          <p:cNvSpPr txBox="1"/>
          <p:nvPr/>
        </p:nvSpPr>
        <p:spPr>
          <a:xfrm>
            <a:off x="9396978" y="7420235"/>
            <a:ext cx="10110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 err="1">
                <a:latin typeface="에스코어 드림 8 Heavy"/>
                <a:ea typeface="나눔고딕" panose="020D0604000000000000" pitchFamily="50" charset="-127"/>
              </a:rPr>
              <a:t>ㆍ또한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 외출을 자제하기 때문에 기존 음식점의 경영난으로 </a:t>
            </a:r>
            <a:r>
              <a:rPr lang="ko-KR" altLang="en-US" sz="2400" dirty="0" smtClean="0">
                <a:latin typeface="에스코어 드림 8 Heavy"/>
                <a:ea typeface="나눔고딕" panose="020D0604000000000000" pitchFamily="50" charset="-127"/>
              </a:rPr>
              <a:t>              농수산물이</a:t>
            </a:r>
            <a:r>
              <a:rPr lang="en-US" altLang="ko-KR" sz="2400" dirty="0" smtClean="0">
                <a:latin typeface="에스코어 드림 8 Heavy"/>
                <a:ea typeface="나눔고딕" panose="020D0604000000000000" pitchFamily="50" charset="-127"/>
              </a:rPr>
              <a:t> </a:t>
            </a:r>
            <a:r>
              <a:rPr lang="ko-KR" altLang="en-US" sz="2400" dirty="0">
                <a:latin typeface="에스코어 드림 8 Heavy"/>
                <a:ea typeface="나눔고딕" panose="020D0604000000000000" pitchFamily="50" charset="-127"/>
              </a:rPr>
              <a:t>수입산으로 대체되어 가격이 대폭 상승할 것으로 예상함  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0FDDECF8-EF5B-4436-8EBD-98AA9811757B}"/>
              </a:ext>
            </a:extLst>
          </p:cNvPr>
          <p:cNvGrpSpPr/>
          <p:nvPr/>
        </p:nvGrpSpPr>
        <p:grpSpPr>
          <a:xfrm>
            <a:off x="549899" y="1745931"/>
            <a:ext cx="327735" cy="859688"/>
            <a:chOff x="7707667" y="407465"/>
            <a:chExt cx="327735" cy="859688"/>
          </a:xfrm>
        </p:grpSpPr>
        <p:sp>
          <p:nvSpPr>
            <p:cNvPr id="24" name="순서도: 연결자 23">
              <a:extLst>
                <a:ext uri="{FF2B5EF4-FFF2-40B4-BE49-F238E27FC236}">
                  <a16:creationId xmlns="" xmlns:a16="http://schemas.microsoft.com/office/drawing/2014/main" id="{52EF034A-0CE4-43AE-BCFF-9C7DC80AAD14}"/>
                </a:ext>
              </a:extLst>
            </p:cNvPr>
            <p:cNvSpPr/>
            <p:nvPr/>
          </p:nvSpPr>
          <p:spPr>
            <a:xfrm>
              <a:off x="7707667" y="407465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연결자 25">
              <a:extLst>
                <a:ext uri="{FF2B5EF4-FFF2-40B4-BE49-F238E27FC236}">
                  <a16:creationId xmlns="" xmlns:a16="http://schemas.microsoft.com/office/drawing/2014/main" id="{A7BEEBA6-6515-4581-BF49-34D5AC951459}"/>
                </a:ext>
              </a:extLst>
            </p:cNvPr>
            <p:cNvSpPr/>
            <p:nvPr/>
          </p:nvSpPr>
          <p:spPr>
            <a:xfrm>
              <a:off x="7707667" y="939418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양쪽 모서리가 둥근 사각형 34">
            <a:extLst>
              <a:ext uri="{FF2B5EF4-FFF2-40B4-BE49-F238E27FC236}">
                <a16:creationId xmlns="" xmlns:a16="http://schemas.microsoft.com/office/drawing/2014/main" id="{994F437B-3EAF-4600-A3DE-97906D1077AF}"/>
              </a:ext>
            </a:extLst>
          </p:cNvPr>
          <p:cNvSpPr/>
          <p:nvPr/>
        </p:nvSpPr>
        <p:spPr>
          <a:xfrm>
            <a:off x="14733725" y="471488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chemeClr val="bg1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패턴도출</a:t>
            </a:r>
            <a:endParaRPr lang="ko-KR" altLang="en-US" sz="1600" dirty="0">
              <a:solidFill>
                <a:schemeClr val="tx1"/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10327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E876D3D-7436-48BC-B459-B2F3F8F2560E}"/>
              </a:ext>
            </a:extLst>
          </p:cNvPr>
          <p:cNvSpPr/>
          <p:nvPr/>
        </p:nvSpPr>
        <p:spPr>
          <a:xfrm>
            <a:off x="9099" y="-32938"/>
            <a:ext cx="18288000" cy="10319937"/>
          </a:xfrm>
          <a:prstGeom prst="rect">
            <a:avLst/>
          </a:prstGeom>
          <a:solidFill>
            <a:srgbClr val="4C50BB"/>
          </a:solidFill>
          <a:ln>
            <a:solidFill>
              <a:srgbClr val="4C50B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3104354" y="6200610"/>
            <a:ext cx="3459042" cy="77219"/>
            <a:chOff x="13104354" y="6200610"/>
            <a:chExt cx="3459042" cy="772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3104354" y="6200610"/>
              <a:ext cx="3459042" cy="7721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99E7D88-D584-427D-A91A-11E7DA336D51}"/>
              </a:ext>
            </a:extLst>
          </p:cNvPr>
          <p:cNvSpPr txBox="1"/>
          <p:nvPr/>
        </p:nvSpPr>
        <p:spPr>
          <a:xfrm>
            <a:off x="1143000" y="2123347"/>
            <a:ext cx="1165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보완 및 </a:t>
            </a:r>
            <a:r>
              <a:rPr lang="ko-KR" altLang="en-US" sz="96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느낀점</a:t>
            </a:r>
            <a:endParaRPr lang="ko-KR" altLang="en-US" sz="9600" b="1" dirty="0">
              <a:ln>
                <a:solidFill>
                  <a:schemeClr val="tx1">
                    <a:alpha val="19000"/>
                  </a:schemeClr>
                </a:solidFill>
              </a:ln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0D87467-E6F5-4A61-B16D-36BE0AD80012}"/>
              </a:ext>
            </a:extLst>
          </p:cNvPr>
          <p:cNvSpPr txBox="1"/>
          <p:nvPr/>
        </p:nvSpPr>
        <p:spPr>
          <a:xfrm>
            <a:off x="10287000" y="6591300"/>
            <a:ext cx="6372284" cy="13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Sub title</a:t>
            </a:r>
            <a:endParaRPr lang="ko-KR" altLang="en-US" sz="2800" b="1" dirty="0">
              <a:ln>
                <a:solidFill>
                  <a:schemeClr val="tx1">
                    <a:alpha val="19000"/>
                  </a:schemeClr>
                </a:solidFill>
              </a:ln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r">
              <a:lnSpc>
                <a:spcPct val="150000"/>
              </a:lnSpc>
            </a:pPr>
            <a:endParaRPr lang="en-US" altLang="ko-KR" sz="2800" b="1" dirty="0">
              <a:ln>
                <a:solidFill>
                  <a:schemeClr val="tx1">
                    <a:alpha val="19000"/>
                  </a:schemeClr>
                </a:solidFill>
              </a:ln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4CB7D23-0255-4535-B1F0-36FA9F1576DB}"/>
              </a:ext>
            </a:extLst>
          </p:cNvPr>
          <p:cNvSpPr txBox="1"/>
          <p:nvPr/>
        </p:nvSpPr>
        <p:spPr>
          <a:xfrm>
            <a:off x="13411200" y="130822"/>
            <a:ext cx="7162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Bahnschrift" panose="020B0502040204020203" pitchFamily="34" charset="0"/>
                <a:ea typeface="Noto Sans Korean Bold" panose="020B0800000000000000" pitchFamily="34" charset="-127"/>
              </a:rPr>
              <a:t>06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66F0204-CAE5-4DCF-82DA-03BA4798BA1F}"/>
              </a:ext>
            </a:extLst>
          </p:cNvPr>
          <p:cNvSpPr txBox="1"/>
          <p:nvPr/>
        </p:nvSpPr>
        <p:spPr>
          <a:xfrm>
            <a:off x="1295400" y="1353906"/>
            <a:ext cx="716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PART.6</a:t>
            </a:r>
          </a:p>
        </p:txBody>
      </p:sp>
      <p:grpSp>
        <p:nvGrpSpPr>
          <p:cNvPr id="11" name="그룹 1002">
            <a:extLst>
              <a:ext uri="{FF2B5EF4-FFF2-40B4-BE49-F238E27FC236}">
                <a16:creationId xmlns="" xmlns:a16="http://schemas.microsoft.com/office/drawing/2014/main" id="{8D6BF8DD-B832-461A-B3A1-3EDF887A0174}"/>
              </a:ext>
            </a:extLst>
          </p:cNvPr>
          <p:cNvGrpSpPr/>
          <p:nvPr/>
        </p:nvGrpSpPr>
        <p:grpSpPr>
          <a:xfrm>
            <a:off x="-330223" y="-569558"/>
            <a:ext cx="3388803" cy="3355932"/>
            <a:chOff x="13074845" y="-1224069"/>
            <a:chExt cx="3388803" cy="3355932"/>
          </a:xfrm>
        </p:grpSpPr>
        <p:pic>
          <p:nvPicPr>
            <p:cNvPr id="13" name="Object 5">
              <a:extLst>
                <a:ext uri="{FF2B5EF4-FFF2-40B4-BE49-F238E27FC236}">
                  <a16:creationId xmlns="" xmlns:a16="http://schemas.microsoft.com/office/drawing/2014/main" id="{F4E4A7D1-08FB-4E17-8BCA-286B83F49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5" name="그룹 1003">
            <a:extLst>
              <a:ext uri="{FF2B5EF4-FFF2-40B4-BE49-F238E27FC236}">
                <a16:creationId xmlns="" xmlns:a16="http://schemas.microsoft.com/office/drawing/2014/main" id="{96DAB5FD-4A57-4B6B-8883-3F5D7CDF76A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6" name="Object 8">
              <a:extLst>
                <a:ext uri="{FF2B5EF4-FFF2-40B4-BE49-F238E27FC236}">
                  <a16:creationId xmlns="" xmlns:a16="http://schemas.microsoft.com/office/drawing/2014/main" id="{CF46BCEB-A863-4306-AAF3-60724283E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="" xmlns:a16="http://schemas.microsoft.com/office/drawing/2014/main" id="{5544EFC5-0D7E-4552-88AC-3D234D641473}"/>
              </a:ext>
            </a:extLst>
          </p:cNvPr>
          <p:cNvGrpSpPr/>
          <p:nvPr/>
        </p:nvGrpSpPr>
        <p:grpSpPr>
          <a:xfrm>
            <a:off x="-939630" y="6248810"/>
            <a:ext cx="4652881" cy="4607748"/>
            <a:chOff x="14137208" y="6930045"/>
            <a:chExt cx="4652881" cy="4607748"/>
          </a:xfrm>
        </p:grpSpPr>
        <p:pic>
          <p:nvPicPr>
            <p:cNvPr id="18" name="Object 11">
              <a:extLst>
                <a:ext uri="{FF2B5EF4-FFF2-40B4-BE49-F238E27FC236}">
                  <a16:creationId xmlns="" xmlns:a16="http://schemas.microsoft.com/office/drawing/2014/main" id="{9102DCC4-06F6-444A-BCAA-BE5E5ED63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909461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23837160-69D9-40D5-A23C-666FEA0B474C}"/>
              </a:ext>
            </a:extLst>
          </p:cNvPr>
          <p:cNvCxnSpPr>
            <a:cxnSpLocks/>
          </p:cNvCxnSpPr>
          <p:nvPr/>
        </p:nvCxnSpPr>
        <p:spPr>
          <a:xfrm>
            <a:off x="0" y="858715"/>
            <a:ext cx="18288000" cy="0"/>
          </a:xfrm>
          <a:prstGeom prst="line">
            <a:avLst/>
          </a:prstGeom>
          <a:ln w="28575">
            <a:solidFill>
              <a:srgbClr val="4C50BB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텍스트 개체 틀 13">
            <a:extLst>
              <a:ext uri="{FF2B5EF4-FFF2-40B4-BE49-F238E27FC236}">
                <a16:creationId xmlns="" xmlns:a16="http://schemas.microsoft.com/office/drawing/2014/main" id="{1AC96BC8-3B6B-4354-AC12-B5AD16B2A05E}"/>
              </a:ext>
            </a:extLst>
          </p:cNvPr>
          <p:cNvSpPr txBox="1">
            <a:spLocks/>
          </p:cNvSpPr>
          <p:nvPr/>
        </p:nvSpPr>
        <p:spPr>
          <a:xfrm>
            <a:off x="152400" y="262390"/>
            <a:ext cx="11277600" cy="52387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eaLnBrk="0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z="3200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800" b="1" kern="0" dirty="0">
                <a:solidFill>
                  <a:srgbClr val="4C50BB"/>
                </a:solidFill>
                <a:latin typeface="메이플스토리" panose="02000300000000000000" pitchFamily="2" charset="-127"/>
                <a:ea typeface="Noto Sans CJK KR" panose="020B0500000000000000" pitchFamily="34" charset="-128"/>
              </a:rPr>
              <a:t>6</a:t>
            </a:r>
            <a:r>
              <a:rPr lang="en-US" altLang="ko-KR" sz="2800" b="1" kern="0" dirty="0"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.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보완 및 </a:t>
            </a:r>
            <a:r>
              <a:rPr lang="ko-KR" altLang="en-US" sz="28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느낀점</a:t>
            </a:r>
            <a:endParaRPr lang="ko-KR" sz="2800" kern="0" dirty="0">
              <a:solidFill>
                <a:srgbClr val="4C50BB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776B336-6828-45C2-9F8E-114A9E027759}"/>
              </a:ext>
            </a:extLst>
          </p:cNvPr>
          <p:cNvSpPr txBox="1"/>
          <p:nvPr/>
        </p:nvSpPr>
        <p:spPr>
          <a:xfrm>
            <a:off x="838200" y="1389210"/>
            <a:ext cx="9150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Bell MT" panose="02020503060305020303" pitchFamily="18" charset="0"/>
                <a:ea typeface="에스코어 드림 4 Regular" panose="020B0503030302020204" pitchFamily="34" charset="-127"/>
              </a:rPr>
              <a:t>▪ </a:t>
            </a:r>
            <a:r>
              <a:rPr lang="ko-KR" altLang="en-US" sz="28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보완점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95054AE-5100-44DA-981A-315650CD451A}"/>
              </a:ext>
            </a:extLst>
          </p:cNvPr>
          <p:cNvSpPr txBox="1"/>
          <p:nvPr/>
        </p:nvSpPr>
        <p:spPr>
          <a:xfrm>
            <a:off x="1143000" y="1943100"/>
            <a:ext cx="12954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latin typeface="에스코어 드림 8 Heavy"/>
                <a:ea typeface="나눔고딕" panose="020D0604000000000000" pitchFamily="50" charset="-127"/>
              </a:rPr>
              <a:t>1. </a:t>
            </a:r>
            <a:r>
              <a:rPr lang="ko-KR" altLang="en-US" sz="2000" dirty="0">
                <a:latin typeface="에스코어 드림 8 Heavy"/>
                <a:ea typeface="나눔고딕" panose="020D0604000000000000" pitchFamily="50" charset="-127"/>
              </a:rPr>
              <a:t>상관분석 외 회귀분석</a:t>
            </a:r>
            <a:r>
              <a:rPr lang="en-US" altLang="ko-KR" sz="2000" dirty="0">
                <a:latin typeface="에스코어 드림 8 Heavy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에스코어 드림 8 Heavy"/>
                <a:ea typeface="나눔고딕" panose="020D0604000000000000" pitchFamily="50" charset="-127"/>
              </a:rPr>
              <a:t>분산분석 등  기타 모델적용 분석  </a:t>
            </a:r>
            <a:r>
              <a:rPr lang="en-US" altLang="ko-KR" sz="2000" dirty="0">
                <a:latin typeface="에스코어 드림 8 Heavy"/>
                <a:ea typeface="나눔고딕" panose="020D0604000000000000" pitchFamily="50" charset="-127"/>
              </a:rPr>
              <a:t>-  </a:t>
            </a:r>
            <a:r>
              <a:rPr lang="ko-KR" altLang="en-US" sz="2000" dirty="0">
                <a:latin typeface="에스코어 드림 8 Heavy"/>
                <a:ea typeface="나눔고딕" panose="020D0604000000000000" pitchFamily="50" charset="-127"/>
              </a:rPr>
              <a:t>시간적 여유 필요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latin typeface="에스코어 드림 8 Heavy"/>
                <a:ea typeface="나눔고딕" panose="020D0604000000000000" pitchFamily="50" charset="-127"/>
              </a:rPr>
              <a:t>2. </a:t>
            </a:r>
            <a:r>
              <a:rPr lang="ko-KR" altLang="en-US" sz="2000" dirty="0">
                <a:latin typeface="에스코어 드림 8 Heavy"/>
                <a:ea typeface="나눔고딕" panose="020D0604000000000000" pitchFamily="50" charset="-127"/>
              </a:rPr>
              <a:t>세부 데이터를 이용한 상위 거래 상품 특정 </a:t>
            </a:r>
            <a:r>
              <a:rPr lang="en-US" altLang="ko-KR" sz="2000" dirty="0">
                <a:latin typeface="에스코어 드림 8 Heavy"/>
                <a:ea typeface="나눔고딕" panose="020D0604000000000000" pitchFamily="50" charset="-127"/>
              </a:rPr>
              <a:t>– </a:t>
            </a:r>
            <a:r>
              <a:rPr lang="ko-KR" altLang="en-US" sz="2000" dirty="0">
                <a:latin typeface="에스코어 드림 8 Heavy"/>
                <a:ea typeface="나눔고딕" panose="020D0604000000000000" pitchFamily="50" charset="-127"/>
              </a:rPr>
              <a:t>세분화된 유료데이터 필요 </a:t>
            </a:r>
            <a:r>
              <a:rPr lang="en-US" altLang="ko-KR" sz="2000" dirty="0">
                <a:latin typeface="에스코어 드림 8 Heavy"/>
                <a:ea typeface="나눔고딕" panose="020D0604000000000000" pitchFamily="50" charset="-127"/>
              </a:rPr>
              <a:t>(</a:t>
            </a:r>
            <a:r>
              <a:rPr lang="ko-KR" altLang="en-US" sz="2000" dirty="0">
                <a:latin typeface="에스코어 드림 8 Heavy"/>
                <a:ea typeface="나눔고딕" panose="020D0604000000000000" pitchFamily="50" charset="-127"/>
              </a:rPr>
              <a:t>상품별 거래 데이터</a:t>
            </a:r>
            <a:r>
              <a:rPr lang="en-US" altLang="ko-KR" sz="2000" dirty="0">
                <a:latin typeface="에스코어 드림 8 Heavy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latin typeface="에스코어 드림 8 Heavy"/>
                <a:ea typeface="나눔고딕" panose="020D0604000000000000" pitchFamily="50" charset="-127"/>
              </a:rPr>
              <a:t>3. </a:t>
            </a:r>
            <a:r>
              <a:rPr lang="ko-KR" altLang="en-US" sz="2000" dirty="0">
                <a:latin typeface="에스코어 드림 8 Heavy"/>
                <a:ea typeface="나눔고딕" panose="020D0604000000000000" pitchFamily="50" charset="-127"/>
              </a:rPr>
              <a:t>코로나 </a:t>
            </a:r>
            <a:r>
              <a:rPr lang="en-US" altLang="ko-KR" sz="2000" dirty="0">
                <a:latin typeface="에스코어 드림 8 Heavy"/>
                <a:ea typeface="나눔고딕" panose="020D0604000000000000" pitchFamily="50" charset="-127"/>
              </a:rPr>
              <a:t>19</a:t>
            </a:r>
            <a:r>
              <a:rPr lang="ko-KR" altLang="en-US" sz="2000" dirty="0">
                <a:latin typeface="에스코어 드림 8 Heavy"/>
                <a:ea typeface="나눔고딕" panose="020D0604000000000000" pitchFamily="50" charset="-127"/>
              </a:rPr>
              <a:t>와 밀접한 상관관계 확인 </a:t>
            </a:r>
            <a:r>
              <a:rPr lang="en-US" altLang="ko-KR" sz="2000" dirty="0">
                <a:latin typeface="에스코어 드림 8 Heavy"/>
                <a:ea typeface="나눔고딕" panose="020D0604000000000000" pitchFamily="50" charset="-127"/>
              </a:rPr>
              <a:t>- </a:t>
            </a:r>
            <a:r>
              <a:rPr lang="ko-KR" altLang="en-US" sz="2000" dirty="0">
                <a:latin typeface="에스코어 드림 8 Heavy"/>
                <a:ea typeface="나눔고딕" panose="020D0604000000000000" pitchFamily="50" charset="-127"/>
              </a:rPr>
              <a:t>세분화된 유료데이터 필요 </a:t>
            </a:r>
            <a:r>
              <a:rPr lang="en-US" altLang="ko-KR" sz="2000" dirty="0">
                <a:latin typeface="에스코어 드림 8 Heavy"/>
                <a:ea typeface="나눔고딕" panose="020D0604000000000000" pitchFamily="50" charset="-127"/>
              </a:rPr>
              <a:t>(</a:t>
            </a:r>
            <a:r>
              <a:rPr lang="ko-KR" altLang="en-US" sz="2000" dirty="0" err="1">
                <a:latin typeface="에스코어 드림 8 Heavy"/>
                <a:ea typeface="나눔고딕" panose="020D0604000000000000" pitchFamily="50" charset="-127"/>
              </a:rPr>
              <a:t>일자별</a:t>
            </a:r>
            <a:r>
              <a:rPr lang="ko-KR" altLang="en-US" sz="2000" dirty="0">
                <a:latin typeface="에스코어 드림 8 Heavy"/>
                <a:ea typeface="나눔고딕" panose="020D0604000000000000" pitchFamily="50" charset="-127"/>
              </a:rPr>
              <a:t> 거래 데이터</a:t>
            </a:r>
            <a:r>
              <a:rPr lang="en-US" altLang="ko-KR" sz="2000" dirty="0">
                <a:latin typeface="에스코어 드림 8 Heavy"/>
                <a:ea typeface="나눔고딕" panose="020D0604000000000000" pitchFamily="50" charset="-127"/>
              </a:rPr>
              <a:t>)</a:t>
            </a:r>
            <a:endParaRPr lang="en-US" altLang="ko-KR" sz="2400" dirty="0">
              <a:latin typeface="에스코어 드림 8 Heavy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1B728285-94EC-4EB3-8556-6843DD137456}"/>
              </a:ext>
            </a:extLst>
          </p:cNvPr>
          <p:cNvSpPr txBox="1"/>
          <p:nvPr/>
        </p:nvSpPr>
        <p:spPr>
          <a:xfrm>
            <a:off x="838200" y="5119329"/>
            <a:ext cx="9150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Bell MT" panose="02020503060305020303" pitchFamily="18" charset="0"/>
                <a:ea typeface="에스코어 드림 4 Regular" panose="020B0503030302020204" pitchFamily="34" charset="-127"/>
              </a:rPr>
              <a:t>▪ </a:t>
            </a:r>
            <a:r>
              <a:rPr lang="ko-KR" altLang="en-US" sz="2800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느낀점</a:t>
            </a:r>
            <a:endParaRPr lang="ko-KR" altLang="en-US" sz="28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843DAD6-362C-4831-B06B-539923D42E08}"/>
              </a:ext>
            </a:extLst>
          </p:cNvPr>
          <p:cNvSpPr txBox="1"/>
          <p:nvPr/>
        </p:nvSpPr>
        <p:spPr>
          <a:xfrm>
            <a:off x="1143000" y="5715000"/>
            <a:ext cx="137922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latin typeface="에스코어 드림 8 Heavy"/>
                <a:ea typeface="나눔고딕" panose="020D0604000000000000" pitchFamily="50" charset="-127"/>
              </a:rPr>
              <a:t>1. </a:t>
            </a:r>
            <a:r>
              <a:rPr lang="ko-KR" altLang="en-US" sz="2000" dirty="0" err="1">
                <a:latin typeface="에스코어 드림 8 Heavy"/>
                <a:ea typeface="나눔고딕" panose="020D0604000000000000" pitchFamily="50" charset="-127"/>
              </a:rPr>
              <a:t>팀내에서</a:t>
            </a:r>
            <a:r>
              <a:rPr lang="ko-KR" altLang="en-US" sz="2000" dirty="0">
                <a:latin typeface="에스코어 드림 8 Heavy"/>
                <a:ea typeface="나눔고딕" panose="020D0604000000000000" pitchFamily="50" charset="-127"/>
              </a:rPr>
              <a:t> 예상했던 시각화 결과와 대비되는 양상 확인 </a:t>
            </a:r>
            <a:r>
              <a:rPr lang="en-US" altLang="ko-KR" sz="2000" dirty="0">
                <a:latin typeface="에스코어 드림 8 Heavy"/>
                <a:ea typeface="나눔고딕" panose="020D0604000000000000" pitchFamily="50" charset="-127"/>
              </a:rPr>
              <a:t>– </a:t>
            </a:r>
            <a:r>
              <a:rPr lang="ko-KR" altLang="en-US" sz="2000" dirty="0">
                <a:latin typeface="에스코어 드림 8 Heavy"/>
                <a:ea typeface="나눔고딕" panose="020D0604000000000000" pitchFamily="50" charset="-127"/>
              </a:rPr>
              <a:t>데이터를 통한 객관적 사실 확인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latin typeface="에스코어 드림 8 Heavy"/>
                <a:ea typeface="나눔고딕" panose="020D0604000000000000" pitchFamily="50" charset="-127"/>
              </a:rPr>
              <a:t>2. </a:t>
            </a:r>
            <a:r>
              <a:rPr lang="ko-KR" altLang="en-US" sz="2000" dirty="0">
                <a:latin typeface="에스코어 드림 8 Heavy"/>
                <a:ea typeface="나눔고딕" panose="020D0604000000000000" pitchFamily="50" charset="-127"/>
              </a:rPr>
              <a:t>제한된 데이터만으로 확실한 결과를 내어 향후 시장예측을 도출하기에는 역부족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latin typeface="에스코어 드림 8 Heavy"/>
                <a:ea typeface="나눔고딕" panose="020D0604000000000000" pitchFamily="50" charset="-127"/>
              </a:rPr>
              <a:t>3. </a:t>
            </a:r>
            <a:r>
              <a:rPr lang="ko-KR" altLang="en-US" sz="2000" dirty="0">
                <a:latin typeface="에스코어 드림 8 Heavy"/>
                <a:ea typeface="나눔고딕" panose="020D0604000000000000" pitchFamily="50" charset="-127"/>
              </a:rPr>
              <a:t>데이터의 원활한 분석 위해서는  기획</a:t>
            </a:r>
            <a:r>
              <a:rPr lang="en-US" altLang="ko-KR" sz="2000" dirty="0">
                <a:latin typeface="에스코어 드림 8 Heavy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에스코어 드림 8 Heavy"/>
                <a:ea typeface="나눔고딕" panose="020D0604000000000000" pitchFamily="50" charset="-127"/>
              </a:rPr>
              <a:t>데이터 수집</a:t>
            </a:r>
            <a:r>
              <a:rPr lang="en-US" altLang="ko-KR" sz="2000" dirty="0">
                <a:latin typeface="에스코어 드림 8 Heavy"/>
                <a:ea typeface="나눔고딕" panose="020D0604000000000000" pitchFamily="50" charset="-127"/>
              </a:rPr>
              <a:t>, </a:t>
            </a:r>
            <a:r>
              <a:rPr lang="ko-KR" altLang="en-US" sz="2000" dirty="0" err="1">
                <a:latin typeface="에스코어 드림 8 Heavy"/>
                <a:ea typeface="나눔고딕" panose="020D0604000000000000" pitchFamily="50" charset="-127"/>
              </a:rPr>
              <a:t>전처리에</a:t>
            </a:r>
            <a:r>
              <a:rPr lang="ko-KR" altLang="en-US" sz="2000" dirty="0">
                <a:latin typeface="에스코어 드림 8 Heavy"/>
                <a:ea typeface="나눔고딕" panose="020D0604000000000000" pitchFamily="50" charset="-127"/>
              </a:rPr>
              <a:t> 이르기까지 모든 과정이 중요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latin typeface="에스코어 드림 8 Heavy"/>
                <a:ea typeface="나눔고딕" panose="020D0604000000000000" pitchFamily="50" charset="-127"/>
              </a:rPr>
              <a:t>4. </a:t>
            </a:r>
            <a:r>
              <a:rPr lang="ko-KR" altLang="en-US" sz="2000" dirty="0" err="1">
                <a:latin typeface="에스코어 드림 8 Heavy"/>
                <a:ea typeface="나눔고딕" panose="020D0604000000000000" pitchFamily="50" charset="-127"/>
              </a:rPr>
              <a:t>인싸이트를</a:t>
            </a:r>
            <a:r>
              <a:rPr lang="ko-KR" altLang="en-US" sz="2000" dirty="0">
                <a:latin typeface="에스코어 드림 8 Heavy"/>
                <a:ea typeface="나눔고딕" panose="020D0604000000000000" pitchFamily="50" charset="-127"/>
              </a:rPr>
              <a:t> 효과적으로 전달하기 위해 어떤 시각화 도구를 사용할 것인지 충분한 고려 필요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latin typeface="에스코어 드림 8 Heavy"/>
                <a:ea typeface="나눔고딕" panose="020D0604000000000000" pitchFamily="50" charset="-127"/>
              </a:rPr>
              <a:t>5. </a:t>
            </a:r>
            <a:r>
              <a:rPr lang="ko-KR" altLang="en-US" sz="2000" dirty="0">
                <a:latin typeface="에스코어 드림 8 Heavy"/>
                <a:ea typeface="나눔고딕" panose="020D0604000000000000" pitchFamily="50" charset="-127"/>
              </a:rPr>
              <a:t>데이터를 적절히  분류함으로써 확실한 차이를 돋보이게 하는 시각화 가능</a:t>
            </a:r>
          </a:p>
          <a:p>
            <a:pPr>
              <a:lnSpc>
                <a:spcPct val="200000"/>
              </a:lnSpc>
            </a:pP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610042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E876D3D-7436-48BC-B459-B2F3F8F2560E}"/>
              </a:ext>
            </a:extLst>
          </p:cNvPr>
          <p:cNvSpPr/>
          <p:nvPr/>
        </p:nvSpPr>
        <p:spPr>
          <a:xfrm>
            <a:off x="9099" y="-32938"/>
            <a:ext cx="18288000" cy="10319937"/>
          </a:xfrm>
          <a:prstGeom prst="rect">
            <a:avLst/>
          </a:prstGeom>
          <a:solidFill>
            <a:srgbClr val="4C50BB"/>
          </a:solidFill>
          <a:ln>
            <a:solidFill>
              <a:srgbClr val="4C50B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3104354" y="6200610"/>
            <a:ext cx="3459042" cy="77219"/>
            <a:chOff x="13104354" y="6200610"/>
            <a:chExt cx="3459042" cy="772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3104354" y="6200610"/>
              <a:ext cx="3459042" cy="7721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99E7D88-D584-427D-A91A-11E7DA336D51}"/>
              </a:ext>
            </a:extLst>
          </p:cNvPr>
          <p:cNvSpPr txBox="1"/>
          <p:nvPr/>
        </p:nvSpPr>
        <p:spPr>
          <a:xfrm>
            <a:off x="1143000" y="2123347"/>
            <a:ext cx="1165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Q &amp; A</a:t>
            </a:r>
            <a:endParaRPr lang="ko-KR" altLang="en-US" sz="9600" b="1" dirty="0">
              <a:ln>
                <a:solidFill>
                  <a:schemeClr val="tx1">
                    <a:alpha val="19000"/>
                  </a:schemeClr>
                </a:solidFill>
              </a:ln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0D87467-E6F5-4A61-B16D-36BE0AD80012}"/>
              </a:ext>
            </a:extLst>
          </p:cNvPr>
          <p:cNvSpPr txBox="1"/>
          <p:nvPr/>
        </p:nvSpPr>
        <p:spPr>
          <a:xfrm>
            <a:off x="10287000" y="6591300"/>
            <a:ext cx="637228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Q&amp;A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4CB7D23-0255-4535-B1F0-36FA9F1576DB}"/>
              </a:ext>
            </a:extLst>
          </p:cNvPr>
          <p:cNvSpPr txBox="1"/>
          <p:nvPr/>
        </p:nvSpPr>
        <p:spPr>
          <a:xfrm>
            <a:off x="13411200" y="130822"/>
            <a:ext cx="7162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Bahnschrift" panose="020B0502040204020203" pitchFamily="34" charset="0"/>
                <a:ea typeface="Noto Sans Korean Bold" panose="020B0800000000000000" pitchFamily="34" charset="-127"/>
              </a:rPr>
              <a:t>07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66F0204-CAE5-4DCF-82DA-03BA4798BA1F}"/>
              </a:ext>
            </a:extLst>
          </p:cNvPr>
          <p:cNvSpPr txBox="1"/>
          <p:nvPr/>
        </p:nvSpPr>
        <p:spPr>
          <a:xfrm>
            <a:off x="1295400" y="1353906"/>
            <a:ext cx="716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PART.7</a:t>
            </a:r>
          </a:p>
        </p:txBody>
      </p:sp>
      <p:grpSp>
        <p:nvGrpSpPr>
          <p:cNvPr id="11" name="그룹 1002">
            <a:extLst>
              <a:ext uri="{FF2B5EF4-FFF2-40B4-BE49-F238E27FC236}">
                <a16:creationId xmlns="" xmlns:a16="http://schemas.microsoft.com/office/drawing/2014/main" id="{8D6BF8DD-B832-461A-B3A1-3EDF887A0174}"/>
              </a:ext>
            </a:extLst>
          </p:cNvPr>
          <p:cNvGrpSpPr/>
          <p:nvPr/>
        </p:nvGrpSpPr>
        <p:grpSpPr>
          <a:xfrm>
            <a:off x="-330223" y="-569558"/>
            <a:ext cx="3388803" cy="3355932"/>
            <a:chOff x="13074845" y="-1224069"/>
            <a:chExt cx="3388803" cy="3355932"/>
          </a:xfrm>
        </p:grpSpPr>
        <p:pic>
          <p:nvPicPr>
            <p:cNvPr id="13" name="Object 5">
              <a:extLst>
                <a:ext uri="{FF2B5EF4-FFF2-40B4-BE49-F238E27FC236}">
                  <a16:creationId xmlns="" xmlns:a16="http://schemas.microsoft.com/office/drawing/2014/main" id="{F4E4A7D1-08FB-4E17-8BCA-286B83F49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5" name="그룹 1003">
            <a:extLst>
              <a:ext uri="{FF2B5EF4-FFF2-40B4-BE49-F238E27FC236}">
                <a16:creationId xmlns="" xmlns:a16="http://schemas.microsoft.com/office/drawing/2014/main" id="{96DAB5FD-4A57-4B6B-8883-3F5D7CDF76A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6" name="Object 8">
              <a:extLst>
                <a:ext uri="{FF2B5EF4-FFF2-40B4-BE49-F238E27FC236}">
                  <a16:creationId xmlns="" xmlns:a16="http://schemas.microsoft.com/office/drawing/2014/main" id="{CF46BCEB-A863-4306-AAF3-60724283E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="" xmlns:a16="http://schemas.microsoft.com/office/drawing/2014/main" id="{5544EFC5-0D7E-4552-88AC-3D234D641473}"/>
              </a:ext>
            </a:extLst>
          </p:cNvPr>
          <p:cNvGrpSpPr/>
          <p:nvPr/>
        </p:nvGrpSpPr>
        <p:grpSpPr>
          <a:xfrm>
            <a:off x="-939630" y="6248810"/>
            <a:ext cx="4652881" cy="4607748"/>
            <a:chOff x="14137208" y="6930045"/>
            <a:chExt cx="4652881" cy="4607748"/>
          </a:xfrm>
        </p:grpSpPr>
        <p:pic>
          <p:nvPicPr>
            <p:cNvPr id="18" name="Object 11">
              <a:extLst>
                <a:ext uri="{FF2B5EF4-FFF2-40B4-BE49-F238E27FC236}">
                  <a16:creationId xmlns="" xmlns:a16="http://schemas.microsoft.com/office/drawing/2014/main" id="{9102DCC4-06F6-444A-BCAA-BE5E5ED63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400769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589642FE-59CB-4D07-AE1D-F51B4D6F3683}"/>
              </a:ext>
            </a:extLst>
          </p:cNvPr>
          <p:cNvSpPr/>
          <p:nvPr/>
        </p:nvSpPr>
        <p:spPr>
          <a:xfrm>
            <a:off x="9525" y="0"/>
            <a:ext cx="18288000" cy="10287000"/>
          </a:xfrm>
          <a:prstGeom prst="rect">
            <a:avLst/>
          </a:prstGeom>
          <a:solidFill>
            <a:srgbClr val="4C50BB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70413" y="2165216"/>
            <a:ext cx="8771429" cy="76476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705F37F-7BD7-4C65-98A1-75B0EBC1C976}"/>
              </a:ext>
            </a:extLst>
          </p:cNvPr>
          <p:cNvSpPr txBox="1"/>
          <p:nvPr/>
        </p:nvSpPr>
        <p:spPr>
          <a:xfrm>
            <a:off x="2902560" y="1520641"/>
            <a:ext cx="3378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Mini-Project</a:t>
            </a:r>
            <a:r>
              <a:rPr lang="ko-KR" altLang="en-US" sz="4000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</a:t>
            </a:r>
            <a:endParaRPr lang="en-US" altLang="ko-KR" sz="4000" dirty="0">
              <a:ln>
                <a:solidFill>
                  <a:schemeClr val="tx1">
                    <a:alpha val="19000"/>
                  </a:schemeClr>
                </a:solidFill>
              </a:ln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239AB41-6B76-4B50-8358-622D8C9BC6DA}"/>
              </a:ext>
            </a:extLst>
          </p:cNvPr>
          <p:cNvSpPr/>
          <p:nvPr/>
        </p:nvSpPr>
        <p:spPr>
          <a:xfrm>
            <a:off x="-9939" y="-54086"/>
            <a:ext cx="18288000" cy="10341086"/>
          </a:xfrm>
          <a:prstGeom prst="rect">
            <a:avLst/>
          </a:prstGeom>
          <a:solidFill>
            <a:srgbClr val="4C50BB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8622157" y="3440720"/>
            <a:ext cx="1998452" cy="1998452"/>
            <a:chOff x="8645233" y="3377013"/>
            <a:chExt cx="1998452" cy="19984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45233" y="3377013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90135" y="3879838"/>
            <a:ext cx="120774" cy="1132628"/>
            <a:chOff x="8090134" y="3879837"/>
            <a:chExt cx="120774" cy="113262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8090134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996477" y="3941176"/>
            <a:ext cx="364958" cy="733715"/>
            <a:chOff x="10996476" y="3941174"/>
            <a:chExt cx="364957" cy="7337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0996476" y="3941174"/>
              <a:ext cx="364957" cy="73371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83126" y="7532201"/>
            <a:ext cx="313547" cy="630360"/>
            <a:chOff x="7280697" y="6939183"/>
            <a:chExt cx="313547" cy="63036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80697" y="693918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735807" y="7532201"/>
            <a:ext cx="313547" cy="630360"/>
            <a:chOff x="10713066" y="6956643"/>
            <a:chExt cx="313547" cy="63036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0713066" y="695664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294742" y="6037117"/>
            <a:ext cx="13696233" cy="72326"/>
            <a:chOff x="2294741" y="6037116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2294741" y="6037116"/>
              <a:ext cx="13696233" cy="7232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5884711" y="2085329"/>
            <a:ext cx="3113132" cy="2864933"/>
            <a:chOff x="15884710" y="2085329"/>
            <a:chExt cx="3113132" cy="286493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84710" y="2085329"/>
              <a:ext cx="3113132" cy="286493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-775833" y="8076191"/>
            <a:ext cx="3070574" cy="2710992"/>
            <a:chOff x="-775833" y="8076190"/>
            <a:chExt cx="3070573" cy="271099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775833" y="8076190"/>
              <a:ext cx="3070573" cy="271099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128686" y="3440720"/>
            <a:ext cx="1998452" cy="1998452"/>
            <a:chOff x="6128684" y="3468689"/>
            <a:chExt cx="1998452" cy="199845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8684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562600" y="3879838"/>
            <a:ext cx="120774" cy="1132628"/>
            <a:chOff x="5561289" y="3879837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5561289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530923" y="3440720"/>
            <a:ext cx="1998452" cy="1998452"/>
            <a:chOff x="3530922" y="3468689"/>
            <a:chExt cx="1998452" cy="1998452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30922" y="3468689"/>
              <a:ext cx="1998452" cy="1998452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5FE2060-C915-47BF-AB69-B073AD7919E6}"/>
              </a:ext>
            </a:extLst>
          </p:cNvPr>
          <p:cNvSpPr txBox="1"/>
          <p:nvPr/>
        </p:nvSpPr>
        <p:spPr>
          <a:xfrm>
            <a:off x="1015448" y="6990554"/>
            <a:ext cx="605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  데이터 수집 및 분석    </a:t>
            </a:r>
            <a:endParaRPr lang="en-US" altLang="ko-KR" sz="3200" b="1" dirty="0">
              <a:ln>
                <a:solidFill>
                  <a:schemeClr val="tx1">
                    <a:alpha val="19000"/>
                  </a:schemeClr>
                </a:solidFill>
              </a:ln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ADAEB13-35D2-462A-AE5E-6B905A86270B}"/>
              </a:ext>
            </a:extLst>
          </p:cNvPr>
          <p:cNvSpPr txBox="1"/>
          <p:nvPr/>
        </p:nvSpPr>
        <p:spPr>
          <a:xfrm>
            <a:off x="3462089" y="4114123"/>
            <a:ext cx="2101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</a:t>
            </a:r>
            <a:endParaRPr lang="en-US" altLang="ko-KR" sz="2400" b="1" dirty="0">
              <a:ln>
                <a:solidFill>
                  <a:schemeClr val="tx1">
                    <a:alpha val="19000"/>
                  </a:schemeClr>
                </a:solidFill>
              </a:ln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algn="ctr"/>
            <a:r>
              <a:rPr lang="en-US" altLang="ko-KR" sz="24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Data</a:t>
            </a:r>
          </a:p>
          <a:p>
            <a:pPr algn="ctr"/>
            <a:endParaRPr lang="en-US" altLang="ko-KR" sz="2400" b="1" dirty="0">
              <a:ln>
                <a:solidFill>
                  <a:schemeClr val="tx1">
                    <a:alpha val="19000"/>
                  </a:schemeClr>
                </a:solidFill>
              </a:ln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6C271F7-BB4F-4CC5-BFFA-784BB0C739C2}"/>
              </a:ext>
            </a:extLst>
          </p:cNvPr>
          <p:cNvSpPr txBox="1"/>
          <p:nvPr/>
        </p:nvSpPr>
        <p:spPr>
          <a:xfrm>
            <a:off x="6067346" y="4114123"/>
            <a:ext cx="2101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전처리</a:t>
            </a:r>
            <a:endParaRPr lang="en-US" altLang="ko-KR" sz="2400" b="1" dirty="0">
              <a:ln>
                <a:solidFill>
                  <a:schemeClr val="tx1">
                    <a:alpha val="19000"/>
                  </a:schemeClr>
                </a:solidFill>
              </a:ln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algn="ctr"/>
            <a:r>
              <a:rPr lang="en-US" altLang="ko-KR" sz="24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Processing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26E6DAB-E5A5-4F61-B144-BE00E259BCAC}"/>
              </a:ext>
            </a:extLst>
          </p:cNvPr>
          <p:cNvSpPr txBox="1"/>
          <p:nvPr/>
        </p:nvSpPr>
        <p:spPr>
          <a:xfrm>
            <a:off x="8610600" y="4083904"/>
            <a:ext cx="2101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시각화</a:t>
            </a:r>
            <a:endParaRPr lang="en-US" altLang="ko-KR" sz="2400" b="1" dirty="0">
              <a:ln>
                <a:solidFill>
                  <a:schemeClr val="tx1">
                    <a:alpha val="19000"/>
                  </a:schemeClr>
                </a:solidFill>
              </a:ln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algn="ctr"/>
            <a:r>
              <a:rPr lang="en-US" altLang="ko-KR" sz="24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Visualiztion</a:t>
            </a:r>
            <a:endParaRPr lang="en-US" altLang="ko-KR" sz="2400" b="1" dirty="0">
              <a:ln>
                <a:solidFill>
                  <a:schemeClr val="tx1">
                    <a:alpha val="19000"/>
                  </a:schemeClr>
                </a:solidFill>
              </a:ln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8B6FECB-B579-4874-BFDA-C484F89A2ABC}"/>
              </a:ext>
            </a:extLst>
          </p:cNvPr>
          <p:cNvSpPr txBox="1"/>
          <p:nvPr/>
        </p:nvSpPr>
        <p:spPr>
          <a:xfrm>
            <a:off x="643326" y="1606883"/>
            <a:ext cx="8344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Mini Project Purpose</a:t>
            </a:r>
            <a:r>
              <a:rPr lang="ko-KR" altLang="en-US" sz="4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en-US" altLang="ko-KR" sz="4800" b="1" dirty="0">
              <a:ln>
                <a:solidFill>
                  <a:schemeClr val="tx1">
                    <a:alpha val="19000"/>
                  </a:schemeClr>
                </a:solidFill>
              </a:ln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51012DF-0957-47E6-BE38-FBB1EE0F28BF}"/>
              </a:ext>
            </a:extLst>
          </p:cNvPr>
          <p:cNvSpPr txBox="1"/>
          <p:nvPr/>
        </p:nvSpPr>
        <p:spPr>
          <a:xfrm>
            <a:off x="8215416" y="1825824"/>
            <a:ext cx="8877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코로나 </a:t>
            </a:r>
            <a:r>
              <a:rPr lang="ko-KR" altLang="en-US" sz="32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확진자</a:t>
            </a:r>
            <a:r>
              <a:rPr lang="ko-KR" altLang="en-US" sz="32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 수에 따른 전자상거래량 분석</a:t>
            </a:r>
            <a:endParaRPr lang="en-US" altLang="ko-KR" sz="3200" b="1" dirty="0">
              <a:ln>
                <a:solidFill>
                  <a:schemeClr val="tx1">
                    <a:alpha val="19000"/>
                  </a:schemeClr>
                </a:solidFill>
              </a:ln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25681C1-7291-412F-AF66-90F132B4DA58}"/>
              </a:ext>
            </a:extLst>
          </p:cNvPr>
          <p:cNvSpPr txBox="1"/>
          <p:nvPr/>
        </p:nvSpPr>
        <p:spPr>
          <a:xfrm>
            <a:off x="11535294" y="7004340"/>
            <a:ext cx="5981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코로나에 따른 시장동향 예측 </a:t>
            </a:r>
            <a:endParaRPr lang="en-US" altLang="ko-KR" sz="3200" b="1" dirty="0">
              <a:ln>
                <a:solidFill>
                  <a:schemeClr val="tx1">
                    <a:alpha val="19000"/>
                  </a:schemeClr>
                </a:solidFill>
              </a:ln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FBCB8CB-7B16-4711-9BD7-98717BAF6956}"/>
              </a:ext>
            </a:extLst>
          </p:cNvPr>
          <p:cNvSpPr txBox="1"/>
          <p:nvPr/>
        </p:nvSpPr>
        <p:spPr>
          <a:xfrm>
            <a:off x="494808" y="7589115"/>
            <a:ext cx="53992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코로나 누적 </a:t>
            </a:r>
            <a:r>
              <a:rPr lang="ko-KR" altLang="en-US" sz="24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확진자</a:t>
            </a:r>
            <a:r>
              <a:rPr lang="en-US" altLang="ko-KR" sz="24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,</a:t>
            </a:r>
            <a:r>
              <a:rPr lang="ko-KR" altLang="en-US" sz="24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r>
              <a:rPr lang="ko-KR" altLang="en-US" sz="2400" b="1" dirty="0" smtClean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전자상거래</a:t>
            </a:r>
            <a:endParaRPr lang="en-US" altLang="ko-KR" sz="2400" b="1" dirty="0">
              <a:ln>
                <a:solidFill>
                  <a:schemeClr val="tx1">
                    <a:alpha val="19000"/>
                  </a:schemeClr>
                </a:solidFill>
              </a:ln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통계청 </a:t>
            </a:r>
            <a:r>
              <a:rPr lang="en-US" altLang="ko-KR" sz="24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- </a:t>
            </a:r>
            <a:r>
              <a:rPr lang="ko-KR" altLang="en-US" sz="24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코로나 현황 </a:t>
            </a:r>
            <a:r>
              <a:rPr lang="en-US" altLang="ko-KR" sz="24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API</a:t>
            </a:r>
          </a:p>
          <a:p>
            <a:pPr algn="ctr">
              <a:lnSpc>
                <a:spcPct val="150000"/>
              </a:lnSpc>
            </a:pPr>
            <a:r>
              <a:rPr lang="ko-KR" altLang="en-US" sz="24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국가통계포털</a:t>
            </a:r>
            <a:r>
              <a:rPr lang="en-US" altLang="ko-KR" sz="24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(kosis.kr) - </a:t>
            </a:r>
            <a:r>
              <a:rPr lang="ko-KR" altLang="en-US" sz="24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온라인쇼핑</a:t>
            </a:r>
            <a:endParaRPr lang="en-US" altLang="ko-KR" sz="2400" b="1" dirty="0">
              <a:ln>
                <a:solidFill>
                  <a:schemeClr val="tx1">
                    <a:alpha val="19000"/>
                  </a:schemeClr>
                </a:solidFill>
              </a:ln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 b="1" dirty="0">
              <a:ln>
                <a:solidFill>
                  <a:schemeClr val="tx1">
                    <a:alpha val="19000"/>
                  </a:schemeClr>
                </a:solidFill>
              </a:ln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4D0E2620-E33D-4F44-9B1F-28B745C20182}"/>
              </a:ext>
            </a:extLst>
          </p:cNvPr>
          <p:cNvSpPr txBox="1"/>
          <p:nvPr/>
        </p:nvSpPr>
        <p:spPr>
          <a:xfrm>
            <a:off x="11441698" y="7589115"/>
            <a:ext cx="5650826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상품군별</a:t>
            </a:r>
            <a:r>
              <a:rPr lang="ko-KR" altLang="en-US" sz="24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거래량 변동 파악</a:t>
            </a:r>
            <a:endParaRPr lang="en-US" altLang="ko-KR" sz="2400" b="1" dirty="0">
              <a:ln>
                <a:solidFill>
                  <a:schemeClr val="tx1">
                    <a:alpha val="19000"/>
                  </a:schemeClr>
                </a:solidFill>
              </a:ln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전자상거래 소비 예측</a:t>
            </a:r>
            <a:endParaRPr lang="en-US" altLang="ko-KR" sz="2400" b="1" dirty="0">
              <a:ln>
                <a:solidFill>
                  <a:schemeClr val="tx1">
                    <a:alpha val="19000"/>
                  </a:schemeClr>
                </a:solidFill>
              </a:ln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Pandas, </a:t>
            </a:r>
            <a:r>
              <a:rPr lang="en-US" altLang="ko-KR" sz="24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numpy</a:t>
            </a:r>
            <a:r>
              <a:rPr lang="en-US" altLang="ko-KR" sz="24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,</a:t>
            </a:r>
            <a:r>
              <a:rPr lang="ko-KR" altLang="en-US" sz="24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r>
              <a:rPr lang="en-US" altLang="ko-KR" sz="24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matplotlib, Seaborn, </a:t>
            </a:r>
            <a:r>
              <a:rPr lang="en-US" altLang="ko-KR" sz="24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Corr</a:t>
            </a:r>
            <a:r>
              <a:rPr lang="en-US" altLang="ko-KR" sz="24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r>
              <a:rPr lang="ko-KR" altLang="en-US" sz="24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사용</a:t>
            </a:r>
            <a:endParaRPr lang="en-US" altLang="ko-KR" sz="2400" b="1" dirty="0">
              <a:ln>
                <a:solidFill>
                  <a:schemeClr val="tx1">
                    <a:alpha val="19000"/>
                  </a:schemeClr>
                </a:solidFill>
              </a:ln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grpSp>
        <p:nvGrpSpPr>
          <p:cNvPr id="42" name="그룹 1004">
            <a:extLst>
              <a:ext uri="{FF2B5EF4-FFF2-40B4-BE49-F238E27FC236}">
                <a16:creationId xmlns="" xmlns:a16="http://schemas.microsoft.com/office/drawing/2014/main" id="{B2C70F73-FA0F-4B62-9D36-5D968D432EE7}"/>
              </a:ext>
            </a:extLst>
          </p:cNvPr>
          <p:cNvGrpSpPr/>
          <p:nvPr/>
        </p:nvGrpSpPr>
        <p:grpSpPr>
          <a:xfrm>
            <a:off x="11766080" y="3090279"/>
            <a:ext cx="2762946" cy="2762946"/>
            <a:chOff x="11827530" y="2774835"/>
            <a:chExt cx="2762946" cy="2762946"/>
          </a:xfrm>
        </p:grpSpPr>
        <p:pic>
          <p:nvPicPr>
            <p:cNvPr id="43" name="Object 12">
              <a:extLst>
                <a:ext uri="{FF2B5EF4-FFF2-40B4-BE49-F238E27FC236}">
                  <a16:creationId xmlns="" xmlns:a16="http://schemas.microsoft.com/office/drawing/2014/main" id="{0B8E4E9B-A329-484B-B43E-653530252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827530" y="2774835"/>
              <a:ext cx="2762946" cy="2762946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49152718-2590-466C-B5D0-55FB42D8B011}"/>
              </a:ext>
            </a:extLst>
          </p:cNvPr>
          <p:cNvSpPr txBox="1"/>
          <p:nvPr/>
        </p:nvSpPr>
        <p:spPr>
          <a:xfrm>
            <a:off x="11766080" y="4026658"/>
            <a:ext cx="2762946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특성도출</a:t>
            </a:r>
            <a:endParaRPr lang="en-US" altLang="ko-KR" sz="3200" b="1" dirty="0">
              <a:ln>
                <a:solidFill>
                  <a:schemeClr val="tx1">
                    <a:alpha val="19000"/>
                  </a:schemeClr>
                </a:solidFill>
              </a:ln>
              <a:solidFill>
                <a:srgbClr val="4C50BB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EB688DCB-4448-4B0E-A03C-A5F4E60FB4E8}"/>
              </a:ext>
            </a:extLst>
          </p:cNvPr>
          <p:cNvGrpSpPr/>
          <p:nvPr/>
        </p:nvGrpSpPr>
        <p:grpSpPr>
          <a:xfrm>
            <a:off x="7233550" y="6428813"/>
            <a:ext cx="2965379" cy="2840711"/>
            <a:chOff x="7250885" y="6428813"/>
            <a:chExt cx="2965379" cy="2840711"/>
          </a:xfrm>
        </p:grpSpPr>
        <p:grpSp>
          <p:nvGrpSpPr>
            <p:cNvPr id="49" name="그룹 1008">
              <a:extLst>
                <a:ext uri="{FF2B5EF4-FFF2-40B4-BE49-F238E27FC236}">
                  <a16:creationId xmlns="" xmlns:a16="http://schemas.microsoft.com/office/drawing/2014/main" id="{D3112977-D590-4857-8695-DE0031EC2A90}"/>
                </a:ext>
              </a:extLst>
            </p:cNvPr>
            <p:cNvGrpSpPr/>
            <p:nvPr/>
          </p:nvGrpSpPr>
          <p:grpSpPr>
            <a:xfrm>
              <a:off x="7250885" y="6428813"/>
              <a:ext cx="2965379" cy="2840711"/>
              <a:chOff x="8526440" y="6560236"/>
              <a:chExt cx="1388254" cy="1388254"/>
            </a:xfrm>
          </p:grpSpPr>
          <p:pic>
            <p:nvPicPr>
              <p:cNvPr id="50" name="Object 31">
                <a:extLst>
                  <a:ext uri="{FF2B5EF4-FFF2-40B4-BE49-F238E27FC236}">
                    <a16:creationId xmlns="" xmlns:a16="http://schemas.microsoft.com/office/drawing/2014/main" id="{9C960752-E7F8-4372-BAD1-DA1848D79C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8526440" y="6560236"/>
                <a:ext cx="1388254" cy="1388254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A9D48E5E-919C-4AD9-9A56-C4C177436761}"/>
                </a:ext>
              </a:extLst>
            </p:cNvPr>
            <p:cNvSpPr txBox="1"/>
            <p:nvPr/>
          </p:nvSpPr>
          <p:spPr>
            <a:xfrm>
              <a:off x="7352101" y="7021490"/>
              <a:ext cx="2762946" cy="1661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3600" b="1" dirty="0">
                  <a:ln>
                    <a:solidFill>
                      <a:schemeClr val="tx1">
                        <a:alpha val="19000"/>
                      </a:schemeClr>
                    </a:solidFill>
                  </a:ln>
                  <a:solidFill>
                    <a:srgbClr val="4C50BB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분석목표</a:t>
              </a:r>
              <a:endParaRPr lang="en-US" altLang="ko-KR" sz="36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3600" b="1" dirty="0">
                  <a:ln>
                    <a:solidFill>
                      <a:schemeClr val="tx1">
                        <a:alpha val="19000"/>
                      </a:schemeClr>
                    </a:solidFill>
                  </a:ln>
                  <a:solidFill>
                    <a:srgbClr val="4C50BB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Purpose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34638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직선 연결선 83">
            <a:extLst>
              <a:ext uri="{FF2B5EF4-FFF2-40B4-BE49-F238E27FC236}">
                <a16:creationId xmlns="" xmlns:a16="http://schemas.microsoft.com/office/drawing/2014/main" id="{59EB0CF6-EAB0-4874-8755-647CBF3AC581}"/>
              </a:ext>
            </a:extLst>
          </p:cNvPr>
          <p:cNvCxnSpPr>
            <a:cxnSpLocks/>
          </p:cNvCxnSpPr>
          <p:nvPr/>
        </p:nvCxnSpPr>
        <p:spPr>
          <a:xfrm>
            <a:off x="0" y="858715"/>
            <a:ext cx="18288000" cy="0"/>
          </a:xfrm>
          <a:prstGeom prst="line">
            <a:avLst/>
          </a:prstGeom>
          <a:ln w="28575">
            <a:solidFill>
              <a:srgbClr val="4C50BB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1" name="양쪽 모서리가 둥근 사각형 34">
            <a:extLst>
              <a:ext uri="{FF2B5EF4-FFF2-40B4-BE49-F238E27FC236}">
                <a16:creationId xmlns="" xmlns:a16="http://schemas.microsoft.com/office/drawing/2014/main" id="{A8561CDE-E5EE-41B1-B925-419944DFA282}"/>
              </a:ext>
            </a:extLst>
          </p:cNvPr>
          <p:cNvSpPr/>
          <p:nvPr/>
        </p:nvSpPr>
        <p:spPr>
          <a:xfrm>
            <a:off x="16493338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chemeClr val="bg1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최대거래</a:t>
            </a:r>
          </a:p>
        </p:txBody>
      </p:sp>
      <p:sp>
        <p:nvSpPr>
          <p:cNvPr id="81" name="양쪽 모서리가 둥근 사각형 34">
            <a:extLst>
              <a:ext uri="{FF2B5EF4-FFF2-40B4-BE49-F238E27FC236}">
                <a16:creationId xmlns="" xmlns:a16="http://schemas.microsoft.com/office/drawing/2014/main" id="{B0DF0F9A-EF6B-4711-803B-BA90AE2CF0E0}"/>
              </a:ext>
            </a:extLst>
          </p:cNvPr>
          <p:cNvSpPr/>
          <p:nvPr/>
        </p:nvSpPr>
        <p:spPr>
          <a:xfrm>
            <a:off x="14718870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noFill/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전자상거래액</a:t>
            </a:r>
          </a:p>
        </p:txBody>
      </p:sp>
      <p:sp>
        <p:nvSpPr>
          <p:cNvPr id="83" name="양쪽 모서리가 둥근 사각형 34">
            <a:extLst>
              <a:ext uri="{FF2B5EF4-FFF2-40B4-BE49-F238E27FC236}">
                <a16:creationId xmlns="" xmlns:a16="http://schemas.microsoft.com/office/drawing/2014/main" id="{331BBB1B-C653-47BD-BC66-5CEDD4278C0B}"/>
              </a:ext>
            </a:extLst>
          </p:cNvPr>
          <p:cNvSpPr/>
          <p:nvPr/>
        </p:nvSpPr>
        <p:spPr>
          <a:xfrm>
            <a:off x="12944402" y="475253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rgbClr val="4C50BB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코로나</a:t>
            </a:r>
            <a:r>
              <a:rPr lang="en-US" altLang="ko-KR" dirty="0">
                <a:solidFill>
                  <a:schemeClr val="bg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19</a:t>
            </a:r>
            <a:endParaRPr lang="ko-KR" altLang="en-US" dirty="0">
              <a:solidFill>
                <a:schemeClr val="bg1"/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2" name="텍스트 개체 틀 13">
            <a:extLst>
              <a:ext uri="{FF2B5EF4-FFF2-40B4-BE49-F238E27FC236}">
                <a16:creationId xmlns="" xmlns:a16="http://schemas.microsoft.com/office/drawing/2014/main" id="{50582CEA-096A-4755-BA98-69E5A41E0642}"/>
              </a:ext>
            </a:extLst>
          </p:cNvPr>
          <p:cNvSpPr txBox="1">
            <a:spLocks/>
          </p:cNvSpPr>
          <p:nvPr/>
        </p:nvSpPr>
        <p:spPr>
          <a:xfrm>
            <a:off x="152400" y="262390"/>
            <a:ext cx="11277600" cy="52387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eaLnBrk="0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z="3200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b="1" kern="0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수집</a:t>
            </a:r>
            <a:r>
              <a:rPr lang="en-US" altLang="ko-KR" sz="2800" b="1" kern="0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1. 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코로나 </a:t>
            </a:r>
            <a:r>
              <a:rPr lang="en-US" altLang="ko-KR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19 </a:t>
            </a:r>
            <a:r>
              <a:rPr lang="ko-KR" altLang="en-US" sz="2800" b="1" dirty="0" err="1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확진자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발생 현황</a:t>
            </a:r>
            <a:endParaRPr lang="en-US" altLang="ko-KR" sz="2800" b="1" kern="0" dirty="0">
              <a:solidFill>
                <a:srgbClr val="4C50BB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D8D64159-F28A-4808-8DE0-B24F73EEF90D}"/>
              </a:ext>
            </a:extLst>
          </p:cNvPr>
          <p:cNvSpPr/>
          <p:nvPr/>
        </p:nvSpPr>
        <p:spPr>
          <a:xfrm>
            <a:off x="2819400" y="8950187"/>
            <a:ext cx="1524000" cy="38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B625E35-F758-49DC-A021-46A3DE808753}"/>
              </a:ext>
            </a:extLst>
          </p:cNvPr>
          <p:cNvSpPr/>
          <p:nvPr/>
        </p:nvSpPr>
        <p:spPr>
          <a:xfrm>
            <a:off x="11734800" y="8865705"/>
            <a:ext cx="1524000" cy="38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2B8AAEA1-C763-4E99-B9EB-D69991381BE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705270"/>
            <a:ext cx="8305134" cy="6248230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C5B45049-3A04-4375-8433-A59853241A6E}"/>
              </a:ext>
            </a:extLst>
          </p:cNvPr>
          <p:cNvGrpSpPr/>
          <p:nvPr/>
        </p:nvGrpSpPr>
        <p:grpSpPr>
          <a:xfrm>
            <a:off x="1127841" y="3168383"/>
            <a:ext cx="327735" cy="859688"/>
            <a:chOff x="7707667" y="407465"/>
            <a:chExt cx="327735" cy="859688"/>
          </a:xfrm>
        </p:grpSpPr>
        <p:sp>
          <p:nvSpPr>
            <p:cNvPr id="22" name="순서도: 연결자 21">
              <a:extLst>
                <a:ext uri="{FF2B5EF4-FFF2-40B4-BE49-F238E27FC236}">
                  <a16:creationId xmlns="" xmlns:a16="http://schemas.microsoft.com/office/drawing/2014/main" id="{FA9D5AB4-0A9D-4E96-9A0D-BF3C13247A32}"/>
                </a:ext>
              </a:extLst>
            </p:cNvPr>
            <p:cNvSpPr/>
            <p:nvPr/>
          </p:nvSpPr>
          <p:spPr>
            <a:xfrm>
              <a:off x="7707667" y="407465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연결자 22">
              <a:extLst>
                <a:ext uri="{FF2B5EF4-FFF2-40B4-BE49-F238E27FC236}">
                  <a16:creationId xmlns="" xmlns:a16="http://schemas.microsoft.com/office/drawing/2014/main" id="{45872555-8AEB-492B-BA14-02DC5BCCAF93}"/>
                </a:ext>
              </a:extLst>
            </p:cNvPr>
            <p:cNvSpPr/>
            <p:nvPr/>
          </p:nvSpPr>
          <p:spPr>
            <a:xfrm>
              <a:off x="7707667" y="939418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6" name="표 6">
            <a:extLst>
              <a:ext uri="{FF2B5EF4-FFF2-40B4-BE49-F238E27FC236}">
                <a16:creationId xmlns="" xmlns:a16="http://schemas.microsoft.com/office/drawing/2014/main" id="{EE823929-0DA1-4928-BD59-A7CA5B2BC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112245"/>
              </p:ext>
            </p:extLst>
          </p:nvPr>
        </p:nvGraphicFramePr>
        <p:xfrm>
          <a:off x="10896600" y="2400300"/>
          <a:ext cx="5794186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7093">
                  <a:extLst>
                    <a:ext uri="{9D8B030D-6E8A-4147-A177-3AD203B41FA5}">
                      <a16:colId xmlns="" xmlns:a16="http://schemas.microsoft.com/office/drawing/2014/main" val="3053899513"/>
                    </a:ext>
                  </a:extLst>
                </a:gridCol>
                <a:gridCol w="2897093">
                  <a:extLst>
                    <a:ext uri="{9D8B030D-6E8A-4147-A177-3AD203B41FA5}">
                      <a16:colId xmlns="" xmlns:a16="http://schemas.microsoft.com/office/drawing/2014/main" val="1889444748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월별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누적 </a:t>
                      </a:r>
                      <a:r>
                        <a:rPr lang="ko-KR" altLang="en-US" sz="2000" dirty="0" err="1"/>
                        <a:t>확진자</a:t>
                      </a:r>
                      <a:r>
                        <a:rPr lang="ko-KR" altLang="en-US" sz="2000" dirty="0"/>
                        <a:t>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04896465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2020-01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3258509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2020-02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3150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7657276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2020-03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6636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2866694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2020-04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979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50458545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2020-05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703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7840074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2020-06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1331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5384504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2020-07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1506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00010299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2020-08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5641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5026341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2020-09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3865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53622219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2020-10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2700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78544549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2020-11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7690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8166403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2020-12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26538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9277658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2021-01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17460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15188118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2021-02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11470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6954747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2021-03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13416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120167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총 누적 </a:t>
                      </a:r>
                      <a:r>
                        <a:rPr lang="ko-KR" altLang="en-US" sz="2000" dirty="0" err="1"/>
                        <a:t>확진자</a:t>
                      </a:r>
                      <a:r>
                        <a:rPr lang="ko-KR" altLang="en-US" sz="2000" dirty="0"/>
                        <a:t>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103085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765570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641CD73-A682-414C-85FB-EE9CCD86202B}"/>
              </a:ext>
            </a:extLst>
          </p:cNvPr>
          <p:cNvSpPr txBox="1"/>
          <p:nvPr/>
        </p:nvSpPr>
        <p:spPr>
          <a:xfrm>
            <a:off x="533400" y="1028700"/>
            <a:ext cx="1363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>
                <a:latin typeface="Bell MT" panose="020B0604020202020204" pitchFamily="18" charset="0"/>
                <a:ea typeface="에스코어 드림 8 Heavy" panose="020B0903030302020204" pitchFamily="34" charset="-127"/>
                <a:cs typeface="Times New Roman" panose="02020603050405020304" pitchFamily="18" charset="0"/>
              </a:rPr>
              <a:t>▪ </a:t>
            </a:r>
            <a:r>
              <a:rPr lang="ko-KR" altLang="en-US" sz="32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Times New Roman" panose="02020603050405020304" pitchFamily="18" charset="0"/>
              </a:rPr>
              <a:t>코로나 </a:t>
            </a:r>
            <a:r>
              <a:rPr lang="en-US" altLang="ko-KR" sz="32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Times New Roman" panose="02020603050405020304" pitchFamily="18" charset="0"/>
              </a:rPr>
              <a:t>19 </a:t>
            </a:r>
            <a:r>
              <a:rPr lang="ko-KR" altLang="en-US" sz="32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Times New Roman" panose="02020603050405020304" pitchFamily="18" charset="0"/>
              </a:rPr>
              <a:t>월별 누적 </a:t>
            </a:r>
            <a:r>
              <a:rPr lang="ko-KR" altLang="en-US" sz="3200" dirty="0" err="1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Times New Roman" panose="02020603050405020304" pitchFamily="18" charset="0"/>
              </a:rPr>
              <a:t>확진자</a:t>
            </a:r>
            <a:r>
              <a:rPr lang="ko-KR" altLang="en-US" sz="32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Times New Roman" panose="02020603050405020304" pitchFamily="18" charset="0"/>
              </a:rPr>
              <a:t> 발생 현황</a:t>
            </a:r>
            <a:endParaRPr lang="en-US" altLang="ko-KR" sz="320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Times New Roman" panose="02020603050405020304" pitchFamily="18" charset="0"/>
              </a:rPr>
              <a:t>  - </a:t>
            </a:r>
            <a:r>
              <a:rPr lang="ko-KR" altLang="en-US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Times New Roman" panose="02020603050405020304" pitchFamily="18" charset="0"/>
              </a:rPr>
              <a:t>출처 </a:t>
            </a:r>
            <a:r>
              <a:rPr lang="en-US" altLang="ko-KR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Times New Roman" panose="02020603050405020304" pitchFamily="18" charset="0"/>
              </a:rPr>
              <a:t>: </a:t>
            </a:r>
            <a:r>
              <a:rPr lang="ko-KR" altLang="en-US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Times New Roman" panose="02020603050405020304" pitchFamily="18" charset="0"/>
              </a:rPr>
              <a:t>공공데이터 포탈</a:t>
            </a:r>
            <a:r>
              <a:rPr lang="en-US" altLang="ko-KR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Times New Roman" panose="02020603050405020304" pitchFamily="18" charset="0"/>
              </a:rPr>
              <a:t>(data.go.kr/) </a:t>
            </a:r>
            <a:r>
              <a:rPr lang="ko-KR" altLang="en-US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Times New Roman" panose="02020603050405020304" pitchFamily="18" charset="0"/>
              </a:rPr>
              <a:t>보건복지부</a:t>
            </a:r>
            <a:r>
              <a:rPr lang="en-US" altLang="ko-KR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Times New Roman" panose="02020603050405020304" pitchFamily="18" charset="0"/>
              </a:rPr>
              <a:t>_</a:t>
            </a:r>
            <a:r>
              <a:rPr lang="ko-KR" altLang="en-US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Times New Roman" panose="02020603050405020304" pitchFamily="18" charset="0"/>
              </a:rPr>
              <a:t>코로나</a:t>
            </a:r>
            <a:r>
              <a:rPr lang="en-US" altLang="ko-KR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Times New Roman" panose="02020603050405020304" pitchFamily="18" charset="0"/>
              </a:rPr>
              <a:t>19 </a:t>
            </a:r>
            <a:r>
              <a:rPr lang="ko-KR" altLang="en-US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Times New Roman" panose="02020603050405020304" pitchFamily="18" charset="0"/>
              </a:rPr>
              <a:t>감염</a:t>
            </a:r>
            <a:r>
              <a:rPr lang="en-US" altLang="ko-KR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Times New Roman" panose="02020603050405020304" pitchFamily="18" charset="0"/>
              </a:rPr>
              <a:t>_</a:t>
            </a:r>
            <a:r>
              <a:rPr lang="ko-KR" altLang="en-US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Times New Roman" panose="02020603050405020304" pitchFamily="18" charset="0"/>
              </a:rPr>
              <a:t>현황</a:t>
            </a:r>
            <a:endParaRPr lang="ko-KR" altLang="en-US" sz="24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696455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000DDBC-1943-4342-B50E-7965A144C6A1}"/>
              </a:ext>
            </a:extLst>
          </p:cNvPr>
          <p:cNvCxnSpPr>
            <a:cxnSpLocks/>
          </p:cNvCxnSpPr>
          <p:nvPr/>
        </p:nvCxnSpPr>
        <p:spPr>
          <a:xfrm>
            <a:off x="0" y="858715"/>
            <a:ext cx="18288000" cy="0"/>
          </a:xfrm>
          <a:prstGeom prst="line">
            <a:avLst/>
          </a:prstGeom>
          <a:ln w="28575">
            <a:solidFill>
              <a:srgbClr val="4C50BB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양쪽 모서리가 둥근 사각형 34">
            <a:extLst>
              <a:ext uri="{FF2B5EF4-FFF2-40B4-BE49-F238E27FC236}">
                <a16:creationId xmlns="" xmlns:a16="http://schemas.microsoft.com/office/drawing/2014/main" id="{28E0CE67-0B27-4B46-A5E5-1D56FD6F107D}"/>
              </a:ext>
            </a:extLst>
          </p:cNvPr>
          <p:cNvSpPr/>
          <p:nvPr/>
        </p:nvSpPr>
        <p:spPr>
          <a:xfrm>
            <a:off x="16493338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chemeClr val="bg1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최대거래</a:t>
            </a:r>
          </a:p>
        </p:txBody>
      </p:sp>
      <p:sp>
        <p:nvSpPr>
          <p:cNvPr id="8" name="양쪽 모서리가 둥근 사각형 34">
            <a:extLst>
              <a:ext uri="{FF2B5EF4-FFF2-40B4-BE49-F238E27FC236}">
                <a16:creationId xmlns="" xmlns:a16="http://schemas.microsoft.com/office/drawing/2014/main" id="{C66D1FA5-E892-4459-8035-A7A820DCCBCE}"/>
              </a:ext>
            </a:extLst>
          </p:cNvPr>
          <p:cNvSpPr/>
          <p:nvPr/>
        </p:nvSpPr>
        <p:spPr>
          <a:xfrm>
            <a:off x="14718870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noFill/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전자상거래액</a:t>
            </a:r>
          </a:p>
        </p:txBody>
      </p:sp>
      <p:sp>
        <p:nvSpPr>
          <p:cNvPr id="9" name="양쪽 모서리가 둥근 사각형 34">
            <a:extLst>
              <a:ext uri="{FF2B5EF4-FFF2-40B4-BE49-F238E27FC236}">
                <a16:creationId xmlns="" xmlns:a16="http://schemas.microsoft.com/office/drawing/2014/main" id="{6A363FE5-FC4B-4ACC-831C-C14C297280DD}"/>
              </a:ext>
            </a:extLst>
          </p:cNvPr>
          <p:cNvSpPr/>
          <p:nvPr/>
        </p:nvSpPr>
        <p:spPr>
          <a:xfrm>
            <a:off x="12944402" y="475253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rgbClr val="4C50BB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코로나</a:t>
            </a:r>
            <a:r>
              <a:rPr lang="en-US" altLang="ko-KR" dirty="0">
                <a:solidFill>
                  <a:schemeClr val="bg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19</a:t>
            </a:r>
            <a:endParaRPr lang="ko-KR" altLang="en-US" dirty="0">
              <a:solidFill>
                <a:schemeClr val="bg1"/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0" name="텍스트 개체 틀 13">
            <a:extLst>
              <a:ext uri="{FF2B5EF4-FFF2-40B4-BE49-F238E27FC236}">
                <a16:creationId xmlns="" xmlns:a16="http://schemas.microsoft.com/office/drawing/2014/main" id="{65EB0AB8-2DC6-4609-837D-C2DE13D9F9D5}"/>
              </a:ext>
            </a:extLst>
          </p:cNvPr>
          <p:cNvSpPr txBox="1">
            <a:spLocks/>
          </p:cNvSpPr>
          <p:nvPr/>
        </p:nvSpPr>
        <p:spPr>
          <a:xfrm>
            <a:off x="152400" y="262390"/>
            <a:ext cx="11277600" cy="52387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eaLnBrk="0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z="3200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b="1" kern="0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수집</a:t>
            </a:r>
            <a:r>
              <a:rPr lang="en-US" altLang="ko-KR" sz="2800" b="1" kern="0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2. 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전자상거래 거래액</a:t>
            </a:r>
            <a:endParaRPr lang="en-US" altLang="ko-KR" sz="2800" b="1" kern="0" dirty="0">
              <a:solidFill>
                <a:srgbClr val="4C50BB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74D04DD-3592-47CD-A5C7-3E09F3B2B744}"/>
              </a:ext>
            </a:extLst>
          </p:cNvPr>
          <p:cNvSpPr txBox="1"/>
          <p:nvPr/>
        </p:nvSpPr>
        <p:spPr>
          <a:xfrm>
            <a:off x="533400" y="1026350"/>
            <a:ext cx="13639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Bell MT" panose="020B0604020202020204" pitchFamily="18" charset="0"/>
                <a:ea typeface="에스코어 드림 8 Heavy" panose="020B0903030302020204" pitchFamily="34" charset="-127"/>
                <a:cs typeface="Times New Roman" panose="02020603050405020304" pitchFamily="18" charset="0"/>
              </a:rPr>
              <a:t>▪ </a:t>
            </a:r>
            <a:r>
              <a:rPr lang="en-US" altLang="ko-KR" sz="32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Times New Roman" panose="02020603050405020304" pitchFamily="18" charset="0"/>
              </a:rPr>
              <a:t>2017~2020</a:t>
            </a:r>
            <a:r>
              <a:rPr lang="ko-KR" altLang="en-US" sz="32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Times New Roman" panose="02020603050405020304" pitchFamily="18" charset="0"/>
              </a:rPr>
              <a:t>년 온라인쇼핑 거래액</a:t>
            </a:r>
            <a:endParaRPr lang="en-US" altLang="ko-KR" sz="320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Times New Roman" panose="02020603050405020304" pitchFamily="18" charset="0"/>
              </a:rPr>
              <a:t>- </a:t>
            </a:r>
            <a:r>
              <a:rPr lang="ko-KR" altLang="en-US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Times New Roman" panose="02020603050405020304" pitchFamily="18" charset="0"/>
              </a:rPr>
              <a:t>출처 </a:t>
            </a:r>
            <a:r>
              <a:rPr lang="en-US" altLang="ko-KR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Times New Roman" panose="02020603050405020304" pitchFamily="18" charset="0"/>
              </a:rPr>
              <a:t>: </a:t>
            </a:r>
            <a:r>
              <a:rPr lang="ko-KR" altLang="en-US" sz="2400" dirty="0" err="1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Times New Roman" panose="02020603050405020304" pitchFamily="18" charset="0"/>
              </a:rPr>
              <a:t>국가통계포털</a:t>
            </a:r>
            <a:r>
              <a:rPr lang="en-US" altLang="ko-KR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Times New Roman" panose="02020603050405020304" pitchFamily="18" charset="0"/>
              </a:rPr>
              <a:t>(kosis.kr) - </a:t>
            </a:r>
            <a:r>
              <a:rPr lang="ko-KR" altLang="en-US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Times New Roman" panose="02020603050405020304" pitchFamily="18" charset="0"/>
              </a:rPr>
              <a:t>온라인쇼핑 동향조사</a:t>
            </a:r>
            <a:r>
              <a:rPr lang="en-US" altLang="ko-KR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Times New Roman" panose="02020603050405020304" pitchFamily="18" charset="0"/>
              </a:rPr>
              <a:t>   </a:t>
            </a:r>
            <a:r>
              <a:rPr lang="ko-KR" altLang="en-US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Times New Roman" panose="02020603050405020304" pitchFamily="18" charset="0"/>
              </a:rPr>
              <a:t> </a:t>
            </a:r>
            <a:endParaRPr lang="ko-KR" altLang="en-US" sz="24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0805AFC5-B780-444F-945D-C485AB6244F7}"/>
              </a:ext>
            </a:extLst>
          </p:cNvPr>
          <p:cNvGrpSpPr/>
          <p:nvPr/>
        </p:nvGrpSpPr>
        <p:grpSpPr>
          <a:xfrm>
            <a:off x="403670" y="2665600"/>
            <a:ext cx="327735" cy="859688"/>
            <a:chOff x="7707667" y="407465"/>
            <a:chExt cx="327735" cy="859688"/>
          </a:xfrm>
        </p:grpSpPr>
        <p:sp>
          <p:nvSpPr>
            <p:cNvPr id="14" name="순서도: 연결자 13">
              <a:extLst>
                <a:ext uri="{FF2B5EF4-FFF2-40B4-BE49-F238E27FC236}">
                  <a16:creationId xmlns="" xmlns:a16="http://schemas.microsoft.com/office/drawing/2014/main" id="{4C44333C-CE5C-4097-9E61-0FAA164D42B8}"/>
                </a:ext>
              </a:extLst>
            </p:cNvPr>
            <p:cNvSpPr/>
            <p:nvPr/>
          </p:nvSpPr>
          <p:spPr>
            <a:xfrm>
              <a:off x="7707667" y="407465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>
              <a:extLst>
                <a:ext uri="{FF2B5EF4-FFF2-40B4-BE49-F238E27FC236}">
                  <a16:creationId xmlns="" xmlns:a16="http://schemas.microsoft.com/office/drawing/2014/main" id="{DEB9D883-80BA-449E-B066-96893225ECCD}"/>
                </a:ext>
              </a:extLst>
            </p:cNvPr>
            <p:cNvSpPr/>
            <p:nvPr/>
          </p:nvSpPr>
          <p:spPr>
            <a:xfrm>
              <a:off x="7707667" y="939418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6" name="표 10">
            <a:extLst>
              <a:ext uri="{FF2B5EF4-FFF2-40B4-BE49-F238E27FC236}">
                <a16:creationId xmlns="" xmlns:a16="http://schemas.microsoft.com/office/drawing/2014/main" id="{408506C4-56F5-407D-B1BE-565D567B230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72338" y="3619500"/>
          <a:ext cx="16806062" cy="5887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1462">
                  <a:extLst>
                    <a:ext uri="{9D8B030D-6E8A-4147-A177-3AD203B41FA5}">
                      <a16:colId xmlns="" xmlns:a16="http://schemas.microsoft.com/office/drawing/2014/main" val="3424563309"/>
                    </a:ext>
                  </a:extLst>
                </a:gridCol>
                <a:gridCol w="1676400">
                  <a:extLst>
                    <a:ext uri="{9D8B030D-6E8A-4147-A177-3AD203B41FA5}">
                      <a16:colId xmlns="" xmlns:a16="http://schemas.microsoft.com/office/drawing/2014/main" val="1411770151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526686550"/>
                    </a:ext>
                  </a:extLst>
                </a:gridCol>
                <a:gridCol w="1676400">
                  <a:extLst>
                    <a:ext uri="{9D8B030D-6E8A-4147-A177-3AD203B41FA5}">
                      <a16:colId xmlns="" xmlns:a16="http://schemas.microsoft.com/office/drawing/2014/main" val="3637171257"/>
                    </a:ext>
                  </a:extLst>
                </a:gridCol>
                <a:gridCol w="1676400">
                  <a:extLst>
                    <a:ext uri="{9D8B030D-6E8A-4147-A177-3AD203B41FA5}">
                      <a16:colId xmlns="" xmlns:a16="http://schemas.microsoft.com/office/drawing/2014/main" val="185182056"/>
                    </a:ext>
                  </a:extLst>
                </a:gridCol>
                <a:gridCol w="668976">
                  <a:extLst>
                    <a:ext uri="{9D8B030D-6E8A-4147-A177-3AD203B41FA5}">
                      <a16:colId xmlns="" xmlns:a16="http://schemas.microsoft.com/office/drawing/2014/main" val="2684678148"/>
                    </a:ext>
                  </a:extLst>
                </a:gridCol>
                <a:gridCol w="1680606">
                  <a:extLst>
                    <a:ext uri="{9D8B030D-6E8A-4147-A177-3AD203B41FA5}">
                      <a16:colId xmlns="" xmlns:a16="http://schemas.microsoft.com/office/drawing/2014/main" val="1389786915"/>
                    </a:ext>
                  </a:extLst>
                </a:gridCol>
                <a:gridCol w="1680606">
                  <a:extLst>
                    <a:ext uri="{9D8B030D-6E8A-4147-A177-3AD203B41FA5}">
                      <a16:colId xmlns="" xmlns:a16="http://schemas.microsoft.com/office/drawing/2014/main" val="522066600"/>
                    </a:ext>
                  </a:extLst>
                </a:gridCol>
                <a:gridCol w="1680606">
                  <a:extLst>
                    <a:ext uri="{9D8B030D-6E8A-4147-A177-3AD203B41FA5}">
                      <a16:colId xmlns="" xmlns:a16="http://schemas.microsoft.com/office/drawing/2014/main" val="1681304565"/>
                    </a:ext>
                  </a:extLst>
                </a:gridCol>
                <a:gridCol w="1680606">
                  <a:extLst>
                    <a:ext uri="{9D8B030D-6E8A-4147-A177-3AD203B41FA5}">
                      <a16:colId xmlns="" xmlns:a16="http://schemas.microsoft.com/office/drawing/2014/main" val="980161599"/>
                    </a:ext>
                  </a:extLst>
                </a:gridCol>
              </a:tblGrid>
              <a:tr h="7257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상품군별</a:t>
                      </a:r>
                      <a:endParaRPr lang="en-US" altLang="ko-KR" sz="2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2019. 01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2019. 02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2019. 03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2019. 04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latin typeface="+mj-lt"/>
                        </a:rPr>
                        <a:t>…</a:t>
                      </a:r>
                      <a:endParaRPr lang="ko-KR" altLang="en-US" sz="28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2020. 09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2020. 10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2020. 11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2020. 12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932535446"/>
                  </a:ext>
                </a:extLst>
              </a:tr>
              <a:tr h="57348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합 계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10,811,796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9,666,871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11,296,239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10,763,785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600" dirty="0">
                          <a:latin typeface="+mj-lt"/>
                        </a:rPr>
                        <a:t>…</a:t>
                      </a:r>
                      <a:endParaRPr lang="ko-KR" altLang="en-US" sz="2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13,857,627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13,884,207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15,031,417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15,891,202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987645081"/>
                  </a:ext>
                </a:extLst>
              </a:tr>
              <a:tr h="57348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컴퓨터 및 주변기기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561,512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542,469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532,496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469,169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600" dirty="0">
                          <a:latin typeface="+mj-lt"/>
                        </a:rPr>
                        <a:t>…</a:t>
                      </a:r>
                      <a:endParaRPr lang="ko-KR" altLang="en-US" sz="2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606,888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551,700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649,088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786,829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543068776"/>
                  </a:ext>
                </a:extLst>
              </a:tr>
              <a:tr h="57348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가전</a:t>
                      </a:r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전자</a:t>
                      </a:r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통신기기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1,063,081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982,059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1,324,884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1,134,227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600" dirty="0">
                          <a:latin typeface="+mj-lt"/>
                        </a:rPr>
                        <a:t>…</a:t>
                      </a:r>
                      <a:endParaRPr lang="ko-KR" altLang="en-US" sz="2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1,416,798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1,612,744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1,929,767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1,872,713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071672170"/>
                  </a:ext>
                </a:extLst>
              </a:tr>
              <a:tr h="57348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서적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173,949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154,317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196,741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147,909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600" dirty="0">
                          <a:latin typeface="+mj-lt"/>
                        </a:rPr>
                        <a:t>…</a:t>
                      </a:r>
                      <a:endParaRPr lang="ko-KR" altLang="en-US" sz="2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220,562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170,189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197,066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266,447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842894911"/>
                  </a:ext>
                </a:extLst>
              </a:tr>
              <a:tr h="57348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사무</a:t>
                      </a:r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문구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79,764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71,208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81,741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80,638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>
                          <a:latin typeface="+mj-lt"/>
                        </a:rPr>
                        <a:t>…</a:t>
                      </a:r>
                      <a:endParaRPr lang="ko-KR" altLang="en-US" sz="2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87,363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94,473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102,669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131,754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4001951706"/>
                  </a:ext>
                </a:extLst>
              </a:tr>
              <a:tr h="573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>
                          <a:latin typeface="+mj-lt"/>
                        </a:rPr>
                        <a:t>…</a:t>
                      </a:r>
                      <a:endParaRPr lang="ko-KR" altLang="en-US" sz="2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600" dirty="0">
                          <a:latin typeface="+mj-lt"/>
                        </a:rPr>
                        <a:t>…</a:t>
                      </a:r>
                      <a:endParaRPr lang="ko-KR" altLang="en-US" sz="2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>
                          <a:latin typeface="+mj-lt"/>
                        </a:rPr>
                        <a:t>…</a:t>
                      </a:r>
                      <a:endParaRPr lang="ko-KR" altLang="en-US" sz="2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>
                          <a:latin typeface="+mj-lt"/>
                        </a:rPr>
                        <a:t>…</a:t>
                      </a:r>
                      <a:endParaRPr lang="ko-KR" altLang="en-US" sz="2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>
                          <a:latin typeface="+mj-lt"/>
                        </a:rPr>
                        <a:t>…</a:t>
                      </a:r>
                      <a:endParaRPr lang="ko-KR" altLang="en-US" sz="2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>
                          <a:latin typeface="+mj-lt"/>
                        </a:rPr>
                        <a:t>…</a:t>
                      </a:r>
                      <a:endParaRPr lang="ko-KR" altLang="en-US" sz="2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>
                          <a:latin typeface="+mj-lt"/>
                        </a:rPr>
                        <a:t>…</a:t>
                      </a:r>
                      <a:endParaRPr lang="ko-KR" altLang="en-US" sz="2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>
                          <a:latin typeface="+mj-lt"/>
                        </a:rPr>
                        <a:t>…</a:t>
                      </a:r>
                      <a:endParaRPr lang="ko-KR" altLang="en-US" sz="2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>
                          <a:latin typeface="+mj-lt"/>
                        </a:rPr>
                        <a:t>…</a:t>
                      </a:r>
                      <a:endParaRPr lang="ko-KR" altLang="en-US" sz="2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>
                          <a:latin typeface="+mj-lt"/>
                        </a:rPr>
                        <a:t>…</a:t>
                      </a:r>
                      <a:endParaRPr lang="ko-KR" altLang="en-US" sz="2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382399"/>
                  </a:ext>
                </a:extLst>
              </a:tr>
              <a:tr h="57348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음식서비스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621,909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614,963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694,509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686,320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>
                          <a:latin typeface="+mj-lt"/>
                        </a:rPr>
                        <a:t>…</a:t>
                      </a:r>
                      <a:endParaRPr lang="ko-KR" altLang="en-US" sz="2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1,603,571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1,546,299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1,642,587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2,197,328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562867572"/>
                  </a:ext>
                </a:extLst>
              </a:tr>
              <a:tr h="57348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기타서비스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97,802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77,885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78,986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79,595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>
                          <a:latin typeface="+mj-lt"/>
                        </a:rPr>
                        <a:t>…</a:t>
                      </a:r>
                      <a:endParaRPr lang="ko-KR" altLang="en-US" sz="2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146,429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165,296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133,133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145,447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815238749"/>
                  </a:ext>
                </a:extLst>
              </a:tr>
              <a:tr h="57348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223,939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221,598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327,742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195,957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>
                          <a:latin typeface="+mj-lt"/>
                        </a:rPr>
                        <a:t>…</a:t>
                      </a:r>
                      <a:endParaRPr lang="ko-KR" altLang="en-US" sz="2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290,359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287,544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331,250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367,440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44256095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B1D98CF-65E2-4DA0-A76D-D9365CA23176}"/>
              </a:ext>
            </a:extLst>
          </p:cNvPr>
          <p:cNvSpPr txBox="1"/>
          <p:nvPr/>
        </p:nvSpPr>
        <p:spPr>
          <a:xfrm>
            <a:off x="838200" y="2715651"/>
            <a:ext cx="13639800" cy="675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latin typeface="Bell MT" panose="020B0604020202020204" pitchFamily="18" charset="0"/>
                <a:ea typeface="에스코어 드림 8 Heavy" panose="020B0903030302020204" pitchFamily="34" charset="-127"/>
                <a:cs typeface="Times New Roman" panose="02020603050405020304" pitchFamily="18" charset="0"/>
              </a:rPr>
              <a:t>•  </a:t>
            </a:r>
            <a:r>
              <a:rPr lang="en-US" altLang="ko-KR" sz="2800" b="1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Times New Roman" panose="02020603050405020304" pitchFamily="18" charset="0"/>
              </a:rPr>
              <a:t>2017~2020</a:t>
            </a:r>
            <a:r>
              <a:rPr lang="ko-KR" altLang="en-US" sz="2800" b="1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Times New Roman" panose="02020603050405020304" pitchFamily="18" charset="0"/>
              </a:rPr>
              <a:t>년 </a:t>
            </a:r>
            <a:r>
              <a:rPr lang="ko-KR" altLang="en-US" sz="2800" b="1" dirty="0" err="1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Times New Roman" panose="02020603050405020304" pitchFamily="18" charset="0"/>
              </a:rPr>
              <a:t>상품군별</a:t>
            </a:r>
            <a:r>
              <a:rPr lang="ko-KR" altLang="en-US" sz="2800" b="1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Times New Roman" panose="02020603050405020304" pitchFamily="18" charset="0"/>
              </a:rPr>
              <a:t> 합계 </a:t>
            </a:r>
            <a:endParaRPr lang="en-US" altLang="ko-KR" sz="2800" b="1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400092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10">
            <a:extLst>
              <a:ext uri="{FF2B5EF4-FFF2-40B4-BE49-F238E27FC236}">
                <a16:creationId xmlns="" xmlns:a16="http://schemas.microsoft.com/office/drawing/2014/main" id="{57515C97-9329-46C6-899E-EE238020495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3543300"/>
          <a:ext cx="17144999" cy="6063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156">
                  <a:extLst>
                    <a:ext uri="{9D8B030D-6E8A-4147-A177-3AD203B41FA5}">
                      <a16:colId xmlns="" xmlns:a16="http://schemas.microsoft.com/office/drawing/2014/main" val="3424563309"/>
                    </a:ext>
                  </a:extLst>
                </a:gridCol>
                <a:gridCol w="1230502">
                  <a:extLst>
                    <a:ext uri="{9D8B030D-6E8A-4147-A177-3AD203B41FA5}">
                      <a16:colId xmlns="" xmlns:a16="http://schemas.microsoft.com/office/drawing/2014/main" val="495320765"/>
                    </a:ext>
                  </a:extLst>
                </a:gridCol>
                <a:gridCol w="1579145">
                  <a:extLst>
                    <a:ext uri="{9D8B030D-6E8A-4147-A177-3AD203B41FA5}">
                      <a16:colId xmlns="" xmlns:a16="http://schemas.microsoft.com/office/drawing/2014/main" val="1411770151"/>
                    </a:ext>
                  </a:extLst>
                </a:gridCol>
                <a:gridCol w="1654342">
                  <a:extLst>
                    <a:ext uri="{9D8B030D-6E8A-4147-A177-3AD203B41FA5}">
                      <a16:colId xmlns="" xmlns:a16="http://schemas.microsoft.com/office/drawing/2014/main" val="526686550"/>
                    </a:ext>
                  </a:extLst>
                </a:gridCol>
                <a:gridCol w="1579145">
                  <a:extLst>
                    <a:ext uri="{9D8B030D-6E8A-4147-A177-3AD203B41FA5}">
                      <a16:colId xmlns="" xmlns:a16="http://schemas.microsoft.com/office/drawing/2014/main" val="3637171257"/>
                    </a:ext>
                  </a:extLst>
                </a:gridCol>
                <a:gridCol w="1503947">
                  <a:extLst>
                    <a:ext uri="{9D8B030D-6E8A-4147-A177-3AD203B41FA5}">
                      <a16:colId xmlns="" xmlns:a16="http://schemas.microsoft.com/office/drawing/2014/main" val="185182056"/>
                    </a:ext>
                  </a:extLst>
                </a:gridCol>
                <a:gridCol w="526382">
                  <a:extLst>
                    <a:ext uri="{9D8B030D-6E8A-4147-A177-3AD203B41FA5}">
                      <a16:colId xmlns="" xmlns:a16="http://schemas.microsoft.com/office/drawing/2014/main" val="2684678148"/>
                    </a:ext>
                  </a:extLst>
                </a:gridCol>
                <a:gridCol w="1654342">
                  <a:extLst>
                    <a:ext uri="{9D8B030D-6E8A-4147-A177-3AD203B41FA5}">
                      <a16:colId xmlns="" xmlns:a16="http://schemas.microsoft.com/office/drawing/2014/main" val="1389786915"/>
                    </a:ext>
                  </a:extLst>
                </a:gridCol>
                <a:gridCol w="1503947">
                  <a:extLst>
                    <a:ext uri="{9D8B030D-6E8A-4147-A177-3AD203B41FA5}">
                      <a16:colId xmlns="" xmlns:a16="http://schemas.microsoft.com/office/drawing/2014/main" val="522066600"/>
                    </a:ext>
                  </a:extLst>
                </a:gridCol>
                <a:gridCol w="1579145">
                  <a:extLst>
                    <a:ext uri="{9D8B030D-6E8A-4147-A177-3AD203B41FA5}">
                      <a16:colId xmlns="" xmlns:a16="http://schemas.microsoft.com/office/drawing/2014/main" val="1681304565"/>
                    </a:ext>
                  </a:extLst>
                </a:gridCol>
                <a:gridCol w="1503946">
                  <a:extLst>
                    <a:ext uri="{9D8B030D-6E8A-4147-A177-3AD203B41FA5}">
                      <a16:colId xmlns="" xmlns:a16="http://schemas.microsoft.com/office/drawing/2014/main" val="980161599"/>
                    </a:ext>
                  </a:extLst>
                </a:gridCol>
              </a:tblGrid>
              <a:tr h="7444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상품군별</a:t>
                      </a:r>
                      <a:endParaRPr lang="en-US" altLang="ko-KR" sz="2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경로별</a:t>
                      </a:r>
                      <a:endParaRPr lang="en-US" altLang="ko-KR" sz="2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2019. 01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2019. 02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2019. 03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2019. 04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latin typeface="+mj-lt"/>
                        </a:rPr>
                        <a:t>…</a:t>
                      </a:r>
                      <a:endParaRPr lang="ko-KR" altLang="en-US" sz="28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2020. 09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2020. 10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2020. 11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2020. 12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93253544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ko-KR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종합몰</a:t>
                      </a:r>
                      <a:endParaRPr lang="ko-KR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7,106,249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6,290,286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7,557,079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7,070,866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altLang="ko-KR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9,447,312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9,367,157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10,137,239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10,600,147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9876450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전문몰</a:t>
                      </a:r>
                      <a:endParaRPr lang="ko-KR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3,705,547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3,376,585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3,739,160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3,692,919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altLang="ko-KR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4,410,315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4,517,050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4,894,178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5,291,055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54306877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컴퓨터 및 주변기기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종합몰</a:t>
                      </a:r>
                      <a:endParaRPr lang="ko-KR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380,611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383,596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376,898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317,643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altLang="ko-KR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415,097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352,513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430,919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494,315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0716721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180,901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158,873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155,598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151,526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altLang="ko-KR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191,791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199,187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218,169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292,514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8428949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가전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통신기기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종합몰</a:t>
                      </a:r>
                      <a:endParaRPr lang="ko-KR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937,497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873,576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1,162,672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989,535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altLang="ko-KR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1,237,568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1,389,901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1,587,442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1,591,766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400195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>
                          <a:latin typeface="+mj-lt"/>
                        </a:rPr>
                        <a:t>…</a:t>
                      </a:r>
                      <a:endParaRPr lang="ko-KR" altLang="en-US" sz="2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600" dirty="0">
                          <a:latin typeface="+mj-lt"/>
                        </a:rPr>
                        <a:t>…</a:t>
                      </a:r>
                      <a:endParaRPr lang="ko-KR" altLang="en-US" sz="2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>
                          <a:latin typeface="+mj-lt"/>
                        </a:rPr>
                        <a:t>…</a:t>
                      </a:r>
                      <a:endParaRPr lang="ko-KR" altLang="en-US" sz="2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>
                          <a:latin typeface="+mj-lt"/>
                        </a:rPr>
                        <a:t>…</a:t>
                      </a:r>
                      <a:endParaRPr lang="ko-KR" altLang="en-US" sz="2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>
                          <a:latin typeface="+mj-lt"/>
                        </a:rPr>
                        <a:t>…</a:t>
                      </a:r>
                      <a:endParaRPr lang="ko-KR" altLang="en-US" sz="2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>
                          <a:latin typeface="+mj-lt"/>
                        </a:rPr>
                        <a:t>…</a:t>
                      </a:r>
                      <a:endParaRPr lang="ko-KR" altLang="en-US" sz="2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>
                          <a:latin typeface="+mj-lt"/>
                        </a:rPr>
                        <a:t>…</a:t>
                      </a:r>
                      <a:endParaRPr lang="ko-KR" altLang="en-US" sz="2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>
                          <a:latin typeface="+mj-lt"/>
                        </a:rPr>
                        <a:t>…</a:t>
                      </a:r>
                      <a:endParaRPr lang="ko-KR" altLang="en-US" sz="2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>
                          <a:latin typeface="+mj-lt"/>
                        </a:rPr>
                        <a:t>…</a:t>
                      </a:r>
                      <a:endParaRPr lang="ko-KR" altLang="en-US" sz="2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>
                          <a:latin typeface="+mj-lt"/>
                        </a:rPr>
                        <a:t>…</a:t>
                      </a:r>
                      <a:endParaRPr lang="ko-KR" altLang="en-US" sz="2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2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382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음식서비스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종합몰</a:t>
                      </a:r>
                      <a:endParaRPr lang="ko-KR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8,860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7,796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8,882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8,139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2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24,571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23,909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24,046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30,535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912355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613,049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607,167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685,627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678,181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2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1,579,000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1,522,390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1,618,541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2,166,793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02671051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ko-KR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기타서비스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종합몰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32,210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32,223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37,837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35,284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altLang="ko-KR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1,579,000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1,522,390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1,618,541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2,166,793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5628675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전문몰</a:t>
                      </a:r>
                      <a:endParaRPr lang="ko-KR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65,592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45,662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41,149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44,311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altLang="ko-KR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70,881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94,727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45,374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63,108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31730632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ko-KR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종합몰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168,422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186,215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282,624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142,303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altLang="ko-KR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227,362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218,404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256,436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271,696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8152387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전문몰</a:t>
                      </a:r>
                      <a:endParaRPr lang="ko-KR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55,517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35,383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45,118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53,654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altLang="ko-KR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62,997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69,140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74,814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95,744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442560950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8B945BB5-FEFA-4D84-A872-2A72B0E4B43C}"/>
              </a:ext>
            </a:extLst>
          </p:cNvPr>
          <p:cNvCxnSpPr>
            <a:cxnSpLocks/>
          </p:cNvCxnSpPr>
          <p:nvPr/>
        </p:nvCxnSpPr>
        <p:spPr>
          <a:xfrm>
            <a:off x="0" y="858715"/>
            <a:ext cx="18288000" cy="0"/>
          </a:xfrm>
          <a:prstGeom prst="line">
            <a:avLst/>
          </a:prstGeom>
          <a:ln w="28575">
            <a:solidFill>
              <a:srgbClr val="4C50BB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양쪽 모서리가 둥근 사각형 34">
            <a:extLst>
              <a:ext uri="{FF2B5EF4-FFF2-40B4-BE49-F238E27FC236}">
                <a16:creationId xmlns="" xmlns:a16="http://schemas.microsoft.com/office/drawing/2014/main" id="{95DC8510-C907-4EDF-AFB2-280283E029AD}"/>
              </a:ext>
            </a:extLst>
          </p:cNvPr>
          <p:cNvSpPr/>
          <p:nvPr/>
        </p:nvSpPr>
        <p:spPr>
          <a:xfrm>
            <a:off x="16493338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chemeClr val="bg1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최대거래</a:t>
            </a:r>
          </a:p>
        </p:txBody>
      </p:sp>
      <p:sp>
        <p:nvSpPr>
          <p:cNvPr id="11" name="양쪽 모서리가 둥근 사각형 34">
            <a:extLst>
              <a:ext uri="{FF2B5EF4-FFF2-40B4-BE49-F238E27FC236}">
                <a16:creationId xmlns="" xmlns:a16="http://schemas.microsoft.com/office/drawing/2014/main" id="{58AD0187-D23E-4863-9720-2E8924AB60AB}"/>
              </a:ext>
            </a:extLst>
          </p:cNvPr>
          <p:cNvSpPr/>
          <p:nvPr/>
        </p:nvSpPr>
        <p:spPr>
          <a:xfrm>
            <a:off x="14718870" y="475630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noFill/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전자상거래액</a:t>
            </a:r>
          </a:p>
        </p:txBody>
      </p:sp>
      <p:sp>
        <p:nvSpPr>
          <p:cNvPr id="12" name="양쪽 모서리가 둥근 사각형 34">
            <a:extLst>
              <a:ext uri="{FF2B5EF4-FFF2-40B4-BE49-F238E27FC236}">
                <a16:creationId xmlns="" xmlns:a16="http://schemas.microsoft.com/office/drawing/2014/main" id="{27DCE2CA-7EDF-44E4-BD3A-FA45D9F37CA5}"/>
              </a:ext>
            </a:extLst>
          </p:cNvPr>
          <p:cNvSpPr/>
          <p:nvPr/>
        </p:nvSpPr>
        <p:spPr>
          <a:xfrm>
            <a:off x="12944402" y="475253"/>
            <a:ext cx="1774468" cy="383085"/>
          </a:xfrm>
          <a:prstGeom prst="round2SameRect">
            <a:avLst>
              <a:gd name="adj1" fmla="val 45238"/>
              <a:gd name="adj2" fmla="val 0"/>
            </a:avLst>
          </a:prstGeom>
          <a:solidFill>
            <a:srgbClr val="4C50BB"/>
          </a:solidFill>
          <a:ln w="12700">
            <a:solidFill>
              <a:srgbClr val="4C5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코로나</a:t>
            </a:r>
            <a:r>
              <a:rPr lang="en-US" altLang="ko-KR" dirty="0">
                <a:solidFill>
                  <a:schemeClr val="bg1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19</a:t>
            </a:r>
            <a:endParaRPr lang="ko-KR" altLang="en-US" dirty="0">
              <a:solidFill>
                <a:schemeClr val="bg1"/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3" name="텍스트 개체 틀 13">
            <a:extLst>
              <a:ext uri="{FF2B5EF4-FFF2-40B4-BE49-F238E27FC236}">
                <a16:creationId xmlns="" xmlns:a16="http://schemas.microsoft.com/office/drawing/2014/main" id="{F5A2755E-2301-4797-84E7-8CBD8FD496B1}"/>
              </a:ext>
            </a:extLst>
          </p:cNvPr>
          <p:cNvSpPr txBox="1">
            <a:spLocks/>
          </p:cNvSpPr>
          <p:nvPr/>
        </p:nvSpPr>
        <p:spPr>
          <a:xfrm>
            <a:off x="152400" y="262390"/>
            <a:ext cx="11277600" cy="52387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eaLnBrk="0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z="3200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b="1" kern="0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수집</a:t>
            </a:r>
            <a:r>
              <a:rPr lang="en-US" altLang="ko-KR" sz="2800" b="1" kern="0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2. </a:t>
            </a:r>
            <a:r>
              <a:rPr lang="ko-KR" altLang="en-US" sz="2800" b="1" dirty="0">
                <a:ln>
                  <a:solidFill>
                    <a:schemeClr val="tx1">
                      <a:alpha val="19000"/>
                    </a:schemeClr>
                  </a:solidFill>
                </a:ln>
                <a:solidFill>
                  <a:srgbClr val="4C50BB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전자상거래 거래액</a:t>
            </a:r>
            <a:endParaRPr lang="en-US" altLang="ko-KR" sz="2800" b="1" kern="0" dirty="0">
              <a:solidFill>
                <a:srgbClr val="4C50BB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374ED41-2D35-4BF7-BF9E-31E4CAC1CBE4}"/>
              </a:ext>
            </a:extLst>
          </p:cNvPr>
          <p:cNvSpPr txBox="1"/>
          <p:nvPr/>
        </p:nvSpPr>
        <p:spPr>
          <a:xfrm>
            <a:off x="533400" y="1026350"/>
            <a:ext cx="1363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>
                <a:latin typeface="Bell MT" panose="020B0604020202020204" pitchFamily="18" charset="0"/>
                <a:ea typeface="에스코어 드림 8 Heavy" panose="020B0903030302020204" pitchFamily="34" charset="-127"/>
                <a:cs typeface="Times New Roman" panose="02020603050405020304" pitchFamily="18" charset="0"/>
              </a:rPr>
              <a:t>▪ </a:t>
            </a:r>
            <a:r>
              <a:rPr lang="en-US" altLang="ko-KR" sz="32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Times New Roman" panose="02020603050405020304" pitchFamily="18" charset="0"/>
              </a:rPr>
              <a:t>2017~2020</a:t>
            </a:r>
            <a:r>
              <a:rPr lang="ko-KR" altLang="en-US" sz="32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Times New Roman" panose="02020603050405020304" pitchFamily="18" charset="0"/>
              </a:rPr>
              <a:t>년 온라인쇼핑 거래액</a:t>
            </a:r>
            <a:endParaRPr lang="en-US" altLang="ko-KR" sz="320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Times New Roman" panose="02020603050405020304" pitchFamily="18" charset="0"/>
              </a:rPr>
              <a:t>- </a:t>
            </a:r>
            <a:r>
              <a:rPr lang="ko-KR" altLang="en-US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Times New Roman" panose="02020603050405020304" pitchFamily="18" charset="0"/>
              </a:rPr>
              <a:t>출처 </a:t>
            </a:r>
            <a:r>
              <a:rPr lang="en-US" altLang="ko-KR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Times New Roman" panose="02020603050405020304" pitchFamily="18" charset="0"/>
              </a:rPr>
              <a:t>: </a:t>
            </a:r>
            <a:r>
              <a:rPr lang="ko-KR" altLang="en-US" sz="2400" dirty="0" err="1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Times New Roman" panose="02020603050405020304" pitchFamily="18" charset="0"/>
              </a:rPr>
              <a:t>국가통계포털</a:t>
            </a:r>
            <a:r>
              <a:rPr lang="en-US" altLang="ko-KR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Times New Roman" panose="02020603050405020304" pitchFamily="18" charset="0"/>
              </a:rPr>
              <a:t>(kosis.kr) - </a:t>
            </a:r>
            <a:r>
              <a:rPr lang="ko-KR" altLang="en-US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Times New Roman" panose="02020603050405020304" pitchFamily="18" charset="0"/>
              </a:rPr>
              <a:t>온라인쇼핑 동향조사</a:t>
            </a:r>
            <a:r>
              <a:rPr lang="en-US" altLang="ko-KR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Times New Roman" panose="02020603050405020304" pitchFamily="18" charset="0"/>
              </a:rPr>
              <a:t>   </a:t>
            </a:r>
            <a:r>
              <a:rPr lang="ko-KR" altLang="en-US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Times New Roman" panose="02020603050405020304" pitchFamily="18" charset="0"/>
              </a:rPr>
              <a:t> </a:t>
            </a:r>
            <a:endParaRPr lang="ko-KR" altLang="en-US" sz="24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BDC53736-0620-48F7-9F77-D1AD268FB3F1}"/>
              </a:ext>
            </a:extLst>
          </p:cNvPr>
          <p:cNvGrpSpPr/>
          <p:nvPr/>
        </p:nvGrpSpPr>
        <p:grpSpPr>
          <a:xfrm>
            <a:off x="403670" y="2665600"/>
            <a:ext cx="327735" cy="859688"/>
            <a:chOff x="7707667" y="407465"/>
            <a:chExt cx="327735" cy="859688"/>
          </a:xfrm>
        </p:grpSpPr>
        <p:sp>
          <p:nvSpPr>
            <p:cNvPr id="17" name="순서도: 연결자 16">
              <a:extLst>
                <a:ext uri="{FF2B5EF4-FFF2-40B4-BE49-F238E27FC236}">
                  <a16:creationId xmlns="" xmlns:a16="http://schemas.microsoft.com/office/drawing/2014/main" id="{5F47E161-DC80-47AE-93BB-7C945B0C96C7}"/>
                </a:ext>
              </a:extLst>
            </p:cNvPr>
            <p:cNvSpPr/>
            <p:nvPr/>
          </p:nvSpPr>
          <p:spPr>
            <a:xfrm>
              <a:off x="7707667" y="407465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연결자 17">
              <a:extLst>
                <a:ext uri="{FF2B5EF4-FFF2-40B4-BE49-F238E27FC236}">
                  <a16:creationId xmlns="" xmlns:a16="http://schemas.microsoft.com/office/drawing/2014/main" id="{25B4F9F9-15A3-43D4-84D8-58ED38D0EB80}"/>
                </a:ext>
              </a:extLst>
            </p:cNvPr>
            <p:cNvSpPr/>
            <p:nvPr/>
          </p:nvSpPr>
          <p:spPr>
            <a:xfrm>
              <a:off x="7707667" y="939418"/>
              <a:ext cx="327735" cy="327735"/>
            </a:xfrm>
            <a:prstGeom prst="flowChartConnector">
              <a:avLst/>
            </a:prstGeom>
            <a:solidFill>
              <a:srgbClr val="4C50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2044A06-1980-41A0-A027-14A468F53EF3}"/>
              </a:ext>
            </a:extLst>
          </p:cNvPr>
          <p:cNvSpPr txBox="1"/>
          <p:nvPr/>
        </p:nvSpPr>
        <p:spPr>
          <a:xfrm>
            <a:off x="838200" y="2715651"/>
            <a:ext cx="13639800" cy="675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latin typeface="Bell MT" panose="020B0604020202020204" pitchFamily="18" charset="0"/>
                <a:ea typeface="에스코어 드림 8 Heavy" panose="020B0903030302020204" pitchFamily="34" charset="-127"/>
                <a:cs typeface="Times New Roman" panose="02020603050405020304" pitchFamily="18" charset="0"/>
              </a:rPr>
              <a:t>•  </a:t>
            </a:r>
            <a:r>
              <a:rPr lang="en-US" altLang="ko-KR" sz="2800" b="1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Times New Roman" panose="02020603050405020304" pitchFamily="18" charset="0"/>
              </a:rPr>
              <a:t>2017~2020</a:t>
            </a:r>
            <a:r>
              <a:rPr lang="ko-KR" altLang="en-US" sz="2800" b="1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Times New Roman" panose="02020603050405020304" pitchFamily="18" charset="0"/>
              </a:rPr>
              <a:t>년 거래 </a:t>
            </a:r>
            <a:r>
              <a:rPr lang="ko-KR" altLang="en-US" sz="2800" b="1" dirty="0" err="1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Times New Roman" panose="02020603050405020304" pitchFamily="18" charset="0"/>
              </a:rPr>
              <a:t>경로별</a:t>
            </a:r>
            <a:r>
              <a:rPr lang="ko-KR" altLang="en-US" sz="2800" b="1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Times New Roman" panose="02020603050405020304" pitchFamily="18" charset="0"/>
              </a:rPr>
              <a:t> 합계 </a:t>
            </a:r>
            <a:endParaRPr lang="en-US" altLang="ko-KR" sz="2800" b="1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75744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2754</Words>
  <Application>Microsoft Office PowerPoint</Application>
  <PresentationFormat>사용자 지정</PresentationFormat>
  <Paragraphs>706</Paragraphs>
  <Slides>55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19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75" baseType="lpstr">
      <vt:lpstr>?? ??</vt:lpstr>
      <vt:lpstr>Angsana New</vt:lpstr>
      <vt:lpstr>Noto Sans CJK KR</vt:lpstr>
      <vt:lpstr>Noto Sans CJK KR Bold</vt:lpstr>
      <vt:lpstr>Noto Sans CJK KR DemiLight</vt:lpstr>
      <vt:lpstr>Noto Sans Korean Bold</vt:lpstr>
      <vt:lpstr>나눔고딕</vt:lpstr>
      <vt:lpstr>맑은 고딕</vt:lpstr>
      <vt:lpstr>메이플스토리</vt:lpstr>
      <vt:lpstr>에스코어 드림 2 ExtraLight</vt:lpstr>
      <vt:lpstr>에스코어 드림 4 Regular</vt:lpstr>
      <vt:lpstr>에스코어 드림 8 Heavy</vt:lpstr>
      <vt:lpstr>에스코어 드림 9 Black</vt:lpstr>
      <vt:lpstr>Arial</vt:lpstr>
      <vt:lpstr>Bahnschrift</vt:lpstr>
      <vt:lpstr>Bell MT</vt:lpstr>
      <vt:lpstr>Calibri</vt:lpstr>
      <vt:lpstr>Impact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fbvl@naver.com</cp:lastModifiedBy>
  <cp:revision>135</cp:revision>
  <dcterms:created xsi:type="dcterms:W3CDTF">2021-04-09T15:14:33Z</dcterms:created>
  <dcterms:modified xsi:type="dcterms:W3CDTF">2021-04-14T06:40:21Z</dcterms:modified>
</cp:coreProperties>
</file>