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6"/>
  </p:notesMasterIdLst>
  <p:sldIdLst>
    <p:sldId id="256" r:id="rId2"/>
    <p:sldId id="338" r:id="rId3"/>
    <p:sldId id="337" r:id="rId4"/>
    <p:sldId id="260" r:id="rId5"/>
    <p:sldId id="309" r:id="rId6"/>
    <p:sldId id="275" r:id="rId7"/>
    <p:sldId id="283" r:id="rId8"/>
    <p:sldId id="269" r:id="rId9"/>
    <p:sldId id="266" r:id="rId10"/>
    <p:sldId id="257" r:id="rId11"/>
    <p:sldId id="264" r:id="rId12"/>
    <p:sldId id="272" r:id="rId13"/>
    <p:sldId id="267" r:id="rId14"/>
    <p:sldId id="311" r:id="rId15"/>
    <p:sldId id="312" r:id="rId16"/>
    <p:sldId id="259" r:id="rId17"/>
    <p:sldId id="313" r:id="rId18"/>
    <p:sldId id="314" r:id="rId19"/>
    <p:sldId id="258" r:id="rId20"/>
    <p:sldId id="315" r:id="rId21"/>
    <p:sldId id="316" r:id="rId22"/>
    <p:sldId id="317" r:id="rId23"/>
    <p:sldId id="277" r:id="rId24"/>
    <p:sldId id="319" r:id="rId25"/>
    <p:sldId id="318" r:id="rId26"/>
    <p:sldId id="320" r:id="rId27"/>
    <p:sldId id="322" r:id="rId28"/>
    <p:sldId id="323" r:id="rId29"/>
    <p:sldId id="324" r:id="rId30"/>
    <p:sldId id="325" r:id="rId31"/>
    <p:sldId id="326" r:id="rId32"/>
    <p:sldId id="282" r:id="rId33"/>
    <p:sldId id="270" r:id="rId34"/>
    <p:sldId id="331" r:id="rId35"/>
    <p:sldId id="330" r:id="rId36"/>
    <p:sldId id="265" r:id="rId37"/>
    <p:sldId id="335" r:id="rId38"/>
    <p:sldId id="336" r:id="rId39"/>
    <p:sldId id="332" r:id="rId40"/>
    <p:sldId id="333" r:id="rId41"/>
    <p:sldId id="334" r:id="rId42"/>
    <p:sldId id="262" r:id="rId43"/>
    <p:sldId id="284" r:id="rId44"/>
    <p:sldId id="287" r:id="rId45"/>
  </p:sldIdLst>
  <p:sldSz cx="9144000" cy="5143500" type="screen16x9"/>
  <p:notesSz cx="6858000" cy="9144000"/>
  <p:embeddedFontLst>
    <p:embeddedFont>
      <p:font typeface="Acme" panose="020B0604020202020204" charset="0"/>
      <p:regular r:id="rId47"/>
    </p:embeddedFont>
    <p:embeddedFont>
      <p:font typeface="Hind" panose="020B0604020202020204" charset="0"/>
      <p:regular r:id="rId48"/>
      <p:bold r:id="rId49"/>
    </p:embeddedFont>
    <p:embeddedFont>
      <p:font typeface="Pompiere" panose="020B0604020202020204" charset="0"/>
      <p:regular r:id="rId50"/>
    </p:embeddedFont>
    <p:embeddedFont>
      <p:font typeface="Roboto Condensed Light" panose="020B0604020202020204" pitchFamily="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A1383-5EC6-4740-90E6-F93BAF087738}">
  <a:tblStyle styleId="{7A7A1383-5EC6-4740-90E6-F93BAF087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50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86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63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17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10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28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26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6b4711585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6b4711585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89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9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2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37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9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5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46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94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70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09763f32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09763f32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039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9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71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6b47115854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6b47115854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 2">
  <p:cSld name="CUSTOM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 hasCustomPrompt="1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 hasCustomPrompt="1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 hasCustomPrompt="1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9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7" hasCustomPrompt="1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7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9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3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4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5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3" r:id="rId21"/>
    <p:sldLayoutId id="2147483674" r:id="rId22"/>
    <p:sldLayoutId id="2147483675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376231" y="860400"/>
            <a:ext cx="3047719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6000" dirty="0"/>
              <a:t>Klasifikasi Penyakit Jantung</a:t>
            </a:r>
            <a:endParaRPr sz="60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438318" y="3156984"/>
            <a:ext cx="3047919" cy="83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Menggunakan </a:t>
            </a:r>
            <a:r>
              <a:rPr lang="id-ID" i="1" dirty="0"/>
              <a:t>Support Vector Machine </a:t>
            </a:r>
            <a:r>
              <a:rPr lang="id-ID" dirty="0"/>
              <a:t>dan</a:t>
            </a:r>
            <a:r>
              <a:rPr lang="id-ID" i="1" dirty="0"/>
              <a:t> Decision tree</a:t>
            </a:r>
            <a:endParaRPr i="1" dirty="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3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9" name="Picture 13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145" name="Google Shape;1185;p49"/>
          <p:cNvSpPr/>
          <p:nvPr/>
        </p:nvSpPr>
        <p:spPr>
          <a:xfrm>
            <a:off x="87481" y="259262"/>
            <a:ext cx="1180527" cy="371709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i="1" dirty="0">
                <a:solidFill>
                  <a:srgbClr val="4AA276"/>
                </a:solidFill>
                <a:latin typeface="Acme" panose="02000706050000020004" pitchFamily="2" charset="0"/>
              </a:rPr>
              <a:t>Data Mining</a:t>
            </a:r>
          </a:p>
        </p:txBody>
      </p:sp>
      <p:sp>
        <p:nvSpPr>
          <p:cNvPr id="142" name="Google Shape;1886;p65">
            <a:extLst>
              <a:ext uri="{FF2B5EF4-FFF2-40B4-BE49-F238E27FC236}">
                <a16:creationId xmlns:a16="http://schemas.microsoft.com/office/drawing/2014/main" id="{230CB6A0-C9CC-414C-905F-5DDDC779E31D}"/>
              </a:ext>
            </a:extLst>
          </p:cNvPr>
          <p:cNvSpPr txBox="1">
            <a:spLocks/>
          </p:cNvSpPr>
          <p:nvPr/>
        </p:nvSpPr>
        <p:spPr>
          <a:xfrm>
            <a:off x="6042452" y="4023292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dirty="0">
                <a:solidFill>
                  <a:srgbClr val="4AA276"/>
                </a:solidFill>
              </a:rPr>
              <a:t>Dea Restika A. P</a:t>
            </a:r>
          </a:p>
        </p:txBody>
      </p:sp>
      <p:sp>
        <p:nvSpPr>
          <p:cNvPr id="143" name="Google Shape;1885;p65">
            <a:extLst>
              <a:ext uri="{FF2B5EF4-FFF2-40B4-BE49-F238E27FC236}">
                <a16:creationId xmlns:a16="http://schemas.microsoft.com/office/drawing/2014/main" id="{BEAC31B8-BECA-4EDD-A00F-6B8AA07C5036}"/>
              </a:ext>
            </a:extLst>
          </p:cNvPr>
          <p:cNvSpPr txBox="1">
            <a:spLocks/>
          </p:cNvSpPr>
          <p:nvPr/>
        </p:nvSpPr>
        <p:spPr>
          <a:xfrm>
            <a:off x="6042452" y="4232884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>
                <a:solidFill>
                  <a:srgbClr val="4AA276"/>
                </a:solidFill>
              </a:rPr>
              <a:t>06211740000023</a:t>
            </a:r>
            <a:endParaRPr lang="en-ID" dirty="0">
              <a:solidFill>
                <a:srgbClr val="4AA27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710550" y="25997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Informasi Data</a:t>
            </a:r>
            <a:endParaRPr dirty="0"/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30492"/>
              </p:ext>
            </p:extLst>
          </p:nvPr>
        </p:nvGraphicFramePr>
        <p:xfrm>
          <a:off x="160408" y="860400"/>
          <a:ext cx="6398564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9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u="none" strike="noStrike" dirty="0">
                          <a:effectLst/>
                        </a:rPr>
                        <a:t>Variabel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74638" algn="ctr" fontAlgn="ctr"/>
                      <a:r>
                        <a:rPr lang="id-ID" sz="1400" b="1" u="none" strike="noStrike" dirty="0">
                          <a:effectLst/>
                        </a:rPr>
                        <a:t>Keterangan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8288" indent="0" algn="l" fontAlgn="b"/>
                      <a:r>
                        <a:rPr lang="id-ID" sz="1400" u="none" strike="noStrike" dirty="0">
                          <a:effectLst/>
                        </a:rPr>
                        <a:t>usia dalam tahun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baseline="0" dirty="0">
                          <a:effectLst/>
                        </a:rPr>
                        <a:t>     </a:t>
                      </a:r>
                      <a:r>
                        <a:rPr lang="fi-FI" sz="1400" u="none" strike="noStrike" dirty="0">
                          <a:effectLst/>
                        </a:rPr>
                        <a:t>jenis kelamin (1 = laki-laki; 0 = perempuan)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cp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tipe nyeri yang paling parah (1-4)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trestbps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tekanan darah (dalam mm Hg saat masuk ke rumah sakit)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chol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serum kolestoral dalam mg / dl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fbs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(gula darah puasa&gt; 120 mg / dl) (1 = benar; 0 = salah)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restecg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hasil elektrokardiografi (0,1,2)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thalach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denyut jantung maksimum tercapai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exang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es-ES" sz="1400" u="none" strike="noStrike" dirty="0" err="1">
                          <a:effectLst/>
                        </a:rPr>
                        <a:t>exercise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induced</a:t>
                      </a:r>
                      <a:r>
                        <a:rPr lang="es-ES" sz="1400" u="none" strike="noStrike" dirty="0">
                          <a:effectLst/>
                        </a:rPr>
                        <a:t> angina (1 = ya; 0 = </a:t>
                      </a:r>
                      <a:r>
                        <a:rPr lang="es-ES" sz="1400" u="none" strike="noStrike" dirty="0" err="1">
                          <a:effectLst/>
                        </a:rPr>
                        <a:t>tidak</a:t>
                      </a:r>
                      <a:r>
                        <a:rPr lang="es-ES" sz="1400" u="none" strike="noStrike" dirty="0">
                          <a:effectLst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oldpeak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638" indent="-6350" algn="l" fontAlgn="b"/>
                      <a:r>
                        <a:rPr lang="id-ID" sz="1400" u="none" strike="noStrike" dirty="0">
                          <a:effectLst/>
                        </a:rPr>
                        <a:t>depresi ST  disebabkan oleh olahraga relatif terhadap istirahat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kemiringan segmen puncak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jumlah pembuluh nadi (0-3) yang diwarnai oleh </a:t>
                      </a:r>
                      <a:r>
                        <a:rPr lang="id-ID" sz="1400" i="1" u="none" strike="noStrike" dirty="0">
                          <a:effectLst/>
                        </a:rPr>
                        <a:t>flourosopy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nn-NO" sz="1400" u="none" strike="noStrike" dirty="0">
                          <a:effectLst/>
                        </a:rPr>
                        <a:t>1 = normal; 2 = cacat tetap; 3 = cacat yang dapat disembuhkan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1(sakit) atau 0 (tidak sakit)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8" name="Picture 17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763516" y="881163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1025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0023" y="1020600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Pengamatan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2768" y="1464224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14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8564" y="1592687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Variabel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5981" y="860400"/>
            <a:ext cx="1863546" cy="12448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5" name="Right Triangle 2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Sekilas Data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89" y="1052300"/>
            <a:ext cx="6540422" cy="3460024"/>
          </a:xfrm>
          <a:prstGeom prst="rect">
            <a:avLst/>
          </a:prstGeom>
          <a:ln w="19050">
            <a:solidFill>
              <a:srgbClr val="4AA27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Group 4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4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7" name="Picture 4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Hasil Praktikum</a:t>
            </a:r>
            <a:endParaRPr dirty="0"/>
          </a:p>
        </p:txBody>
      </p:sp>
      <p:sp>
        <p:nvSpPr>
          <p:cNvPr id="1302" name="Google Shape;1302;p51"/>
          <p:cNvSpPr txBox="1">
            <a:spLocks noGrp="1"/>
          </p:cNvSpPr>
          <p:nvPr>
            <p:ph type="title" idx="2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51"/>
          <p:cNvGrpSpPr/>
          <p:nvPr/>
        </p:nvGrpSpPr>
        <p:grpSpPr>
          <a:xfrm rot="10312717">
            <a:off x="7385352" y="845927"/>
            <a:ext cx="563836" cy="3989601"/>
            <a:chOff x="1932519" y="1192092"/>
            <a:chExt cx="404538" cy="2862233"/>
          </a:xfrm>
        </p:grpSpPr>
        <p:sp>
          <p:nvSpPr>
            <p:cNvPr id="1305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 rot="-1528481">
            <a:off x="318446" y="943142"/>
            <a:ext cx="3141388" cy="1947803"/>
            <a:chOff x="7168681" y="1649764"/>
            <a:chExt cx="562580" cy="348867"/>
          </a:xfrm>
        </p:grpSpPr>
        <p:sp>
          <p:nvSpPr>
            <p:cNvPr id="1312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6" name="Picture 2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9" name="Right Triangle 2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Preprocessing</a:t>
            </a:r>
            <a:endParaRPr dirty="0"/>
          </a:p>
        </p:txBody>
      </p:sp>
      <p:grpSp>
        <p:nvGrpSpPr>
          <p:cNvPr id="831" name="Google Shape;831;p46"/>
          <p:cNvGrpSpPr/>
          <p:nvPr/>
        </p:nvGrpSpPr>
        <p:grpSpPr>
          <a:xfrm>
            <a:off x="6294993" y="568892"/>
            <a:ext cx="1484973" cy="4332819"/>
            <a:chOff x="2908125" y="238100"/>
            <a:chExt cx="1790850" cy="5225300"/>
          </a:xfrm>
        </p:grpSpPr>
        <p:sp>
          <p:nvSpPr>
            <p:cNvPr id="832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6" name="Right Triangle 3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720000" y="32734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Merubah Nama Variabel</a:t>
            </a:r>
            <a:endParaRPr dirty="0"/>
          </a:p>
        </p:txBody>
      </p:sp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00668"/>
              </p:ext>
            </p:extLst>
          </p:nvPr>
        </p:nvGraphicFramePr>
        <p:xfrm>
          <a:off x="2515059" y="828503"/>
          <a:ext cx="4113881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92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Nama</a:t>
                      </a:r>
                      <a:r>
                        <a:rPr lang="id-ID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Variabel Awal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74638" algn="ctr" fontAlgn="ctr"/>
                      <a:r>
                        <a:rPr lang="id-ID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Nama</a:t>
                      </a:r>
                      <a:r>
                        <a:rPr lang="id-ID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 Variabel Baru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cp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chest_pain_type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trestbps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resting_blood_pressure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chol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cholesterol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fbs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fasting_blood_sugar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restecg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rest_ecg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thalach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max_heart_rate_achieved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exang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exercise_induced_angina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oldpeak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st_depression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num_major_vessels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thalassemia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63" name="Google Shape;1195;p49"/>
          <p:cNvGrpSpPr/>
          <p:nvPr/>
        </p:nvGrpSpPr>
        <p:grpSpPr>
          <a:xfrm rot="-150418" flipH="1">
            <a:off x="419899" y="1199002"/>
            <a:ext cx="1991567" cy="4780236"/>
            <a:chOff x="2714675" y="237925"/>
            <a:chExt cx="2177825" cy="5227300"/>
          </a:xfrm>
        </p:grpSpPr>
        <p:sp>
          <p:nvSpPr>
            <p:cNvPr id="64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nip Diagonal Corner Rectangle 7"/>
          <p:cNvSpPr/>
          <p:nvPr/>
        </p:nvSpPr>
        <p:spPr>
          <a:xfrm>
            <a:off x="7070651" y="851519"/>
            <a:ext cx="1691311" cy="2581202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Hind" panose="020B0604020202020204" charset="0"/>
                <a:cs typeface="Hind" panose="020B0604020202020204" charset="0"/>
              </a:rPr>
              <a:t>Membuat nama variabel menjadi lebih detail untuk mempermudah dalam memahami variabel dan visualisasi 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1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2" name="Picture 11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4" name="Group 5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5" name="Right Triangle 5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82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720000" y="32734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Merubah Type Variabel</a:t>
            </a:r>
            <a:endParaRPr dirty="0"/>
          </a:p>
        </p:txBody>
      </p:sp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35239"/>
              </p:ext>
            </p:extLst>
          </p:nvPr>
        </p:nvGraphicFramePr>
        <p:xfrm>
          <a:off x="2384572" y="833566"/>
          <a:ext cx="5901472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10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827">
                  <a:extLst>
                    <a:ext uri="{9D8B030D-6E8A-4147-A177-3AD203B41FA5}">
                      <a16:colId xmlns:a16="http://schemas.microsoft.com/office/drawing/2014/main" val="2254735763"/>
                    </a:ext>
                  </a:extLst>
                </a:gridCol>
                <a:gridCol w="136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Variabel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indent="-174625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Tipe</a:t>
                      </a:r>
                      <a:r>
                        <a:rPr lang="id-ID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b="1" i="0" u="none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Terdeteksi Python</a:t>
                      </a:r>
                      <a:endParaRPr lang="id-ID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indent="-174625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Tipe</a:t>
                      </a:r>
                      <a:r>
                        <a:rPr lang="id-ID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400" b="1" i="0" u="none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Baru</a:t>
                      </a:r>
                      <a:endParaRPr lang="id-ID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chest_pain_type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resting_blood_pressure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cholesterol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fasting_blood_sugar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rest_ecg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max_heart_rate_achieved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  <a:endParaRPr kumimoji="0" lang="id-ID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2C09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exercise_induced_angina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st_depression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float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float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st_slope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400" b="0" i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num_major_vessels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thalassemia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2C09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integer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id-ID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object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9" name="Group 108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1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2" name="Picture 11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4" name="Google Shape;3011;p44"/>
          <p:cNvGrpSpPr/>
          <p:nvPr/>
        </p:nvGrpSpPr>
        <p:grpSpPr>
          <a:xfrm>
            <a:off x="486248" y="960539"/>
            <a:ext cx="1592432" cy="4041607"/>
            <a:chOff x="4369675" y="3898050"/>
            <a:chExt cx="620275" cy="1574325"/>
          </a:xfrm>
        </p:grpSpPr>
        <p:sp>
          <p:nvSpPr>
            <p:cNvPr id="55" name="Google Shape;3012;p44"/>
            <p:cNvSpPr/>
            <p:nvPr/>
          </p:nvSpPr>
          <p:spPr>
            <a:xfrm>
              <a:off x="4671075" y="4349050"/>
              <a:ext cx="56925" cy="135325"/>
            </a:xfrm>
            <a:custGeom>
              <a:avLst/>
              <a:gdLst/>
              <a:ahLst/>
              <a:cxnLst/>
              <a:rect l="l" t="t" r="r" b="b"/>
              <a:pathLst>
                <a:path w="2277" h="5413" extrusionOk="0">
                  <a:moveTo>
                    <a:pt x="1" y="1"/>
                  </a:moveTo>
                  <a:lnTo>
                    <a:pt x="37" y="5242"/>
                  </a:lnTo>
                  <a:lnTo>
                    <a:pt x="32" y="5318"/>
                  </a:lnTo>
                  <a:cubicBezTo>
                    <a:pt x="482" y="5341"/>
                    <a:pt x="905" y="5372"/>
                    <a:pt x="1274" y="5413"/>
                  </a:cubicBezTo>
                  <a:lnTo>
                    <a:pt x="2277" y="1422"/>
                  </a:lnTo>
                  <a:lnTo>
                    <a:pt x="2277" y="1422"/>
                  </a:lnTo>
                  <a:cubicBezTo>
                    <a:pt x="2256" y="1428"/>
                    <a:pt x="2233" y="1431"/>
                    <a:pt x="2209" y="1431"/>
                  </a:cubicBezTo>
                  <a:cubicBezTo>
                    <a:pt x="1730" y="1431"/>
                    <a:pt x="475" y="407"/>
                    <a:pt x="1" y="1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13;p44"/>
            <p:cNvSpPr/>
            <p:nvPr/>
          </p:nvSpPr>
          <p:spPr>
            <a:xfrm>
              <a:off x="4573675" y="4322975"/>
              <a:ext cx="98325" cy="159050"/>
            </a:xfrm>
            <a:custGeom>
              <a:avLst/>
              <a:gdLst/>
              <a:ahLst/>
              <a:cxnLst/>
              <a:rect l="l" t="t" r="r" b="b"/>
              <a:pathLst>
                <a:path w="3933" h="6362" extrusionOk="0">
                  <a:moveTo>
                    <a:pt x="19" y="0"/>
                  </a:moveTo>
                  <a:lnTo>
                    <a:pt x="1" y="36"/>
                  </a:lnTo>
                  <a:lnTo>
                    <a:pt x="2241" y="6267"/>
                  </a:lnTo>
                  <a:lnTo>
                    <a:pt x="2241" y="6325"/>
                  </a:lnTo>
                  <a:cubicBezTo>
                    <a:pt x="2358" y="6323"/>
                    <a:pt x="2475" y="6323"/>
                    <a:pt x="2591" y="6323"/>
                  </a:cubicBezTo>
                  <a:cubicBezTo>
                    <a:pt x="3046" y="6323"/>
                    <a:pt x="3498" y="6336"/>
                    <a:pt x="3928" y="6361"/>
                  </a:cubicBezTo>
                  <a:lnTo>
                    <a:pt x="3933" y="6285"/>
                  </a:lnTo>
                  <a:lnTo>
                    <a:pt x="3897" y="1044"/>
                  </a:lnTo>
                  <a:cubicBezTo>
                    <a:pt x="3780" y="945"/>
                    <a:pt x="3712" y="882"/>
                    <a:pt x="3712" y="882"/>
                  </a:cubicBezTo>
                  <a:cubicBezTo>
                    <a:pt x="3712" y="882"/>
                    <a:pt x="2093" y="2389"/>
                    <a:pt x="1688" y="2465"/>
                  </a:cubicBezTo>
                  <a:cubicBezTo>
                    <a:pt x="1682" y="2467"/>
                    <a:pt x="1676" y="2467"/>
                    <a:pt x="1669" y="2467"/>
                  </a:cubicBezTo>
                  <a:cubicBezTo>
                    <a:pt x="1254" y="2467"/>
                    <a:pt x="149" y="149"/>
                    <a:pt x="149" y="149"/>
                  </a:cubicBezTo>
                  <a:lnTo>
                    <a:pt x="181" y="81"/>
                  </a:lnTo>
                  <a:cubicBezTo>
                    <a:pt x="127" y="54"/>
                    <a:pt x="73" y="27"/>
                    <a:pt x="19" y="0"/>
                  </a:cubicBez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14;p44"/>
            <p:cNvSpPr/>
            <p:nvPr/>
          </p:nvSpPr>
          <p:spPr>
            <a:xfrm>
              <a:off x="4671075" y="4323750"/>
              <a:ext cx="78975" cy="61100"/>
            </a:xfrm>
            <a:custGeom>
              <a:avLst/>
              <a:gdLst/>
              <a:ahLst/>
              <a:cxnLst/>
              <a:rect l="l" t="t" r="r" b="b"/>
              <a:pathLst>
                <a:path w="3159" h="2444" extrusionOk="0">
                  <a:moveTo>
                    <a:pt x="3136" y="1"/>
                  </a:moveTo>
                  <a:cubicBezTo>
                    <a:pt x="2380" y="442"/>
                    <a:pt x="1431" y="761"/>
                    <a:pt x="257" y="851"/>
                  </a:cubicBezTo>
                  <a:cubicBezTo>
                    <a:pt x="171" y="855"/>
                    <a:pt x="86" y="855"/>
                    <a:pt x="1" y="855"/>
                  </a:cubicBezTo>
                  <a:lnTo>
                    <a:pt x="1" y="1013"/>
                  </a:lnTo>
                  <a:cubicBezTo>
                    <a:pt x="475" y="1419"/>
                    <a:pt x="1726" y="2443"/>
                    <a:pt x="2208" y="2443"/>
                  </a:cubicBezTo>
                  <a:cubicBezTo>
                    <a:pt x="2233" y="2443"/>
                    <a:pt x="2256" y="2440"/>
                    <a:pt x="2277" y="2434"/>
                  </a:cubicBezTo>
                  <a:cubicBezTo>
                    <a:pt x="2790" y="2286"/>
                    <a:pt x="3159" y="46"/>
                    <a:pt x="3159" y="46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5;p44"/>
            <p:cNvSpPr/>
            <p:nvPr/>
          </p:nvSpPr>
          <p:spPr>
            <a:xfrm>
              <a:off x="4577400" y="4325000"/>
              <a:ext cx="89100" cy="59675"/>
            </a:xfrm>
            <a:custGeom>
              <a:avLst/>
              <a:gdLst/>
              <a:ahLst/>
              <a:cxnLst/>
              <a:rect l="l" t="t" r="r" b="b"/>
              <a:pathLst>
                <a:path w="3564" h="2387" extrusionOk="0">
                  <a:moveTo>
                    <a:pt x="32" y="0"/>
                  </a:moveTo>
                  <a:lnTo>
                    <a:pt x="0" y="68"/>
                  </a:lnTo>
                  <a:cubicBezTo>
                    <a:pt x="0" y="68"/>
                    <a:pt x="1100" y="2386"/>
                    <a:pt x="1520" y="2386"/>
                  </a:cubicBezTo>
                  <a:cubicBezTo>
                    <a:pt x="1527" y="2386"/>
                    <a:pt x="1533" y="2386"/>
                    <a:pt x="1539" y="2384"/>
                  </a:cubicBezTo>
                  <a:cubicBezTo>
                    <a:pt x="1944" y="2308"/>
                    <a:pt x="3563" y="801"/>
                    <a:pt x="3563" y="801"/>
                  </a:cubicBezTo>
                  <a:cubicBezTo>
                    <a:pt x="2133" y="769"/>
                    <a:pt x="967" y="450"/>
                    <a:pt x="32" y="0"/>
                  </a:cubicBezTo>
                  <a:close/>
                </a:path>
              </a:pathLst>
            </a:custGeom>
            <a:solidFill>
              <a:srgbClr val="8F9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16;p44"/>
            <p:cNvSpPr/>
            <p:nvPr/>
          </p:nvSpPr>
          <p:spPr>
            <a:xfrm>
              <a:off x="4733050" y="5437150"/>
              <a:ext cx="95400" cy="35225"/>
            </a:xfrm>
            <a:custGeom>
              <a:avLst/>
              <a:gdLst/>
              <a:ahLst/>
              <a:cxnLst/>
              <a:rect l="l" t="t" r="r" b="b"/>
              <a:pathLst>
                <a:path w="3816" h="1409" extrusionOk="0">
                  <a:moveTo>
                    <a:pt x="2596" y="1"/>
                  </a:moveTo>
                  <a:cubicBezTo>
                    <a:pt x="2433" y="106"/>
                    <a:pt x="1043" y="119"/>
                    <a:pt x="374" y="119"/>
                  </a:cubicBezTo>
                  <a:cubicBezTo>
                    <a:pt x="159" y="119"/>
                    <a:pt x="18" y="118"/>
                    <a:pt x="18" y="118"/>
                  </a:cubicBezTo>
                  <a:lnTo>
                    <a:pt x="0" y="118"/>
                  </a:lnTo>
                  <a:cubicBezTo>
                    <a:pt x="18" y="617"/>
                    <a:pt x="32" y="919"/>
                    <a:pt x="32" y="964"/>
                  </a:cubicBezTo>
                  <a:cubicBezTo>
                    <a:pt x="32" y="1213"/>
                    <a:pt x="1641" y="1409"/>
                    <a:pt x="2760" y="1409"/>
                  </a:cubicBezTo>
                  <a:cubicBezTo>
                    <a:pt x="3357" y="1409"/>
                    <a:pt x="3815" y="1353"/>
                    <a:pt x="3815" y="1220"/>
                  </a:cubicBezTo>
                  <a:cubicBezTo>
                    <a:pt x="3815" y="833"/>
                    <a:pt x="2596" y="1"/>
                    <a:pt x="25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17;p44"/>
            <p:cNvSpPr/>
            <p:nvPr/>
          </p:nvSpPr>
          <p:spPr>
            <a:xfrm>
              <a:off x="4533425" y="5432325"/>
              <a:ext cx="94600" cy="35225"/>
            </a:xfrm>
            <a:custGeom>
              <a:avLst/>
              <a:gdLst/>
              <a:ahLst/>
              <a:cxnLst/>
              <a:rect l="l" t="t" r="r" b="b"/>
              <a:pathLst>
                <a:path w="3784" h="1409" extrusionOk="0">
                  <a:moveTo>
                    <a:pt x="1219" y="1"/>
                  </a:moveTo>
                  <a:cubicBezTo>
                    <a:pt x="1219" y="1"/>
                    <a:pt x="0" y="833"/>
                    <a:pt x="0" y="1220"/>
                  </a:cubicBezTo>
                  <a:cubicBezTo>
                    <a:pt x="0" y="1353"/>
                    <a:pt x="458" y="1408"/>
                    <a:pt x="1055" y="1408"/>
                  </a:cubicBezTo>
                  <a:cubicBezTo>
                    <a:pt x="2175" y="1408"/>
                    <a:pt x="3784" y="1213"/>
                    <a:pt x="3784" y="963"/>
                  </a:cubicBezTo>
                  <a:lnTo>
                    <a:pt x="3784" y="55"/>
                  </a:lnTo>
                  <a:lnTo>
                    <a:pt x="3779" y="59"/>
                  </a:lnTo>
                  <a:cubicBezTo>
                    <a:pt x="3698" y="85"/>
                    <a:pt x="3502" y="95"/>
                    <a:pt x="3254" y="95"/>
                  </a:cubicBezTo>
                  <a:cubicBezTo>
                    <a:pt x="2489" y="95"/>
                    <a:pt x="1219" y="1"/>
                    <a:pt x="1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18;p44"/>
            <p:cNvSpPr/>
            <p:nvPr/>
          </p:nvSpPr>
          <p:spPr>
            <a:xfrm>
              <a:off x="4723475" y="5190525"/>
              <a:ext cx="101925" cy="249625"/>
            </a:xfrm>
            <a:custGeom>
              <a:avLst/>
              <a:gdLst/>
              <a:ahLst/>
              <a:cxnLst/>
              <a:rect l="l" t="t" r="r" b="b"/>
              <a:pathLst>
                <a:path w="4077" h="9985" extrusionOk="0">
                  <a:moveTo>
                    <a:pt x="4077" y="1"/>
                  </a:moveTo>
                  <a:cubicBezTo>
                    <a:pt x="2916" y="167"/>
                    <a:pt x="1499" y="288"/>
                    <a:pt x="1" y="356"/>
                  </a:cubicBezTo>
                  <a:cubicBezTo>
                    <a:pt x="149" y="4243"/>
                    <a:pt x="311" y="8273"/>
                    <a:pt x="383" y="9983"/>
                  </a:cubicBezTo>
                  <a:lnTo>
                    <a:pt x="397" y="9983"/>
                  </a:lnTo>
                  <a:cubicBezTo>
                    <a:pt x="397" y="9983"/>
                    <a:pt x="538" y="9984"/>
                    <a:pt x="754" y="9984"/>
                  </a:cubicBezTo>
                  <a:cubicBezTo>
                    <a:pt x="1423" y="9984"/>
                    <a:pt x="2816" y="9971"/>
                    <a:pt x="2979" y="9866"/>
                  </a:cubicBezTo>
                  <a:cubicBezTo>
                    <a:pt x="3483" y="6240"/>
                    <a:pt x="3829" y="3082"/>
                    <a:pt x="4077" y="23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19;p44"/>
            <p:cNvSpPr/>
            <p:nvPr/>
          </p:nvSpPr>
          <p:spPr>
            <a:xfrm>
              <a:off x="4526775" y="5193000"/>
              <a:ext cx="101250" cy="241675"/>
            </a:xfrm>
            <a:custGeom>
              <a:avLst/>
              <a:gdLst/>
              <a:ahLst/>
              <a:cxnLst/>
              <a:rect l="l" t="t" r="r" b="b"/>
              <a:pathLst>
                <a:path w="4050" h="9667" extrusionOk="0">
                  <a:moveTo>
                    <a:pt x="1" y="1"/>
                  </a:moveTo>
                  <a:lnTo>
                    <a:pt x="1" y="1"/>
                  </a:lnTo>
                  <a:cubicBezTo>
                    <a:pt x="379" y="3595"/>
                    <a:pt x="874" y="7189"/>
                    <a:pt x="1485" y="9574"/>
                  </a:cubicBezTo>
                  <a:cubicBezTo>
                    <a:pt x="1485" y="9574"/>
                    <a:pt x="2730" y="9667"/>
                    <a:pt x="3497" y="9667"/>
                  </a:cubicBezTo>
                  <a:cubicBezTo>
                    <a:pt x="3756" y="9667"/>
                    <a:pt x="3961" y="9656"/>
                    <a:pt x="4045" y="9628"/>
                  </a:cubicBezTo>
                  <a:lnTo>
                    <a:pt x="4050" y="9628"/>
                  </a:lnTo>
                  <a:lnTo>
                    <a:pt x="4050" y="297"/>
                  </a:lnTo>
                  <a:cubicBezTo>
                    <a:pt x="2592" y="266"/>
                    <a:pt x="1188" y="17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20;p44"/>
            <p:cNvSpPr/>
            <p:nvPr/>
          </p:nvSpPr>
          <p:spPr>
            <a:xfrm>
              <a:off x="4532400" y="4481025"/>
              <a:ext cx="209675" cy="311925"/>
            </a:xfrm>
            <a:custGeom>
              <a:avLst/>
              <a:gdLst/>
              <a:ahLst/>
              <a:cxnLst/>
              <a:rect l="l" t="t" r="r" b="b"/>
              <a:pathLst>
                <a:path w="8387" h="12477" extrusionOk="0">
                  <a:moveTo>
                    <a:pt x="4242" y="1"/>
                  </a:moveTo>
                  <a:cubicBezTo>
                    <a:pt x="4126" y="1"/>
                    <a:pt x="4009" y="1"/>
                    <a:pt x="3892" y="3"/>
                  </a:cubicBezTo>
                  <a:cubicBezTo>
                    <a:pt x="3271" y="3"/>
                    <a:pt x="2646" y="39"/>
                    <a:pt x="2025" y="107"/>
                  </a:cubicBezTo>
                  <a:cubicBezTo>
                    <a:pt x="1476" y="174"/>
                    <a:pt x="990" y="269"/>
                    <a:pt x="640" y="399"/>
                  </a:cubicBezTo>
                  <a:cubicBezTo>
                    <a:pt x="284" y="530"/>
                    <a:pt x="91" y="2365"/>
                    <a:pt x="37" y="4533"/>
                  </a:cubicBezTo>
                  <a:cubicBezTo>
                    <a:pt x="1" y="6058"/>
                    <a:pt x="32" y="7750"/>
                    <a:pt x="127" y="9131"/>
                  </a:cubicBezTo>
                  <a:cubicBezTo>
                    <a:pt x="235" y="10660"/>
                    <a:pt x="419" y="11812"/>
                    <a:pt x="671" y="11947"/>
                  </a:cubicBezTo>
                  <a:cubicBezTo>
                    <a:pt x="1143" y="12194"/>
                    <a:pt x="3358" y="12476"/>
                    <a:pt x="5244" y="12476"/>
                  </a:cubicBezTo>
                  <a:cubicBezTo>
                    <a:pt x="5354" y="12476"/>
                    <a:pt x="5463" y="12475"/>
                    <a:pt x="5570" y="12473"/>
                  </a:cubicBezTo>
                  <a:cubicBezTo>
                    <a:pt x="6771" y="12451"/>
                    <a:pt x="7779" y="12298"/>
                    <a:pt x="8031" y="11934"/>
                  </a:cubicBezTo>
                  <a:cubicBezTo>
                    <a:pt x="8247" y="11614"/>
                    <a:pt x="8359" y="10269"/>
                    <a:pt x="8386" y="8614"/>
                  </a:cubicBezTo>
                  <a:cubicBezTo>
                    <a:pt x="7149" y="7997"/>
                    <a:pt x="5413" y="6994"/>
                    <a:pt x="5404" y="6454"/>
                  </a:cubicBezTo>
                  <a:cubicBezTo>
                    <a:pt x="5399" y="6166"/>
                    <a:pt x="5551" y="6085"/>
                    <a:pt x="5722" y="6085"/>
                  </a:cubicBezTo>
                  <a:cubicBezTo>
                    <a:pt x="5871" y="6085"/>
                    <a:pt x="6035" y="6147"/>
                    <a:pt x="6123" y="6184"/>
                  </a:cubicBezTo>
                  <a:cubicBezTo>
                    <a:pt x="5790" y="5946"/>
                    <a:pt x="5557" y="5681"/>
                    <a:pt x="5646" y="5429"/>
                  </a:cubicBezTo>
                  <a:cubicBezTo>
                    <a:pt x="5723" y="5221"/>
                    <a:pt x="5922" y="5177"/>
                    <a:pt x="6075" y="5177"/>
                  </a:cubicBezTo>
                  <a:cubicBezTo>
                    <a:pt x="6183" y="5177"/>
                    <a:pt x="6267" y="5199"/>
                    <a:pt x="6267" y="5199"/>
                  </a:cubicBezTo>
                  <a:lnTo>
                    <a:pt x="6276" y="5186"/>
                  </a:lnTo>
                  <a:cubicBezTo>
                    <a:pt x="6020" y="4965"/>
                    <a:pt x="5849" y="4731"/>
                    <a:pt x="5907" y="4529"/>
                  </a:cubicBezTo>
                  <a:cubicBezTo>
                    <a:pt x="5940" y="4403"/>
                    <a:pt x="6030" y="4352"/>
                    <a:pt x="6159" y="4352"/>
                  </a:cubicBezTo>
                  <a:cubicBezTo>
                    <a:pt x="6613" y="4352"/>
                    <a:pt x="7561" y="4981"/>
                    <a:pt x="8296" y="5208"/>
                  </a:cubicBezTo>
                  <a:lnTo>
                    <a:pt x="8328" y="5105"/>
                  </a:lnTo>
                  <a:cubicBezTo>
                    <a:pt x="8314" y="4772"/>
                    <a:pt x="8305" y="4439"/>
                    <a:pt x="8296" y="4115"/>
                  </a:cubicBezTo>
                  <a:cubicBezTo>
                    <a:pt x="8269" y="2289"/>
                    <a:pt x="8364" y="714"/>
                    <a:pt x="8139" y="413"/>
                  </a:cubicBezTo>
                  <a:cubicBezTo>
                    <a:pt x="8125" y="395"/>
                    <a:pt x="8103" y="377"/>
                    <a:pt x="8080" y="368"/>
                  </a:cubicBezTo>
                  <a:cubicBezTo>
                    <a:pt x="7864" y="282"/>
                    <a:pt x="7405" y="201"/>
                    <a:pt x="6821" y="134"/>
                  </a:cubicBezTo>
                  <a:cubicBezTo>
                    <a:pt x="6452" y="93"/>
                    <a:pt x="6029" y="62"/>
                    <a:pt x="5579" y="39"/>
                  </a:cubicBezTo>
                  <a:cubicBezTo>
                    <a:pt x="5149" y="14"/>
                    <a:pt x="4697" y="1"/>
                    <a:pt x="4242" y="1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21;p44"/>
            <p:cNvSpPr/>
            <p:nvPr/>
          </p:nvSpPr>
          <p:spPr>
            <a:xfrm>
              <a:off x="4766325" y="4624275"/>
              <a:ext cx="67175" cy="95600"/>
            </a:xfrm>
            <a:custGeom>
              <a:avLst/>
              <a:gdLst/>
              <a:ahLst/>
              <a:cxnLst/>
              <a:rect l="l" t="t" r="r" b="b"/>
              <a:pathLst>
                <a:path w="2687" h="3824" extrusionOk="0">
                  <a:moveTo>
                    <a:pt x="1940" y="0"/>
                  </a:moveTo>
                  <a:cubicBezTo>
                    <a:pt x="1557" y="99"/>
                    <a:pt x="1161" y="166"/>
                    <a:pt x="766" y="198"/>
                  </a:cubicBezTo>
                  <a:cubicBezTo>
                    <a:pt x="793" y="382"/>
                    <a:pt x="955" y="1808"/>
                    <a:pt x="28" y="3270"/>
                  </a:cubicBezTo>
                  <a:lnTo>
                    <a:pt x="1" y="3338"/>
                  </a:lnTo>
                  <a:cubicBezTo>
                    <a:pt x="46" y="3356"/>
                    <a:pt x="82" y="3369"/>
                    <a:pt x="113" y="3383"/>
                  </a:cubicBezTo>
                  <a:cubicBezTo>
                    <a:pt x="572" y="3572"/>
                    <a:pt x="1045" y="3716"/>
                    <a:pt x="1530" y="3824"/>
                  </a:cubicBezTo>
                  <a:cubicBezTo>
                    <a:pt x="2686" y="1925"/>
                    <a:pt x="1949" y="36"/>
                    <a:pt x="1949" y="36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22;p44"/>
            <p:cNvSpPr/>
            <p:nvPr/>
          </p:nvSpPr>
          <p:spPr>
            <a:xfrm>
              <a:off x="4461000" y="4612675"/>
              <a:ext cx="63100" cy="103025"/>
            </a:xfrm>
            <a:custGeom>
              <a:avLst/>
              <a:gdLst/>
              <a:ahLst/>
              <a:cxnLst/>
              <a:rect l="l" t="t" r="r" b="b"/>
              <a:pathLst>
                <a:path w="2524" h="4121" extrusionOk="0">
                  <a:moveTo>
                    <a:pt x="2191" y="1"/>
                  </a:moveTo>
                  <a:lnTo>
                    <a:pt x="2191" y="1"/>
                  </a:lnTo>
                  <a:cubicBezTo>
                    <a:pt x="2191" y="1"/>
                    <a:pt x="1798" y="195"/>
                    <a:pt x="1310" y="195"/>
                  </a:cubicBezTo>
                  <a:cubicBezTo>
                    <a:pt x="1162" y="195"/>
                    <a:pt x="1007" y="177"/>
                    <a:pt x="850" y="131"/>
                  </a:cubicBezTo>
                  <a:cubicBezTo>
                    <a:pt x="738" y="401"/>
                    <a:pt x="0" y="2286"/>
                    <a:pt x="846" y="4112"/>
                  </a:cubicBezTo>
                  <a:cubicBezTo>
                    <a:pt x="959" y="4118"/>
                    <a:pt x="1072" y="4121"/>
                    <a:pt x="1185" y="4121"/>
                  </a:cubicBezTo>
                  <a:cubicBezTo>
                    <a:pt x="1634" y="4121"/>
                    <a:pt x="2082" y="4078"/>
                    <a:pt x="2524" y="3995"/>
                  </a:cubicBezTo>
                  <a:cubicBezTo>
                    <a:pt x="1732" y="2340"/>
                    <a:pt x="2191" y="1"/>
                    <a:pt x="2191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23;p44"/>
            <p:cNvSpPr/>
            <p:nvPr/>
          </p:nvSpPr>
          <p:spPr>
            <a:xfrm>
              <a:off x="4702800" y="4319600"/>
              <a:ext cx="73800" cy="171750"/>
            </a:xfrm>
            <a:custGeom>
              <a:avLst/>
              <a:gdLst/>
              <a:ahLst/>
              <a:cxnLst/>
              <a:rect l="l" t="t" r="r" b="b"/>
              <a:pathLst>
                <a:path w="2952" h="6870" extrusionOk="0">
                  <a:moveTo>
                    <a:pt x="2141" y="0"/>
                  </a:moveTo>
                  <a:cubicBezTo>
                    <a:pt x="2051" y="59"/>
                    <a:pt x="1962" y="113"/>
                    <a:pt x="1867" y="167"/>
                  </a:cubicBezTo>
                  <a:lnTo>
                    <a:pt x="1890" y="212"/>
                  </a:lnTo>
                  <a:cubicBezTo>
                    <a:pt x="1890" y="212"/>
                    <a:pt x="1521" y="2452"/>
                    <a:pt x="1003" y="2596"/>
                  </a:cubicBezTo>
                  <a:lnTo>
                    <a:pt x="0" y="6591"/>
                  </a:lnTo>
                  <a:cubicBezTo>
                    <a:pt x="589" y="6654"/>
                    <a:pt x="1044" y="6735"/>
                    <a:pt x="1264" y="6825"/>
                  </a:cubicBezTo>
                  <a:cubicBezTo>
                    <a:pt x="1287" y="6834"/>
                    <a:pt x="1305" y="6847"/>
                    <a:pt x="1318" y="6870"/>
                  </a:cubicBezTo>
                  <a:cubicBezTo>
                    <a:pt x="1498" y="6609"/>
                    <a:pt x="2884" y="4553"/>
                    <a:pt x="2915" y="3626"/>
                  </a:cubicBezTo>
                  <a:cubicBezTo>
                    <a:pt x="2951" y="2825"/>
                    <a:pt x="2186" y="59"/>
                    <a:pt x="2186" y="59"/>
                  </a:cubicBezTo>
                  <a:lnTo>
                    <a:pt x="2141" y="0"/>
                  </a:ln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24;p44"/>
            <p:cNvSpPr/>
            <p:nvPr/>
          </p:nvSpPr>
          <p:spPr>
            <a:xfrm>
              <a:off x="4542425" y="4319025"/>
              <a:ext cx="87300" cy="164675"/>
            </a:xfrm>
            <a:custGeom>
              <a:avLst/>
              <a:gdLst/>
              <a:ahLst/>
              <a:cxnLst/>
              <a:rect l="l" t="t" r="r" b="b"/>
              <a:pathLst>
                <a:path w="3492" h="6587" extrusionOk="0">
                  <a:moveTo>
                    <a:pt x="985" y="1"/>
                  </a:moveTo>
                  <a:lnTo>
                    <a:pt x="958" y="50"/>
                  </a:lnTo>
                  <a:cubicBezTo>
                    <a:pt x="958" y="50"/>
                    <a:pt x="0" y="3501"/>
                    <a:pt x="149" y="3906"/>
                  </a:cubicBezTo>
                  <a:cubicBezTo>
                    <a:pt x="297" y="4310"/>
                    <a:pt x="1620" y="6515"/>
                    <a:pt x="1620" y="6515"/>
                  </a:cubicBezTo>
                  <a:lnTo>
                    <a:pt x="1624" y="6587"/>
                  </a:lnTo>
                  <a:cubicBezTo>
                    <a:pt x="2245" y="6519"/>
                    <a:pt x="2870" y="6483"/>
                    <a:pt x="3491" y="6483"/>
                  </a:cubicBezTo>
                  <a:lnTo>
                    <a:pt x="3491" y="6425"/>
                  </a:lnTo>
                  <a:lnTo>
                    <a:pt x="1251" y="194"/>
                  </a:lnTo>
                  <a:lnTo>
                    <a:pt x="1273" y="158"/>
                  </a:lnTo>
                  <a:cubicBezTo>
                    <a:pt x="1174" y="109"/>
                    <a:pt x="1075" y="59"/>
                    <a:pt x="985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25;p44"/>
            <p:cNvSpPr/>
            <p:nvPr/>
          </p:nvSpPr>
          <p:spPr>
            <a:xfrm>
              <a:off x="4735850" y="4315700"/>
              <a:ext cx="254100" cy="408050"/>
            </a:xfrm>
            <a:custGeom>
              <a:avLst/>
              <a:gdLst/>
              <a:ahLst/>
              <a:cxnLst/>
              <a:rect l="l" t="t" r="r" b="b"/>
              <a:pathLst>
                <a:path w="10164" h="16322" extrusionOk="0">
                  <a:moveTo>
                    <a:pt x="2400" y="1"/>
                  </a:moveTo>
                  <a:cubicBezTo>
                    <a:pt x="1534" y="1"/>
                    <a:pt x="864" y="219"/>
                    <a:pt x="864" y="219"/>
                  </a:cubicBezTo>
                  <a:cubicBezTo>
                    <a:pt x="864" y="219"/>
                    <a:pt x="1629" y="2981"/>
                    <a:pt x="1598" y="3787"/>
                  </a:cubicBezTo>
                  <a:cubicBezTo>
                    <a:pt x="1562" y="4713"/>
                    <a:pt x="176" y="6765"/>
                    <a:pt x="1" y="7026"/>
                  </a:cubicBezTo>
                  <a:cubicBezTo>
                    <a:pt x="226" y="7327"/>
                    <a:pt x="127" y="8902"/>
                    <a:pt x="158" y="10728"/>
                  </a:cubicBezTo>
                  <a:lnTo>
                    <a:pt x="199" y="10728"/>
                  </a:lnTo>
                  <a:cubicBezTo>
                    <a:pt x="199" y="10728"/>
                    <a:pt x="303" y="10679"/>
                    <a:pt x="464" y="10679"/>
                  </a:cubicBezTo>
                  <a:cubicBezTo>
                    <a:pt x="655" y="10679"/>
                    <a:pt x="924" y="10749"/>
                    <a:pt x="1188" y="11052"/>
                  </a:cubicBezTo>
                  <a:cubicBezTo>
                    <a:pt x="1679" y="11610"/>
                    <a:pt x="1841" y="12559"/>
                    <a:pt x="1841" y="12559"/>
                  </a:cubicBezTo>
                  <a:cubicBezTo>
                    <a:pt x="1841" y="12559"/>
                    <a:pt x="1895" y="12554"/>
                    <a:pt x="1989" y="12550"/>
                  </a:cubicBezTo>
                  <a:cubicBezTo>
                    <a:pt x="2385" y="12514"/>
                    <a:pt x="2776" y="12446"/>
                    <a:pt x="3163" y="12348"/>
                  </a:cubicBezTo>
                  <a:lnTo>
                    <a:pt x="3172" y="12383"/>
                  </a:lnTo>
                  <a:cubicBezTo>
                    <a:pt x="3172" y="12383"/>
                    <a:pt x="3910" y="14277"/>
                    <a:pt x="2749" y="16171"/>
                  </a:cubicBezTo>
                  <a:cubicBezTo>
                    <a:pt x="3152" y="16258"/>
                    <a:pt x="3610" y="16322"/>
                    <a:pt x="4095" y="16322"/>
                  </a:cubicBezTo>
                  <a:cubicBezTo>
                    <a:pt x="4417" y="16322"/>
                    <a:pt x="4751" y="16294"/>
                    <a:pt x="5089" y="16225"/>
                  </a:cubicBezTo>
                  <a:cubicBezTo>
                    <a:pt x="6074" y="16027"/>
                    <a:pt x="7086" y="15497"/>
                    <a:pt x="7918" y="14336"/>
                  </a:cubicBezTo>
                  <a:cubicBezTo>
                    <a:pt x="10163" y="11187"/>
                    <a:pt x="7212" y="4947"/>
                    <a:pt x="5646" y="1866"/>
                  </a:cubicBezTo>
                  <a:cubicBezTo>
                    <a:pt x="4868" y="340"/>
                    <a:pt x="3480" y="1"/>
                    <a:pt x="240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026;p44"/>
            <p:cNvSpPr/>
            <p:nvPr/>
          </p:nvSpPr>
          <p:spPr>
            <a:xfrm>
              <a:off x="4369675" y="4313200"/>
              <a:ext cx="213375" cy="402300"/>
            </a:xfrm>
            <a:custGeom>
              <a:avLst/>
              <a:gdLst/>
              <a:ahLst/>
              <a:cxnLst/>
              <a:rect l="l" t="t" r="r" b="b"/>
              <a:pathLst>
                <a:path w="8535" h="16092" extrusionOk="0">
                  <a:moveTo>
                    <a:pt x="6840" y="1"/>
                  </a:moveTo>
                  <a:cubicBezTo>
                    <a:pt x="6005" y="1"/>
                    <a:pt x="4696" y="267"/>
                    <a:pt x="3604" y="1678"/>
                  </a:cubicBezTo>
                  <a:cubicBezTo>
                    <a:pt x="1489" y="4408"/>
                    <a:pt x="0" y="11674"/>
                    <a:pt x="369" y="13212"/>
                  </a:cubicBezTo>
                  <a:cubicBezTo>
                    <a:pt x="810" y="15066"/>
                    <a:pt x="2308" y="15790"/>
                    <a:pt x="3748" y="16015"/>
                  </a:cubicBezTo>
                  <a:cubicBezTo>
                    <a:pt x="3995" y="16051"/>
                    <a:pt x="4247" y="16078"/>
                    <a:pt x="4499" y="16091"/>
                  </a:cubicBezTo>
                  <a:cubicBezTo>
                    <a:pt x="3653" y="14265"/>
                    <a:pt x="4391" y="12380"/>
                    <a:pt x="4503" y="12110"/>
                  </a:cubicBezTo>
                  <a:cubicBezTo>
                    <a:pt x="4657" y="12154"/>
                    <a:pt x="4810" y="12171"/>
                    <a:pt x="4955" y="12171"/>
                  </a:cubicBezTo>
                  <a:cubicBezTo>
                    <a:pt x="5447" y="12171"/>
                    <a:pt x="5844" y="11975"/>
                    <a:pt x="5844" y="11975"/>
                  </a:cubicBezTo>
                  <a:cubicBezTo>
                    <a:pt x="5844" y="11975"/>
                    <a:pt x="6024" y="11737"/>
                    <a:pt x="6546" y="11246"/>
                  </a:cubicBezTo>
                  <a:cubicBezTo>
                    <a:pt x="6600" y="9078"/>
                    <a:pt x="6789" y="7243"/>
                    <a:pt x="7149" y="7112"/>
                  </a:cubicBezTo>
                  <a:cubicBezTo>
                    <a:pt x="7504" y="6977"/>
                    <a:pt x="7985" y="6883"/>
                    <a:pt x="8534" y="6820"/>
                  </a:cubicBezTo>
                  <a:lnTo>
                    <a:pt x="8530" y="6748"/>
                  </a:lnTo>
                  <a:cubicBezTo>
                    <a:pt x="8530" y="6748"/>
                    <a:pt x="7203" y="4543"/>
                    <a:pt x="7059" y="4139"/>
                  </a:cubicBezTo>
                  <a:cubicBezTo>
                    <a:pt x="6910" y="3738"/>
                    <a:pt x="7868" y="283"/>
                    <a:pt x="7868" y="283"/>
                  </a:cubicBezTo>
                  <a:lnTo>
                    <a:pt x="7895" y="234"/>
                  </a:lnTo>
                  <a:cubicBezTo>
                    <a:pt x="7810" y="189"/>
                    <a:pt x="7729" y="139"/>
                    <a:pt x="7648" y="90"/>
                  </a:cubicBezTo>
                  <a:cubicBezTo>
                    <a:pt x="7551" y="66"/>
                    <a:pt x="7254" y="1"/>
                    <a:pt x="6840" y="1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27;p44"/>
            <p:cNvSpPr/>
            <p:nvPr/>
          </p:nvSpPr>
          <p:spPr>
            <a:xfrm>
              <a:off x="4671075" y="4696475"/>
              <a:ext cx="237900" cy="504300"/>
            </a:xfrm>
            <a:custGeom>
              <a:avLst/>
              <a:gdLst/>
              <a:ahLst/>
              <a:cxnLst/>
              <a:rect l="l" t="t" r="r" b="b"/>
              <a:pathLst>
                <a:path w="9516" h="20172" extrusionOk="0">
                  <a:moveTo>
                    <a:pt x="2844" y="0"/>
                  </a:moveTo>
                  <a:cubicBezTo>
                    <a:pt x="2817" y="1656"/>
                    <a:pt x="2704" y="3001"/>
                    <a:pt x="2484" y="3320"/>
                  </a:cubicBezTo>
                  <a:cubicBezTo>
                    <a:pt x="2236" y="3684"/>
                    <a:pt x="1229" y="3837"/>
                    <a:pt x="28" y="3860"/>
                  </a:cubicBezTo>
                  <a:lnTo>
                    <a:pt x="28" y="3986"/>
                  </a:lnTo>
                  <a:lnTo>
                    <a:pt x="1" y="20158"/>
                  </a:lnTo>
                  <a:lnTo>
                    <a:pt x="1" y="20172"/>
                  </a:lnTo>
                  <a:cubicBezTo>
                    <a:pt x="707" y="20167"/>
                    <a:pt x="1409" y="20145"/>
                    <a:pt x="2097" y="20118"/>
                  </a:cubicBezTo>
                  <a:cubicBezTo>
                    <a:pt x="3595" y="20050"/>
                    <a:pt x="5012" y="19929"/>
                    <a:pt x="6173" y="19763"/>
                  </a:cubicBezTo>
                  <a:cubicBezTo>
                    <a:pt x="7806" y="19529"/>
                    <a:pt x="8921" y="19205"/>
                    <a:pt x="9043" y="18831"/>
                  </a:cubicBezTo>
                  <a:cubicBezTo>
                    <a:pt x="9515" y="17329"/>
                    <a:pt x="8989" y="8997"/>
                    <a:pt x="7680" y="994"/>
                  </a:cubicBezTo>
                  <a:cubicBezTo>
                    <a:pt x="7342" y="1063"/>
                    <a:pt x="7008" y="1091"/>
                    <a:pt x="6686" y="1091"/>
                  </a:cubicBezTo>
                  <a:cubicBezTo>
                    <a:pt x="6201" y="1091"/>
                    <a:pt x="5743" y="1027"/>
                    <a:pt x="5340" y="940"/>
                  </a:cubicBezTo>
                  <a:cubicBezTo>
                    <a:pt x="4859" y="832"/>
                    <a:pt x="4387" y="688"/>
                    <a:pt x="3928" y="499"/>
                  </a:cubicBezTo>
                  <a:cubicBezTo>
                    <a:pt x="3896" y="486"/>
                    <a:pt x="3856" y="472"/>
                    <a:pt x="3815" y="454"/>
                  </a:cubicBezTo>
                  <a:cubicBezTo>
                    <a:pt x="3590" y="360"/>
                    <a:pt x="3244" y="203"/>
                    <a:pt x="2844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28;p44"/>
            <p:cNvSpPr/>
            <p:nvPr/>
          </p:nvSpPr>
          <p:spPr>
            <a:xfrm>
              <a:off x="4426925" y="4709400"/>
              <a:ext cx="244850" cy="491425"/>
            </a:xfrm>
            <a:custGeom>
              <a:avLst/>
              <a:gdLst/>
              <a:ahLst/>
              <a:cxnLst/>
              <a:rect l="l" t="t" r="r" b="b"/>
              <a:pathLst>
                <a:path w="9794" h="19657" extrusionOk="0">
                  <a:moveTo>
                    <a:pt x="4346" y="0"/>
                  </a:moveTo>
                  <a:cubicBezTo>
                    <a:pt x="4197" y="54"/>
                    <a:pt x="4044" y="99"/>
                    <a:pt x="3887" y="126"/>
                  </a:cubicBezTo>
                  <a:cubicBezTo>
                    <a:pt x="3445" y="209"/>
                    <a:pt x="2997" y="252"/>
                    <a:pt x="2548" y="252"/>
                  </a:cubicBezTo>
                  <a:cubicBezTo>
                    <a:pt x="2435" y="252"/>
                    <a:pt x="2322" y="249"/>
                    <a:pt x="2209" y="243"/>
                  </a:cubicBezTo>
                  <a:cubicBezTo>
                    <a:pt x="1957" y="230"/>
                    <a:pt x="1705" y="207"/>
                    <a:pt x="1458" y="171"/>
                  </a:cubicBezTo>
                  <a:cubicBezTo>
                    <a:pt x="315" y="8107"/>
                    <a:pt x="0" y="16713"/>
                    <a:pt x="652" y="18094"/>
                  </a:cubicBezTo>
                  <a:cubicBezTo>
                    <a:pt x="931" y="18692"/>
                    <a:pt x="2222" y="19102"/>
                    <a:pt x="3995" y="19349"/>
                  </a:cubicBezTo>
                  <a:cubicBezTo>
                    <a:pt x="5178" y="19515"/>
                    <a:pt x="6582" y="19610"/>
                    <a:pt x="8044" y="19641"/>
                  </a:cubicBezTo>
                  <a:cubicBezTo>
                    <a:pt x="8469" y="19652"/>
                    <a:pt x="8899" y="19657"/>
                    <a:pt x="9330" y="19657"/>
                  </a:cubicBezTo>
                  <a:cubicBezTo>
                    <a:pt x="9474" y="19657"/>
                    <a:pt x="9618" y="19656"/>
                    <a:pt x="9762" y="19655"/>
                  </a:cubicBezTo>
                  <a:lnTo>
                    <a:pt x="9762" y="19637"/>
                  </a:lnTo>
                  <a:lnTo>
                    <a:pt x="9794" y="3469"/>
                  </a:lnTo>
                  <a:lnTo>
                    <a:pt x="9794" y="3338"/>
                  </a:lnTo>
                  <a:cubicBezTo>
                    <a:pt x="9685" y="3340"/>
                    <a:pt x="9574" y="3341"/>
                    <a:pt x="9463" y="3341"/>
                  </a:cubicBezTo>
                  <a:cubicBezTo>
                    <a:pt x="7574" y="3341"/>
                    <a:pt x="5362" y="3063"/>
                    <a:pt x="4890" y="2812"/>
                  </a:cubicBezTo>
                  <a:cubicBezTo>
                    <a:pt x="4638" y="2682"/>
                    <a:pt x="4454" y="1530"/>
                    <a:pt x="4346" y="0"/>
                  </a:cubicBezTo>
                  <a:close/>
                </a:path>
              </a:pathLst>
            </a:custGeom>
            <a:solidFill>
              <a:srgbClr val="DF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29;p44"/>
            <p:cNvSpPr/>
            <p:nvPr/>
          </p:nvSpPr>
          <p:spPr>
            <a:xfrm>
              <a:off x="4667300" y="4582675"/>
              <a:ext cx="123025" cy="125175"/>
            </a:xfrm>
            <a:custGeom>
              <a:avLst/>
              <a:gdLst/>
              <a:ahLst/>
              <a:cxnLst/>
              <a:rect l="l" t="t" r="r" b="b"/>
              <a:pathLst>
                <a:path w="4921" h="5007" extrusionOk="0">
                  <a:moveTo>
                    <a:pt x="3209" y="0"/>
                  </a:moveTo>
                  <a:cubicBezTo>
                    <a:pt x="3049" y="0"/>
                    <a:pt x="2945" y="49"/>
                    <a:pt x="2945" y="49"/>
                  </a:cubicBezTo>
                  <a:lnTo>
                    <a:pt x="2900" y="49"/>
                  </a:lnTo>
                  <a:cubicBezTo>
                    <a:pt x="2909" y="373"/>
                    <a:pt x="2918" y="706"/>
                    <a:pt x="2932" y="1043"/>
                  </a:cubicBezTo>
                  <a:lnTo>
                    <a:pt x="2900" y="1147"/>
                  </a:lnTo>
                  <a:cubicBezTo>
                    <a:pt x="2165" y="916"/>
                    <a:pt x="1217" y="286"/>
                    <a:pt x="763" y="286"/>
                  </a:cubicBezTo>
                  <a:cubicBezTo>
                    <a:pt x="633" y="286"/>
                    <a:pt x="544" y="337"/>
                    <a:pt x="511" y="463"/>
                  </a:cubicBezTo>
                  <a:cubicBezTo>
                    <a:pt x="457" y="670"/>
                    <a:pt x="624" y="899"/>
                    <a:pt x="880" y="1120"/>
                  </a:cubicBezTo>
                  <a:lnTo>
                    <a:pt x="871" y="1133"/>
                  </a:lnTo>
                  <a:cubicBezTo>
                    <a:pt x="871" y="1133"/>
                    <a:pt x="789" y="1113"/>
                    <a:pt x="683" y="1113"/>
                  </a:cubicBezTo>
                  <a:cubicBezTo>
                    <a:pt x="530" y="1113"/>
                    <a:pt x="328" y="1155"/>
                    <a:pt x="250" y="1363"/>
                  </a:cubicBezTo>
                  <a:cubicBezTo>
                    <a:pt x="161" y="1615"/>
                    <a:pt x="390" y="1884"/>
                    <a:pt x="727" y="2123"/>
                  </a:cubicBezTo>
                  <a:cubicBezTo>
                    <a:pt x="639" y="2085"/>
                    <a:pt x="471" y="2021"/>
                    <a:pt x="320" y="2021"/>
                  </a:cubicBezTo>
                  <a:cubicBezTo>
                    <a:pt x="150" y="2021"/>
                    <a:pt x="0" y="2102"/>
                    <a:pt x="8" y="2393"/>
                  </a:cubicBezTo>
                  <a:cubicBezTo>
                    <a:pt x="21" y="2937"/>
                    <a:pt x="1753" y="3931"/>
                    <a:pt x="2990" y="4548"/>
                  </a:cubicBezTo>
                  <a:cubicBezTo>
                    <a:pt x="3391" y="4750"/>
                    <a:pt x="3741" y="4912"/>
                    <a:pt x="3966" y="5006"/>
                  </a:cubicBezTo>
                  <a:lnTo>
                    <a:pt x="3993" y="4934"/>
                  </a:lnTo>
                  <a:cubicBezTo>
                    <a:pt x="4920" y="3472"/>
                    <a:pt x="4758" y="2046"/>
                    <a:pt x="4731" y="1862"/>
                  </a:cubicBezTo>
                  <a:lnTo>
                    <a:pt x="4731" y="1862"/>
                  </a:lnTo>
                  <a:cubicBezTo>
                    <a:pt x="4637" y="1871"/>
                    <a:pt x="4578" y="1871"/>
                    <a:pt x="4578" y="1871"/>
                  </a:cubicBezTo>
                  <a:cubicBezTo>
                    <a:pt x="4578" y="1871"/>
                    <a:pt x="4421" y="931"/>
                    <a:pt x="3935" y="373"/>
                  </a:cubicBezTo>
                  <a:cubicBezTo>
                    <a:pt x="3668" y="70"/>
                    <a:pt x="3399" y="0"/>
                    <a:pt x="3209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30;p44"/>
            <p:cNvSpPr/>
            <p:nvPr/>
          </p:nvSpPr>
          <p:spPr>
            <a:xfrm>
              <a:off x="4504300" y="4594350"/>
              <a:ext cx="31275" cy="118225"/>
            </a:xfrm>
            <a:custGeom>
              <a:avLst/>
              <a:gdLst/>
              <a:ahLst/>
              <a:cxnLst/>
              <a:rect l="l" t="t" r="r" b="b"/>
              <a:pathLst>
                <a:path w="1251" h="4729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639" y="491"/>
                    <a:pt x="459" y="734"/>
                    <a:pt x="459" y="734"/>
                  </a:cubicBezTo>
                  <a:cubicBezTo>
                    <a:pt x="459" y="734"/>
                    <a:pt x="0" y="3073"/>
                    <a:pt x="792" y="4728"/>
                  </a:cubicBezTo>
                  <a:cubicBezTo>
                    <a:pt x="949" y="4701"/>
                    <a:pt x="1102" y="4656"/>
                    <a:pt x="1251" y="4602"/>
                  </a:cubicBezTo>
                  <a:cubicBezTo>
                    <a:pt x="1156" y="3217"/>
                    <a:pt x="1125" y="1525"/>
                    <a:pt x="1161" y="0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31;p44"/>
            <p:cNvSpPr/>
            <p:nvPr/>
          </p:nvSpPr>
          <p:spPr>
            <a:xfrm>
              <a:off x="4441625" y="3998050"/>
              <a:ext cx="440825" cy="353050"/>
            </a:xfrm>
            <a:custGeom>
              <a:avLst/>
              <a:gdLst/>
              <a:ahLst/>
              <a:cxnLst/>
              <a:rect l="l" t="t" r="r" b="b"/>
              <a:pathLst>
                <a:path w="17633" h="14122" extrusionOk="0">
                  <a:moveTo>
                    <a:pt x="13992" y="1"/>
                  </a:moveTo>
                  <a:cubicBezTo>
                    <a:pt x="13992" y="1"/>
                    <a:pt x="12921" y="1944"/>
                    <a:pt x="8972" y="2268"/>
                  </a:cubicBezTo>
                  <a:cubicBezTo>
                    <a:pt x="8698" y="2291"/>
                    <a:pt x="8436" y="2301"/>
                    <a:pt x="8184" y="2301"/>
                  </a:cubicBezTo>
                  <a:cubicBezTo>
                    <a:pt x="4810" y="2301"/>
                    <a:pt x="3407" y="392"/>
                    <a:pt x="3407" y="392"/>
                  </a:cubicBezTo>
                  <a:lnTo>
                    <a:pt x="3407" y="392"/>
                  </a:lnTo>
                  <a:cubicBezTo>
                    <a:pt x="3407" y="392"/>
                    <a:pt x="3663" y="4311"/>
                    <a:pt x="2629" y="6933"/>
                  </a:cubicBezTo>
                  <a:lnTo>
                    <a:pt x="2606" y="6992"/>
                  </a:lnTo>
                  <a:cubicBezTo>
                    <a:pt x="2408" y="6911"/>
                    <a:pt x="2201" y="6870"/>
                    <a:pt x="1990" y="6866"/>
                  </a:cubicBezTo>
                  <a:cubicBezTo>
                    <a:pt x="1984" y="6866"/>
                    <a:pt x="1979" y="6866"/>
                    <a:pt x="1973" y="6866"/>
                  </a:cubicBezTo>
                  <a:cubicBezTo>
                    <a:pt x="1594" y="6866"/>
                    <a:pt x="1143" y="7017"/>
                    <a:pt x="753" y="7545"/>
                  </a:cubicBezTo>
                  <a:cubicBezTo>
                    <a:pt x="0" y="8580"/>
                    <a:pt x="859" y="10384"/>
                    <a:pt x="2272" y="10384"/>
                  </a:cubicBezTo>
                  <a:cubicBezTo>
                    <a:pt x="2498" y="10384"/>
                    <a:pt x="2738" y="10338"/>
                    <a:pt x="2988" y="10235"/>
                  </a:cubicBezTo>
                  <a:cubicBezTo>
                    <a:pt x="2988" y="10235"/>
                    <a:pt x="3258" y="11792"/>
                    <a:pt x="5103" y="12943"/>
                  </a:cubicBezTo>
                  <a:cubicBezTo>
                    <a:pt x="5170" y="12984"/>
                    <a:pt x="5584" y="13159"/>
                    <a:pt x="5665" y="13204"/>
                  </a:cubicBezTo>
                  <a:cubicBezTo>
                    <a:pt x="5746" y="13254"/>
                    <a:pt x="5832" y="13299"/>
                    <a:pt x="5917" y="13344"/>
                  </a:cubicBezTo>
                  <a:cubicBezTo>
                    <a:pt x="5962" y="13366"/>
                    <a:pt x="6012" y="13389"/>
                    <a:pt x="6061" y="13416"/>
                  </a:cubicBezTo>
                  <a:cubicBezTo>
                    <a:pt x="6884" y="13811"/>
                    <a:pt x="7910" y="14095"/>
                    <a:pt x="9170" y="14122"/>
                  </a:cubicBezTo>
                  <a:lnTo>
                    <a:pt x="9556" y="14122"/>
                  </a:lnTo>
                  <a:cubicBezTo>
                    <a:pt x="10596" y="14041"/>
                    <a:pt x="11428" y="13757"/>
                    <a:pt x="12094" y="13375"/>
                  </a:cubicBezTo>
                  <a:cubicBezTo>
                    <a:pt x="12175" y="13326"/>
                    <a:pt x="12260" y="13276"/>
                    <a:pt x="12337" y="13227"/>
                  </a:cubicBezTo>
                  <a:cubicBezTo>
                    <a:pt x="14217" y="11994"/>
                    <a:pt x="14644" y="9979"/>
                    <a:pt x="14644" y="9979"/>
                  </a:cubicBezTo>
                  <a:cubicBezTo>
                    <a:pt x="14893" y="10081"/>
                    <a:pt x="15133" y="10126"/>
                    <a:pt x="15358" y="10126"/>
                  </a:cubicBezTo>
                  <a:cubicBezTo>
                    <a:pt x="16772" y="10126"/>
                    <a:pt x="17632" y="8321"/>
                    <a:pt x="16876" y="7288"/>
                  </a:cubicBezTo>
                  <a:cubicBezTo>
                    <a:pt x="16489" y="6757"/>
                    <a:pt x="16039" y="6610"/>
                    <a:pt x="15655" y="6610"/>
                  </a:cubicBezTo>
                  <a:cubicBezTo>
                    <a:pt x="15574" y="6610"/>
                    <a:pt x="15496" y="6616"/>
                    <a:pt x="15423" y="6627"/>
                  </a:cubicBezTo>
                  <a:cubicBezTo>
                    <a:pt x="15229" y="6654"/>
                    <a:pt x="15045" y="6713"/>
                    <a:pt x="14869" y="6803"/>
                  </a:cubicBezTo>
                  <a:lnTo>
                    <a:pt x="14838" y="6771"/>
                  </a:lnTo>
                  <a:cubicBezTo>
                    <a:pt x="14024" y="5251"/>
                    <a:pt x="13992" y="1"/>
                    <a:pt x="13992" y="1"/>
                  </a:cubicBezTo>
                  <a:close/>
                </a:path>
              </a:pathLst>
            </a:custGeom>
            <a:solidFill>
              <a:srgbClr val="F9B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32;p44"/>
            <p:cNvSpPr/>
            <p:nvPr/>
          </p:nvSpPr>
          <p:spPr>
            <a:xfrm>
              <a:off x="4791863" y="3998050"/>
              <a:ext cx="58175" cy="181450"/>
            </a:xfrm>
            <a:custGeom>
              <a:avLst/>
              <a:gdLst/>
              <a:ahLst/>
              <a:cxnLst/>
              <a:rect l="l" t="t" r="r" b="b"/>
              <a:pathLst>
                <a:path w="2327" h="7258" extrusionOk="0">
                  <a:moveTo>
                    <a:pt x="399" y="0"/>
                  </a:moveTo>
                  <a:cubicBezTo>
                    <a:pt x="291" y="0"/>
                    <a:pt x="225" y="6"/>
                    <a:pt x="225" y="6"/>
                  </a:cubicBezTo>
                  <a:lnTo>
                    <a:pt x="1" y="456"/>
                  </a:lnTo>
                  <a:cubicBezTo>
                    <a:pt x="1" y="456"/>
                    <a:pt x="32" y="5706"/>
                    <a:pt x="842" y="7226"/>
                  </a:cubicBezTo>
                  <a:lnTo>
                    <a:pt x="873" y="7258"/>
                  </a:lnTo>
                  <a:cubicBezTo>
                    <a:pt x="1049" y="7168"/>
                    <a:pt x="1238" y="7109"/>
                    <a:pt x="1431" y="7082"/>
                  </a:cubicBezTo>
                  <a:cubicBezTo>
                    <a:pt x="1485" y="6790"/>
                    <a:pt x="2326" y="2579"/>
                    <a:pt x="2200" y="1234"/>
                  </a:cubicBezTo>
                  <a:cubicBezTo>
                    <a:pt x="2098" y="107"/>
                    <a:pt x="863" y="0"/>
                    <a:pt x="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33;p44"/>
            <p:cNvSpPr/>
            <p:nvPr/>
          </p:nvSpPr>
          <p:spPr>
            <a:xfrm>
              <a:off x="4459525" y="3898050"/>
              <a:ext cx="337650" cy="274700"/>
            </a:xfrm>
            <a:custGeom>
              <a:avLst/>
              <a:gdLst/>
              <a:ahLst/>
              <a:cxnLst/>
              <a:rect l="l" t="t" r="r" b="b"/>
              <a:pathLst>
                <a:path w="13506" h="10988" extrusionOk="0">
                  <a:moveTo>
                    <a:pt x="8092" y="1"/>
                  </a:moveTo>
                  <a:cubicBezTo>
                    <a:pt x="7748" y="1"/>
                    <a:pt x="7384" y="27"/>
                    <a:pt x="7000" y="82"/>
                  </a:cubicBezTo>
                  <a:cubicBezTo>
                    <a:pt x="2111" y="793"/>
                    <a:pt x="2272" y="3740"/>
                    <a:pt x="2272" y="3740"/>
                  </a:cubicBezTo>
                  <a:cubicBezTo>
                    <a:pt x="2272" y="3740"/>
                    <a:pt x="2270" y="3740"/>
                    <a:pt x="2266" y="3740"/>
                  </a:cubicBezTo>
                  <a:cubicBezTo>
                    <a:pt x="2156" y="3740"/>
                    <a:pt x="675" y="3769"/>
                    <a:pt x="329" y="5328"/>
                  </a:cubicBezTo>
                  <a:cubicBezTo>
                    <a:pt x="1" y="6826"/>
                    <a:pt x="1112" y="10339"/>
                    <a:pt x="1278" y="10866"/>
                  </a:cubicBezTo>
                  <a:cubicBezTo>
                    <a:pt x="1490" y="10866"/>
                    <a:pt x="1697" y="10911"/>
                    <a:pt x="1895" y="10987"/>
                  </a:cubicBezTo>
                  <a:lnTo>
                    <a:pt x="1917" y="10933"/>
                  </a:lnTo>
                  <a:cubicBezTo>
                    <a:pt x="2952" y="8311"/>
                    <a:pt x="2695" y="4392"/>
                    <a:pt x="2695" y="4392"/>
                  </a:cubicBezTo>
                  <a:lnTo>
                    <a:pt x="2695" y="4392"/>
                  </a:lnTo>
                  <a:cubicBezTo>
                    <a:pt x="2696" y="4392"/>
                    <a:pt x="4097" y="6301"/>
                    <a:pt x="7480" y="6301"/>
                  </a:cubicBezTo>
                  <a:cubicBezTo>
                    <a:pt x="7729" y="6301"/>
                    <a:pt x="7989" y="6290"/>
                    <a:pt x="8260" y="6268"/>
                  </a:cubicBezTo>
                  <a:cubicBezTo>
                    <a:pt x="12214" y="5944"/>
                    <a:pt x="13281" y="4001"/>
                    <a:pt x="13281" y="4001"/>
                  </a:cubicBezTo>
                  <a:lnTo>
                    <a:pt x="13505" y="3546"/>
                  </a:lnTo>
                  <a:cubicBezTo>
                    <a:pt x="13505" y="3546"/>
                    <a:pt x="12134" y="1"/>
                    <a:pt x="8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34;p44"/>
            <p:cNvSpPr/>
            <p:nvPr/>
          </p:nvSpPr>
          <p:spPr>
            <a:xfrm>
              <a:off x="4708425" y="4096725"/>
              <a:ext cx="64950" cy="26300"/>
            </a:xfrm>
            <a:custGeom>
              <a:avLst/>
              <a:gdLst/>
              <a:ahLst/>
              <a:cxnLst/>
              <a:rect l="l" t="t" r="r" b="b"/>
              <a:pathLst>
                <a:path w="2598" h="1052" extrusionOk="0">
                  <a:moveTo>
                    <a:pt x="578" y="0"/>
                  </a:moveTo>
                  <a:cubicBezTo>
                    <a:pt x="301" y="0"/>
                    <a:pt x="93" y="85"/>
                    <a:pt x="45" y="300"/>
                  </a:cubicBezTo>
                  <a:cubicBezTo>
                    <a:pt x="0" y="494"/>
                    <a:pt x="567" y="638"/>
                    <a:pt x="1165" y="795"/>
                  </a:cubicBezTo>
                  <a:cubicBezTo>
                    <a:pt x="1629" y="923"/>
                    <a:pt x="2116" y="1051"/>
                    <a:pt x="2368" y="1051"/>
                  </a:cubicBezTo>
                  <a:cubicBezTo>
                    <a:pt x="2470" y="1051"/>
                    <a:pt x="2534" y="1030"/>
                    <a:pt x="2542" y="980"/>
                  </a:cubicBezTo>
                  <a:cubicBezTo>
                    <a:pt x="2598" y="631"/>
                    <a:pt x="1332" y="0"/>
                    <a:pt x="5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35;p44"/>
            <p:cNvSpPr/>
            <p:nvPr/>
          </p:nvSpPr>
          <p:spPr>
            <a:xfrm>
              <a:off x="4554600" y="4098625"/>
              <a:ext cx="65000" cy="26300"/>
            </a:xfrm>
            <a:custGeom>
              <a:avLst/>
              <a:gdLst/>
              <a:ahLst/>
              <a:cxnLst/>
              <a:rect l="l" t="t" r="r" b="b"/>
              <a:pathLst>
                <a:path w="2600" h="1052" extrusionOk="0">
                  <a:moveTo>
                    <a:pt x="2019" y="1"/>
                  </a:moveTo>
                  <a:cubicBezTo>
                    <a:pt x="1264" y="1"/>
                    <a:pt x="0" y="631"/>
                    <a:pt x="53" y="980"/>
                  </a:cubicBezTo>
                  <a:cubicBezTo>
                    <a:pt x="62" y="1030"/>
                    <a:pt x="125" y="1051"/>
                    <a:pt x="225" y="1051"/>
                  </a:cubicBezTo>
                  <a:cubicBezTo>
                    <a:pt x="477" y="1051"/>
                    <a:pt x="965" y="921"/>
                    <a:pt x="1434" y="796"/>
                  </a:cubicBezTo>
                  <a:cubicBezTo>
                    <a:pt x="2032" y="634"/>
                    <a:pt x="2599" y="494"/>
                    <a:pt x="2554" y="301"/>
                  </a:cubicBezTo>
                  <a:cubicBezTo>
                    <a:pt x="2505" y="86"/>
                    <a:pt x="2296" y="1"/>
                    <a:pt x="20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36;p44"/>
            <p:cNvSpPr/>
            <p:nvPr/>
          </p:nvSpPr>
          <p:spPr>
            <a:xfrm>
              <a:off x="4578625" y="4162250"/>
              <a:ext cx="17350" cy="35225"/>
            </a:xfrm>
            <a:custGeom>
              <a:avLst/>
              <a:gdLst/>
              <a:ahLst/>
              <a:cxnLst/>
              <a:rect l="l" t="t" r="r" b="b"/>
              <a:pathLst>
                <a:path w="694" h="1409" extrusionOk="0">
                  <a:moveTo>
                    <a:pt x="347" y="1"/>
                  </a:moveTo>
                  <a:cubicBezTo>
                    <a:pt x="158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7" y="1409"/>
                  </a:cubicBezTo>
                  <a:cubicBezTo>
                    <a:pt x="536" y="1409"/>
                    <a:pt x="693" y="1094"/>
                    <a:pt x="693" y="707"/>
                  </a:cubicBezTo>
                  <a:cubicBezTo>
                    <a:pt x="693" y="32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37;p44"/>
            <p:cNvSpPr/>
            <p:nvPr/>
          </p:nvSpPr>
          <p:spPr>
            <a:xfrm>
              <a:off x="4727525" y="4162250"/>
              <a:ext cx="17250" cy="35225"/>
            </a:xfrm>
            <a:custGeom>
              <a:avLst/>
              <a:gdLst/>
              <a:ahLst/>
              <a:cxnLst/>
              <a:rect l="l" t="t" r="r" b="b"/>
              <a:pathLst>
                <a:path w="690" h="1409" extrusionOk="0">
                  <a:moveTo>
                    <a:pt x="343" y="1"/>
                  </a:moveTo>
                  <a:cubicBezTo>
                    <a:pt x="154" y="1"/>
                    <a:pt x="1" y="316"/>
                    <a:pt x="1" y="707"/>
                  </a:cubicBezTo>
                  <a:cubicBezTo>
                    <a:pt x="1" y="1094"/>
                    <a:pt x="154" y="1409"/>
                    <a:pt x="343" y="1409"/>
                  </a:cubicBezTo>
                  <a:cubicBezTo>
                    <a:pt x="536" y="1409"/>
                    <a:pt x="689" y="1094"/>
                    <a:pt x="689" y="707"/>
                  </a:cubicBezTo>
                  <a:cubicBezTo>
                    <a:pt x="689" y="320"/>
                    <a:pt x="532" y="1"/>
                    <a:pt x="3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38;p44"/>
            <p:cNvSpPr/>
            <p:nvPr/>
          </p:nvSpPr>
          <p:spPr>
            <a:xfrm>
              <a:off x="4490850" y="4169300"/>
              <a:ext cx="61375" cy="25375"/>
            </a:xfrm>
            <a:custGeom>
              <a:avLst/>
              <a:gdLst/>
              <a:ahLst/>
              <a:cxnLst/>
              <a:rect l="l" t="t" r="r" b="b"/>
              <a:pathLst>
                <a:path w="2455" h="1015" extrusionOk="0">
                  <a:moveTo>
                    <a:pt x="23" y="0"/>
                  </a:moveTo>
                  <a:cubicBezTo>
                    <a:pt x="9" y="0"/>
                    <a:pt x="1" y="21"/>
                    <a:pt x="16" y="29"/>
                  </a:cubicBezTo>
                  <a:cubicBezTo>
                    <a:pt x="214" y="115"/>
                    <a:pt x="417" y="200"/>
                    <a:pt x="619" y="286"/>
                  </a:cubicBezTo>
                  <a:lnTo>
                    <a:pt x="1217" y="533"/>
                  </a:lnTo>
                  <a:lnTo>
                    <a:pt x="1825" y="776"/>
                  </a:lnTo>
                  <a:cubicBezTo>
                    <a:pt x="2027" y="857"/>
                    <a:pt x="2230" y="933"/>
                    <a:pt x="2432" y="1014"/>
                  </a:cubicBezTo>
                  <a:cubicBezTo>
                    <a:pt x="2441" y="1014"/>
                    <a:pt x="2450" y="1010"/>
                    <a:pt x="2455" y="1005"/>
                  </a:cubicBezTo>
                  <a:cubicBezTo>
                    <a:pt x="2455" y="996"/>
                    <a:pt x="2455" y="987"/>
                    <a:pt x="2446" y="983"/>
                  </a:cubicBezTo>
                  <a:cubicBezTo>
                    <a:pt x="2248" y="897"/>
                    <a:pt x="2045" y="812"/>
                    <a:pt x="1843" y="731"/>
                  </a:cubicBezTo>
                  <a:lnTo>
                    <a:pt x="1240" y="479"/>
                  </a:lnTo>
                  <a:lnTo>
                    <a:pt x="637" y="236"/>
                  </a:lnTo>
                  <a:cubicBezTo>
                    <a:pt x="435" y="155"/>
                    <a:pt x="232" y="79"/>
                    <a:pt x="30" y="2"/>
                  </a:cubicBezTo>
                  <a:cubicBezTo>
                    <a:pt x="27" y="1"/>
                    <a:pt x="25" y="0"/>
                    <a:pt x="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39;p44"/>
            <p:cNvSpPr/>
            <p:nvPr/>
          </p:nvSpPr>
          <p:spPr>
            <a:xfrm>
              <a:off x="4777350" y="4163125"/>
              <a:ext cx="45900" cy="32600"/>
            </a:xfrm>
            <a:custGeom>
              <a:avLst/>
              <a:gdLst/>
              <a:ahLst/>
              <a:cxnLst/>
              <a:rect l="l" t="t" r="r" b="b"/>
              <a:pathLst>
                <a:path w="1836" h="1304" extrusionOk="0">
                  <a:moveTo>
                    <a:pt x="1813" y="1"/>
                  </a:moveTo>
                  <a:cubicBezTo>
                    <a:pt x="1812" y="1"/>
                    <a:pt x="1811" y="1"/>
                    <a:pt x="1809" y="2"/>
                  </a:cubicBezTo>
                  <a:cubicBezTo>
                    <a:pt x="1656" y="105"/>
                    <a:pt x="1503" y="209"/>
                    <a:pt x="1355" y="312"/>
                  </a:cubicBezTo>
                  <a:lnTo>
                    <a:pt x="905" y="627"/>
                  </a:lnTo>
                  <a:lnTo>
                    <a:pt x="455" y="951"/>
                  </a:lnTo>
                  <a:cubicBezTo>
                    <a:pt x="302" y="1059"/>
                    <a:pt x="154" y="1167"/>
                    <a:pt x="10" y="1275"/>
                  </a:cubicBezTo>
                  <a:cubicBezTo>
                    <a:pt x="1" y="1279"/>
                    <a:pt x="1" y="1288"/>
                    <a:pt x="5" y="1297"/>
                  </a:cubicBezTo>
                  <a:cubicBezTo>
                    <a:pt x="8" y="1300"/>
                    <a:pt x="14" y="1304"/>
                    <a:pt x="20" y="1304"/>
                  </a:cubicBezTo>
                  <a:cubicBezTo>
                    <a:pt x="22" y="1304"/>
                    <a:pt x="25" y="1303"/>
                    <a:pt x="28" y="1302"/>
                  </a:cubicBezTo>
                  <a:cubicBezTo>
                    <a:pt x="181" y="1198"/>
                    <a:pt x="334" y="1095"/>
                    <a:pt x="482" y="991"/>
                  </a:cubicBezTo>
                  <a:lnTo>
                    <a:pt x="932" y="676"/>
                  </a:lnTo>
                  <a:lnTo>
                    <a:pt x="1382" y="353"/>
                  </a:lnTo>
                  <a:cubicBezTo>
                    <a:pt x="1530" y="245"/>
                    <a:pt x="1679" y="141"/>
                    <a:pt x="1827" y="29"/>
                  </a:cubicBezTo>
                  <a:cubicBezTo>
                    <a:pt x="1835" y="17"/>
                    <a:pt x="1825" y="1"/>
                    <a:pt x="18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40;p44"/>
            <p:cNvSpPr/>
            <p:nvPr/>
          </p:nvSpPr>
          <p:spPr>
            <a:xfrm>
              <a:off x="4636200" y="4198250"/>
              <a:ext cx="57275" cy="4625"/>
            </a:xfrm>
            <a:custGeom>
              <a:avLst/>
              <a:gdLst/>
              <a:ahLst/>
              <a:cxnLst/>
              <a:rect l="l" t="t" r="r" b="b"/>
              <a:pathLst>
                <a:path w="2291" h="185" extrusionOk="0">
                  <a:moveTo>
                    <a:pt x="1346" y="0"/>
                  </a:moveTo>
                  <a:cubicBezTo>
                    <a:pt x="1278" y="0"/>
                    <a:pt x="1211" y="2"/>
                    <a:pt x="1144" y="5"/>
                  </a:cubicBezTo>
                  <a:cubicBezTo>
                    <a:pt x="955" y="14"/>
                    <a:pt x="761" y="32"/>
                    <a:pt x="577" y="59"/>
                  </a:cubicBezTo>
                  <a:cubicBezTo>
                    <a:pt x="388" y="81"/>
                    <a:pt x="199" y="113"/>
                    <a:pt x="14" y="153"/>
                  </a:cubicBezTo>
                  <a:cubicBezTo>
                    <a:pt x="5" y="158"/>
                    <a:pt x="1" y="167"/>
                    <a:pt x="1" y="176"/>
                  </a:cubicBezTo>
                  <a:cubicBezTo>
                    <a:pt x="5" y="180"/>
                    <a:pt x="10" y="185"/>
                    <a:pt x="19" y="185"/>
                  </a:cubicBezTo>
                  <a:cubicBezTo>
                    <a:pt x="113" y="171"/>
                    <a:pt x="208" y="158"/>
                    <a:pt x="302" y="144"/>
                  </a:cubicBezTo>
                  <a:cubicBezTo>
                    <a:pt x="397" y="131"/>
                    <a:pt x="487" y="122"/>
                    <a:pt x="581" y="108"/>
                  </a:cubicBezTo>
                  <a:cubicBezTo>
                    <a:pt x="770" y="90"/>
                    <a:pt x="959" y="72"/>
                    <a:pt x="1148" y="63"/>
                  </a:cubicBezTo>
                  <a:cubicBezTo>
                    <a:pt x="1243" y="59"/>
                    <a:pt x="1337" y="56"/>
                    <a:pt x="1432" y="56"/>
                  </a:cubicBezTo>
                  <a:cubicBezTo>
                    <a:pt x="1526" y="56"/>
                    <a:pt x="1620" y="59"/>
                    <a:pt x="1715" y="63"/>
                  </a:cubicBezTo>
                  <a:lnTo>
                    <a:pt x="1787" y="68"/>
                  </a:lnTo>
                  <a:lnTo>
                    <a:pt x="1854" y="77"/>
                  </a:lnTo>
                  <a:cubicBezTo>
                    <a:pt x="1899" y="81"/>
                    <a:pt x="1949" y="86"/>
                    <a:pt x="1994" y="95"/>
                  </a:cubicBezTo>
                  <a:cubicBezTo>
                    <a:pt x="2039" y="104"/>
                    <a:pt x="2088" y="113"/>
                    <a:pt x="2133" y="122"/>
                  </a:cubicBezTo>
                  <a:lnTo>
                    <a:pt x="2268" y="162"/>
                  </a:lnTo>
                  <a:cubicBezTo>
                    <a:pt x="2277" y="162"/>
                    <a:pt x="2282" y="158"/>
                    <a:pt x="2286" y="153"/>
                  </a:cubicBezTo>
                  <a:cubicBezTo>
                    <a:pt x="2291" y="144"/>
                    <a:pt x="2286" y="135"/>
                    <a:pt x="2277" y="131"/>
                  </a:cubicBezTo>
                  <a:cubicBezTo>
                    <a:pt x="2097" y="68"/>
                    <a:pt x="1908" y="27"/>
                    <a:pt x="1715" y="14"/>
                  </a:cubicBezTo>
                  <a:cubicBezTo>
                    <a:pt x="1593" y="5"/>
                    <a:pt x="1469" y="0"/>
                    <a:pt x="134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41;p44"/>
            <p:cNvSpPr/>
            <p:nvPr/>
          </p:nvSpPr>
          <p:spPr>
            <a:xfrm>
              <a:off x="4645550" y="4212825"/>
              <a:ext cx="33425" cy="11825"/>
            </a:xfrm>
            <a:custGeom>
              <a:avLst/>
              <a:gdLst/>
              <a:ahLst/>
              <a:cxnLst/>
              <a:rect l="l" t="t" r="r" b="b"/>
              <a:pathLst>
                <a:path w="1337" h="473" extrusionOk="0">
                  <a:moveTo>
                    <a:pt x="1310" y="0"/>
                  </a:moveTo>
                  <a:cubicBezTo>
                    <a:pt x="1303" y="0"/>
                    <a:pt x="1295" y="4"/>
                    <a:pt x="1291" y="11"/>
                  </a:cubicBezTo>
                  <a:cubicBezTo>
                    <a:pt x="1228" y="124"/>
                    <a:pt x="1143" y="218"/>
                    <a:pt x="1044" y="294"/>
                  </a:cubicBezTo>
                  <a:cubicBezTo>
                    <a:pt x="995" y="330"/>
                    <a:pt x="941" y="353"/>
                    <a:pt x="882" y="371"/>
                  </a:cubicBezTo>
                  <a:cubicBezTo>
                    <a:pt x="837" y="385"/>
                    <a:pt x="790" y="391"/>
                    <a:pt x="744" y="391"/>
                  </a:cubicBezTo>
                  <a:cubicBezTo>
                    <a:pt x="730" y="391"/>
                    <a:pt x="716" y="390"/>
                    <a:pt x="702" y="389"/>
                  </a:cubicBezTo>
                  <a:cubicBezTo>
                    <a:pt x="576" y="375"/>
                    <a:pt x="459" y="330"/>
                    <a:pt x="351" y="267"/>
                  </a:cubicBezTo>
                  <a:cubicBezTo>
                    <a:pt x="297" y="236"/>
                    <a:pt x="243" y="200"/>
                    <a:pt x="194" y="160"/>
                  </a:cubicBezTo>
                  <a:cubicBezTo>
                    <a:pt x="144" y="119"/>
                    <a:pt x="95" y="79"/>
                    <a:pt x="50" y="34"/>
                  </a:cubicBezTo>
                  <a:cubicBezTo>
                    <a:pt x="44" y="28"/>
                    <a:pt x="38" y="26"/>
                    <a:pt x="33" y="26"/>
                  </a:cubicBezTo>
                  <a:cubicBezTo>
                    <a:pt x="15" y="26"/>
                    <a:pt x="0" y="48"/>
                    <a:pt x="14" y="65"/>
                  </a:cubicBezTo>
                  <a:cubicBezTo>
                    <a:pt x="99" y="169"/>
                    <a:pt x="198" y="258"/>
                    <a:pt x="311" y="330"/>
                  </a:cubicBezTo>
                  <a:cubicBezTo>
                    <a:pt x="369" y="366"/>
                    <a:pt x="428" y="398"/>
                    <a:pt x="491" y="425"/>
                  </a:cubicBezTo>
                  <a:cubicBezTo>
                    <a:pt x="558" y="447"/>
                    <a:pt x="626" y="465"/>
                    <a:pt x="693" y="470"/>
                  </a:cubicBezTo>
                  <a:cubicBezTo>
                    <a:pt x="711" y="472"/>
                    <a:pt x="728" y="472"/>
                    <a:pt x="746" y="472"/>
                  </a:cubicBezTo>
                  <a:cubicBezTo>
                    <a:pt x="868" y="472"/>
                    <a:pt x="991" y="432"/>
                    <a:pt x="1089" y="353"/>
                  </a:cubicBezTo>
                  <a:cubicBezTo>
                    <a:pt x="1192" y="272"/>
                    <a:pt x="1278" y="160"/>
                    <a:pt x="1332" y="34"/>
                  </a:cubicBezTo>
                  <a:cubicBezTo>
                    <a:pt x="1336" y="20"/>
                    <a:pt x="1332" y="11"/>
                    <a:pt x="1318" y="2"/>
                  </a:cubicBezTo>
                  <a:cubicBezTo>
                    <a:pt x="1316" y="1"/>
                    <a:pt x="1313" y="0"/>
                    <a:pt x="1310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42;p44"/>
            <p:cNvSpPr/>
            <p:nvPr/>
          </p:nvSpPr>
          <p:spPr>
            <a:xfrm>
              <a:off x="4630250" y="4241025"/>
              <a:ext cx="67725" cy="17025"/>
            </a:xfrm>
            <a:custGeom>
              <a:avLst/>
              <a:gdLst/>
              <a:ahLst/>
              <a:cxnLst/>
              <a:rect l="l" t="t" r="r" b="b"/>
              <a:pathLst>
                <a:path w="2709" h="681" extrusionOk="0">
                  <a:moveTo>
                    <a:pt x="27" y="0"/>
                  </a:moveTo>
                  <a:cubicBezTo>
                    <a:pt x="22" y="0"/>
                    <a:pt x="18" y="1"/>
                    <a:pt x="14" y="3"/>
                  </a:cubicBezTo>
                  <a:cubicBezTo>
                    <a:pt x="5" y="8"/>
                    <a:pt x="1" y="26"/>
                    <a:pt x="10" y="35"/>
                  </a:cubicBezTo>
                  <a:cubicBezTo>
                    <a:pt x="153" y="246"/>
                    <a:pt x="356" y="408"/>
                    <a:pt x="590" y="512"/>
                  </a:cubicBezTo>
                  <a:cubicBezTo>
                    <a:pt x="824" y="611"/>
                    <a:pt x="1071" y="669"/>
                    <a:pt x="1328" y="678"/>
                  </a:cubicBezTo>
                  <a:cubicBezTo>
                    <a:pt x="1362" y="680"/>
                    <a:pt x="1397" y="681"/>
                    <a:pt x="1432" y="681"/>
                  </a:cubicBezTo>
                  <a:cubicBezTo>
                    <a:pt x="1649" y="681"/>
                    <a:pt x="1865" y="645"/>
                    <a:pt x="2074" y="579"/>
                  </a:cubicBezTo>
                  <a:cubicBezTo>
                    <a:pt x="2317" y="498"/>
                    <a:pt x="2533" y="359"/>
                    <a:pt x="2704" y="165"/>
                  </a:cubicBezTo>
                  <a:cubicBezTo>
                    <a:pt x="2709" y="156"/>
                    <a:pt x="2709" y="143"/>
                    <a:pt x="2704" y="134"/>
                  </a:cubicBezTo>
                  <a:cubicBezTo>
                    <a:pt x="2700" y="129"/>
                    <a:pt x="2694" y="127"/>
                    <a:pt x="2688" y="127"/>
                  </a:cubicBezTo>
                  <a:cubicBezTo>
                    <a:pt x="2683" y="127"/>
                    <a:pt x="2677" y="129"/>
                    <a:pt x="2673" y="134"/>
                  </a:cubicBezTo>
                  <a:cubicBezTo>
                    <a:pt x="2587" y="219"/>
                    <a:pt x="2493" y="296"/>
                    <a:pt x="2385" y="354"/>
                  </a:cubicBezTo>
                  <a:cubicBezTo>
                    <a:pt x="2281" y="417"/>
                    <a:pt x="2169" y="467"/>
                    <a:pt x="2052" y="503"/>
                  </a:cubicBezTo>
                  <a:cubicBezTo>
                    <a:pt x="1860" y="563"/>
                    <a:pt x="1656" y="591"/>
                    <a:pt x="1453" y="591"/>
                  </a:cubicBezTo>
                  <a:cubicBezTo>
                    <a:pt x="1412" y="591"/>
                    <a:pt x="1372" y="590"/>
                    <a:pt x="1332" y="588"/>
                  </a:cubicBezTo>
                  <a:cubicBezTo>
                    <a:pt x="1089" y="584"/>
                    <a:pt x="851" y="530"/>
                    <a:pt x="626" y="435"/>
                  </a:cubicBezTo>
                  <a:cubicBezTo>
                    <a:pt x="513" y="390"/>
                    <a:pt x="410" y="332"/>
                    <a:pt x="311" y="260"/>
                  </a:cubicBezTo>
                  <a:cubicBezTo>
                    <a:pt x="212" y="188"/>
                    <a:pt x="126" y="102"/>
                    <a:pt x="50" y="8"/>
                  </a:cubicBezTo>
                  <a:lnTo>
                    <a:pt x="46" y="8"/>
                  </a:lnTo>
                  <a:cubicBezTo>
                    <a:pt x="40" y="2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A1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43;p44"/>
            <p:cNvSpPr/>
            <p:nvPr/>
          </p:nvSpPr>
          <p:spPr>
            <a:xfrm>
              <a:off x="4685575" y="4635850"/>
              <a:ext cx="1600" cy="700"/>
            </a:xfrm>
            <a:custGeom>
              <a:avLst/>
              <a:gdLst/>
              <a:ahLst/>
              <a:cxnLst/>
              <a:rect l="l" t="t" r="r" b="b"/>
              <a:pathLst>
                <a:path w="64" h="28" fill="none" extrusionOk="0">
                  <a:moveTo>
                    <a:pt x="1" y="0"/>
                  </a:moveTo>
                  <a:cubicBezTo>
                    <a:pt x="41" y="14"/>
                    <a:pt x="64" y="27"/>
                    <a:pt x="64" y="27"/>
                  </a:cubicBezTo>
                </a:path>
              </a:pathLst>
            </a:custGeom>
            <a:noFill/>
            <a:ln w="14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44;p44"/>
            <p:cNvSpPr/>
            <p:nvPr/>
          </p:nvSpPr>
          <p:spPr>
            <a:xfrm>
              <a:off x="4766000" y="4614325"/>
              <a:ext cx="187825" cy="110300"/>
            </a:xfrm>
            <a:custGeom>
              <a:avLst/>
              <a:gdLst/>
              <a:ahLst/>
              <a:cxnLst/>
              <a:rect l="l" t="t" r="r" b="b"/>
              <a:pathLst>
                <a:path w="7513" h="4412" extrusionOk="0">
                  <a:moveTo>
                    <a:pt x="7495" y="1"/>
                  </a:moveTo>
                  <a:cubicBezTo>
                    <a:pt x="7489" y="1"/>
                    <a:pt x="7486" y="7"/>
                    <a:pt x="7486" y="11"/>
                  </a:cubicBezTo>
                  <a:cubicBezTo>
                    <a:pt x="7450" y="425"/>
                    <a:pt x="7369" y="834"/>
                    <a:pt x="7243" y="1230"/>
                  </a:cubicBezTo>
                  <a:cubicBezTo>
                    <a:pt x="7117" y="1622"/>
                    <a:pt x="6937" y="1995"/>
                    <a:pt x="6699" y="2337"/>
                  </a:cubicBezTo>
                  <a:cubicBezTo>
                    <a:pt x="6460" y="2674"/>
                    <a:pt x="6181" y="2980"/>
                    <a:pt x="5876" y="3255"/>
                  </a:cubicBezTo>
                  <a:cubicBezTo>
                    <a:pt x="5250" y="3799"/>
                    <a:pt x="4481" y="4154"/>
                    <a:pt x="3662" y="4276"/>
                  </a:cubicBezTo>
                  <a:cubicBezTo>
                    <a:pt x="3394" y="4317"/>
                    <a:pt x="3121" y="4337"/>
                    <a:pt x="2850" y="4337"/>
                  </a:cubicBezTo>
                  <a:cubicBezTo>
                    <a:pt x="2708" y="4337"/>
                    <a:pt x="2566" y="4332"/>
                    <a:pt x="2425" y="4321"/>
                  </a:cubicBezTo>
                  <a:cubicBezTo>
                    <a:pt x="2011" y="4285"/>
                    <a:pt x="1602" y="4217"/>
                    <a:pt x="1201" y="4114"/>
                  </a:cubicBezTo>
                  <a:cubicBezTo>
                    <a:pt x="797" y="4010"/>
                    <a:pt x="405" y="3884"/>
                    <a:pt x="18" y="3727"/>
                  </a:cubicBezTo>
                  <a:cubicBezTo>
                    <a:pt x="5" y="3727"/>
                    <a:pt x="0" y="3740"/>
                    <a:pt x="9" y="3749"/>
                  </a:cubicBezTo>
                  <a:cubicBezTo>
                    <a:pt x="392" y="3911"/>
                    <a:pt x="788" y="4051"/>
                    <a:pt x="1188" y="4163"/>
                  </a:cubicBezTo>
                  <a:cubicBezTo>
                    <a:pt x="1593" y="4276"/>
                    <a:pt x="2002" y="4352"/>
                    <a:pt x="2421" y="4388"/>
                  </a:cubicBezTo>
                  <a:cubicBezTo>
                    <a:pt x="2583" y="4404"/>
                    <a:pt x="2745" y="4412"/>
                    <a:pt x="2907" y="4412"/>
                  </a:cubicBezTo>
                  <a:cubicBezTo>
                    <a:pt x="3163" y="4412"/>
                    <a:pt x="3418" y="4393"/>
                    <a:pt x="3671" y="4357"/>
                  </a:cubicBezTo>
                  <a:cubicBezTo>
                    <a:pt x="4090" y="4294"/>
                    <a:pt x="4494" y="4177"/>
                    <a:pt x="4877" y="4001"/>
                  </a:cubicBezTo>
                  <a:cubicBezTo>
                    <a:pt x="5259" y="3826"/>
                    <a:pt x="5610" y="3592"/>
                    <a:pt x="5929" y="3318"/>
                  </a:cubicBezTo>
                  <a:cubicBezTo>
                    <a:pt x="6240" y="3039"/>
                    <a:pt x="6519" y="2724"/>
                    <a:pt x="6757" y="2377"/>
                  </a:cubicBezTo>
                  <a:cubicBezTo>
                    <a:pt x="6996" y="2031"/>
                    <a:pt x="7176" y="1649"/>
                    <a:pt x="7297" y="1248"/>
                  </a:cubicBezTo>
                  <a:cubicBezTo>
                    <a:pt x="7414" y="848"/>
                    <a:pt x="7486" y="434"/>
                    <a:pt x="7513" y="16"/>
                  </a:cubicBezTo>
                  <a:cubicBezTo>
                    <a:pt x="7513" y="7"/>
                    <a:pt x="7508" y="2"/>
                    <a:pt x="7500" y="2"/>
                  </a:cubicBezTo>
                  <a:cubicBezTo>
                    <a:pt x="7498" y="1"/>
                    <a:pt x="7496" y="1"/>
                    <a:pt x="74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45;p44"/>
            <p:cNvSpPr/>
            <p:nvPr/>
          </p:nvSpPr>
          <p:spPr>
            <a:xfrm>
              <a:off x="4672550" y="4610175"/>
              <a:ext cx="50850" cy="44850"/>
            </a:xfrm>
            <a:custGeom>
              <a:avLst/>
              <a:gdLst/>
              <a:ahLst/>
              <a:cxnLst/>
              <a:rect l="l" t="t" r="r" b="b"/>
              <a:pathLst>
                <a:path w="2034" h="1794" extrusionOk="0">
                  <a:moveTo>
                    <a:pt x="526" y="996"/>
                  </a:moveTo>
                  <a:cubicBezTo>
                    <a:pt x="527" y="996"/>
                    <a:pt x="528" y="996"/>
                    <a:pt x="529" y="996"/>
                  </a:cubicBezTo>
                  <a:lnTo>
                    <a:pt x="529" y="996"/>
                  </a:lnTo>
                  <a:lnTo>
                    <a:pt x="531" y="997"/>
                  </a:lnTo>
                  <a:lnTo>
                    <a:pt x="531" y="997"/>
                  </a:lnTo>
                  <a:lnTo>
                    <a:pt x="526" y="996"/>
                  </a:lnTo>
                  <a:close/>
                  <a:moveTo>
                    <a:pt x="472" y="0"/>
                  </a:moveTo>
                  <a:cubicBezTo>
                    <a:pt x="393" y="0"/>
                    <a:pt x="313" y="13"/>
                    <a:pt x="238" y="38"/>
                  </a:cubicBezTo>
                  <a:cubicBezTo>
                    <a:pt x="99" y="92"/>
                    <a:pt x="5" y="227"/>
                    <a:pt x="0" y="380"/>
                  </a:cubicBezTo>
                  <a:cubicBezTo>
                    <a:pt x="0" y="452"/>
                    <a:pt x="22" y="524"/>
                    <a:pt x="58" y="591"/>
                  </a:cubicBezTo>
                  <a:cubicBezTo>
                    <a:pt x="90" y="654"/>
                    <a:pt x="135" y="712"/>
                    <a:pt x="180" y="766"/>
                  </a:cubicBezTo>
                  <a:cubicBezTo>
                    <a:pt x="279" y="870"/>
                    <a:pt x="387" y="964"/>
                    <a:pt x="499" y="1045"/>
                  </a:cubicBezTo>
                  <a:cubicBezTo>
                    <a:pt x="499" y="1045"/>
                    <a:pt x="500" y="1045"/>
                    <a:pt x="502" y="1046"/>
                  </a:cubicBezTo>
                  <a:lnTo>
                    <a:pt x="502" y="1046"/>
                  </a:lnTo>
                  <a:lnTo>
                    <a:pt x="499" y="1045"/>
                  </a:lnTo>
                  <a:lnTo>
                    <a:pt x="499" y="1045"/>
                  </a:lnTo>
                  <a:cubicBezTo>
                    <a:pt x="500" y="1047"/>
                    <a:pt x="502" y="1047"/>
                    <a:pt x="504" y="1048"/>
                  </a:cubicBezTo>
                  <a:lnTo>
                    <a:pt x="504" y="1048"/>
                  </a:lnTo>
                  <a:cubicBezTo>
                    <a:pt x="503" y="1047"/>
                    <a:pt x="502" y="1046"/>
                    <a:pt x="502" y="1046"/>
                  </a:cubicBezTo>
                  <a:lnTo>
                    <a:pt x="502" y="1046"/>
                  </a:lnTo>
                  <a:lnTo>
                    <a:pt x="517" y="1050"/>
                  </a:lnTo>
                  <a:cubicBezTo>
                    <a:pt x="514" y="1050"/>
                    <a:pt x="508" y="1050"/>
                    <a:pt x="504" y="1048"/>
                  </a:cubicBezTo>
                  <a:lnTo>
                    <a:pt x="504" y="1048"/>
                  </a:lnTo>
                  <a:cubicBezTo>
                    <a:pt x="504" y="1049"/>
                    <a:pt x="504" y="1049"/>
                    <a:pt x="504" y="1050"/>
                  </a:cubicBezTo>
                  <a:cubicBezTo>
                    <a:pt x="506" y="1052"/>
                    <a:pt x="510" y="1053"/>
                    <a:pt x="514" y="1054"/>
                  </a:cubicBezTo>
                  <a:lnTo>
                    <a:pt x="514" y="1054"/>
                  </a:lnTo>
                  <a:cubicBezTo>
                    <a:pt x="625" y="1133"/>
                    <a:pt x="744" y="1208"/>
                    <a:pt x="864" y="1275"/>
                  </a:cubicBezTo>
                  <a:cubicBezTo>
                    <a:pt x="985" y="1342"/>
                    <a:pt x="1111" y="1410"/>
                    <a:pt x="1237" y="1468"/>
                  </a:cubicBezTo>
                  <a:cubicBezTo>
                    <a:pt x="1363" y="1531"/>
                    <a:pt x="1494" y="1590"/>
                    <a:pt x="1624" y="1644"/>
                  </a:cubicBezTo>
                  <a:cubicBezTo>
                    <a:pt x="1754" y="1693"/>
                    <a:pt x="1885" y="1747"/>
                    <a:pt x="2015" y="1792"/>
                  </a:cubicBezTo>
                  <a:cubicBezTo>
                    <a:pt x="2017" y="1793"/>
                    <a:pt x="2018" y="1794"/>
                    <a:pt x="2020" y="1794"/>
                  </a:cubicBezTo>
                  <a:cubicBezTo>
                    <a:pt x="2024" y="1794"/>
                    <a:pt x="2029" y="1791"/>
                    <a:pt x="2029" y="1788"/>
                  </a:cubicBezTo>
                  <a:cubicBezTo>
                    <a:pt x="2033" y="1783"/>
                    <a:pt x="2029" y="1774"/>
                    <a:pt x="2024" y="1774"/>
                  </a:cubicBezTo>
                  <a:cubicBezTo>
                    <a:pt x="1894" y="1716"/>
                    <a:pt x="1768" y="1662"/>
                    <a:pt x="1642" y="1603"/>
                  </a:cubicBezTo>
                  <a:cubicBezTo>
                    <a:pt x="1512" y="1549"/>
                    <a:pt x="1386" y="1486"/>
                    <a:pt x="1260" y="1423"/>
                  </a:cubicBezTo>
                  <a:cubicBezTo>
                    <a:pt x="1138" y="1360"/>
                    <a:pt x="1012" y="1297"/>
                    <a:pt x="891" y="1225"/>
                  </a:cubicBezTo>
                  <a:cubicBezTo>
                    <a:pt x="769" y="1158"/>
                    <a:pt x="652" y="1081"/>
                    <a:pt x="540" y="1000"/>
                  </a:cubicBezTo>
                  <a:lnTo>
                    <a:pt x="540" y="1000"/>
                  </a:lnTo>
                  <a:cubicBezTo>
                    <a:pt x="540" y="1000"/>
                    <a:pt x="540" y="1000"/>
                    <a:pt x="540" y="1000"/>
                  </a:cubicBezTo>
                  <a:lnTo>
                    <a:pt x="540" y="1000"/>
                  </a:lnTo>
                  <a:lnTo>
                    <a:pt x="531" y="998"/>
                  </a:lnTo>
                  <a:lnTo>
                    <a:pt x="531" y="998"/>
                  </a:lnTo>
                  <a:cubicBezTo>
                    <a:pt x="531" y="997"/>
                    <a:pt x="530" y="996"/>
                    <a:pt x="529" y="996"/>
                  </a:cubicBezTo>
                  <a:lnTo>
                    <a:pt x="529" y="996"/>
                  </a:lnTo>
                  <a:cubicBezTo>
                    <a:pt x="533" y="996"/>
                    <a:pt x="536" y="997"/>
                    <a:pt x="540" y="1000"/>
                  </a:cubicBezTo>
                  <a:lnTo>
                    <a:pt x="540" y="1000"/>
                  </a:lnTo>
                  <a:cubicBezTo>
                    <a:pt x="539" y="999"/>
                    <a:pt x="538" y="998"/>
                    <a:pt x="535" y="996"/>
                  </a:cubicBezTo>
                  <a:cubicBezTo>
                    <a:pt x="531" y="996"/>
                    <a:pt x="527" y="992"/>
                    <a:pt x="523" y="991"/>
                  </a:cubicBezTo>
                  <a:lnTo>
                    <a:pt x="523" y="991"/>
                  </a:lnTo>
                  <a:cubicBezTo>
                    <a:pt x="415" y="913"/>
                    <a:pt x="316" y="826"/>
                    <a:pt x="220" y="730"/>
                  </a:cubicBezTo>
                  <a:cubicBezTo>
                    <a:pt x="130" y="627"/>
                    <a:pt x="49" y="510"/>
                    <a:pt x="49" y="380"/>
                  </a:cubicBezTo>
                  <a:cubicBezTo>
                    <a:pt x="45" y="240"/>
                    <a:pt x="126" y="119"/>
                    <a:pt x="252" y="69"/>
                  </a:cubicBezTo>
                  <a:cubicBezTo>
                    <a:pt x="332" y="39"/>
                    <a:pt x="415" y="24"/>
                    <a:pt x="498" y="24"/>
                  </a:cubicBezTo>
                  <a:cubicBezTo>
                    <a:pt x="551" y="24"/>
                    <a:pt x="604" y="30"/>
                    <a:pt x="657" y="42"/>
                  </a:cubicBezTo>
                  <a:cubicBezTo>
                    <a:pt x="661" y="42"/>
                    <a:pt x="666" y="38"/>
                    <a:pt x="666" y="33"/>
                  </a:cubicBezTo>
                  <a:cubicBezTo>
                    <a:pt x="666" y="29"/>
                    <a:pt x="666" y="29"/>
                    <a:pt x="661" y="24"/>
                  </a:cubicBezTo>
                  <a:cubicBezTo>
                    <a:pt x="599" y="8"/>
                    <a:pt x="536" y="0"/>
                    <a:pt x="472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46;p44"/>
            <p:cNvSpPr/>
            <p:nvPr/>
          </p:nvSpPr>
          <p:spPr>
            <a:xfrm>
              <a:off x="4678825" y="4589175"/>
              <a:ext cx="73125" cy="45500"/>
            </a:xfrm>
            <a:custGeom>
              <a:avLst/>
              <a:gdLst/>
              <a:ahLst/>
              <a:cxnLst/>
              <a:rect l="l" t="t" r="r" b="b"/>
              <a:pathLst>
                <a:path w="2925" h="1820" extrusionOk="0">
                  <a:moveTo>
                    <a:pt x="301" y="0"/>
                  </a:moveTo>
                  <a:cubicBezTo>
                    <a:pt x="258" y="0"/>
                    <a:pt x="215" y="6"/>
                    <a:pt x="176" y="18"/>
                  </a:cubicBezTo>
                  <a:cubicBezTo>
                    <a:pt x="109" y="41"/>
                    <a:pt x="55" y="95"/>
                    <a:pt x="32" y="158"/>
                  </a:cubicBezTo>
                  <a:cubicBezTo>
                    <a:pt x="10" y="221"/>
                    <a:pt x="1" y="288"/>
                    <a:pt x="14" y="356"/>
                  </a:cubicBezTo>
                  <a:cubicBezTo>
                    <a:pt x="46" y="477"/>
                    <a:pt x="109" y="590"/>
                    <a:pt x="194" y="684"/>
                  </a:cubicBezTo>
                  <a:cubicBezTo>
                    <a:pt x="280" y="774"/>
                    <a:pt x="370" y="860"/>
                    <a:pt x="464" y="932"/>
                  </a:cubicBezTo>
                  <a:cubicBezTo>
                    <a:pt x="563" y="1008"/>
                    <a:pt x="662" y="1080"/>
                    <a:pt x="766" y="1148"/>
                  </a:cubicBezTo>
                  <a:cubicBezTo>
                    <a:pt x="1175" y="1409"/>
                    <a:pt x="1611" y="1633"/>
                    <a:pt x="2061" y="1818"/>
                  </a:cubicBezTo>
                  <a:cubicBezTo>
                    <a:pt x="2063" y="1819"/>
                    <a:pt x="2064" y="1820"/>
                    <a:pt x="2066" y="1820"/>
                  </a:cubicBezTo>
                  <a:cubicBezTo>
                    <a:pt x="2071" y="1820"/>
                    <a:pt x="2076" y="1817"/>
                    <a:pt x="2079" y="1813"/>
                  </a:cubicBezTo>
                  <a:cubicBezTo>
                    <a:pt x="2079" y="1809"/>
                    <a:pt x="2079" y="1800"/>
                    <a:pt x="2075" y="1800"/>
                  </a:cubicBezTo>
                  <a:cubicBezTo>
                    <a:pt x="1850" y="1701"/>
                    <a:pt x="1634" y="1588"/>
                    <a:pt x="1422" y="1476"/>
                  </a:cubicBezTo>
                  <a:cubicBezTo>
                    <a:pt x="1207" y="1364"/>
                    <a:pt x="995" y="1242"/>
                    <a:pt x="797" y="1107"/>
                  </a:cubicBezTo>
                  <a:cubicBezTo>
                    <a:pt x="694" y="1040"/>
                    <a:pt x="595" y="968"/>
                    <a:pt x="505" y="891"/>
                  </a:cubicBezTo>
                  <a:cubicBezTo>
                    <a:pt x="406" y="819"/>
                    <a:pt x="320" y="738"/>
                    <a:pt x="239" y="648"/>
                  </a:cubicBezTo>
                  <a:cubicBezTo>
                    <a:pt x="158" y="563"/>
                    <a:pt x="100" y="459"/>
                    <a:pt x="73" y="342"/>
                  </a:cubicBezTo>
                  <a:cubicBezTo>
                    <a:pt x="50" y="234"/>
                    <a:pt x="91" y="108"/>
                    <a:pt x="194" y="72"/>
                  </a:cubicBezTo>
                  <a:cubicBezTo>
                    <a:pt x="230" y="62"/>
                    <a:pt x="267" y="57"/>
                    <a:pt x="306" y="57"/>
                  </a:cubicBezTo>
                  <a:cubicBezTo>
                    <a:pt x="382" y="57"/>
                    <a:pt x="462" y="74"/>
                    <a:pt x="536" y="95"/>
                  </a:cubicBezTo>
                  <a:cubicBezTo>
                    <a:pt x="653" y="131"/>
                    <a:pt x="766" y="171"/>
                    <a:pt x="874" y="221"/>
                  </a:cubicBezTo>
                  <a:cubicBezTo>
                    <a:pt x="1099" y="315"/>
                    <a:pt x="1315" y="423"/>
                    <a:pt x="1535" y="527"/>
                  </a:cubicBezTo>
                  <a:cubicBezTo>
                    <a:pt x="1755" y="630"/>
                    <a:pt x="1976" y="738"/>
                    <a:pt x="2205" y="819"/>
                  </a:cubicBezTo>
                  <a:cubicBezTo>
                    <a:pt x="2419" y="900"/>
                    <a:pt x="2644" y="977"/>
                    <a:pt x="2878" y="977"/>
                  </a:cubicBezTo>
                  <a:cubicBezTo>
                    <a:pt x="2891" y="977"/>
                    <a:pt x="2903" y="977"/>
                    <a:pt x="2916" y="977"/>
                  </a:cubicBezTo>
                  <a:cubicBezTo>
                    <a:pt x="2925" y="977"/>
                    <a:pt x="2925" y="963"/>
                    <a:pt x="2916" y="963"/>
                  </a:cubicBezTo>
                  <a:cubicBezTo>
                    <a:pt x="2673" y="963"/>
                    <a:pt x="2439" y="878"/>
                    <a:pt x="2214" y="788"/>
                  </a:cubicBezTo>
                  <a:cubicBezTo>
                    <a:pt x="1989" y="698"/>
                    <a:pt x="1773" y="594"/>
                    <a:pt x="1553" y="486"/>
                  </a:cubicBezTo>
                  <a:cubicBezTo>
                    <a:pt x="1337" y="378"/>
                    <a:pt x="1121" y="270"/>
                    <a:pt x="896" y="171"/>
                  </a:cubicBezTo>
                  <a:cubicBezTo>
                    <a:pt x="784" y="122"/>
                    <a:pt x="667" y="77"/>
                    <a:pt x="550" y="41"/>
                  </a:cubicBezTo>
                  <a:cubicBezTo>
                    <a:pt x="491" y="23"/>
                    <a:pt x="428" y="14"/>
                    <a:pt x="365" y="5"/>
                  </a:cubicBezTo>
                  <a:cubicBezTo>
                    <a:pt x="344" y="2"/>
                    <a:pt x="323" y="0"/>
                    <a:pt x="301" y="0"/>
                  </a:cubicBezTo>
                  <a:close/>
                </a:path>
              </a:pathLst>
            </a:custGeom>
            <a:solidFill>
              <a:srgbClr val="8C5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47;p44"/>
            <p:cNvSpPr/>
            <p:nvPr/>
          </p:nvSpPr>
          <p:spPr>
            <a:xfrm>
              <a:off x="4785125" y="4582250"/>
              <a:ext cx="91225" cy="47425"/>
            </a:xfrm>
            <a:custGeom>
              <a:avLst/>
              <a:gdLst/>
              <a:ahLst/>
              <a:cxnLst/>
              <a:rect l="l" t="t" r="r" b="b"/>
              <a:pathLst>
                <a:path w="3649" h="1897" extrusionOk="0">
                  <a:moveTo>
                    <a:pt x="3633" y="0"/>
                  </a:moveTo>
                  <a:cubicBezTo>
                    <a:pt x="3629" y="0"/>
                    <a:pt x="3626" y="2"/>
                    <a:pt x="3626" y="8"/>
                  </a:cubicBezTo>
                  <a:lnTo>
                    <a:pt x="3558" y="120"/>
                  </a:lnTo>
                  <a:lnTo>
                    <a:pt x="3523" y="174"/>
                  </a:lnTo>
                  <a:lnTo>
                    <a:pt x="3487" y="232"/>
                  </a:lnTo>
                  <a:lnTo>
                    <a:pt x="3410" y="340"/>
                  </a:lnTo>
                  <a:lnTo>
                    <a:pt x="3329" y="439"/>
                  </a:lnTo>
                  <a:lnTo>
                    <a:pt x="3284" y="489"/>
                  </a:lnTo>
                  <a:lnTo>
                    <a:pt x="3239" y="538"/>
                  </a:lnTo>
                  <a:lnTo>
                    <a:pt x="3149" y="633"/>
                  </a:lnTo>
                  <a:cubicBezTo>
                    <a:pt x="3086" y="696"/>
                    <a:pt x="3023" y="754"/>
                    <a:pt x="2951" y="808"/>
                  </a:cubicBezTo>
                  <a:cubicBezTo>
                    <a:pt x="2816" y="916"/>
                    <a:pt x="2672" y="1015"/>
                    <a:pt x="2524" y="1105"/>
                  </a:cubicBezTo>
                  <a:cubicBezTo>
                    <a:pt x="2371" y="1195"/>
                    <a:pt x="2213" y="1272"/>
                    <a:pt x="2051" y="1344"/>
                  </a:cubicBezTo>
                  <a:cubicBezTo>
                    <a:pt x="1728" y="1483"/>
                    <a:pt x="1395" y="1596"/>
                    <a:pt x="1053" y="1677"/>
                  </a:cubicBezTo>
                  <a:cubicBezTo>
                    <a:pt x="882" y="1721"/>
                    <a:pt x="711" y="1757"/>
                    <a:pt x="535" y="1789"/>
                  </a:cubicBezTo>
                  <a:cubicBezTo>
                    <a:pt x="364" y="1820"/>
                    <a:pt x="189" y="1847"/>
                    <a:pt x="14" y="1865"/>
                  </a:cubicBezTo>
                  <a:cubicBezTo>
                    <a:pt x="5" y="1870"/>
                    <a:pt x="0" y="1874"/>
                    <a:pt x="0" y="1883"/>
                  </a:cubicBezTo>
                  <a:cubicBezTo>
                    <a:pt x="0" y="1892"/>
                    <a:pt x="9" y="1897"/>
                    <a:pt x="18" y="1897"/>
                  </a:cubicBezTo>
                  <a:cubicBezTo>
                    <a:pt x="369" y="1879"/>
                    <a:pt x="724" y="1829"/>
                    <a:pt x="1071" y="1748"/>
                  </a:cubicBezTo>
                  <a:cubicBezTo>
                    <a:pt x="1417" y="1672"/>
                    <a:pt x="1759" y="1560"/>
                    <a:pt x="2087" y="1420"/>
                  </a:cubicBezTo>
                  <a:cubicBezTo>
                    <a:pt x="2416" y="1281"/>
                    <a:pt x="2722" y="1087"/>
                    <a:pt x="2996" y="858"/>
                  </a:cubicBezTo>
                  <a:cubicBezTo>
                    <a:pt x="3271" y="628"/>
                    <a:pt x="3491" y="340"/>
                    <a:pt x="3644" y="17"/>
                  </a:cubicBezTo>
                  <a:cubicBezTo>
                    <a:pt x="3648" y="12"/>
                    <a:pt x="3644" y="3"/>
                    <a:pt x="3639" y="3"/>
                  </a:cubicBezTo>
                  <a:cubicBezTo>
                    <a:pt x="3638" y="1"/>
                    <a:pt x="3635" y="0"/>
                    <a:pt x="36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48;p44"/>
            <p:cNvSpPr/>
            <p:nvPr/>
          </p:nvSpPr>
          <p:spPr>
            <a:xfrm>
              <a:off x="4379225" y="4646250"/>
              <a:ext cx="157150" cy="70375"/>
            </a:xfrm>
            <a:custGeom>
              <a:avLst/>
              <a:gdLst/>
              <a:ahLst/>
              <a:cxnLst/>
              <a:rect l="l" t="t" r="r" b="b"/>
              <a:pathLst>
                <a:path w="6286" h="2815" extrusionOk="0">
                  <a:moveTo>
                    <a:pt x="21" y="1"/>
                  </a:moveTo>
                  <a:cubicBezTo>
                    <a:pt x="19" y="1"/>
                    <a:pt x="17" y="2"/>
                    <a:pt x="14" y="3"/>
                  </a:cubicBezTo>
                  <a:cubicBezTo>
                    <a:pt x="5" y="3"/>
                    <a:pt x="1" y="12"/>
                    <a:pt x="5" y="21"/>
                  </a:cubicBezTo>
                  <a:cubicBezTo>
                    <a:pt x="82" y="322"/>
                    <a:pt x="199" y="615"/>
                    <a:pt x="347" y="893"/>
                  </a:cubicBezTo>
                  <a:cubicBezTo>
                    <a:pt x="505" y="1168"/>
                    <a:pt x="698" y="1415"/>
                    <a:pt x="923" y="1636"/>
                  </a:cubicBezTo>
                  <a:lnTo>
                    <a:pt x="1098" y="1798"/>
                  </a:lnTo>
                  <a:lnTo>
                    <a:pt x="1283" y="1942"/>
                  </a:lnTo>
                  <a:cubicBezTo>
                    <a:pt x="1346" y="1991"/>
                    <a:pt x="1413" y="2027"/>
                    <a:pt x="1481" y="2072"/>
                  </a:cubicBezTo>
                  <a:cubicBezTo>
                    <a:pt x="1544" y="2117"/>
                    <a:pt x="1616" y="2153"/>
                    <a:pt x="1683" y="2194"/>
                  </a:cubicBezTo>
                  <a:cubicBezTo>
                    <a:pt x="1958" y="2342"/>
                    <a:pt x="2250" y="2468"/>
                    <a:pt x="2551" y="2558"/>
                  </a:cubicBezTo>
                  <a:cubicBezTo>
                    <a:pt x="3140" y="2725"/>
                    <a:pt x="3750" y="2815"/>
                    <a:pt x="4364" y="2815"/>
                  </a:cubicBezTo>
                  <a:cubicBezTo>
                    <a:pt x="4379" y="2815"/>
                    <a:pt x="4394" y="2814"/>
                    <a:pt x="4409" y="2814"/>
                  </a:cubicBezTo>
                  <a:cubicBezTo>
                    <a:pt x="4720" y="2814"/>
                    <a:pt x="5035" y="2792"/>
                    <a:pt x="5345" y="2751"/>
                  </a:cubicBezTo>
                  <a:cubicBezTo>
                    <a:pt x="5498" y="2733"/>
                    <a:pt x="5651" y="2706"/>
                    <a:pt x="5804" y="2670"/>
                  </a:cubicBezTo>
                  <a:cubicBezTo>
                    <a:pt x="5961" y="2639"/>
                    <a:pt x="6110" y="2594"/>
                    <a:pt x="6254" y="2535"/>
                  </a:cubicBezTo>
                  <a:lnTo>
                    <a:pt x="6276" y="2526"/>
                  </a:lnTo>
                  <a:cubicBezTo>
                    <a:pt x="6285" y="2522"/>
                    <a:pt x="6281" y="2508"/>
                    <a:pt x="6267" y="2508"/>
                  </a:cubicBezTo>
                  <a:lnTo>
                    <a:pt x="6249" y="2513"/>
                  </a:lnTo>
                  <a:cubicBezTo>
                    <a:pt x="6105" y="2567"/>
                    <a:pt x="5952" y="2607"/>
                    <a:pt x="5799" y="2634"/>
                  </a:cubicBezTo>
                  <a:cubicBezTo>
                    <a:pt x="5651" y="2661"/>
                    <a:pt x="5493" y="2684"/>
                    <a:pt x="5340" y="2702"/>
                  </a:cubicBezTo>
                  <a:cubicBezTo>
                    <a:pt x="5069" y="2729"/>
                    <a:pt x="4797" y="2743"/>
                    <a:pt x="4526" y="2743"/>
                  </a:cubicBezTo>
                  <a:cubicBezTo>
                    <a:pt x="4487" y="2743"/>
                    <a:pt x="4448" y="2743"/>
                    <a:pt x="4409" y="2742"/>
                  </a:cubicBezTo>
                  <a:cubicBezTo>
                    <a:pt x="3788" y="2738"/>
                    <a:pt x="3172" y="2648"/>
                    <a:pt x="2578" y="2477"/>
                  </a:cubicBezTo>
                  <a:cubicBezTo>
                    <a:pt x="1985" y="2293"/>
                    <a:pt x="1422" y="2009"/>
                    <a:pt x="972" y="1582"/>
                  </a:cubicBezTo>
                  <a:cubicBezTo>
                    <a:pt x="752" y="1370"/>
                    <a:pt x="554" y="1127"/>
                    <a:pt x="397" y="862"/>
                  </a:cubicBezTo>
                  <a:cubicBezTo>
                    <a:pt x="244" y="592"/>
                    <a:pt x="122" y="309"/>
                    <a:pt x="32" y="12"/>
                  </a:cubicBezTo>
                  <a:cubicBezTo>
                    <a:pt x="29" y="5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49;p44"/>
            <p:cNvSpPr/>
            <p:nvPr/>
          </p:nvSpPr>
          <p:spPr>
            <a:xfrm>
              <a:off x="4477750" y="4463550"/>
              <a:ext cx="24425" cy="151075"/>
            </a:xfrm>
            <a:custGeom>
              <a:avLst/>
              <a:gdLst/>
              <a:ahLst/>
              <a:cxnLst/>
              <a:rect l="l" t="t" r="r" b="b"/>
              <a:pathLst>
                <a:path w="977" h="6043" extrusionOk="0">
                  <a:moveTo>
                    <a:pt x="968" y="0"/>
                  </a:moveTo>
                  <a:cubicBezTo>
                    <a:pt x="959" y="0"/>
                    <a:pt x="954" y="5"/>
                    <a:pt x="954" y="9"/>
                  </a:cubicBezTo>
                  <a:cubicBezTo>
                    <a:pt x="864" y="509"/>
                    <a:pt x="779" y="1013"/>
                    <a:pt x="693" y="1512"/>
                  </a:cubicBezTo>
                  <a:cubicBezTo>
                    <a:pt x="608" y="2011"/>
                    <a:pt x="531" y="2511"/>
                    <a:pt x="450" y="3015"/>
                  </a:cubicBezTo>
                  <a:lnTo>
                    <a:pt x="216" y="4517"/>
                  </a:lnTo>
                  <a:lnTo>
                    <a:pt x="104" y="5273"/>
                  </a:lnTo>
                  <a:lnTo>
                    <a:pt x="0" y="6024"/>
                  </a:lnTo>
                  <a:cubicBezTo>
                    <a:pt x="0" y="6033"/>
                    <a:pt x="5" y="6042"/>
                    <a:pt x="14" y="6042"/>
                  </a:cubicBezTo>
                  <a:cubicBezTo>
                    <a:pt x="23" y="6042"/>
                    <a:pt x="32" y="6038"/>
                    <a:pt x="32" y="6029"/>
                  </a:cubicBezTo>
                  <a:lnTo>
                    <a:pt x="167" y="5282"/>
                  </a:lnTo>
                  <a:lnTo>
                    <a:pt x="293" y="4531"/>
                  </a:lnTo>
                  <a:lnTo>
                    <a:pt x="531" y="3028"/>
                  </a:lnTo>
                  <a:cubicBezTo>
                    <a:pt x="608" y="2524"/>
                    <a:pt x="689" y="2025"/>
                    <a:pt x="761" y="1521"/>
                  </a:cubicBezTo>
                  <a:cubicBezTo>
                    <a:pt x="837" y="1022"/>
                    <a:pt x="909" y="522"/>
                    <a:pt x="977" y="14"/>
                  </a:cubicBezTo>
                  <a:cubicBezTo>
                    <a:pt x="977" y="9"/>
                    <a:pt x="972" y="5"/>
                    <a:pt x="9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50;p44"/>
            <p:cNvSpPr/>
            <p:nvPr/>
          </p:nvSpPr>
          <p:spPr>
            <a:xfrm>
              <a:off x="4817950" y="4460300"/>
              <a:ext cx="27075" cy="152150"/>
            </a:xfrm>
            <a:custGeom>
              <a:avLst/>
              <a:gdLst/>
              <a:ahLst/>
              <a:cxnLst/>
              <a:rect l="l" t="t" r="r" b="b"/>
              <a:pathLst>
                <a:path w="1083" h="6086" extrusionOk="0">
                  <a:moveTo>
                    <a:pt x="14" y="0"/>
                  </a:moveTo>
                  <a:cubicBezTo>
                    <a:pt x="5" y="0"/>
                    <a:pt x="1" y="9"/>
                    <a:pt x="1" y="18"/>
                  </a:cubicBezTo>
                  <a:lnTo>
                    <a:pt x="122" y="778"/>
                  </a:lnTo>
                  <a:lnTo>
                    <a:pt x="244" y="1534"/>
                  </a:lnTo>
                  <a:lnTo>
                    <a:pt x="505" y="3055"/>
                  </a:lnTo>
                  <a:cubicBezTo>
                    <a:pt x="595" y="3558"/>
                    <a:pt x="680" y="4062"/>
                    <a:pt x="774" y="4566"/>
                  </a:cubicBezTo>
                  <a:cubicBezTo>
                    <a:pt x="869" y="5070"/>
                    <a:pt x="959" y="5574"/>
                    <a:pt x="1062" y="6078"/>
                  </a:cubicBezTo>
                  <a:cubicBezTo>
                    <a:pt x="1062" y="6083"/>
                    <a:pt x="1066" y="6086"/>
                    <a:pt x="1071" y="6086"/>
                  </a:cubicBezTo>
                  <a:cubicBezTo>
                    <a:pt x="1076" y="6086"/>
                    <a:pt x="1083" y="6081"/>
                    <a:pt x="1080" y="6073"/>
                  </a:cubicBezTo>
                  <a:cubicBezTo>
                    <a:pt x="1008" y="5565"/>
                    <a:pt x="923" y="5061"/>
                    <a:pt x="842" y="4553"/>
                  </a:cubicBezTo>
                  <a:cubicBezTo>
                    <a:pt x="761" y="4049"/>
                    <a:pt x="671" y="3540"/>
                    <a:pt x="586" y="3037"/>
                  </a:cubicBezTo>
                  <a:lnTo>
                    <a:pt x="316" y="1521"/>
                  </a:lnTo>
                  <a:lnTo>
                    <a:pt x="176" y="765"/>
                  </a:lnTo>
                  <a:lnTo>
                    <a:pt x="32" y="14"/>
                  </a:lnTo>
                  <a:cubicBezTo>
                    <a:pt x="28" y="5"/>
                    <a:pt x="23" y="0"/>
                    <a:pt x="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51;p44"/>
            <p:cNvSpPr/>
            <p:nvPr/>
          </p:nvSpPr>
          <p:spPr>
            <a:xfrm>
              <a:off x="4670400" y="4795775"/>
              <a:ext cx="2150" cy="404900"/>
            </a:xfrm>
            <a:custGeom>
              <a:avLst/>
              <a:gdLst/>
              <a:ahLst/>
              <a:cxnLst/>
              <a:rect l="l" t="t" r="r" b="b"/>
              <a:pathLst>
                <a:path w="86" h="16196" extrusionOk="0">
                  <a:moveTo>
                    <a:pt x="59" y="0"/>
                  </a:moveTo>
                  <a:cubicBezTo>
                    <a:pt x="50" y="0"/>
                    <a:pt x="46" y="5"/>
                    <a:pt x="46" y="14"/>
                  </a:cubicBezTo>
                  <a:lnTo>
                    <a:pt x="28" y="2034"/>
                  </a:lnTo>
                  <a:lnTo>
                    <a:pt x="14" y="4058"/>
                  </a:lnTo>
                  <a:lnTo>
                    <a:pt x="1" y="8098"/>
                  </a:lnTo>
                  <a:lnTo>
                    <a:pt x="1" y="12142"/>
                  </a:lnTo>
                  <a:lnTo>
                    <a:pt x="5" y="14162"/>
                  </a:lnTo>
                  <a:lnTo>
                    <a:pt x="19" y="16182"/>
                  </a:lnTo>
                  <a:cubicBezTo>
                    <a:pt x="19" y="16191"/>
                    <a:pt x="23" y="16195"/>
                    <a:pt x="28" y="16195"/>
                  </a:cubicBezTo>
                  <a:cubicBezTo>
                    <a:pt x="32" y="16195"/>
                    <a:pt x="37" y="16191"/>
                    <a:pt x="37" y="16182"/>
                  </a:cubicBezTo>
                  <a:lnTo>
                    <a:pt x="59" y="14162"/>
                  </a:lnTo>
                  <a:lnTo>
                    <a:pt x="68" y="12142"/>
                  </a:lnTo>
                  <a:lnTo>
                    <a:pt x="86" y="8098"/>
                  </a:lnTo>
                  <a:lnTo>
                    <a:pt x="86" y="4058"/>
                  </a:lnTo>
                  <a:lnTo>
                    <a:pt x="82" y="2034"/>
                  </a:lnTo>
                  <a:lnTo>
                    <a:pt x="68" y="14"/>
                  </a:lnTo>
                  <a:cubicBezTo>
                    <a:pt x="68" y="5"/>
                    <a:pt x="64" y="0"/>
                    <a:pt x="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52;p44"/>
            <p:cNvSpPr/>
            <p:nvPr/>
          </p:nvSpPr>
          <p:spPr>
            <a:xfrm>
              <a:off x="4665675" y="4351750"/>
              <a:ext cx="1825" cy="126550"/>
            </a:xfrm>
            <a:custGeom>
              <a:avLst/>
              <a:gdLst/>
              <a:ahLst/>
              <a:cxnLst/>
              <a:rect l="l" t="t" r="r" b="b"/>
              <a:pathLst>
                <a:path w="73" h="5062" extrusionOk="0">
                  <a:moveTo>
                    <a:pt x="1" y="1"/>
                  </a:moveTo>
                  <a:lnTo>
                    <a:pt x="1" y="635"/>
                  </a:lnTo>
                  <a:lnTo>
                    <a:pt x="1" y="1265"/>
                  </a:lnTo>
                  <a:lnTo>
                    <a:pt x="5" y="2534"/>
                  </a:lnTo>
                  <a:lnTo>
                    <a:pt x="23" y="3798"/>
                  </a:lnTo>
                  <a:lnTo>
                    <a:pt x="28" y="4427"/>
                  </a:lnTo>
                  <a:lnTo>
                    <a:pt x="41" y="5062"/>
                  </a:lnTo>
                  <a:lnTo>
                    <a:pt x="68" y="5062"/>
                  </a:lnTo>
                  <a:lnTo>
                    <a:pt x="73" y="4427"/>
                  </a:lnTo>
                  <a:lnTo>
                    <a:pt x="68" y="3798"/>
                  </a:lnTo>
                  <a:lnTo>
                    <a:pt x="64" y="2529"/>
                  </a:lnTo>
                  <a:lnTo>
                    <a:pt x="50" y="1265"/>
                  </a:lnTo>
                  <a:lnTo>
                    <a:pt x="41" y="63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577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53;p44"/>
            <p:cNvSpPr/>
            <p:nvPr/>
          </p:nvSpPr>
          <p:spPr>
            <a:xfrm>
              <a:off x="4548500" y="4186325"/>
              <a:ext cx="88525" cy="16575"/>
            </a:xfrm>
            <a:custGeom>
              <a:avLst/>
              <a:gdLst/>
              <a:ahLst/>
              <a:cxnLst/>
              <a:rect l="l" t="t" r="r" b="b"/>
              <a:pathLst>
                <a:path w="3541" h="663" extrusionOk="0">
                  <a:moveTo>
                    <a:pt x="1772" y="0"/>
                  </a:moveTo>
                  <a:lnTo>
                    <a:pt x="720" y="5"/>
                  </a:lnTo>
                  <a:cubicBezTo>
                    <a:pt x="705" y="4"/>
                    <a:pt x="691" y="4"/>
                    <a:pt x="676" y="4"/>
                  </a:cubicBezTo>
                  <a:cubicBezTo>
                    <a:pt x="601" y="4"/>
                    <a:pt x="526" y="14"/>
                    <a:pt x="454" y="36"/>
                  </a:cubicBezTo>
                  <a:cubicBezTo>
                    <a:pt x="184" y="117"/>
                    <a:pt x="0" y="365"/>
                    <a:pt x="5" y="648"/>
                  </a:cubicBezTo>
                  <a:cubicBezTo>
                    <a:pt x="5" y="656"/>
                    <a:pt x="11" y="663"/>
                    <a:pt x="18" y="663"/>
                  </a:cubicBezTo>
                  <a:cubicBezTo>
                    <a:pt x="19" y="663"/>
                    <a:pt x="21" y="663"/>
                    <a:pt x="23" y="662"/>
                  </a:cubicBezTo>
                  <a:cubicBezTo>
                    <a:pt x="27" y="662"/>
                    <a:pt x="36" y="657"/>
                    <a:pt x="36" y="648"/>
                  </a:cubicBezTo>
                  <a:cubicBezTo>
                    <a:pt x="41" y="473"/>
                    <a:pt x="117" y="311"/>
                    <a:pt x="247" y="198"/>
                  </a:cubicBezTo>
                  <a:cubicBezTo>
                    <a:pt x="310" y="144"/>
                    <a:pt x="387" y="99"/>
                    <a:pt x="468" y="77"/>
                  </a:cubicBezTo>
                  <a:cubicBezTo>
                    <a:pt x="528" y="60"/>
                    <a:pt x="590" y="51"/>
                    <a:pt x="654" y="51"/>
                  </a:cubicBezTo>
                  <a:cubicBezTo>
                    <a:pt x="676" y="51"/>
                    <a:pt x="698" y="52"/>
                    <a:pt x="720" y="54"/>
                  </a:cubicBezTo>
                  <a:lnTo>
                    <a:pt x="1772" y="59"/>
                  </a:lnTo>
                  <a:lnTo>
                    <a:pt x="2825" y="54"/>
                  </a:lnTo>
                  <a:cubicBezTo>
                    <a:pt x="2847" y="52"/>
                    <a:pt x="2869" y="51"/>
                    <a:pt x="2891" y="51"/>
                  </a:cubicBezTo>
                  <a:cubicBezTo>
                    <a:pt x="2955" y="51"/>
                    <a:pt x="3018" y="60"/>
                    <a:pt x="3082" y="77"/>
                  </a:cubicBezTo>
                  <a:cubicBezTo>
                    <a:pt x="3163" y="99"/>
                    <a:pt x="3235" y="144"/>
                    <a:pt x="3302" y="198"/>
                  </a:cubicBezTo>
                  <a:cubicBezTo>
                    <a:pt x="3432" y="311"/>
                    <a:pt x="3509" y="473"/>
                    <a:pt x="3509" y="648"/>
                  </a:cubicBezTo>
                  <a:cubicBezTo>
                    <a:pt x="3509" y="657"/>
                    <a:pt x="3518" y="662"/>
                    <a:pt x="3527" y="662"/>
                  </a:cubicBezTo>
                  <a:cubicBezTo>
                    <a:pt x="3531" y="662"/>
                    <a:pt x="3540" y="657"/>
                    <a:pt x="3540" y="648"/>
                  </a:cubicBezTo>
                  <a:cubicBezTo>
                    <a:pt x="3540" y="464"/>
                    <a:pt x="3464" y="288"/>
                    <a:pt x="3329" y="167"/>
                  </a:cubicBezTo>
                  <a:cubicBezTo>
                    <a:pt x="3262" y="108"/>
                    <a:pt x="3181" y="63"/>
                    <a:pt x="3091" y="36"/>
                  </a:cubicBezTo>
                  <a:cubicBezTo>
                    <a:pt x="3019" y="14"/>
                    <a:pt x="2944" y="4"/>
                    <a:pt x="2869" y="4"/>
                  </a:cubicBezTo>
                  <a:cubicBezTo>
                    <a:pt x="2854" y="4"/>
                    <a:pt x="2840" y="4"/>
                    <a:pt x="2825" y="5"/>
                  </a:cubicBezTo>
                  <a:lnTo>
                    <a:pt x="17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54;p44"/>
            <p:cNvSpPr/>
            <p:nvPr/>
          </p:nvSpPr>
          <p:spPr>
            <a:xfrm>
              <a:off x="4692900" y="4188900"/>
              <a:ext cx="88200" cy="16575"/>
            </a:xfrm>
            <a:custGeom>
              <a:avLst/>
              <a:gdLst/>
              <a:ahLst/>
              <a:cxnLst/>
              <a:rect l="l" t="t" r="r" b="b"/>
              <a:pathLst>
                <a:path w="3528" h="663" extrusionOk="0">
                  <a:moveTo>
                    <a:pt x="1818" y="1"/>
                  </a:moveTo>
                  <a:lnTo>
                    <a:pt x="797" y="5"/>
                  </a:lnTo>
                  <a:cubicBezTo>
                    <a:pt x="711" y="10"/>
                    <a:pt x="630" y="5"/>
                    <a:pt x="540" y="14"/>
                  </a:cubicBezTo>
                  <a:cubicBezTo>
                    <a:pt x="450" y="23"/>
                    <a:pt x="369" y="55"/>
                    <a:pt x="293" y="100"/>
                  </a:cubicBezTo>
                  <a:cubicBezTo>
                    <a:pt x="140" y="194"/>
                    <a:pt x="36" y="347"/>
                    <a:pt x="0" y="523"/>
                  </a:cubicBezTo>
                  <a:cubicBezTo>
                    <a:pt x="0" y="532"/>
                    <a:pt x="5" y="536"/>
                    <a:pt x="14" y="536"/>
                  </a:cubicBezTo>
                  <a:cubicBezTo>
                    <a:pt x="16" y="537"/>
                    <a:pt x="19" y="538"/>
                    <a:pt x="21" y="538"/>
                  </a:cubicBezTo>
                  <a:cubicBezTo>
                    <a:pt x="27" y="538"/>
                    <a:pt x="32" y="534"/>
                    <a:pt x="32" y="527"/>
                  </a:cubicBezTo>
                  <a:cubicBezTo>
                    <a:pt x="68" y="365"/>
                    <a:pt x="171" y="221"/>
                    <a:pt x="315" y="140"/>
                  </a:cubicBezTo>
                  <a:cubicBezTo>
                    <a:pt x="387" y="95"/>
                    <a:pt x="464" y="68"/>
                    <a:pt x="545" y="59"/>
                  </a:cubicBezTo>
                  <a:cubicBezTo>
                    <a:pt x="585" y="55"/>
                    <a:pt x="628" y="54"/>
                    <a:pt x="671" y="54"/>
                  </a:cubicBezTo>
                  <a:cubicBezTo>
                    <a:pt x="713" y="54"/>
                    <a:pt x="756" y="55"/>
                    <a:pt x="797" y="55"/>
                  </a:cubicBezTo>
                  <a:lnTo>
                    <a:pt x="1818" y="59"/>
                  </a:lnTo>
                  <a:lnTo>
                    <a:pt x="2839" y="55"/>
                  </a:lnTo>
                  <a:cubicBezTo>
                    <a:pt x="2852" y="54"/>
                    <a:pt x="2865" y="54"/>
                    <a:pt x="2879" y="54"/>
                  </a:cubicBezTo>
                  <a:cubicBezTo>
                    <a:pt x="2947" y="54"/>
                    <a:pt x="3018" y="64"/>
                    <a:pt x="3082" y="86"/>
                  </a:cubicBezTo>
                  <a:cubicBezTo>
                    <a:pt x="3163" y="113"/>
                    <a:pt x="3235" y="154"/>
                    <a:pt x="3293" y="212"/>
                  </a:cubicBezTo>
                  <a:cubicBezTo>
                    <a:pt x="3419" y="320"/>
                    <a:pt x="3491" y="482"/>
                    <a:pt x="3491" y="649"/>
                  </a:cubicBezTo>
                  <a:cubicBezTo>
                    <a:pt x="3491" y="658"/>
                    <a:pt x="3500" y="662"/>
                    <a:pt x="3509" y="662"/>
                  </a:cubicBezTo>
                  <a:cubicBezTo>
                    <a:pt x="3518" y="662"/>
                    <a:pt x="3523" y="658"/>
                    <a:pt x="3523" y="649"/>
                  </a:cubicBezTo>
                  <a:cubicBezTo>
                    <a:pt x="3527" y="374"/>
                    <a:pt x="3356" y="131"/>
                    <a:pt x="3100" y="41"/>
                  </a:cubicBezTo>
                  <a:cubicBezTo>
                    <a:pt x="3025" y="18"/>
                    <a:pt x="2951" y="5"/>
                    <a:pt x="2873" y="5"/>
                  </a:cubicBezTo>
                  <a:cubicBezTo>
                    <a:pt x="2862" y="5"/>
                    <a:pt x="2850" y="5"/>
                    <a:pt x="2839" y="5"/>
                  </a:cubicBezTo>
                  <a:lnTo>
                    <a:pt x="18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55;p44"/>
            <p:cNvSpPr/>
            <p:nvPr/>
          </p:nvSpPr>
          <p:spPr>
            <a:xfrm>
              <a:off x="4454350" y="4587100"/>
              <a:ext cx="62000" cy="31425"/>
            </a:xfrm>
            <a:custGeom>
              <a:avLst/>
              <a:gdLst/>
              <a:ahLst/>
              <a:cxnLst/>
              <a:rect l="l" t="t" r="r" b="b"/>
              <a:pathLst>
                <a:path w="2480" h="1257" extrusionOk="0">
                  <a:moveTo>
                    <a:pt x="27" y="1"/>
                  </a:moveTo>
                  <a:cubicBezTo>
                    <a:pt x="24" y="1"/>
                    <a:pt x="21" y="1"/>
                    <a:pt x="19" y="2"/>
                  </a:cubicBezTo>
                  <a:cubicBezTo>
                    <a:pt x="5" y="7"/>
                    <a:pt x="1" y="16"/>
                    <a:pt x="5" y="29"/>
                  </a:cubicBezTo>
                  <a:cubicBezTo>
                    <a:pt x="46" y="151"/>
                    <a:pt x="95" y="268"/>
                    <a:pt x="154" y="380"/>
                  </a:cubicBezTo>
                  <a:cubicBezTo>
                    <a:pt x="212" y="493"/>
                    <a:pt x="284" y="601"/>
                    <a:pt x="365" y="700"/>
                  </a:cubicBezTo>
                  <a:cubicBezTo>
                    <a:pt x="523" y="902"/>
                    <a:pt x="738" y="1060"/>
                    <a:pt x="977" y="1154"/>
                  </a:cubicBezTo>
                  <a:cubicBezTo>
                    <a:pt x="1008" y="1163"/>
                    <a:pt x="1040" y="1177"/>
                    <a:pt x="1071" y="1186"/>
                  </a:cubicBezTo>
                  <a:cubicBezTo>
                    <a:pt x="1103" y="1195"/>
                    <a:pt x="1134" y="1199"/>
                    <a:pt x="1166" y="1208"/>
                  </a:cubicBezTo>
                  <a:cubicBezTo>
                    <a:pt x="1224" y="1226"/>
                    <a:pt x="1287" y="1235"/>
                    <a:pt x="1355" y="1244"/>
                  </a:cubicBezTo>
                  <a:cubicBezTo>
                    <a:pt x="1428" y="1252"/>
                    <a:pt x="1503" y="1257"/>
                    <a:pt x="1577" y="1257"/>
                  </a:cubicBezTo>
                  <a:cubicBezTo>
                    <a:pt x="1631" y="1257"/>
                    <a:pt x="1684" y="1254"/>
                    <a:pt x="1737" y="1249"/>
                  </a:cubicBezTo>
                  <a:cubicBezTo>
                    <a:pt x="1989" y="1222"/>
                    <a:pt x="2237" y="1154"/>
                    <a:pt x="2470" y="1042"/>
                  </a:cubicBezTo>
                  <a:cubicBezTo>
                    <a:pt x="2479" y="1037"/>
                    <a:pt x="2479" y="1028"/>
                    <a:pt x="2479" y="1015"/>
                  </a:cubicBezTo>
                  <a:cubicBezTo>
                    <a:pt x="2476" y="1008"/>
                    <a:pt x="2468" y="1004"/>
                    <a:pt x="2459" y="1004"/>
                  </a:cubicBezTo>
                  <a:cubicBezTo>
                    <a:pt x="2455" y="1004"/>
                    <a:pt x="2452" y="1004"/>
                    <a:pt x="2448" y="1006"/>
                  </a:cubicBezTo>
                  <a:cubicBezTo>
                    <a:pt x="2219" y="1096"/>
                    <a:pt x="1976" y="1154"/>
                    <a:pt x="1733" y="1172"/>
                  </a:cubicBezTo>
                  <a:cubicBezTo>
                    <a:pt x="1688" y="1175"/>
                    <a:pt x="1644" y="1177"/>
                    <a:pt x="1600" y="1177"/>
                  </a:cubicBezTo>
                  <a:cubicBezTo>
                    <a:pt x="1521" y="1177"/>
                    <a:pt x="1442" y="1172"/>
                    <a:pt x="1364" y="1163"/>
                  </a:cubicBezTo>
                  <a:cubicBezTo>
                    <a:pt x="1301" y="1154"/>
                    <a:pt x="1242" y="1145"/>
                    <a:pt x="1184" y="1127"/>
                  </a:cubicBezTo>
                  <a:cubicBezTo>
                    <a:pt x="1125" y="1114"/>
                    <a:pt x="1067" y="1096"/>
                    <a:pt x="1008" y="1073"/>
                  </a:cubicBezTo>
                  <a:cubicBezTo>
                    <a:pt x="779" y="983"/>
                    <a:pt x="577" y="839"/>
                    <a:pt x="424" y="650"/>
                  </a:cubicBezTo>
                  <a:cubicBezTo>
                    <a:pt x="266" y="457"/>
                    <a:pt x="136" y="245"/>
                    <a:pt x="46" y="11"/>
                  </a:cubicBezTo>
                  <a:cubicBezTo>
                    <a:pt x="42" y="5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56;p44"/>
            <p:cNvSpPr/>
            <p:nvPr/>
          </p:nvSpPr>
          <p:spPr>
            <a:xfrm>
              <a:off x="4508000" y="4530825"/>
              <a:ext cx="26675" cy="58475"/>
            </a:xfrm>
            <a:custGeom>
              <a:avLst/>
              <a:gdLst/>
              <a:ahLst/>
              <a:cxnLst/>
              <a:rect l="l" t="t" r="r" b="b"/>
              <a:pathLst>
                <a:path w="1067" h="2339" extrusionOk="0">
                  <a:moveTo>
                    <a:pt x="272" y="0"/>
                  </a:moveTo>
                  <a:cubicBezTo>
                    <a:pt x="127" y="0"/>
                    <a:pt x="1" y="427"/>
                    <a:pt x="1" y="427"/>
                  </a:cubicBezTo>
                  <a:lnTo>
                    <a:pt x="1013" y="2339"/>
                  </a:lnTo>
                  <a:lnTo>
                    <a:pt x="1067" y="1214"/>
                  </a:lnTo>
                  <a:cubicBezTo>
                    <a:pt x="1067" y="1214"/>
                    <a:pt x="504" y="202"/>
                    <a:pt x="338" y="31"/>
                  </a:cubicBezTo>
                  <a:cubicBezTo>
                    <a:pt x="316" y="10"/>
                    <a:pt x="294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4" name="Right Triangle 6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1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3513344" y="-93548"/>
            <a:ext cx="3399438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Deteksi Missing Value</a:t>
            </a:r>
            <a:endParaRPr dirty="0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74688"/>
              </p:ext>
            </p:extLst>
          </p:nvPr>
        </p:nvGraphicFramePr>
        <p:xfrm>
          <a:off x="505343" y="719212"/>
          <a:ext cx="4258208" cy="37709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3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Variabel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Missing Value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Age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Sex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chest_pain_type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resting_blood_pressure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Cholesterol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fasting_blood_sugar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rest_ecg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max_heart_rate_achieved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exercise_induced_angina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st_depression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st_slope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num_major_vessels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Thalassemia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target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505343" y="4609070"/>
            <a:ext cx="4118877" cy="2918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d-ID" b="1" dirty="0"/>
              <a:t>Tidak ada </a:t>
            </a:r>
            <a:r>
              <a:rPr lang="id-ID" b="1" i="1" dirty="0"/>
              <a:t>missing value </a:t>
            </a:r>
            <a:r>
              <a:rPr lang="id-ID" b="1" dirty="0"/>
              <a:t>pada semua variabel</a:t>
            </a:r>
            <a:endParaRPr lang="en-US" b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9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5" name="Picture 9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98" name="Right Triangle 9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body" idx="1"/>
          </p:nvPr>
        </p:nvSpPr>
        <p:spPr>
          <a:xfrm>
            <a:off x="1914225" y="507753"/>
            <a:ext cx="5315547" cy="33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/>
              <a:t>Dilakukan</a:t>
            </a:r>
            <a:r>
              <a:rPr dirty="0"/>
              <a:t> </a:t>
            </a:r>
            <a:r>
              <a:rPr dirty="0" err="1"/>
              <a:t>terhadap</a:t>
            </a:r>
            <a:r>
              <a:rPr dirty="0"/>
              <a:t> 6 variab</a:t>
            </a:r>
            <a:r>
              <a:rPr lang="en-US" dirty="0"/>
              <a:t>le</a:t>
            </a:r>
            <a:r>
              <a:rPr dirty="0"/>
              <a:t> </a:t>
            </a:r>
            <a:r>
              <a:rPr dirty="0" err="1"/>
              <a:t>bertipe</a:t>
            </a:r>
            <a:r>
              <a:rPr dirty="0"/>
              <a:t> </a:t>
            </a:r>
            <a:r>
              <a:rPr dirty="0" err="1"/>
              <a:t>numerik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menggunakan</a:t>
            </a:r>
            <a:r>
              <a:rPr dirty="0"/>
              <a:t> boxplot</a:t>
            </a:r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19999" y="1997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Deteksi Outlier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6" y="1059663"/>
            <a:ext cx="5435886" cy="365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3310350" y="1059663"/>
            <a:ext cx="400413" cy="575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74592" y="1029587"/>
            <a:ext cx="400413" cy="831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10349" y="2933497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400033" y="4372436"/>
            <a:ext cx="400414" cy="343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74592" y="3040403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50"/>
          <p:cNvSpPr/>
          <p:nvPr/>
        </p:nvSpPr>
        <p:spPr>
          <a:xfrm>
            <a:off x="6868632" y="955565"/>
            <a:ext cx="1691311" cy="1360053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Outlier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terjadi pada semua data numerik kecuali variabel </a:t>
            </a:r>
            <a:r>
              <a:rPr lang="id-ID" i="1" dirty="0">
                <a:latin typeface="Hind" panose="020B0604020202020204" charset="0"/>
                <a:cs typeface="Hind" panose="020B0604020202020204" charset="0"/>
              </a:rPr>
              <a:t>age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4766" y="2593001"/>
            <a:ext cx="2031469" cy="1165532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/>
              <a:t>Outler </a:t>
            </a:r>
            <a:r>
              <a:rPr lang="id-ID" sz="1200" b="1" dirty="0"/>
              <a:t>Data atas</a:t>
            </a:r>
          </a:p>
          <a:p>
            <a:pPr marL="171450" indent="-171450">
              <a:buFontTx/>
              <a:buChar char="-"/>
            </a:pPr>
            <a:r>
              <a:rPr lang="id-ID" sz="1200" dirty="0"/>
              <a:t>resting_blood_pressure</a:t>
            </a:r>
          </a:p>
          <a:p>
            <a:pPr marL="171450" indent="-171450">
              <a:buFontTx/>
              <a:buChar char="-"/>
            </a:pPr>
            <a:r>
              <a:rPr lang="id-ID" sz="1200" dirty="0"/>
              <a:t>Cholesterol</a:t>
            </a:r>
          </a:p>
          <a:p>
            <a:pPr marL="171450" indent="-171450">
              <a:buFontTx/>
              <a:buChar char="-"/>
            </a:pPr>
            <a:r>
              <a:rPr lang="id-ID" sz="1200" dirty="0"/>
              <a:t>St_depression</a:t>
            </a:r>
          </a:p>
          <a:p>
            <a:pPr marL="171450" indent="-171450">
              <a:buFontTx/>
              <a:buChar char="-"/>
            </a:pPr>
            <a:r>
              <a:rPr lang="id-ID" sz="1200" dirty="0"/>
              <a:t>Num_major_vessels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6643473" y="3971687"/>
            <a:ext cx="2174053" cy="599944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/>
              <a:t>Outler </a:t>
            </a:r>
            <a:r>
              <a:rPr lang="id-ID" sz="1200" b="1" dirty="0"/>
              <a:t>Data bawah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max_heart_rate_achieved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5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9" name="Picture 5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9" name="Right Triangle 1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Apakah Outlier Berpengaruh Pada Data Ini?</a:t>
            </a:r>
            <a:endParaRPr dirty="0"/>
          </a:p>
        </p:txBody>
      </p:sp>
      <p:grpSp>
        <p:nvGrpSpPr>
          <p:cNvPr id="1338" name="Google Shape;1338;p52"/>
          <p:cNvGrpSpPr/>
          <p:nvPr/>
        </p:nvGrpSpPr>
        <p:grpSpPr>
          <a:xfrm>
            <a:off x="292051" y="1053599"/>
            <a:ext cx="1217772" cy="3727159"/>
            <a:chOff x="3344174" y="1128028"/>
            <a:chExt cx="1217772" cy="3727159"/>
          </a:xfrm>
        </p:grpSpPr>
        <p:sp>
          <p:nvSpPr>
            <p:cNvPr id="1339" name="Google Shape;1339;p52"/>
            <p:cNvSpPr/>
            <p:nvPr/>
          </p:nvSpPr>
          <p:spPr>
            <a:xfrm>
              <a:off x="3624772" y="4650067"/>
              <a:ext cx="544113" cy="186916"/>
            </a:xfrm>
            <a:custGeom>
              <a:avLst/>
              <a:gdLst/>
              <a:ahLst/>
              <a:cxnLst/>
              <a:rect l="l" t="t" r="r" b="b"/>
              <a:pathLst>
                <a:path w="16977" h="5832" extrusionOk="0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3597465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3654226" y="2809499"/>
              <a:ext cx="539305" cy="1968575"/>
            </a:xfrm>
            <a:custGeom>
              <a:avLst/>
              <a:gdLst/>
              <a:ahLst/>
              <a:cxnLst/>
              <a:rect l="l" t="t" r="r" b="b"/>
              <a:pathLst>
                <a:path w="16827" h="61422" extrusionOk="0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3908062" y="4650067"/>
              <a:ext cx="544658" cy="186916"/>
            </a:xfrm>
            <a:custGeom>
              <a:avLst/>
              <a:gdLst/>
              <a:ahLst/>
              <a:cxnLst/>
              <a:rect l="l" t="t" r="r" b="b"/>
              <a:pathLst>
                <a:path w="16994" h="5832" extrusionOk="0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3881268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3937516" y="2809499"/>
              <a:ext cx="539273" cy="1968575"/>
            </a:xfrm>
            <a:custGeom>
              <a:avLst/>
              <a:gdLst/>
              <a:ahLst/>
              <a:cxnLst/>
              <a:rect l="l" t="t" r="r" b="b"/>
              <a:pathLst>
                <a:path w="16826" h="61422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3937516" y="2809499"/>
              <a:ext cx="390946" cy="170859"/>
            </a:xfrm>
            <a:custGeom>
              <a:avLst/>
              <a:gdLst/>
              <a:ahLst/>
              <a:cxnLst/>
              <a:rect l="l" t="t" r="r" b="b"/>
              <a:pathLst>
                <a:path w="12198" h="5331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3951970" y="1368211"/>
              <a:ext cx="484147" cy="661127"/>
            </a:xfrm>
            <a:custGeom>
              <a:avLst/>
              <a:gdLst/>
              <a:ahLst/>
              <a:cxnLst/>
              <a:rect l="l" t="t" r="r" b="b"/>
              <a:pathLst>
                <a:path w="15106" h="20628" extrusionOk="0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4013571" y="1534743"/>
              <a:ext cx="348640" cy="389440"/>
            </a:xfrm>
            <a:custGeom>
              <a:avLst/>
              <a:gdLst/>
              <a:ahLst/>
              <a:cxnLst/>
              <a:rect l="l" t="t" r="r" b="b"/>
              <a:pathLst>
                <a:path w="10878" h="12151" extrusionOk="0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3400390" y="1506090"/>
              <a:ext cx="608918" cy="589688"/>
            </a:xfrm>
            <a:custGeom>
              <a:avLst/>
              <a:gdLst/>
              <a:ahLst/>
              <a:cxnLst/>
              <a:rect l="l" t="t" r="r" b="b"/>
              <a:pathLst>
                <a:path w="18999" h="18399" extrusionOk="0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3620477" y="1796303"/>
              <a:ext cx="941469" cy="1082841"/>
            </a:xfrm>
            <a:custGeom>
              <a:avLst/>
              <a:gdLst/>
              <a:ahLst/>
              <a:cxnLst/>
              <a:rect l="l" t="t" r="r" b="b"/>
              <a:pathLst>
                <a:path w="29375" h="33786" extrusionOk="0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056389" y="2607616"/>
              <a:ext cx="178358" cy="198357"/>
            </a:xfrm>
            <a:custGeom>
              <a:avLst/>
              <a:gdLst/>
              <a:ahLst/>
              <a:cxnLst/>
              <a:rect l="l" t="t" r="r" b="b"/>
              <a:pathLst>
                <a:path w="5565" h="6189" extrusionOk="0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707237" y="2609764"/>
              <a:ext cx="178358" cy="198325"/>
            </a:xfrm>
            <a:custGeom>
              <a:avLst/>
              <a:gdLst/>
              <a:ahLst/>
              <a:cxnLst/>
              <a:rect l="l" t="t" r="r" b="b"/>
              <a:pathLst>
                <a:path w="5565" h="6188" extrusionOk="0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4025878" y="1796335"/>
              <a:ext cx="326141" cy="244061"/>
            </a:xfrm>
            <a:custGeom>
              <a:avLst/>
              <a:gdLst/>
              <a:ahLst/>
              <a:cxnLst/>
              <a:rect l="l" t="t" r="r" b="b"/>
              <a:pathLst>
                <a:path w="10176" h="7615" extrusionOk="0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3683744" y="1320745"/>
              <a:ext cx="101182" cy="154834"/>
            </a:xfrm>
            <a:custGeom>
              <a:avLst/>
              <a:gdLst/>
              <a:ahLst/>
              <a:cxnLst/>
              <a:rect l="l" t="t" r="r" b="b"/>
              <a:pathLst>
                <a:path w="3157" h="4831" extrusionOk="0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344174" y="1128028"/>
              <a:ext cx="442354" cy="624430"/>
            </a:xfrm>
            <a:custGeom>
              <a:avLst/>
              <a:gdLst/>
              <a:ahLst/>
              <a:cxnLst/>
              <a:rect l="l" t="t" r="r" b="b"/>
              <a:pathLst>
                <a:path w="13802" h="19483" extrusionOk="0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617272" y="1343949"/>
              <a:ext cx="166596" cy="168198"/>
            </a:xfrm>
            <a:custGeom>
              <a:avLst/>
              <a:gdLst/>
              <a:ahLst/>
              <a:cxnLst/>
              <a:rect l="l" t="t" r="r" b="b"/>
              <a:pathLst>
                <a:path w="5198" h="5248" extrusionOk="0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617272" y="1356673"/>
              <a:ext cx="81439" cy="27883"/>
            </a:xfrm>
            <a:custGeom>
              <a:avLst/>
              <a:gdLst/>
              <a:ahLst/>
              <a:cxnLst/>
              <a:rect l="l" t="t" r="r" b="b"/>
              <a:pathLst>
                <a:path w="2541" h="870" extrusionOk="0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3652623" y="1393626"/>
              <a:ext cx="48748" cy="17179"/>
            </a:xfrm>
            <a:custGeom>
              <a:avLst/>
              <a:gdLst/>
              <a:ahLst/>
              <a:cxnLst/>
              <a:rect l="l" t="t" r="r" b="b"/>
              <a:pathLst>
                <a:path w="1521" h="536" extrusionOk="0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3650476" y="1418786"/>
              <a:ext cx="39678" cy="11826"/>
            </a:xfrm>
            <a:custGeom>
              <a:avLst/>
              <a:gdLst/>
              <a:ahLst/>
              <a:cxnLst/>
              <a:rect l="l" t="t" r="r" b="b"/>
              <a:pathLst>
                <a:path w="1238" h="369" extrusionOk="0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3398243" y="1300393"/>
              <a:ext cx="84644" cy="37242"/>
            </a:xfrm>
            <a:custGeom>
              <a:avLst/>
              <a:gdLst/>
              <a:ahLst/>
              <a:cxnLst/>
              <a:rect l="l" t="t" r="r" b="b"/>
              <a:pathLst>
                <a:path w="2641" h="1162" extrusionOk="0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3380583" y="1333340"/>
              <a:ext cx="108201" cy="88170"/>
            </a:xfrm>
            <a:custGeom>
              <a:avLst/>
              <a:gdLst/>
              <a:ahLst/>
              <a:cxnLst/>
              <a:rect l="l" t="t" r="r" b="b"/>
              <a:pathLst>
                <a:path w="3376" h="2751" extrusionOk="0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3404140" y="1356673"/>
              <a:ext cx="82497" cy="26537"/>
            </a:xfrm>
            <a:custGeom>
              <a:avLst/>
              <a:gdLst/>
              <a:ahLst/>
              <a:cxnLst/>
              <a:rect l="l" t="t" r="r" b="b"/>
              <a:pathLst>
                <a:path w="2574" h="828" extrusionOk="0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3411095" y="1387729"/>
              <a:ext cx="36986" cy="22531"/>
            </a:xfrm>
            <a:custGeom>
              <a:avLst/>
              <a:gdLst/>
              <a:ahLst/>
              <a:cxnLst/>
              <a:rect l="l" t="t" r="r" b="b"/>
              <a:pathLst>
                <a:path w="1154" h="703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4036038" y="1407536"/>
              <a:ext cx="333673" cy="597124"/>
            </a:xfrm>
            <a:custGeom>
              <a:avLst/>
              <a:gdLst/>
              <a:ahLst/>
              <a:cxnLst/>
              <a:rect l="l" t="t" r="r" b="b"/>
              <a:pathLst>
                <a:path w="10411" h="18631" extrusionOk="0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4070331" y="1592977"/>
              <a:ext cx="63747" cy="25063"/>
            </a:xfrm>
            <a:custGeom>
              <a:avLst/>
              <a:gdLst/>
              <a:ahLst/>
              <a:cxnLst/>
              <a:rect l="l" t="t" r="r" b="b"/>
              <a:pathLst>
                <a:path w="1989" h="782" extrusionOk="0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4061229" y="1461540"/>
              <a:ext cx="225472" cy="99451"/>
            </a:xfrm>
            <a:custGeom>
              <a:avLst/>
              <a:gdLst/>
              <a:ahLst/>
              <a:cxnLst/>
              <a:rect l="l" t="t" r="r" b="b"/>
              <a:pathLst>
                <a:path w="7035" h="3103" extrusionOk="0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060139" y="1576247"/>
              <a:ext cx="268867" cy="428412"/>
            </a:xfrm>
            <a:custGeom>
              <a:avLst/>
              <a:gdLst/>
              <a:ahLst/>
              <a:cxnLst/>
              <a:rect l="l" t="t" r="r" b="b"/>
              <a:pathLst>
                <a:path w="8389" h="13367" extrusionOk="0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4289874" y="1526890"/>
              <a:ext cx="49838" cy="58812"/>
            </a:xfrm>
            <a:custGeom>
              <a:avLst/>
              <a:gdLst/>
              <a:ahLst/>
              <a:cxnLst/>
              <a:rect l="l" t="t" r="r" b="b"/>
              <a:pathLst>
                <a:path w="1555" h="1835" extrusionOk="0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4129239" y="1444810"/>
              <a:ext cx="45094" cy="28653"/>
            </a:xfrm>
            <a:custGeom>
              <a:avLst/>
              <a:gdLst/>
              <a:ahLst/>
              <a:cxnLst/>
              <a:rect l="l" t="t" r="r" b="b"/>
              <a:pathLst>
                <a:path w="1407" h="894" extrusionOk="0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4106195" y="1497116"/>
              <a:ext cx="23589" cy="23845"/>
            </a:xfrm>
            <a:custGeom>
              <a:avLst/>
              <a:gdLst/>
              <a:ahLst/>
              <a:cxnLst/>
              <a:rect l="l" t="t" r="r" b="b"/>
              <a:pathLst>
                <a:path w="736" h="744" extrusionOk="0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3641919" y="1458816"/>
              <a:ext cx="885221" cy="721862"/>
            </a:xfrm>
            <a:custGeom>
              <a:avLst/>
              <a:gdLst/>
              <a:ahLst/>
              <a:cxnLst/>
              <a:rect l="l" t="t" r="r" b="b"/>
              <a:pathLst>
                <a:path w="27620" h="22523" extrusionOk="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1" y="1048945"/>
            <a:ext cx="7372171" cy="256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3509465" y="162243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509465" y="261875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30851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30851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4698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46985" y="2622895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771864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677530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45024" y="162243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042986" y="261875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Diagonal Corner Rectangle 105"/>
          <p:cNvSpPr/>
          <p:nvPr/>
        </p:nvSpPr>
        <p:spPr>
          <a:xfrm>
            <a:off x="1550921" y="3848542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dan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Median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tidak memiliki perbedaan yang jauh maka, outlier tidak berpengaruh signifikan dalam data ini.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0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0" name="Picture 10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4" name="Right Triangle 5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55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09367" y="20781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Transformasi</a:t>
            </a:r>
            <a:r>
              <a:rPr dirty="0"/>
              <a:t> Data</a:t>
            </a:r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847031" y="1313369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09;p41"/>
          <p:cNvSpPr txBox="1">
            <a:spLocks/>
          </p:cNvSpPr>
          <p:nvPr/>
        </p:nvSpPr>
        <p:spPr>
          <a:xfrm>
            <a:off x="979685" y="623173"/>
            <a:ext cx="7253670" cy="3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id-ID" dirty="0"/>
              <a:t>5</a:t>
            </a:r>
            <a:r>
              <a:rPr lang="en-US" dirty="0"/>
              <a:t> variable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id-ID" dirty="0"/>
              <a:t> bukan ordinal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standardisasi data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9" y="1334483"/>
            <a:ext cx="5613571" cy="164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4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9" name="Picture 4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2" name="Right Triangle 2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65"/>
          <p:cNvGrpSpPr/>
          <p:nvPr/>
        </p:nvGrpSpPr>
        <p:grpSpPr>
          <a:xfrm>
            <a:off x="1264824" y="1752604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65"/>
          <p:cNvGrpSpPr/>
          <p:nvPr/>
        </p:nvGrpSpPr>
        <p:grpSpPr>
          <a:xfrm>
            <a:off x="6278081" y="1696752"/>
            <a:ext cx="1736652" cy="2154066"/>
            <a:chOff x="6278081" y="1849152"/>
            <a:chExt cx="1736652" cy="2154066"/>
          </a:xfrm>
        </p:grpSpPr>
        <p:sp>
          <p:nvSpPr>
            <p:cNvPr id="1863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650005" y="52747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Dosen</a:t>
            </a:r>
            <a:r>
              <a:rPr dirty="0"/>
              <a:t> :</a:t>
            </a:r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783750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5"/>
          <p:cNvSpPr/>
          <p:nvPr/>
        </p:nvSpPr>
        <p:spPr>
          <a:xfrm rot="10800000">
            <a:off x="603793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Irhamah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Dra. Kartika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Fithriasari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1862;p65"/>
          <p:cNvGrpSpPr/>
          <p:nvPr/>
        </p:nvGrpSpPr>
        <p:grpSpPr>
          <a:xfrm>
            <a:off x="3697185" y="1696752"/>
            <a:ext cx="1736652" cy="2154066"/>
            <a:chOff x="6278081" y="1849152"/>
            <a:chExt cx="1736652" cy="2154066"/>
          </a:xfrm>
        </p:grpSpPr>
        <p:sp>
          <p:nvSpPr>
            <p:cNvPr id="81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881;p65"/>
          <p:cNvSpPr/>
          <p:nvPr/>
        </p:nvSpPr>
        <p:spPr>
          <a:xfrm rot="10800000">
            <a:off x="3457042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3735152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Santi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Wulan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Purnami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7448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Summary Statistics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oogle Shape;667;p42"/>
          <p:cNvGrpSpPr/>
          <p:nvPr/>
        </p:nvGrpSpPr>
        <p:grpSpPr>
          <a:xfrm>
            <a:off x="6185754" y="833762"/>
            <a:ext cx="1671458" cy="3546280"/>
            <a:chOff x="892205" y="1877744"/>
            <a:chExt cx="2153108" cy="4568183"/>
          </a:xfrm>
        </p:grpSpPr>
        <p:sp>
          <p:nvSpPr>
            <p:cNvPr id="36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7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Statistika</a:t>
            </a:r>
            <a:r>
              <a:rPr dirty="0"/>
              <a:t> </a:t>
            </a:r>
            <a:r>
              <a:rPr dirty="0" err="1"/>
              <a:t>Deskriptif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8" y="1091238"/>
            <a:ext cx="7604999" cy="25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Snip Diagonal Corner Rectangle 56"/>
          <p:cNvSpPr/>
          <p:nvPr/>
        </p:nvSpPr>
        <p:spPr>
          <a:xfrm>
            <a:off x="3369984" y="3864095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&gt;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Deviasi Standar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 menunjukkan rata-rata (mean) dapat menjelaskan variabel tersebut,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kecuali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 pada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st_depression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 dan </a:t>
            </a:r>
            <a:r>
              <a:rPr lang="id-ID" b="1" dirty="0">
                <a:latin typeface="Hind" panose="020B0604020202020204" charset="0"/>
                <a:cs typeface="Hind" panose="020B0604020202020204" charset="0"/>
              </a:rPr>
              <a:t>num_major_vessels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29381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287567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3" name="Picture 6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1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Visualisasi Data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68" name="Google Shape;614;p41"/>
          <p:cNvGrpSpPr/>
          <p:nvPr/>
        </p:nvGrpSpPr>
        <p:grpSpPr>
          <a:xfrm>
            <a:off x="6361124" y="908575"/>
            <a:ext cx="1411276" cy="3674058"/>
            <a:chOff x="2778525" y="238100"/>
            <a:chExt cx="2039725" cy="5229175"/>
          </a:xfrm>
        </p:grpSpPr>
        <p:sp>
          <p:nvSpPr>
            <p:cNvPr id="69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/>
          <p:cNvSpPr txBox="1">
            <a:spLocks noGrp="1"/>
          </p:cNvSpPr>
          <p:nvPr>
            <p:ph type="title"/>
          </p:nvPr>
        </p:nvSpPr>
        <p:spPr>
          <a:xfrm>
            <a:off x="1544203" y="195621"/>
            <a:ext cx="5991799" cy="693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b="1" dirty="0" err="1"/>
              <a:t>Perbandingan</a:t>
            </a:r>
            <a:r>
              <a:rPr sz="2800" b="1" dirty="0"/>
              <a:t> </a:t>
            </a:r>
            <a:r>
              <a:rPr sz="2800" b="1" dirty="0" err="1"/>
              <a:t>Jumlah</a:t>
            </a:r>
            <a:r>
              <a:rPr sz="2800" b="1" dirty="0"/>
              <a:t> </a:t>
            </a:r>
            <a:r>
              <a:rPr sz="2800" b="1" dirty="0" err="1"/>
              <a:t>Kelas</a:t>
            </a:r>
            <a:r>
              <a:rPr sz="2800" b="1" dirty="0"/>
              <a:t> </a:t>
            </a:r>
            <a:r>
              <a:rPr sz="2800" b="1" dirty="0" err="1"/>
              <a:t>dalam</a:t>
            </a:r>
            <a:r>
              <a:rPr sz="2800" b="1" dirty="0"/>
              <a:t> </a:t>
            </a:r>
            <a:r>
              <a:rPr sz="2800" b="1" dirty="0" err="1"/>
              <a:t>Klasifikasi</a:t>
            </a:r>
            <a:r>
              <a:rPr sz="2800" b="1" dirty="0"/>
              <a:t> (target)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7391" y="1034639"/>
            <a:ext cx="3882712" cy="3937303"/>
            <a:chOff x="636126" y="1291256"/>
            <a:chExt cx="3882712" cy="39373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26" y="1546438"/>
              <a:ext cx="3882712" cy="368212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52353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526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1535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499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0717" y="1291256"/>
            <a:ext cx="3602948" cy="3303677"/>
            <a:chOff x="5126383" y="1839823"/>
            <a:chExt cx="3602948" cy="3303677"/>
          </a:xfrm>
        </p:grpSpPr>
        <p:sp>
          <p:nvSpPr>
            <p:cNvPr id="7" name="Google Shape;609;p41"/>
            <p:cNvSpPr txBox="1">
              <a:spLocks/>
            </p:cNvSpPr>
            <p:nvPr/>
          </p:nvSpPr>
          <p:spPr>
            <a:xfrm>
              <a:off x="5126383" y="1960217"/>
              <a:ext cx="3602948" cy="3183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/>
                <a:t>Ada 2 kategori kelas yang nantinya akan dijadikan target dalam klasifikasi yaitu pasien </a:t>
              </a:r>
              <a:r>
                <a:rPr lang="id-ID" b="1" dirty="0"/>
                <a:t>sakit jantung </a:t>
              </a:r>
              <a:r>
                <a:rPr lang="id-ID" dirty="0"/>
                <a:t>dan pasien </a:t>
              </a:r>
              <a:r>
                <a:rPr lang="id-ID" b="1" dirty="0"/>
                <a:t>tidak sakit jantung</a:t>
              </a:r>
              <a:r>
                <a:rPr lang="id-ID" dirty="0"/>
                <a:t>. </a:t>
              </a:r>
            </a:p>
            <a:p>
              <a:pPr>
                <a:spcAft>
                  <a:spcPts val="1600"/>
                </a:spcAft>
              </a:pPr>
              <a:r>
                <a:rPr lang="id-ID" dirty="0"/>
                <a:t>Kedua kategori kelas memiliki jumlah yang tidak berbeda jauh maka ukuran ketepatapatan klasifikasi “</a:t>
              </a:r>
              <a:r>
                <a:rPr lang="id-ID" b="1" dirty="0"/>
                <a:t>akurasi</a:t>
              </a:r>
              <a:r>
                <a:rPr lang="id-ID" dirty="0"/>
                <a:t>” cukup untuk membandingkan 3 metode yang akan digunakan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1143" y="1839823"/>
              <a:ext cx="3478188" cy="3169985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2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4" name="Picture 13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7" name="Right Triangle 16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1931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Korelasi Pearson Variabel Numerik</a:t>
            </a:r>
            <a:endParaRPr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5" y="620815"/>
            <a:ext cx="4383695" cy="431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/>
          <p:cNvGrpSpPr/>
          <p:nvPr/>
        </p:nvGrpSpPr>
        <p:grpSpPr>
          <a:xfrm>
            <a:off x="5587718" y="1089236"/>
            <a:ext cx="3021113" cy="2781015"/>
            <a:chOff x="5251143" y="1839822"/>
            <a:chExt cx="3478188" cy="4010048"/>
          </a:xfrm>
        </p:grpSpPr>
        <p:sp>
          <p:nvSpPr>
            <p:cNvPr id="123" name="Google Shape;609;p41"/>
            <p:cNvSpPr txBox="1">
              <a:spLocks/>
            </p:cNvSpPr>
            <p:nvPr/>
          </p:nvSpPr>
          <p:spPr>
            <a:xfrm>
              <a:off x="5354837" y="1960216"/>
              <a:ext cx="3374493" cy="272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/>
                <a:t>Antar variabel numerik memiliki korelasi person yang rendah. Nilai korelasi tertinggi yaitu 0,39 dengan jenis korelasi negatif yaitu antara variabel max_heart_rate_achieved dan age. Korelasi terendah terjadi antara variabel cholestrol dan num_major_vessels  sebesar 0,07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51143" y="1839822"/>
              <a:ext cx="3478188" cy="4010048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53;p42"/>
          <p:cNvSpPr txBox="1">
            <a:spLocks noGrp="1"/>
          </p:cNvSpPr>
          <p:nvPr>
            <p:ph type="title"/>
          </p:nvPr>
        </p:nvSpPr>
        <p:spPr>
          <a:xfrm>
            <a:off x="705631" y="20379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Korelasi Masing-Masing Variabel dengan Target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3" y="733646"/>
            <a:ext cx="4565293" cy="409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805377" y="1341112"/>
            <a:ext cx="260425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Choleterol</a:t>
            </a:r>
            <a:r>
              <a:rPr lang="id-ID" dirty="0"/>
              <a:t> dan f</a:t>
            </a:r>
            <a:r>
              <a:rPr lang="id-ID" b="1" dirty="0"/>
              <a:t>asting_blood_sugar</a:t>
            </a:r>
            <a:r>
              <a:rPr lang="id-ID" dirty="0"/>
              <a:t> mempunyai korelasi yang </a:t>
            </a:r>
            <a:r>
              <a:rPr lang="id-ID" b="1" dirty="0"/>
              <a:t>rendah</a:t>
            </a:r>
            <a:r>
              <a:rPr lang="id-ID" dirty="0"/>
              <a:t> dengan </a:t>
            </a:r>
            <a:r>
              <a:rPr lang="id-ID" b="1" dirty="0"/>
              <a:t>target (kelas klasifikasi)</a:t>
            </a:r>
            <a:r>
              <a:rPr lang="id-ID" dirty="0"/>
              <a:t>. Artinya, kedua variabel ini mempunyai hubungan yang lemah dan negatif dengan status pasien terkena penyakit jantung atau tidak.Sementara </a:t>
            </a:r>
            <a:r>
              <a:rPr lang="id-ID" b="1" dirty="0"/>
              <a:t>variabel yang lain memilki korelasi yang signifikan dengan target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5" name="Picture 1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1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316279" y="1909061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Jumlah</a:t>
            </a:r>
            <a:r>
              <a:rPr sz="2800" dirty="0"/>
              <a:t> Orang </a:t>
            </a:r>
            <a:r>
              <a:rPr sz="2800" dirty="0" err="1"/>
              <a:t>dengan</a:t>
            </a:r>
            <a:r>
              <a:rPr sz="2800" dirty="0"/>
              <a:t> </a:t>
            </a:r>
            <a:r>
              <a:rPr sz="2800" dirty="0" err="1"/>
              <a:t>Penyakit</a:t>
            </a:r>
            <a:r>
              <a:rPr sz="2800" dirty="0"/>
              <a:t> </a:t>
            </a:r>
            <a:r>
              <a:rPr sz="2800" dirty="0" err="1"/>
              <a:t>Jantung</a:t>
            </a:r>
            <a:r>
              <a:rPr sz="2800" dirty="0"/>
              <a:t>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Tidak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Variabel</a:t>
            </a:r>
            <a:r>
              <a:rPr sz="2800" dirty="0"/>
              <a:t> </a:t>
            </a:r>
            <a:r>
              <a:rPr sz="2800" dirty="0" err="1"/>
              <a:t>Kategorik</a:t>
            </a:r>
            <a:endParaRPr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-502"/>
          <a:stretch/>
        </p:blipFill>
        <p:spPr>
          <a:xfrm>
            <a:off x="215303" y="159489"/>
            <a:ext cx="4952120" cy="485174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46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Jumlah</a:t>
            </a:r>
            <a:r>
              <a:rPr sz="2800" dirty="0"/>
              <a:t> Orang </a:t>
            </a:r>
            <a:r>
              <a:rPr sz="2800" dirty="0" err="1"/>
              <a:t>dengan</a:t>
            </a:r>
            <a:r>
              <a:rPr sz="2800" dirty="0"/>
              <a:t> </a:t>
            </a:r>
            <a:r>
              <a:rPr sz="2800" dirty="0" err="1"/>
              <a:t>Penyakit</a:t>
            </a:r>
            <a:r>
              <a:rPr sz="2800" dirty="0"/>
              <a:t> </a:t>
            </a:r>
            <a:r>
              <a:rPr sz="2800" dirty="0" err="1"/>
              <a:t>Jantung</a:t>
            </a:r>
            <a:r>
              <a:rPr sz="2800" dirty="0"/>
              <a:t>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Tidak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Variabel</a:t>
            </a:r>
            <a:r>
              <a:rPr sz="2800" dirty="0"/>
              <a:t> </a:t>
            </a:r>
            <a:r>
              <a:rPr sz="2800" dirty="0" err="1"/>
              <a:t>Kategorik</a:t>
            </a:r>
            <a:r>
              <a:rPr sz="2800" dirty="0"/>
              <a:t> (</a:t>
            </a:r>
            <a:r>
              <a:rPr sz="2800" dirty="0" err="1"/>
              <a:t>Lanjutan</a:t>
            </a:r>
            <a:r>
              <a:rPr sz="2800" dirty="0"/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66187"/>
          <a:stretch/>
        </p:blipFill>
        <p:spPr>
          <a:xfrm>
            <a:off x="1407147" y="1299015"/>
            <a:ext cx="6184506" cy="201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562881" y="3686079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Orang dengan </a:t>
            </a:r>
            <a:r>
              <a:rPr lang="id-ID" b="1" dirty="0"/>
              <a:t>Chest Pain </a:t>
            </a:r>
            <a:r>
              <a:rPr lang="id-ID" dirty="0"/>
              <a:t>sebesar 1, 2, 3 lebih memungkinkan terkena penyakit jantung dibandingan orang dengan Chest Pain sebesar 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2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Jumlah</a:t>
            </a:r>
            <a:r>
              <a:rPr sz="2800" dirty="0"/>
              <a:t> Orang </a:t>
            </a:r>
            <a:r>
              <a:rPr sz="2800" dirty="0" err="1"/>
              <a:t>dengan</a:t>
            </a:r>
            <a:r>
              <a:rPr sz="2800" dirty="0"/>
              <a:t> </a:t>
            </a:r>
            <a:r>
              <a:rPr sz="2800" dirty="0" err="1"/>
              <a:t>Penyakit</a:t>
            </a:r>
            <a:r>
              <a:rPr sz="2800" dirty="0"/>
              <a:t> </a:t>
            </a:r>
            <a:r>
              <a:rPr sz="2800" dirty="0" err="1"/>
              <a:t>Jantung</a:t>
            </a:r>
            <a:r>
              <a:rPr sz="2800" dirty="0"/>
              <a:t>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Tidak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Variabel</a:t>
            </a:r>
            <a:r>
              <a:rPr sz="2800" dirty="0"/>
              <a:t> </a:t>
            </a:r>
            <a:r>
              <a:rPr sz="2800" dirty="0" err="1"/>
              <a:t>Kategorik</a:t>
            </a:r>
            <a:r>
              <a:rPr sz="2800" dirty="0"/>
              <a:t> (</a:t>
            </a:r>
            <a:r>
              <a:rPr sz="2800" dirty="0" err="1"/>
              <a:t>Lanjutan</a:t>
            </a:r>
            <a:r>
              <a:rPr sz="2800" dirty="0"/>
              <a:t>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13086" y="3653448"/>
            <a:ext cx="26577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Orang dengan Orang dengan </a:t>
            </a:r>
            <a:r>
              <a:rPr lang="id-ID" b="1" dirty="0"/>
              <a:t>rest_acg</a:t>
            </a:r>
            <a:r>
              <a:rPr lang="id-ID" dirty="0"/>
              <a:t> bernilai 1 (sinyal jantung dengan irama tidak normal) cenderung terserang penyakit jantung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3375" r="246" b="33096"/>
          <a:stretch/>
        </p:blipFill>
        <p:spPr>
          <a:xfrm>
            <a:off x="1055463" y="1180213"/>
            <a:ext cx="6732294" cy="221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081260" y="3653448"/>
            <a:ext cx="30675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Orang dengan Orang tanpa </a:t>
            </a:r>
            <a:r>
              <a:rPr lang="id-ID" b="1" dirty="0"/>
              <a:t>exercise_induced_angina </a:t>
            </a:r>
            <a:r>
              <a:rPr lang="id-ID" dirty="0"/>
              <a:t>cenderung terserang penyakit jantung dibandingkan orang dengan </a:t>
            </a:r>
            <a:r>
              <a:rPr lang="id-ID" b="1" dirty="0"/>
              <a:t>exercise_induced_angina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211756" y="3653448"/>
            <a:ext cx="275979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Orang dengan </a:t>
            </a:r>
            <a:r>
              <a:rPr lang="id-ID" b="1" dirty="0"/>
              <a:t>st_slope</a:t>
            </a:r>
            <a:r>
              <a:rPr lang="id-ID" dirty="0"/>
              <a:t> jenis 2 cenderung terserang jantung dibandingkan kategori 1 dan 0</a:t>
            </a:r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60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Jumlah</a:t>
            </a:r>
            <a:r>
              <a:rPr sz="2800" dirty="0"/>
              <a:t> Orang </a:t>
            </a:r>
            <a:r>
              <a:rPr sz="2800" dirty="0" err="1"/>
              <a:t>dengan</a:t>
            </a:r>
            <a:r>
              <a:rPr sz="2800" dirty="0"/>
              <a:t> </a:t>
            </a:r>
            <a:r>
              <a:rPr sz="2800" dirty="0" err="1"/>
              <a:t>Penyakit</a:t>
            </a:r>
            <a:r>
              <a:rPr sz="2800" dirty="0"/>
              <a:t> </a:t>
            </a:r>
            <a:r>
              <a:rPr sz="2800" dirty="0" err="1"/>
              <a:t>Jantung</a:t>
            </a:r>
            <a:r>
              <a:rPr sz="2800" dirty="0"/>
              <a:t>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Tidak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Variabel</a:t>
            </a:r>
            <a:r>
              <a:rPr sz="2800" dirty="0"/>
              <a:t> </a:t>
            </a:r>
            <a:r>
              <a:rPr sz="2800" dirty="0" err="1"/>
              <a:t>Kategorik</a:t>
            </a:r>
            <a:r>
              <a:rPr sz="2800" dirty="0"/>
              <a:t> (</a:t>
            </a:r>
            <a:r>
              <a:rPr sz="2800" dirty="0" err="1"/>
              <a:t>Lanjutan</a:t>
            </a:r>
            <a:r>
              <a:rPr sz="2800" dirty="0"/>
              <a:t>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1324725" y="3419534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Semakin besar </a:t>
            </a:r>
            <a:r>
              <a:rPr lang="id-ID" b="1" dirty="0"/>
              <a:t>num_major_vessels</a:t>
            </a:r>
            <a:r>
              <a:rPr lang="id-ID" dirty="0"/>
              <a:t> semakin banyak darah mengalir sehingga orang dengan num_major_vessels 0 cenderung terkena sakit jantung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66685" r="246" b="-502"/>
          <a:stretch/>
        </p:blipFill>
        <p:spPr>
          <a:xfrm>
            <a:off x="1324725" y="1127051"/>
            <a:ext cx="6193769" cy="205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70964" y="3419534"/>
            <a:ext cx="366248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/>
              <a:t>Orang dengan thalium stress result (</a:t>
            </a:r>
            <a:r>
              <a:rPr lang="id-ID" b="1" dirty="0"/>
              <a:t>thalassemia</a:t>
            </a:r>
            <a:r>
              <a:rPr lang="id-ID" dirty="0"/>
              <a:t>) bernilai 2 lebih cenderung terkena penyakit jantung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5"/>
          <p:cNvGrpSpPr/>
          <p:nvPr/>
        </p:nvGrpSpPr>
        <p:grpSpPr>
          <a:xfrm>
            <a:off x="5002050" y="1691292"/>
            <a:ext cx="1762951" cy="2503234"/>
            <a:chOff x="3687291" y="1691292"/>
            <a:chExt cx="1762951" cy="2503234"/>
          </a:xfrm>
        </p:grpSpPr>
        <p:sp>
          <p:nvSpPr>
            <p:cNvPr id="1830" name="Google Shape;1830;p65"/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383819" y="2043826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65"/>
          <p:cNvGrpSpPr/>
          <p:nvPr/>
        </p:nvGrpSpPr>
        <p:grpSpPr>
          <a:xfrm>
            <a:off x="2563572" y="1752604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Asisten Dosen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208249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5"/>
          <p:cNvSpPr/>
          <p:nvPr/>
        </p:nvSpPr>
        <p:spPr>
          <a:xfrm rot="10800000">
            <a:off x="4725603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5"/>
          <p:cNvSpPr txBox="1">
            <a:spLocks noGrp="1"/>
          </p:cNvSpPr>
          <p:nvPr>
            <p:ph type="subTitle" idx="1"/>
          </p:nvPr>
        </p:nvSpPr>
        <p:spPr>
          <a:xfrm>
            <a:off x="5003709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Fibia</a:t>
            </a:r>
            <a:r>
              <a:rPr dirty="0"/>
              <a:t> </a:t>
            </a:r>
            <a:r>
              <a:rPr dirty="0" err="1"/>
              <a:t>Sentauri</a:t>
            </a:r>
            <a:r>
              <a:rPr dirty="0"/>
              <a:t> C.</a:t>
            </a:r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2360598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Iman</a:t>
            </a:r>
            <a:r>
              <a:rPr dirty="0"/>
              <a:t> </a:t>
            </a:r>
            <a:r>
              <a:rPr dirty="0" err="1"/>
              <a:t>Rais</a:t>
            </a:r>
            <a:r>
              <a:rPr dirty="0"/>
              <a:t> </a:t>
            </a:r>
            <a:r>
              <a:rPr dirty="0" err="1"/>
              <a:t>Afandy</a:t>
            </a:r>
            <a:endParaRPr dirty="0"/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roup 6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6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70" name="Picture 6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455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201417" y="1781469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Jumlah</a:t>
            </a:r>
            <a:r>
              <a:rPr sz="2800" dirty="0"/>
              <a:t> Orang </a:t>
            </a:r>
            <a:r>
              <a:rPr sz="2800" dirty="0" err="1"/>
              <a:t>dengan</a:t>
            </a:r>
            <a:r>
              <a:rPr sz="2800" dirty="0"/>
              <a:t> </a:t>
            </a:r>
            <a:r>
              <a:rPr sz="2800" dirty="0" err="1"/>
              <a:t>Penyakit</a:t>
            </a:r>
            <a:r>
              <a:rPr sz="2800" dirty="0"/>
              <a:t> </a:t>
            </a:r>
            <a:r>
              <a:rPr sz="2800" dirty="0" err="1"/>
              <a:t>Jantung</a:t>
            </a:r>
            <a:r>
              <a:rPr sz="2800" dirty="0"/>
              <a:t>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Tidak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Variabel</a:t>
            </a:r>
            <a:r>
              <a:rPr sz="2800" dirty="0"/>
              <a:t> </a:t>
            </a:r>
            <a:r>
              <a:rPr sz="2800" dirty="0" err="1"/>
              <a:t>Numerik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1" y="393404"/>
            <a:ext cx="4455370" cy="438011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17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 Klasifikasi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3" name="Google Shape;2036;p67"/>
          <p:cNvGrpSpPr/>
          <p:nvPr/>
        </p:nvGrpSpPr>
        <p:grpSpPr>
          <a:xfrm>
            <a:off x="6267552" y="1151544"/>
            <a:ext cx="1419788" cy="3271599"/>
            <a:chOff x="2471728" y="1630010"/>
            <a:chExt cx="1169475" cy="2997372"/>
          </a:xfrm>
        </p:grpSpPr>
        <p:sp>
          <p:nvSpPr>
            <p:cNvPr id="4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98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61"/>
          <p:cNvSpPr/>
          <p:nvPr/>
        </p:nvSpPr>
        <p:spPr>
          <a:xfrm rot="5400000">
            <a:off x="6068936" y="1836076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1"/>
          <p:cNvSpPr/>
          <p:nvPr/>
        </p:nvSpPr>
        <p:spPr>
          <a:xfrm rot="5400000">
            <a:off x="6068936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61"/>
          <p:cNvSpPr/>
          <p:nvPr/>
        </p:nvSpPr>
        <p:spPr>
          <a:xfrm>
            <a:off x="4980988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15" name="Google Shape;1715;p61"/>
          <p:cNvGrpSpPr/>
          <p:nvPr/>
        </p:nvGrpSpPr>
        <p:grpSpPr>
          <a:xfrm>
            <a:off x="3704529" y="2367212"/>
            <a:ext cx="1764545" cy="1278282"/>
            <a:chOff x="3704529" y="2367212"/>
            <a:chExt cx="1764545" cy="1278282"/>
          </a:xfrm>
        </p:grpSpPr>
        <p:sp>
          <p:nvSpPr>
            <p:cNvPr id="1716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61"/>
          <p:cNvSpPr/>
          <p:nvPr/>
        </p:nvSpPr>
        <p:spPr>
          <a:xfrm rot="10800000" flipH="1">
            <a:off x="4980988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7" name="Google Shape;1737;p61"/>
          <p:cNvSpPr/>
          <p:nvPr/>
        </p:nvSpPr>
        <p:spPr>
          <a:xfrm rot="-5400000" flipH="1">
            <a:off x="2957164" y="183607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-5400000" flipH="1">
            <a:off x="2957164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1"/>
          <p:cNvSpPr/>
          <p:nvPr/>
        </p:nvSpPr>
        <p:spPr>
          <a:xfrm flipH="1">
            <a:off x="3075107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0" name="Google Shape;1740;p61"/>
          <p:cNvSpPr/>
          <p:nvPr/>
        </p:nvSpPr>
        <p:spPr>
          <a:xfrm rot="10800000">
            <a:off x="3075107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6" name="Google Shape;1736;p61"/>
          <p:cNvSpPr/>
          <p:nvPr/>
        </p:nvSpPr>
        <p:spPr>
          <a:xfrm rot="-5400000" flipH="1">
            <a:off x="2385163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Analisis Klasifikasi</a:t>
            </a:r>
            <a:endParaRPr dirty="0"/>
          </a:p>
        </p:txBody>
      </p:sp>
      <p:sp>
        <p:nvSpPr>
          <p:cNvPr id="1742" name="Google Shape;1742;p61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70% Training</a:t>
            </a:r>
            <a:endParaRPr dirty="0"/>
          </a:p>
        </p:txBody>
      </p:sp>
      <p:sp>
        <p:nvSpPr>
          <p:cNvPr id="1747" name="Google Shape;1747;p61"/>
          <p:cNvSpPr txBox="1">
            <a:spLocks noGrp="1"/>
          </p:cNvSpPr>
          <p:nvPr>
            <p:ph type="subTitle" idx="5"/>
          </p:nvPr>
        </p:nvSpPr>
        <p:spPr>
          <a:xfrm>
            <a:off x="2576761" y="3518174"/>
            <a:ext cx="1206000" cy="609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Cross Validation</a:t>
            </a:r>
          </a:p>
        </p:txBody>
      </p:sp>
      <p:sp>
        <p:nvSpPr>
          <p:cNvPr id="1748" name="Google Shape;1748;p61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30% Testing</a:t>
            </a:r>
            <a:endParaRPr dirty="0"/>
          </a:p>
        </p:txBody>
      </p:sp>
      <p:sp>
        <p:nvSpPr>
          <p:cNvPr id="1750" name="Google Shape;1750;p61"/>
          <p:cNvSpPr txBox="1">
            <a:spLocks noGrp="1"/>
          </p:cNvSpPr>
          <p:nvPr>
            <p:ph type="subTitle" idx="9"/>
          </p:nvPr>
        </p:nvSpPr>
        <p:spPr>
          <a:xfrm flipH="1">
            <a:off x="4980824" y="3836931"/>
            <a:ext cx="1659813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Parameter Tunning</a:t>
            </a:r>
            <a:endParaRPr dirty="0"/>
          </a:p>
        </p:txBody>
      </p:sp>
      <p:sp>
        <p:nvSpPr>
          <p:cNvPr id="1751" name="Google Shape;1751;p61"/>
          <p:cNvSpPr txBox="1">
            <a:spLocks noGrp="1"/>
          </p:cNvSpPr>
          <p:nvPr>
            <p:ph type="subTitle" idx="13"/>
          </p:nvPr>
        </p:nvSpPr>
        <p:spPr>
          <a:xfrm flipH="1">
            <a:off x="6518658" y="3683969"/>
            <a:ext cx="1905341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 err="1"/>
              <a:t>Untuk</a:t>
            </a:r>
            <a:r>
              <a:rPr sz="1200" dirty="0"/>
              <a:t> </a:t>
            </a:r>
            <a:r>
              <a:rPr sz="1200" dirty="0" err="1"/>
              <a:t>menemukan</a:t>
            </a:r>
            <a:r>
              <a:rPr sz="1200" dirty="0"/>
              <a:t> parameter yang paling optimum </a:t>
            </a:r>
            <a:r>
              <a:rPr sz="1200" dirty="0" err="1"/>
              <a:t>dalam</a:t>
            </a:r>
            <a:r>
              <a:rPr sz="1200" dirty="0"/>
              <a:t> </a:t>
            </a:r>
            <a:r>
              <a:rPr sz="1200" dirty="0" err="1"/>
              <a:t>suatu</a:t>
            </a:r>
            <a:r>
              <a:rPr sz="1200" dirty="0"/>
              <a:t> </a:t>
            </a:r>
            <a:r>
              <a:rPr sz="1200" dirty="0" err="1"/>
              <a:t>metode</a:t>
            </a:r>
            <a:endParaRPr sz="1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>
          <a:xfrm>
            <a:off x="957569" y="3740798"/>
            <a:ext cx="1879430" cy="636900"/>
          </a:xfrm>
        </p:spPr>
        <p:txBody>
          <a:bodyPr/>
          <a:lstStyle/>
          <a:p>
            <a:r>
              <a:rPr lang="id-ID" sz="1200" dirty="0"/>
              <a:t>Pengambilan training testing dengan cross validation random state = 42</a:t>
            </a:r>
            <a:endParaRPr lang="en-US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5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6" name="Picture 5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3" name="Right Triangle 4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536648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8789" y="2592011"/>
            <a:ext cx="3318903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8790" y="364594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932277" y="1027745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Parameter </a:t>
            </a:r>
            <a:r>
              <a:rPr dirty="0" err="1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539898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/>
              <a:t>C =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</a:t>
            </a:r>
            <a:r>
              <a:rPr lang="x-none" sz="1200" dirty="0"/>
              <a:t>ibandingkan ( 0.1 ; 0,5 ; 1 ; 2 ; 5 ; 10 ; 20)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74066" y="2590507"/>
            <a:ext cx="3432387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Gamma = 0.5</a:t>
            </a:r>
          </a:p>
          <a:p>
            <a:pPr marL="0" indent="0"/>
            <a:r>
              <a:rPr lang="nn-NO" sz="1200" dirty="0"/>
              <a:t>Dibandingkan ( 0.</a:t>
            </a:r>
            <a:r>
              <a:rPr lang="id-ID" sz="1200" dirty="0"/>
              <a:t>00</a:t>
            </a:r>
            <a:r>
              <a:rPr lang="nn-NO" sz="1200" dirty="0"/>
              <a:t>1 ; 0,</a:t>
            </a:r>
            <a:r>
              <a:rPr lang="id-ID" sz="1200" dirty="0"/>
              <a:t>01</a:t>
            </a:r>
            <a:r>
              <a:rPr lang="nn-NO" sz="1200" dirty="0"/>
              <a:t> ; </a:t>
            </a:r>
            <a:r>
              <a:rPr lang="id-ID" sz="1200" dirty="0"/>
              <a:t>0,</a:t>
            </a:r>
            <a:r>
              <a:rPr lang="nn-NO" sz="1200" dirty="0"/>
              <a:t>1 ; </a:t>
            </a:r>
            <a:r>
              <a:rPr lang="id-ID" sz="1200" dirty="0"/>
              <a:t>0,</a:t>
            </a:r>
            <a:r>
              <a:rPr lang="nn-NO" sz="1200" dirty="0"/>
              <a:t>2</a:t>
            </a:r>
            <a:r>
              <a:rPr lang="id-ID" sz="1200" dirty="0"/>
              <a:t>5</a:t>
            </a:r>
            <a:r>
              <a:rPr lang="nn-NO" sz="1200" dirty="0"/>
              <a:t> ; </a:t>
            </a:r>
            <a:r>
              <a:rPr lang="id-ID" sz="1200" dirty="0"/>
              <a:t>0,</a:t>
            </a:r>
            <a:r>
              <a:rPr lang="nn-NO" sz="1200" dirty="0"/>
              <a:t>5 ; </a:t>
            </a:r>
            <a:r>
              <a:rPr lang="id-ID" sz="1200" dirty="0"/>
              <a:t>0,75</a:t>
            </a:r>
            <a:r>
              <a:rPr lang="nn-NO" sz="1200" dirty="0"/>
              <a:t> ; </a:t>
            </a:r>
            <a:r>
              <a:rPr lang="id-ID" sz="1200" dirty="0"/>
              <a:t>1</a:t>
            </a:r>
            <a:r>
              <a:rPr lang="nn-NO" sz="1200" dirty="0"/>
              <a:t>)</a:t>
            </a:r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64899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Kernel = Radial Basis Function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linear, poly, rbf)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>
                <a:solidFill>
                  <a:srgbClr val="4AA276"/>
                </a:solidFill>
                <a:latin typeface="Acme" panose="02000706050000020004" pitchFamily="2" charset="0"/>
              </a:rPr>
              <a:t>Support Vector Machine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5066"/>
              </p:ext>
            </p:extLst>
          </p:nvPr>
        </p:nvGraphicFramePr>
        <p:xfrm>
          <a:off x="5827812" y="1551783"/>
          <a:ext cx="310998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98,05%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Presisi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F1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97,95%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13" y="4632639"/>
            <a:ext cx="4353533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85636" y="3233080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Akurasi</a:t>
            </a:r>
          </a:p>
          <a:p>
            <a:pPr algn="ctr"/>
            <a:r>
              <a:rPr lang="id-ID" dirty="0"/>
              <a:t>98,05% pasien </a:t>
            </a:r>
            <a:r>
              <a:rPr lang="id-ID" i="1" dirty="0"/>
              <a:t>testing </a:t>
            </a:r>
            <a:r>
              <a:rPr lang="id-ID" dirty="0"/>
              <a:t>benar diprediksi apakah terkena penyakit jantung atau tidak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5" name="Right Triangle 6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Testing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65" y="2887328"/>
            <a:ext cx="2961700" cy="204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13" y="3049767"/>
            <a:ext cx="1943325" cy="85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8" name="Right Triangle 1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962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673482"/>
            <a:ext cx="2909654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4245" y="2435168"/>
            <a:ext cx="2914200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4244" y="317926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689198" y="366050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Parameter </a:t>
            </a:r>
            <a:r>
              <a:rPr dirty="0" err="1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676732"/>
            <a:ext cx="2854551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Splitter = Random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</a:t>
            </a:r>
            <a:r>
              <a:rPr lang="x-none" sz="1200" dirty="0"/>
              <a:t>ibandingkan ( best ; random)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69522" y="2433664"/>
            <a:ext cx="3030884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Max Depth = 10</a:t>
            </a:r>
          </a:p>
          <a:p>
            <a:pPr marL="0" indent="0"/>
            <a:r>
              <a:rPr lang="nn-NO" sz="1200" dirty="0"/>
              <a:t>Dibandingkan ( </a:t>
            </a:r>
            <a:r>
              <a:rPr lang="id-ID" sz="1200" dirty="0"/>
              <a:t>1 sampai 20</a:t>
            </a:r>
            <a:r>
              <a:rPr lang="nn-NO" sz="1200" dirty="0"/>
              <a:t>)</a:t>
            </a:r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86484" y="318231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Min Sample Split = 2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( 2, 3, 4)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>
                <a:solidFill>
                  <a:srgbClr val="4AA276"/>
                </a:solidFill>
                <a:latin typeface="Acme" panose="02000706050000020004" pitchFamily="2" charset="0"/>
              </a:rPr>
              <a:t>Decision Tree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13949"/>
              </p:ext>
            </p:extLst>
          </p:nvPr>
        </p:nvGraphicFramePr>
        <p:xfrm>
          <a:off x="5827812" y="1551783"/>
          <a:ext cx="310998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99,03%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Presisi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F1 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98,98%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85636" y="3233080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Akurasi</a:t>
            </a:r>
          </a:p>
          <a:p>
            <a:pPr algn="ctr"/>
            <a:r>
              <a:rPr lang="id-ID" dirty="0"/>
              <a:t>97,99% pasien </a:t>
            </a:r>
            <a:r>
              <a:rPr lang="id-ID" i="1" dirty="0"/>
              <a:t>testing </a:t>
            </a:r>
            <a:r>
              <a:rPr lang="id-ID" dirty="0"/>
              <a:t>benar diprediksi apakah terkena penyakit jantung atau tidak</a:t>
            </a:r>
            <a:endParaRPr lang="en-US" dirty="0"/>
          </a:p>
        </p:txBody>
      </p:sp>
      <p:sp>
        <p:nvSpPr>
          <p:cNvPr id="65" name="Google Shape;1185;p49"/>
          <p:cNvSpPr/>
          <p:nvPr/>
        </p:nvSpPr>
        <p:spPr>
          <a:xfrm>
            <a:off x="2187932" y="848063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20171" y="851313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Criterion = Gini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</a:t>
            </a:r>
            <a:r>
              <a:rPr lang="x-none" sz="1200" dirty="0"/>
              <a:t>ibandingkan ( Gini ; Entropy)</a:t>
            </a:r>
            <a:endParaRPr sz="1200" dirty="0"/>
          </a:p>
        </p:txBody>
      </p:sp>
      <p:sp>
        <p:nvSpPr>
          <p:cNvPr id="68" name="Google Shape;1187;p49"/>
          <p:cNvSpPr/>
          <p:nvPr/>
        </p:nvSpPr>
        <p:spPr>
          <a:xfrm rot="10800000" flipH="1">
            <a:off x="2258790" y="3926325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929375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>
                <a:latin typeface="Pompiere" panose="020B0604020202020204" charset="0"/>
              </a:rPr>
              <a:t>Min Sample Leaf = 1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( 1 sampai 20)</a:t>
            </a:r>
            <a:endParaRPr sz="1200" dirty="0">
              <a:latin typeface="Pompier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57" y="4710331"/>
            <a:ext cx="4505954" cy="24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0" name="Group 6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1" name="Right Triangle 7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2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Dicision</a:t>
            </a:r>
            <a:r>
              <a:rPr dirty="0"/>
              <a:t> Tree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229"/>
            <a:ext cx="9144000" cy="2301042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7" name="Right Triangle 76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82" name="Picture 8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Dicision</a:t>
            </a:r>
            <a:r>
              <a:rPr dirty="0"/>
              <a:t> Tree (Zoom)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0"/>
          <a:stretch/>
        </p:blipFill>
        <p:spPr>
          <a:xfrm>
            <a:off x="549171" y="1035639"/>
            <a:ext cx="8308390" cy="397101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" name="Right Triangle 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" name="Picture 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2060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4"/>
          <p:cNvSpPr txBox="1">
            <a:spLocks noGrp="1"/>
          </p:cNvSpPr>
          <p:nvPr>
            <p:ph type="title"/>
          </p:nvPr>
        </p:nvSpPr>
        <p:spPr>
          <a:xfrm>
            <a:off x="697081" y="23131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Dicision</a:t>
            </a:r>
            <a:r>
              <a:rPr dirty="0"/>
              <a:t> Tree (Zoom)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5"/>
          <a:stretch/>
        </p:blipFill>
        <p:spPr>
          <a:xfrm>
            <a:off x="561860" y="1046653"/>
            <a:ext cx="8388973" cy="393745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" name="Right Triangle 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" name="Picture 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9850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Testing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38" y="2950043"/>
            <a:ext cx="3181350" cy="219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>
                <a:solidFill>
                  <a:srgbClr val="4AA276"/>
                </a:solidFill>
                <a:latin typeface="Acme" panose="02000706050000020004" pitchFamily="2" charset="0"/>
              </a:rPr>
              <a:t>Decision Tree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39" y="3049767"/>
            <a:ext cx="1683463" cy="755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oup 1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8" name="Right Triangle 1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333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422676" y="3419382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Pendahuluan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4425508" y="2420803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0" name="Group 39"/>
          <p:cNvGrpSpPr/>
          <p:nvPr/>
        </p:nvGrpSpPr>
        <p:grpSpPr>
          <a:xfrm>
            <a:off x="7601164" y="52020"/>
            <a:ext cx="1371386" cy="468517"/>
            <a:chOff x="497770" y="184519"/>
            <a:chExt cx="1508546" cy="501600"/>
          </a:xfrm>
        </p:grpSpPr>
        <p:sp>
          <p:nvSpPr>
            <p:cNvPr id="4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3" name="Picture 4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" name="Right Triangle 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>
                <a:solidFill>
                  <a:srgbClr val="4AA276"/>
                </a:solidFill>
                <a:latin typeface="Acme" panose="02000706050000020004" pitchFamily="2" charset="0"/>
              </a:rPr>
              <a:t>Naive  Bayes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07987"/>
              </p:ext>
            </p:extLst>
          </p:nvPr>
        </p:nvGraphicFramePr>
        <p:xfrm>
          <a:off x="3596676" y="1491920"/>
          <a:ext cx="3109986" cy="609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662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222271963"/>
                    </a:ext>
                  </a:extLst>
                </a:gridCol>
                <a:gridCol w="1036662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Training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Akurasi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82,15%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77,92%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</a:tbl>
          </a:graphicData>
        </a:graphic>
      </p:graphicFrame>
      <p:sp>
        <p:nvSpPr>
          <p:cNvPr id="66" name="Google Shape;1188;p49"/>
          <p:cNvSpPr txBox="1">
            <a:spLocks/>
          </p:cNvSpPr>
          <p:nvPr/>
        </p:nvSpPr>
        <p:spPr>
          <a:xfrm>
            <a:off x="3390474" y="1031552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49542" y="2511003"/>
            <a:ext cx="260425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/>
              <a:t>Akurasi</a:t>
            </a:r>
          </a:p>
          <a:p>
            <a:pPr algn="ctr"/>
            <a:r>
              <a:rPr lang="id-ID" dirty="0"/>
              <a:t>77,92% pasien </a:t>
            </a:r>
            <a:r>
              <a:rPr lang="id-ID" i="1" dirty="0"/>
              <a:t>testing </a:t>
            </a:r>
            <a:r>
              <a:rPr lang="id-ID" dirty="0"/>
              <a:t>benar diprediksi apakah terkena penyakit jantung atau tidak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4" name="Right Triangle 7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405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791238" y="1324650"/>
            <a:ext cx="2352900" cy="10071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5999863" y="1324550"/>
            <a:ext cx="2352900" cy="10023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7079696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0"/>
          <p:cNvCxnSpPr/>
          <p:nvPr/>
        </p:nvCxnSpPr>
        <p:spPr>
          <a:xfrm>
            <a:off x="7186946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0"/>
          <p:cNvSpPr/>
          <p:nvPr/>
        </p:nvSpPr>
        <p:spPr>
          <a:xfrm>
            <a:off x="1871071" y="270599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1978321" y="232694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Confusion Matrix</a:t>
            </a:r>
            <a:endParaRPr dirty="0"/>
          </a:p>
        </p:txBody>
      </p:sp>
      <p:sp>
        <p:nvSpPr>
          <p:cNvPr id="584" name="Google Shape;584;p40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Training</a:t>
            </a:r>
            <a:endParaRPr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Testing</a:t>
            </a:r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6" name="Picture 1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7" y="2950043"/>
            <a:ext cx="3034307" cy="209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31" y="2920496"/>
            <a:ext cx="3190029" cy="2199441"/>
          </a:xfrm>
          <a:prstGeom prst="rect">
            <a:avLst/>
          </a:prstGeom>
        </p:spPr>
      </p:pic>
      <p:sp>
        <p:nvSpPr>
          <p:cNvPr id="21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>
                <a:solidFill>
                  <a:srgbClr val="4AA276"/>
                </a:solidFill>
                <a:latin typeface="Acme" panose="02000706050000020004" pitchFamily="2" charset="0"/>
              </a:rPr>
              <a:t>Naive  Bayes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3" name="Right Triangle 2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299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Metode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 </a:t>
            </a:r>
            <a:r>
              <a:rPr dirty="0" err="1"/>
              <a:t>Terbaik</a:t>
            </a:r>
            <a:endParaRPr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2291"/>
              </p:ext>
            </p:extLst>
          </p:nvPr>
        </p:nvGraphicFramePr>
        <p:xfrm>
          <a:off x="2685210" y="1482028"/>
          <a:ext cx="4013046" cy="121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0515">
                  <a:extLst>
                    <a:ext uri="{9D8B030D-6E8A-4147-A177-3AD203B41FA5}">
                      <a16:colId xmlns:a16="http://schemas.microsoft.com/office/drawing/2014/main" val="465113370"/>
                    </a:ext>
                  </a:extLst>
                </a:gridCol>
                <a:gridCol w="1652531">
                  <a:extLst>
                    <a:ext uri="{9D8B030D-6E8A-4147-A177-3AD203B41FA5}">
                      <a16:colId xmlns:a16="http://schemas.microsoft.com/office/drawing/2014/main" val="1219585488"/>
                    </a:ext>
                  </a:extLst>
                </a:gridCol>
              </a:tblGrid>
              <a:tr h="271686">
                <a:tc>
                  <a:txBody>
                    <a:bodyPr/>
                    <a:lstStyle/>
                    <a:p>
                      <a:r>
                        <a:rPr lang="id-ID" dirty="0"/>
                        <a:t>Metode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i="1" dirty="0"/>
                        <a:t>Akurasi Testing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4011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/>
                        <a:t>Support</a:t>
                      </a:r>
                      <a:r>
                        <a:rPr lang="id-ID" b="0" baseline="0" dirty="0"/>
                        <a:t> Vector Machine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98,05%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0880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/>
                        <a:t>Decision</a:t>
                      </a:r>
                      <a:r>
                        <a:rPr lang="id-ID" b="0" baseline="0" dirty="0"/>
                        <a:t>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99,03%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83458"/>
                  </a:ext>
                </a:extLst>
              </a:tr>
              <a:tr h="271686">
                <a:tc>
                  <a:txBody>
                    <a:bodyPr/>
                    <a:lstStyle/>
                    <a:p>
                      <a:r>
                        <a:rPr lang="id-ID" b="0" dirty="0"/>
                        <a:t>Naive</a:t>
                      </a:r>
                      <a:r>
                        <a:rPr lang="id-ID" b="0" baseline="0" dirty="0"/>
                        <a:t> Bayes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dirty="0"/>
                        <a:t>77,92%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1076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83856" y="2095145"/>
            <a:ext cx="914400" cy="2968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698256" y="2243580"/>
            <a:ext cx="40762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02251" y="2089691"/>
            <a:ext cx="143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4AA276"/>
                </a:solidFill>
                <a:latin typeface="Pompiere" panose="020B0604020202020204" charset="0"/>
              </a:rPr>
              <a:t>Metode Terbaik</a:t>
            </a:r>
            <a:endParaRPr lang="en-US" b="1" dirty="0">
              <a:solidFill>
                <a:srgbClr val="4AA276"/>
              </a:solidFill>
              <a:latin typeface="Pompiere" panose="020B0604020202020204" charset="0"/>
            </a:endParaRPr>
          </a:p>
        </p:txBody>
      </p:sp>
      <p:grpSp>
        <p:nvGrpSpPr>
          <p:cNvPr id="51" name="Google Shape;1798;p64"/>
          <p:cNvGrpSpPr/>
          <p:nvPr/>
        </p:nvGrpSpPr>
        <p:grpSpPr>
          <a:xfrm>
            <a:off x="-306885" y="429249"/>
            <a:ext cx="2588100" cy="5238775"/>
            <a:chOff x="2507125" y="238100"/>
            <a:chExt cx="2588100" cy="5238775"/>
          </a:xfrm>
        </p:grpSpPr>
        <p:sp>
          <p:nvSpPr>
            <p:cNvPr id="52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7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81" name="Picture 8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4" name="Right Triangle 8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0" name="Google Shape;1780;p63"/>
          <p:cNvGrpSpPr/>
          <p:nvPr/>
        </p:nvGrpSpPr>
        <p:grpSpPr>
          <a:xfrm>
            <a:off x="2772125" y="289957"/>
            <a:ext cx="3893582" cy="4990859"/>
            <a:chOff x="2772125" y="289957"/>
            <a:chExt cx="3893582" cy="4990859"/>
          </a:xfrm>
        </p:grpSpPr>
        <p:grpSp>
          <p:nvGrpSpPr>
            <p:cNvPr id="1781" name="Google Shape;1781;p63"/>
            <p:cNvGrpSpPr/>
            <p:nvPr/>
          </p:nvGrpSpPr>
          <p:grpSpPr>
            <a:xfrm>
              <a:off x="2772125" y="289957"/>
              <a:ext cx="3489773" cy="4321192"/>
              <a:chOff x="2772125" y="289957"/>
              <a:chExt cx="3489773" cy="4321192"/>
            </a:xfrm>
          </p:grpSpPr>
          <p:grpSp>
            <p:nvGrpSpPr>
              <p:cNvPr id="1782" name="Google Shape;1782;p63"/>
              <p:cNvGrpSpPr/>
              <p:nvPr/>
            </p:nvGrpSpPr>
            <p:grpSpPr>
              <a:xfrm>
                <a:off x="2772125" y="664600"/>
                <a:ext cx="3489773" cy="3946549"/>
                <a:chOff x="2772125" y="664600"/>
                <a:chExt cx="3489773" cy="3946549"/>
              </a:xfrm>
            </p:grpSpPr>
            <p:sp>
              <p:nvSpPr>
                <p:cNvPr id="1783" name="Google Shape;1783;p63"/>
                <p:cNvSpPr/>
                <p:nvPr/>
              </p:nvSpPr>
              <p:spPr>
                <a:xfrm>
                  <a:off x="2772125" y="664600"/>
                  <a:ext cx="3489773" cy="394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16" h="180827" extrusionOk="0">
                      <a:moveTo>
                        <a:pt x="1790" y="0"/>
                      </a:moveTo>
                      <a:cubicBezTo>
                        <a:pt x="778" y="0"/>
                        <a:pt x="0" y="856"/>
                        <a:pt x="0" y="1868"/>
                      </a:cubicBezTo>
                      <a:lnTo>
                        <a:pt x="0" y="179036"/>
                      </a:lnTo>
                      <a:cubicBezTo>
                        <a:pt x="0" y="180048"/>
                        <a:pt x="778" y="180826"/>
                        <a:pt x="1790" y="180826"/>
                      </a:cubicBezTo>
                      <a:lnTo>
                        <a:pt x="139025" y="180826"/>
                      </a:lnTo>
                      <a:cubicBezTo>
                        <a:pt x="140037" y="180826"/>
                        <a:pt x="140816" y="180048"/>
                        <a:pt x="140816" y="179036"/>
                      </a:cubicBezTo>
                      <a:lnTo>
                        <a:pt x="140816" y="1868"/>
                      </a:lnTo>
                      <a:cubicBezTo>
                        <a:pt x="140816" y="856"/>
                        <a:pt x="140037" y="0"/>
                        <a:pt x="1390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63"/>
                <p:cNvSpPr/>
                <p:nvPr/>
              </p:nvSpPr>
              <p:spPr>
                <a:xfrm>
                  <a:off x="3042180" y="914319"/>
                  <a:ext cx="2949638" cy="3448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21" h="158020" extrusionOk="0">
                      <a:moveTo>
                        <a:pt x="1" y="1"/>
                      </a:moveTo>
                      <a:lnTo>
                        <a:pt x="1" y="158020"/>
                      </a:lnTo>
                      <a:lnTo>
                        <a:pt x="119021" y="158020"/>
                      </a:lnTo>
                      <a:lnTo>
                        <a:pt x="1190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5" name="Google Shape;1785;p63"/>
              <p:cNvSpPr/>
              <p:nvPr/>
            </p:nvSpPr>
            <p:spPr>
              <a:xfrm>
                <a:off x="3746327" y="289957"/>
                <a:ext cx="1541372" cy="488067"/>
              </a:xfrm>
              <a:custGeom>
                <a:avLst/>
                <a:gdLst/>
                <a:ahLst/>
                <a:cxnLst/>
                <a:rect l="l" t="t" r="r" b="b"/>
                <a:pathLst>
                  <a:path w="62196" h="19694" extrusionOk="0">
                    <a:moveTo>
                      <a:pt x="31115" y="3929"/>
                    </a:moveTo>
                    <a:cubicBezTo>
                      <a:pt x="33197" y="3929"/>
                      <a:pt x="35185" y="5547"/>
                      <a:pt x="35185" y="8018"/>
                    </a:cubicBezTo>
                    <a:cubicBezTo>
                      <a:pt x="35185" y="10275"/>
                      <a:pt x="33394" y="12143"/>
                      <a:pt x="31137" y="12143"/>
                    </a:cubicBezTo>
                    <a:cubicBezTo>
                      <a:pt x="27478" y="12143"/>
                      <a:pt x="25610" y="7706"/>
                      <a:pt x="28257" y="5138"/>
                    </a:cubicBezTo>
                    <a:cubicBezTo>
                      <a:pt x="29091" y="4303"/>
                      <a:pt x="30114" y="3929"/>
                      <a:pt x="31115" y="3929"/>
                    </a:cubicBezTo>
                    <a:close/>
                    <a:moveTo>
                      <a:pt x="31137" y="0"/>
                    </a:moveTo>
                    <a:cubicBezTo>
                      <a:pt x="26544" y="0"/>
                      <a:pt x="22808" y="3736"/>
                      <a:pt x="22808" y="8329"/>
                    </a:cubicBezTo>
                    <a:cubicBezTo>
                      <a:pt x="22808" y="8796"/>
                      <a:pt x="22808" y="9185"/>
                      <a:pt x="22886" y="9652"/>
                    </a:cubicBezTo>
                    <a:lnTo>
                      <a:pt x="1557" y="9652"/>
                    </a:lnTo>
                    <a:cubicBezTo>
                      <a:pt x="701" y="9652"/>
                      <a:pt x="0" y="10353"/>
                      <a:pt x="0" y="11209"/>
                    </a:cubicBezTo>
                    <a:lnTo>
                      <a:pt x="0" y="18059"/>
                    </a:lnTo>
                    <a:cubicBezTo>
                      <a:pt x="0" y="18916"/>
                      <a:pt x="701" y="19616"/>
                      <a:pt x="1557" y="19694"/>
                    </a:cubicBezTo>
                    <a:lnTo>
                      <a:pt x="60639" y="19694"/>
                    </a:lnTo>
                    <a:cubicBezTo>
                      <a:pt x="61495" y="19616"/>
                      <a:pt x="62196" y="18916"/>
                      <a:pt x="62196" y="18059"/>
                    </a:cubicBezTo>
                    <a:lnTo>
                      <a:pt x="62196" y="11209"/>
                    </a:lnTo>
                    <a:cubicBezTo>
                      <a:pt x="62196" y="10353"/>
                      <a:pt x="61495" y="9652"/>
                      <a:pt x="60639" y="9652"/>
                    </a:cubicBezTo>
                    <a:lnTo>
                      <a:pt x="39310" y="9652"/>
                    </a:lnTo>
                    <a:cubicBezTo>
                      <a:pt x="39388" y="9185"/>
                      <a:pt x="39388" y="8796"/>
                      <a:pt x="39466" y="8329"/>
                    </a:cubicBezTo>
                    <a:cubicBezTo>
                      <a:pt x="39466" y="3736"/>
                      <a:pt x="35729" y="0"/>
                      <a:pt x="311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63"/>
            <p:cNvGrpSpPr/>
            <p:nvPr/>
          </p:nvGrpSpPr>
          <p:grpSpPr>
            <a:xfrm>
              <a:off x="4612307" y="3076644"/>
              <a:ext cx="2053401" cy="2204172"/>
              <a:chOff x="4612307" y="3076644"/>
              <a:chExt cx="2053401" cy="2204172"/>
            </a:xfrm>
          </p:grpSpPr>
          <p:sp>
            <p:nvSpPr>
              <p:cNvPr id="1787" name="Google Shape;1787;p63"/>
              <p:cNvSpPr/>
              <p:nvPr/>
            </p:nvSpPr>
            <p:spPr>
              <a:xfrm rot="1751529">
                <a:off x="5034588" y="3186841"/>
                <a:ext cx="968457" cy="1983779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80047" extrusionOk="0">
                    <a:moveTo>
                      <a:pt x="33799" y="1"/>
                    </a:moveTo>
                    <a:cubicBezTo>
                      <a:pt x="33120" y="1"/>
                      <a:pt x="32467" y="383"/>
                      <a:pt x="32227" y="1041"/>
                    </a:cubicBezTo>
                    <a:lnTo>
                      <a:pt x="312" y="76314"/>
                    </a:lnTo>
                    <a:cubicBezTo>
                      <a:pt x="1" y="77093"/>
                      <a:pt x="390" y="78105"/>
                      <a:pt x="1246" y="78494"/>
                    </a:cubicBezTo>
                    <a:lnTo>
                      <a:pt x="4671" y="79895"/>
                    </a:lnTo>
                    <a:cubicBezTo>
                      <a:pt x="4897" y="79998"/>
                      <a:pt x="5129" y="80046"/>
                      <a:pt x="5354" y="80046"/>
                    </a:cubicBezTo>
                    <a:cubicBezTo>
                      <a:pt x="5983" y="80046"/>
                      <a:pt x="6564" y="79669"/>
                      <a:pt x="6851" y="79039"/>
                    </a:cubicBezTo>
                    <a:lnTo>
                      <a:pt x="38688" y="3766"/>
                    </a:lnTo>
                    <a:cubicBezTo>
                      <a:pt x="39077" y="2910"/>
                      <a:pt x="38688" y="1976"/>
                      <a:pt x="37832" y="1586"/>
                    </a:cubicBezTo>
                    <a:lnTo>
                      <a:pt x="34407" y="107"/>
                    </a:lnTo>
                    <a:cubicBezTo>
                      <a:pt x="34209" y="35"/>
                      <a:pt x="34003" y="1"/>
                      <a:pt x="337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3"/>
              <p:cNvSpPr/>
              <p:nvPr/>
            </p:nvSpPr>
            <p:spPr>
              <a:xfrm rot="1751529">
                <a:off x="6020815" y="3222050"/>
                <a:ext cx="490028" cy="762637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0773" extrusionOk="0">
                    <a:moveTo>
                      <a:pt x="12539" y="1"/>
                    </a:moveTo>
                    <a:cubicBezTo>
                      <a:pt x="11892" y="1"/>
                      <a:pt x="11284" y="378"/>
                      <a:pt x="11054" y="1008"/>
                    </a:cubicBezTo>
                    <a:lnTo>
                      <a:pt x="390" y="26229"/>
                    </a:lnTo>
                    <a:cubicBezTo>
                      <a:pt x="1" y="27085"/>
                      <a:pt x="390" y="28019"/>
                      <a:pt x="1246" y="28408"/>
                    </a:cubicBezTo>
                    <a:lnTo>
                      <a:pt x="6617" y="30666"/>
                    </a:lnTo>
                    <a:cubicBezTo>
                      <a:pt x="6797" y="30738"/>
                      <a:pt x="6990" y="30772"/>
                      <a:pt x="7183" y="30772"/>
                    </a:cubicBezTo>
                    <a:cubicBezTo>
                      <a:pt x="7826" y="30772"/>
                      <a:pt x="8480" y="30390"/>
                      <a:pt x="8719" y="29732"/>
                    </a:cubicBezTo>
                    <a:lnTo>
                      <a:pt x="19383" y="4589"/>
                    </a:lnTo>
                    <a:cubicBezTo>
                      <a:pt x="19773" y="3732"/>
                      <a:pt x="19383" y="2721"/>
                      <a:pt x="18527" y="2409"/>
                    </a:cubicBezTo>
                    <a:lnTo>
                      <a:pt x="13234" y="152"/>
                    </a:lnTo>
                    <a:cubicBezTo>
                      <a:pt x="13008" y="49"/>
                      <a:pt x="12771" y="1"/>
                      <a:pt x="125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63"/>
            <p:cNvSpPr/>
            <p:nvPr/>
          </p:nvSpPr>
          <p:spPr>
            <a:xfrm>
              <a:off x="5050407" y="1130631"/>
              <a:ext cx="478426" cy="478426"/>
            </a:xfrm>
            <a:custGeom>
              <a:avLst/>
              <a:gdLst/>
              <a:ahLst/>
              <a:cxnLst/>
              <a:rect l="l" t="t" r="r" b="b"/>
              <a:pathLst>
                <a:path w="19305" h="19305" extrusionOk="0">
                  <a:moveTo>
                    <a:pt x="7551" y="0"/>
                  </a:moveTo>
                  <a:cubicBezTo>
                    <a:pt x="7084" y="0"/>
                    <a:pt x="6694" y="311"/>
                    <a:pt x="6694" y="778"/>
                  </a:cubicBezTo>
                  <a:lnTo>
                    <a:pt x="6694" y="6694"/>
                  </a:lnTo>
                  <a:lnTo>
                    <a:pt x="778" y="6694"/>
                  </a:lnTo>
                  <a:cubicBezTo>
                    <a:pt x="389" y="6694"/>
                    <a:pt x="0" y="7084"/>
                    <a:pt x="0" y="7551"/>
                  </a:cubicBezTo>
                  <a:lnTo>
                    <a:pt x="0" y="11754"/>
                  </a:lnTo>
                  <a:cubicBezTo>
                    <a:pt x="0" y="12221"/>
                    <a:pt x="389" y="12533"/>
                    <a:pt x="778" y="12533"/>
                  </a:cubicBezTo>
                  <a:lnTo>
                    <a:pt x="6694" y="12533"/>
                  </a:lnTo>
                  <a:lnTo>
                    <a:pt x="6694" y="18449"/>
                  </a:lnTo>
                  <a:cubicBezTo>
                    <a:pt x="6694" y="18916"/>
                    <a:pt x="7084" y="19305"/>
                    <a:pt x="7551" y="19305"/>
                  </a:cubicBezTo>
                  <a:lnTo>
                    <a:pt x="11754" y="19305"/>
                  </a:lnTo>
                  <a:cubicBezTo>
                    <a:pt x="12221" y="19305"/>
                    <a:pt x="12533" y="18916"/>
                    <a:pt x="12533" y="18449"/>
                  </a:cubicBezTo>
                  <a:lnTo>
                    <a:pt x="12533" y="12533"/>
                  </a:lnTo>
                  <a:lnTo>
                    <a:pt x="18449" y="12533"/>
                  </a:lnTo>
                  <a:cubicBezTo>
                    <a:pt x="18916" y="12533"/>
                    <a:pt x="19305" y="12221"/>
                    <a:pt x="19305" y="11754"/>
                  </a:cubicBezTo>
                  <a:lnTo>
                    <a:pt x="19305" y="7551"/>
                  </a:lnTo>
                  <a:cubicBezTo>
                    <a:pt x="19305" y="7084"/>
                    <a:pt x="18916" y="6694"/>
                    <a:pt x="18449" y="6694"/>
                  </a:cubicBezTo>
                  <a:lnTo>
                    <a:pt x="12610" y="6694"/>
                  </a:lnTo>
                  <a:lnTo>
                    <a:pt x="12610" y="778"/>
                  </a:lnTo>
                  <a:cubicBezTo>
                    <a:pt x="12533" y="389"/>
                    <a:pt x="12221" y="0"/>
                    <a:pt x="1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92200" y="1490958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1791" name="Google Shape;1791;p63"/>
          <p:cNvSpPr txBox="1">
            <a:spLocks noGrp="1"/>
          </p:cNvSpPr>
          <p:nvPr>
            <p:ph type="subTitle" idx="1"/>
          </p:nvPr>
        </p:nvSpPr>
        <p:spPr>
          <a:xfrm>
            <a:off x="3192200" y="2295108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/>
              <a:t>Jumlah</a:t>
            </a:r>
            <a:r>
              <a:rPr dirty="0"/>
              <a:t> </a:t>
            </a:r>
            <a:r>
              <a:rPr dirty="0" err="1"/>
              <a:t>pasien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target (</a:t>
            </a:r>
            <a:r>
              <a:rPr dirty="0" err="1"/>
              <a:t>kelas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) </a:t>
            </a:r>
            <a:r>
              <a:rPr dirty="0" err="1"/>
              <a:t>menderita</a:t>
            </a:r>
            <a:r>
              <a:rPr dirty="0"/>
              <a:t> </a:t>
            </a:r>
            <a:r>
              <a:rPr dirty="0" err="1"/>
              <a:t>penyakit</a:t>
            </a:r>
            <a:r>
              <a:rPr dirty="0"/>
              <a:t> </a:t>
            </a:r>
            <a:r>
              <a:rPr dirty="0" err="1"/>
              <a:t>jantung</a:t>
            </a:r>
            <a:r>
              <a:rPr dirty="0"/>
              <a:t> </a:t>
            </a:r>
            <a:r>
              <a:rPr dirty="0" err="1"/>
              <a:t>dan</a:t>
            </a:r>
            <a:r>
              <a:rPr dirty="0"/>
              <a:t>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jauh</a:t>
            </a:r>
            <a:r>
              <a:rPr dirty="0"/>
              <a:t> </a:t>
            </a:r>
            <a:r>
              <a:rPr dirty="0" err="1"/>
              <a:t>berbeda</a:t>
            </a:r>
            <a:r>
              <a:rPr dirty="0"/>
              <a:t>. </a:t>
            </a:r>
            <a:r>
              <a:rPr dirty="0" err="1"/>
              <a:t>Sehingga</a:t>
            </a:r>
            <a:r>
              <a:rPr dirty="0"/>
              <a:t>, </a:t>
            </a:r>
            <a:r>
              <a:rPr dirty="0" err="1"/>
              <a:t>ukuran</a:t>
            </a:r>
            <a:r>
              <a:rPr dirty="0"/>
              <a:t> </a:t>
            </a:r>
            <a:r>
              <a:rPr dirty="0" err="1"/>
              <a:t>kebaikan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 </a:t>
            </a:r>
            <a:r>
              <a:rPr dirty="0" err="1"/>
              <a:t>cukup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dasar</a:t>
            </a:r>
            <a:r>
              <a:rPr dirty="0"/>
              <a:t> </a:t>
            </a:r>
            <a:r>
              <a:rPr dirty="0" err="1"/>
              <a:t>pemilihan</a:t>
            </a:r>
            <a:r>
              <a:rPr dirty="0"/>
              <a:t> </a:t>
            </a:r>
            <a:r>
              <a:rPr dirty="0" err="1"/>
              <a:t>metode</a:t>
            </a:r>
            <a:r>
              <a:rPr dirty="0"/>
              <a:t> </a:t>
            </a:r>
            <a:r>
              <a:rPr dirty="0" err="1"/>
              <a:t>terbaik</a:t>
            </a:r>
            <a:r>
              <a:rPr dirty="0"/>
              <a:t>. </a:t>
            </a:r>
            <a:r>
              <a:rPr dirty="0" err="1"/>
              <a:t>Metode</a:t>
            </a:r>
            <a:r>
              <a:rPr dirty="0"/>
              <a:t> </a:t>
            </a:r>
            <a:r>
              <a:rPr dirty="0" err="1"/>
              <a:t>terbaik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 </a:t>
            </a:r>
            <a:r>
              <a:rPr dirty="0" err="1"/>
              <a:t>pada</a:t>
            </a:r>
            <a:r>
              <a:rPr dirty="0"/>
              <a:t> data </a:t>
            </a:r>
            <a:r>
              <a:rPr dirty="0" err="1"/>
              <a:t>penyakit</a:t>
            </a:r>
            <a:r>
              <a:rPr dirty="0"/>
              <a:t> </a:t>
            </a:r>
            <a:r>
              <a:rPr dirty="0" err="1"/>
              <a:t>jantung</a:t>
            </a:r>
            <a:r>
              <a:rPr dirty="0"/>
              <a:t> </a:t>
            </a:r>
            <a:r>
              <a:rPr dirty="0" err="1"/>
              <a:t>adalah</a:t>
            </a:r>
            <a:r>
              <a:rPr dirty="0"/>
              <a:t> decision tree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 99,03%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7" name="Picture 1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0" name="Right Triangle 1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5545952" y="1887125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id-ID" dirty="0"/>
              <a:t>! :)</a:t>
            </a:r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6" name="Right Triangle 8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1" name="Picture 9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Pendahuluan</a:t>
            </a:r>
            <a:endParaRPr dirty="0"/>
          </a:p>
        </p:txBody>
      </p:sp>
      <p:grpSp>
        <p:nvGrpSpPr>
          <p:cNvPr id="27" name="Group 26"/>
          <p:cNvGrpSpPr/>
          <p:nvPr/>
        </p:nvGrpSpPr>
        <p:grpSpPr>
          <a:xfrm>
            <a:off x="420742" y="1541056"/>
            <a:ext cx="1631837" cy="1761802"/>
            <a:chOff x="905623" y="2078266"/>
            <a:chExt cx="2298160" cy="2481802"/>
          </a:xfrm>
        </p:grpSpPr>
        <p:grpSp>
          <p:nvGrpSpPr>
            <p:cNvPr id="26" name="Group 25"/>
            <p:cNvGrpSpPr/>
            <p:nvPr/>
          </p:nvGrpSpPr>
          <p:grpSpPr>
            <a:xfrm>
              <a:off x="905623" y="2078266"/>
              <a:ext cx="2298160" cy="2481802"/>
              <a:chOff x="905623" y="2078266"/>
              <a:chExt cx="2298160" cy="2481802"/>
            </a:xfrm>
          </p:grpSpPr>
          <p:pic>
            <p:nvPicPr>
              <p:cNvPr id="73" name="Picture Placeholder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2" r="10042"/>
              <a:stretch>
                <a:fillRect/>
              </a:stretch>
            </p:blipFill>
            <p:spPr>
              <a:xfrm>
                <a:off x="905623" y="2078266"/>
                <a:ext cx="2298160" cy="2088000"/>
              </a:xfrm>
              <a:prstGeom prst="rect">
                <a:avLst/>
              </a:prstGeom>
            </p:spPr>
          </p:pic>
          <p:sp>
            <p:nvSpPr>
              <p:cNvPr id="81" name="Rectangle 80"/>
              <p:cNvSpPr/>
              <p:nvPr/>
            </p:nvSpPr>
            <p:spPr>
              <a:xfrm>
                <a:off x="905623" y="4156521"/>
                <a:ext cx="2298160" cy="108000"/>
              </a:xfrm>
              <a:prstGeom prst="rect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694703" y="3840068"/>
                <a:ext cx="720000" cy="720000"/>
              </a:xfrm>
              <a:prstGeom prst="ellipse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4" name="Freeform 99">
              <a:extLst>
                <a:ext uri="{FF2B5EF4-FFF2-40B4-BE49-F238E27FC236}">
                  <a16:creationId xmlns:a16="http://schemas.microsoft.com/office/drawing/2014/main" id="{879A8744-9651-4DA1-98F9-1DF689ACF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1575" y="4007052"/>
              <a:ext cx="326255" cy="408223"/>
            </a:xfrm>
            <a:custGeom>
              <a:avLst/>
              <a:gdLst/>
              <a:ahLst/>
              <a:cxnLst/>
              <a:rect l="l" t="t" r="r" b="b"/>
              <a:pathLst>
                <a:path w="2427821" h="3249943">
                  <a:moveTo>
                    <a:pt x="1783445" y="477276"/>
                  </a:moveTo>
                  <a:cubicBezTo>
                    <a:pt x="1867295" y="479049"/>
                    <a:pt x="1940306" y="495815"/>
                    <a:pt x="1995323" y="528655"/>
                  </a:cubicBezTo>
                  <a:cubicBezTo>
                    <a:pt x="2375187" y="892595"/>
                    <a:pt x="1478983" y="963108"/>
                    <a:pt x="1620010" y="1047270"/>
                  </a:cubicBezTo>
                  <a:cubicBezTo>
                    <a:pt x="1920260" y="1267909"/>
                    <a:pt x="2179568" y="1563610"/>
                    <a:pt x="2275102" y="1879783"/>
                  </a:cubicBezTo>
                  <a:cubicBezTo>
                    <a:pt x="2386559" y="2264195"/>
                    <a:pt x="2620845" y="2969329"/>
                    <a:pt x="2118153" y="3196792"/>
                  </a:cubicBezTo>
                  <a:cubicBezTo>
                    <a:pt x="862559" y="3474297"/>
                    <a:pt x="146052" y="2612212"/>
                    <a:pt x="9574" y="1838839"/>
                  </a:cubicBezTo>
                  <a:cubicBezTo>
                    <a:pt x="-38192" y="1613652"/>
                    <a:pt x="98284" y="1313401"/>
                    <a:pt x="296177" y="1170100"/>
                  </a:cubicBezTo>
                  <a:cubicBezTo>
                    <a:pt x="391711" y="1081390"/>
                    <a:pt x="330296" y="876673"/>
                    <a:pt x="323472" y="671956"/>
                  </a:cubicBezTo>
                  <a:cubicBezTo>
                    <a:pt x="296177" y="474063"/>
                    <a:pt x="760199" y="351234"/>
                    <a:pt x="664666" y="1211043"/>
                  </a:cubicBezTo>
                  <a:cubicBezTo>
                    <a:pt x="853176" y="743465"/>
                    <a:pt x="1420091" y="469595"/>
                    <a:pt x="1783445" y="477276"/>
                  </a:cubicBezTo>
                  <a:close/>
                  <a:moveTo>
                    <a:pt x="1024970" y="33"/>
                  </a:moveTo>
                  <a:cubicBezTo>
                    <a:pt x="1115949" y="3590"/>
                    <a:pt x="1140206" y="286408"/>
                    <a:pt x="1176458" y="269348"/>
                  </a:cubicBezTo>
                  <a:cubicBezTo>
                    <a:pt x="1251521" y="278446"/>
                    <a:pt x="1265168" y="21414"/>
                    <a:pt x="1401646" y="44160"/>
                  </a:cubicBezTo>
                  <a:cubicBezTo>
                    <a:pt x="1469884" y="71456"/>
                    <a:pt x="1374351" y="221581"/>
                    <a:pt x="1360703" y="310292"/>
                  </a:cubicBezTo>
                  <a:lnTo>
                    <a:pt x="1517652" y="453593"/>
                  </a:lnTo>
                  <a:cubicBezTo>
                    <a:pt x="974016" y="540030"/>
                    <a:pt x="901229" y="790238"/>
                    <a:pt x="753379" y="951737"/>
                  </a:cubicBezTo>
                  <a:lnTo>
                    <a:pt x="705610" y="644662"/>
                  </a:lnTo>
                  <a:lnTo>
                    <a:pt x="787497" y="521832"/>
                  </a:lnTo>
                  <a:cubicBezTo>
                    <a:pt x="712435" y="433122"/>
                    <a:pt x="446303" y="364883"/>
                    <a:pt x="562310" y="255701"/>
                  </a:cubicBezTo>
                  <a:cubicBezTo>
                    <a:pt x="739730" y="98751"/>
                    <a:pt x="862560" y="337587"/>
                    <a:pt x="1012685" y="378530"/>
                  </a:cubicBezTo>
                  <a:cubicBezTo>
                    <a:pt x="1010410" y="253426"/>
                    <a:pt x="796596" y="101025"/>
                    <a:pt x="1005861" y="3217"/>
                  </a:cubicBezTo>
                  <a:cubicBezTo>
                    <a:pt x="1012543" y="800"/>
                    <a:pt x="1018905" y="-204"/>
                    <a:pt x="1024970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1301" y="3353556"/>
            <a:ext cx="1890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Penyakit Jantung merupakan salah satu alasan utama kematian di seluruh dunia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7431" y="3378786"/>
            <a:ext cx="2014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Diagnosis medis penting untuk mengurangi angka kematian akibat penyakit jantung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  <a:p>
            <a:pPr algn="ctr"/>
            <a:endParaRPr lang="id-ID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26788" y="3378096"/>
            <a:ext cx="2028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Klasifikasi dengan metode svm, naive bayes, dan decission tree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  <a:p>
            <a:pPr algn="ctr"/>
            <a:endParaRPr lang="id-ID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69278" y="1541056"/>
            <a:ext cx="1876992" cy="1761802"/>
            <a:chOff x="3593992" y="2078266"/>
            <a:chExt cx="2298160" cy="2481802"/>
          </a:xfrm>
        </p:grpSpPr>
        <p:pic>
          <p:nvPicPr>
            <p:cNvPr id="71" name="Picture Placeholder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1" r="22471"/>
            <a:stretch>
              <a:fillRect/>
            </a:stretch>
          </p:blipFill>
          <p:spPr>
            <a:xfrm>
              <a:off x="3593992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Rectangle 74"/>
            <p:cNvSpPr/>
            <p:nvPr/>
          </p:nvSpPr>
          <p:spPr>
            <a:xfrm>
              <a:off x="3593992" y="4156521"/>
              <a:ext cx="229816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/>
            <p:cNvSpPr/>
            <p:nvPr/>
          </p:nvSpPr>
          <p:spPr>
            <a:xfrm>
              <a:off x="4383072" y="3840068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4667342" y="3965190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20371" y="1507845"/>
            <a:ext cx="1687912" cy="1854251"/>
            <a:chOff x="6279412" y="2078266"/>
            <a:chExt cx="2304058" cy="2481802"/>
          </a:xfrm>
        </p:grpSpPr>
        <p:pic>
          <p:nvPicPr>
            <p:cNvPr id="74" name="Picture Placeholder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7" r="13277"/>
            <a:stretch>
              <a:fillRect/>
            </a:stretch>
          </p:blipFill>
          <p:spPr>
            <a:xfrm>
              <a:off x="628236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Rectangle 75"/>
            <p:cNvSpPr/>
            <p:nvPr/>
          </p:nvSpPr>
          <p:spPr>
            <a:xfrm>
              <a:off x="6279412" y="4156521"/>
              <a:ext cx="2304058" cy="108000"/>
            </a:xfrm>
            <a:prstGeom prst="rect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/>
            <p:cNvSpPr/>
            <p:nvPr/>
          </p:nvSpPr>
          <p:spPr>
            <a:xfrm>
              <a:off x="7071441" y="3840068"/>
              <a:ext cx="720000" cy="720000"/>
            </a:xfrm>
            <a:prstGeom prst="ellipse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Freeform 108">
              <a:extLst>
                <a:ext uri="{FF2B5EF4-FFF2-40B4-BE49-F238E27FC236}">
                  <a16:creationId xmlns:a16="http://schemas.microsoft.com/office/drawing/2014/main" id="{6A02011B-41CE-4E20-9214-001F7D847E12}"/>
                </a:ext>
              </a:extLst>
            </p:cNvPr>
            <p:cNvSpPr/>
            <p:nvPr/>
          </p:nvSpPr>
          <p:spPr>
            <a:xfrm>
              <a:off x="7180512" y="3888989"/>
              <a:ext cx="501857" cy="554554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82383" y="1462722"/>
            <a:ext cx="1974979" cy="1899374"/>
            <a:chOff x="8967782" y="2078266"/>
            <a:chExt cx="2304058" cy="2481802"/>
          </a:xfrm>
        </p:grpSpPr>
        <p:pic>
          <p:nvPicPr>
            <p:cNvPr id="72" name="Picture Placeholder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3" r="18973"/>
            <a:stretch>
              <a:fillRect/>
            </a:stretch>
          </p:blipFill>
          <p:spPr>
            <a:xfrm>
              <a:off x="897073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Rectangle 76"/>
            <p:cNvSpPr/>
            <p:nvPr/>
          </p:nvSpPr>
          <p:spPr>
            <a:xfrm>
              <a:off x="8967782" y="4156521"/>
              <a:ext cx="2304058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/>
            <p:cNvSpPr/>
            <p:nvPr/>
          </p:nvSpPr>
          <p:spPr>
            <a:xfrm>
              <a:off x="9799815" y="3840068"/>
              <a:ext cx="634211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9849028" y="3948287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60658" y="3393273"/>
            <a:ext cx="2007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Mengklasifikasikan penyakit ini akan menyederhanakan proses diagnosis untuk meminimalkan angka kematian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84205" y="6265248"/>
            <a:ext cx="34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2"/>
                </a:solidFill>
                <a:latin typeface="Acme" panose="02000706050000020004" pitchFamily="2" charset="0"/>
              </a:rPr>
              <a:t>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5" name="Right Triangle 3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58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4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Metode Praktikum</a:t>
            </a:r>
            <a:endParaRPr sz="3500" dirty="0"/>
          </a:p>
        </p:txBody>
      </p:sp>
      <p:sp>
        <p:nvSpPr>
          <p:cNvPr id="1442" name="Google Shape;1442;p54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dirty="0"/>
              <a:t>0</a:t>
            </a:r>
            <a:r>
              <a:rPr lang="id-ID" dirty="0"/>
              <a:t>2</a:t>
            </a:r>
            <a:endParaRPr sz="7100" dirty="0"/>
          </a:p>
        </p:txBody>
      </p:sp>
      <p:grpSp>
        <p:nvGrpSpPr>
          <p:cNvPr id="1443" name="Google Shape;1443;p54"/>
          <p:cNvGrpSpPr/>
          <p:nvPr/>
        </p:nvGrpSpPr>
        <p:grpSpPr>
          <a:xfrm>
            <a:off x="2932026" y="395221"/>
            <a:ext cx="231893" cy="489545"/>
            <a:chOff x="2932026" y="395221"/>
            <a:chExt cx="231893" cy="489545"/>
          </a:xfrm>
        </p:grpSpPr>
        <p:sp>
          <p:nvSpPr>
            <p:cNvPr id="1444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54"/>
          <p:cNvGrpSpPr/>
          <p:nvPr/>
        </p:nvGrpSpPr>
        <p:grpSpPr>
          <a:xfrm>
            <a:off x="2506945" y="395226"/>
            <a:ext cx="388326" cy="538025"/>
            <a:chOff x="2506945" y="395226"/>
            <a:chExt cx="388326" cy="538025"/>
          </a:xfrm>
        </p:grpSpPr>
        <p:sp>
          <p:nvSpPr>
            <p:cNvPr id="1447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54"/>
          <p:cNvGrpSpPr/>
          <p:nvPr/>
        </p:nvGrpSpPr>
        <p:grpSpPr>
          <a:xfrm>
            <a:off x="6481204" y="4412964"/>
            <a:ext cx="410722" cy="569061"/>
            <a:chOff x="6481204" y="4412964"/>
            <a:chExt cx="410722" cy="569061"/>
          </a:xfrm>
        </p:grpSpPr>
        <p:sp>
          <p:nvSpPr>
            <p:cNvPr id="1450" name="Google Shape;1450;p54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54"/>
          <p:cNvGrpSpPr/>
          <p:nvPr/>
        </p:nvGrpSpPr>
        <p:grpSpPr>
          <a:xfrm>
            <a:off x="6694243" y="4219579"/>
            <a:ext cx="570977" cy="440695"/>
            <a:chOff x="6694243" y="4219579"/>
            <a:chExt cx="570977" cy="440695"/>
          </a:xfrm>
        </p:grpSpPr>
        <p:sp>
          <p:nvSpPr>
            <p:cNvPr id="1453" name="Google Shape;1453;p54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54"/>
          <p:cNvGrpSpPr/>
          <p:nvPr/>
        </p:nvGrpSpPr>
        <p:grpSpPr>
          <a:xfrm rot="1013266">
            <a:off x="1046784" y="338991"/>
            <a:ext cx="1179735" cy="1807012"/>
            <a:chOff x="3497592" y="2204323"/>
            <a:chExt cx="1069299" cy="1637857"/>
          </a:xfrm>
        </p:grpSpPr>
        <p:sp>
          <p:nvSpPr>
            <p:cNvPr id="1468" name="Google Shape;1468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3594958" y="2383462"/>
              <a:ext cx="411998" cy="373153"/>
            </a:xfrm>
            <a:custGeom>
              <a:avLst/>
              <a:gdLst/>
              <a:ahLst/>
              <a:cxnLst/>
              <a:rect l="l" t="t" r="r" b="b"/>
              <a:pathLst>
                <a:path w="26950" h="24409" extrusionOk="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4031538" y="2383462"/>
              <a:ext cx="413252" cy="373153"/>
            </a:xfrm>
            <a:custGeom>
              <a:avLst/>
              <a:gdLst/>
              <a:ahLst/>
              <a:cxnLst/>
              <a:rect l="l" t="t" r="r" b="b"/>
              <a:pathLst>
                <a:path w="27032" h="24409" extrusionOk="0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3594958" y="2837332"/>
              <a:ext cx="411998" cy="373137"/>
            </a:xfrm>
            <a:custGeom>
              <a:avLst/>
              <a:gdLst/>
              <a:ahLst/>
              <a:cxnLst/>
              <a:rect l="l" t="t" r="r" b="b"/>
              <a:pathLst>
                <a:path w="26950" h="24408" extrusionOk="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4031538" y="2837332"/>
              <a:ext cx="413252" cy="373137"/>
            </a:xfrm>
            <a:custGeom>
              <a:avLst/>
              <a:gdLst/>
              <a:ahLst/>
              <a:cxnLst/>
              <a:rect l="l" t="t" r="r" b="b"/>
              <a:pathLst>
                <a:path w="27032" h="24408" extrusionOk="0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595738" y="3291188"/>
              <a:ext cx="411218" cy="372128"/>
            </a:xfrm>
            <a:custGeom>
              <a:avLst/>
              <a:gdLst/>
              <a:ahLst/>
              <a:cxnLst/>
              <a:rect l="l" t="t" r="r" b="b"/>
              <a:pathLst>
                <a:path w="26899" h="24342" extrusionOk="0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033281" y="3291188"/>
              <a:ext cx="411509" cy="372128"/>
            </a:xfrm>
            <a:custGeom>
              <a:avLst/>
              <a:gdLst/>
              <a:ahLst/>
              <a:cxnLst/>
              <a:rect l="l" t="t" r="r" b="b"/>
              <a:pathLst>
                <a:path w="26918" h="24342" extrusionOk="0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1" name="Picture 4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1456" name="Google Shape;1456;p54"/>
          <p:cNvGrpSpPr/>
          <p:nvPr/>
        </p:nvGrpSpPr>
        <p:grpSpPr>
          <a:xfrm>
            <a:off x="7471785" y="2871076"/>
            <a:ext cx="1159343" cy="2437042"/>
            <a:chOff x="5107060" y="1410076"/>
            <a:chExt cx="1159343" cy="2437042"/>
          </a:xfrm>
        </p:grpSpPr>
        <p:sp>
          <p:nvSpPr>
            <p:cNvPr id="1457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Langkah Praktikum</a:t>
            </a:r>
            <a:endParaRPr dirty="0"/>
          </a:p>
        </p:txBody>
      </p:sp>
      <p:sp>
        <p:nvSpPr>
          <p:cNvPr id="1759" name="Google Shape;1759;p62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Langkah</a:t>
            </a:r>
            <a:r>
              <a:rPr lang="en" dirty="0"/>
              <a:t> 1</a:t>
            </a:r>
            <a:endParaRPr dirty="0"/>
          </a:p>
        </p:txBody>
      </p:sp>
      <p:sp>
        <p:nvSpPr>
          <p:cNvPr id="1760" name="Google Shape;1760;p62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>
                <a:latin typeface="Hind" panose="020B0604020202020204" charset="0"/>
                <a:cs typeface="Hind" panose="020B0604020202020204" charset="0"/>
              </a:rPr>
              <a:t>Merumuskan masalah dan tujuan praktikum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761" name="Google Shape;1761;p62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Langkah</a:t>
            </a:r>
            <a:r>
              <a:rPr lang="en" dirty="0"/>
              <a:t> 2</a:t>
            </a:r>
            <a:endParaRPr dirty="0"/>
          </a:p>
        </p:txBody>
      </p:sp>
      <p:sp>
        <p:nvSpPr>
          <p:cNvPr id="1762" name="Google Shape;1762;p62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Memperoleh</a:t>
            </a:r>
            <a:r>
              <a:rPr dirty="0"/>
              <a:t> data </a:t>
            </a:r>
            <a:r>
              <a:rPr dirty="0" err="1"/>
              <a:t>sekunder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i="1" dirty="0"/>
              <a:t>website </a:t>
            </a:r>
            <a:r>
              <a:rPr i="1" dirty="0" err="1"/>
              <a:t>Kaggle</a:t>
            </a:r>
            <a:r>
              <a:rPr i="1" dirty="0"/>
              <a:t> </a:t>
            </a:r>
            <a:r>
              <a:rPr dirty="0" err="1"/>
              <a:t>dan</a:t>
            </a:r>
            <a:r>
              <a:rPr dirty="0"/>
              <a:t> </a:t>
            </a:r>
            <a:r>
              <a:rPr dirty="0" err="1"/>
              <a:t>memahami</a:t>
            </a:r>
            <a:r>
              <a:rPr dirty="0"/>
              <a:t> variab</a:t>
            </a:r>
            <a:r>
              <a:rPr lang="en-US" dirty="0"/>
              <a:t>le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set data</a:t>
            </a:r>
          </a:p>
        </p:txBody>
      </p:sp>
      <p:sp>
        <p:nvSpPr>
          <p:cNvPr id="1763" name="Google Shape;1763;p62"/>
          <p:cNvSpPr txBox="1">
            <a:spLocks noGrp="1"/>
          </p:cNvSpPr>
          <p:nvPr>
            <p:ph type="subTitle" idx="5"/>
          </p:nvPr>
        </p:nvSpPr>
        <p:spPr>
          <a:xfrm>
            <a:off x="4291302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Langkah</a:t>
            </a:r>
            <a:r>
              <a:rPr lang="en" dirty="0"/>
              <a:t> 3</a:t>
            </a:r>
            <a:endParaRPr dirty="0"/>
          </a:p>
        </p:txBody>
      </p:sp>
      <p:sp>
        <p:nvSpPr>
          <p:cNvPr id="1764" name="Google Shape;1764;p62"/>
          <p:cNvSpPr txBox="1">
            <a:spLocks noGrp="1"/>
          </p:cNvSpPr>
          <p:nvPr>
            <p:ph type="subTitle" idx="6"/>
          </p:nvPr>
        </p:nvSpPr>
        <p:spPr>
          <a:xfrm>
            <a:off x="4291302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/>
              <a:t>Preprocessing </a:t>
            </a:r>
            <a:r>
              <a:rPr dirty="0" err="1"/>
              <a:t>dan</a:t>
            </a:r>
            <a:r>
              <a:rPr dirty="0"/>
              <a:t> </a:t>
            </a:r>
            <a:r>
              <a:rPr dirty="0" err="1"/>
              <a:t>Visualisasi</a:t>
            </a:r>
            <a:r>
              <a:rPr dirty="0"/>
              <a:t> Data</a:t>
            </a:r>
            <a:endParaRPr i="1" dirty="0"/>
          </a:p>
        </p:txBody>
      </p:sp>
      <p:sp>
        <p:nvSpPr>
          <p:cNvPr id="1765" name="Google Shape;1765;p62"/>
          <p:cNvSpPr txBox="1">
            <a:spLocks noGrp="1"/>
          </p:cNvSpPr>
          <p:nvPr>
            <p:ph type="subTitle" idx="7"/>
          </p:nvPr>
        </p:nvSpPr>
        <p:spPr>
          <a:xfrm>
            <a:off x="5765057" y="3333911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Langkah</a:t>
            </a:r>
            <a:r>
              <a:rPr lang="en" dirty="0"/>
              <a:t> 4</a:t>
            </a:r>
            <a:endParaRPr dirty="0"/>
          </a:p>
        </p:txBody>
      </p:sp>
      <p:sp>
        <p:nvSpPr>
          <p:cNvPr id="1766" name="Google Shape;1766;p62"/>
          <p:cNvSpPr txBox="1">
            <a:spLocks noGrp="1"/>
          </p:cNvSpPr>
          <p:nvPr>
            <p:ph type="subTitle" idx="8"/>
          </p:nvPr>
        </p:nvSpPr>
        <p:spPr>
          <a:xfrm>
            <a:off x="5765057" y="3572257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i="1" dirty="0"/>
              <a:t>Support Vector Machine, Decision Tree, </a:t>
            </a:r>
            <a:r>
              <a:rPr dirty="0" err="1"/>
              <a:t>dan</a:t>
            </a:r>
            <a:r>
              <a:rPr dirty="0"/>
              <a:t> </a:t>
            </a:r>
            <a:r>
              <a:rPr i="1" dirty="0"/>
              <a:t>Na</a:t>
            </a:r>
            <a:r>
              <a:rPr lang="en-US" i="1" dirty="0"/>
              <a:t>ï</a:t>
            </a:r>
            <a:r>
              <a:rPr i="1" dirty="0"/>
              <a:t>ve Bayes</a:t>
            </a:r>
            <a:endParaRPr dirty="0"/>
          </a:p>
        </p:txBody>
      </p:sp>
      <p:sp>
        <p:nvSpPr>
          <p:cNvPr id="1767" name="Google Shape;1767;p62"/>
          <p:cNvSpPr/>
          <p:nvPr/>
        </p:nvSpPr>
        <p:spPr>
          <a:xfrm>
            <a:off x="-159047" y="15035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8" name="Google Shape;1768;p62"/>
          <p:cNvCxnSpPr/>
          <p:nvPr/>
        </p:nvCxnSpPr>
        <p:spPr>
          <a:xfrm>
            <a:off x="1055438" y="2083375"/>
            <a:ext cx="0" cy="10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62"/>
          <p:cNvSpPr/>
          <p:nvPr/>
        </p:nvSpPr>
        <p:spPr>
          <a:xfrm flipH="1">
            <a:off x="996488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0" name="Google Shape;1770;p62"/>
          <p:cNvCxnSpPr/>
          <p:nvPr/>
        </p:nvCxnSpPr>
        <p:spPr>
          <a:xfrm>
            <a:off x="5937257" y="2073486"/>
            <a:ext cx="0" cy="10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1" name="Google Shape;1771;p62"/>
          <p:cNvSpPr/>
          <p:nvPr/>
        </p:nvSpPr>
        <p:spPr>
          <a:xfrm flipH="1">
            <a:off x="5878304" y="1946989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62"/>
          <p:cNvCxnSpPr/>
          <p:nvPr/>
        </p:nvCxnSpPr>
        <p:spPr>
          <a:xfrm>
            <a:off x="4457277" y="1862575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2"/>
          <p:cNvSpPr/>
          <p:nvPr/>
        </p:nvSpPr>
        <p:spPr>
          <a:xfrm flipH="1">
            <a:off x="4398324" y="17446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4" name="Google Shape;1774;p62"/>
          <p:cNvCxnSpPr/>
          <p:nvPr/>
        </p:nvCxnSpPr>
        <p:spPr>
          <a:xfrm>
            <a:off x="2924575" y="1931875"/>
            <a:ext cx="0" cy="124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62"/>
          <p:cNvSpPr/>
          <p:nvPr/>
        </p:nvSpPr>
        <p:spPr>
          <a:xfrm flipH="1">
            <a:off x="2865622" y="18112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63;p62"/>
          <p:cNvSpPr txBox="1">
            <a:spLocks/>
          </p:cNvSpPr>
          <p:nvPr/>
        </p:nvSpPr>
        <p:spPr>
          <a:xfrm>
            <a:off x="7603923" y="3707175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id-ID" dirty="0"/>
              <a:t>Langkah 5</a:t>
            </a:r>
          </a:p>
        </p:txBody>
      </p:sp>
      <p:sp>
        <p:nvSpPr>
          <p:cNvPr id="21" name="Google Shape;1764;p62"/>
          <p:cNvSpPr txBox="1">
            <a:spLocks/>
          </p:cNvSpPr>
          <p:nvPr/>
        </p:nvSpPr>
        <p:spPr>
          <a:xfrm>
            <a:off x="7603923" y="3945521"/>
            <a:ext cx="1540077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id-ID" dirty="0"/>
              <a:t>Menarik kesimpulan dan saran</a:t>
            </a:r>
            <a:endParaRPr lang="en-US" dirty="0"/>
          </a:p>
        </p:txBody>
      </p:sp>
      <p:cxnSp>
        <p:nvCxnSpPr>
          <p:cNvPr id="22" name="Google Shape;1772;p62"/>
          <p:cNvCxnSpPr/>
          <p:nvPr/>
        </p:nvCxnSpPr>
        <p:spPr>
          <a:xfrm>
            <a:off x="7769898" y="2225050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73;p62"/>
          <p:cNvSpPr/>
          <p:nvPr/>
        </p:nvSpPr>
        <p:spPr>
          <a:xfrm flipH="1">
            <a:off x="7710945" y="21071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7" name="Picture 2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0" name="Right Triangle 2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id-ID" dirty="0"/>
              <a:t>ata Praktikum</a:t>
            </a:r>
            <a:endParaRPr dirty="0"/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255069" y="3487119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18496" y="198372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6" name="Right Triangle 2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358334" y="36416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91984" y="12519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449612" y="21397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1149112" y="271882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1181796" y="19904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4801429" y="52534"/>
            <a:ext cx="29808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Sumber Data</a:t>
            </a:r>
            <a:endParaRPr dirty="0"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4801428" y="748087"/>
            <a:ext cx="3321845" cy="16502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400" dirty="0"/>
              <a:t>D</a:t>
            </a:r>
            <a:r>
              <a:rPr lang="id-ID" sz="1400" dirty="0"/>
              <a:t>ata yang digunakan dalam praktikum ini berasal dari </a:t>
            </a:r>
            <a:r>
              <a:rPr lang="en-US" sz="1400" dirty="0"/>
              <a:t>data se</a:t>
            </a:r>
            <a:r>
              <a:rPr lang="id-ID" sz="1400" dirty="0"/>
              <a:t>kunder yang</a:t>
            </a:r>
            <a:r>
              <a:rPr lang="en-US" sz="1400" dirty="0"/>
              <a:t> </a:t>
            </a:r>
            <a:r>
              <a:rPr lang="id-ID" sz="1400" dirty="0"/>
              <a:t>diperoleh</a:t>
            </a:r>
            <a:r>
              <a:rPr lang="en-US" sz="1400" dirty="0"/>
              <a:t> </a:t>
            </a:r>
            <a:r>
              <a:rPr lang="id-ID" sz="1400" dirty="0"/>
              <a:t>dari</a:t>
            </a:r>
            <a:r>
              <a:rPr lang="en-US" sz="1400" dirty="0"/>
              <a:t> </a:t>
            </a:r>
            <a:r>
              <a:rPr lang="en-US" sz="1400" i="1" dirty="0"/>
              <a:t>website</a:t>
            </a:r>
            <a:r>
              <a:rPr lang="en-US" sz="1400" dirty="0"/>
              <a:t> </a:t>
            </a:r>
            <a:r>
              <a:rPr lang="id-ID" sz="1400" b="1" i="1" dirty="0" err="1"/>
              <a:t>K</a:t>
            </a:r>
            <a:r>
              <a:rPr lang="en-US" sz="1400" b="1" i="1" dirty="0" err="1"/>
              <a:t>aggle</a:t>
            </a:r>
            <a:r>
              <a:rPr lang="en-US" sz="1400" dirty="0"/>
              <a:t>  </a:t>
            </a:r>
            <a:r>
              <a:rPr lang="en-US" sz="1400" dirty="0" err="1"/>
              <a:t>berjudul</a:t>
            </a:r>
            <a:r>
              <a:rPr lang="en-US" sz="1400" dirty="0"/>
              <a:t> </a:t>
            </a:r>
            <a:r>
              <a:rPr lang="id-ID" sz="1400" b="1" i="1" dirty="0"/>
              <a:t>Heart Disease Dataset. </a:t>
            </a:r>
            <a:r>
              <a:rPr lang="id-ID" sz="1400" i="1" dirty="0"/>
              <a:t>https://www.kaggle.com/johnsmith88/heart-disease-dataset</a:t>
            </a:r>
            <a:endParaRPr sz="1400" dirty="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1313731" y="290548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1791080" y="76609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356074" y="141618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643685" y="230393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517912" y="52181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55" y="2652366"/>
            <a:ext cx="6143083" cy="19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7536013" y="149511"/>
            <a:ext cx="1508546" cy="501600"/>
            <a:chOff x="497770" y="184519"/>
            <a:chExt cx="1508546" cy="501600"/>
          </a:xfrm>
        </p:grpSpPr>
        <p:sp>
          <p:nvSpPr>
            <p:cNvPr id="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5" name="Picture 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8" name="Right Triangle 3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1442</Words>
  <Application>Microsoft Office PowerPoint</Application>
  <PresentationFormat>On-screen Show (16:9)</PresentationFormat>
  <Paragraphs>357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Roboto Condensed Light</vt:lpstr>
      <vt:lpstr>Arial</vt:lpstr>
      <vt:lpstr>Pompiere</vt:lpstr>
      <vt:lpstr>Acme</vt:lpstr>
      <vt:lpstr>Hind</vt:lpstr>
      <vt:lpstr>Clinical Case 06-2019</vt:lpstr>
      <vt:lpstr>Klasifikasi Penyakit Jantung</vt:lpstr>
      <vt:lpstr>Dosen :</vt:lpstr>
      <vt:lpstr>Asisten Dosen :</vt:lpstr>
      <vt:lpstr>Pendahuluan</vt:lpstr>
      <vt:lpstr>Pendahuluan</vt:lpstr>
      <vt:lpstr>Metode Praktikum</vt:lpstr>
      <vt:lpstr>Langkah Praktikum</vt:lpstr>
      <vt:lpstr>Data Praktikum</vt:lpstr>
      <vt:lpstr>Sumber Data</vt:lpstr>
      <vt:lpstr>Informasi Data</vt:lpstr>
      <vt:lpstr>Sekilas Data</vt:lpstr>
      <vt:lpstr>Hasil Praktikum</vt:lpstr>
      <vt:lpstr>Preprocessing</vt:lpstr>
      <vt:lpstr>Merubah Nama Variabel</vt:lpstr>
      <vt:lpstr>Merubah Type Variabel</vt:lpstr>
      <vt:lpstr>Deteksi Missing Value</vt:lpstr>
      <vt:lpstr>Deteksi Outlier</vt:lpstr>
      <vt:lpstr>Apakah Outlier Berpengaruh Pada Data Ini?</vt:lpstr>
      <vt:lpstr>Transformasi Data</vt:lpstr>
      <vt:lpstr>Summary Statistics</vt:lpstr>
      <vt:lpstr>Statistika Deskriptif</vt:lpstr>
      <vt:lpstr>Visualisasi Data</vt:lpstr>
      <vt:lpstr>Perbandingan Jumlah Kelas dalam Klasifikasi (target)</vt:lpstr>
      <vt:lpstr>Korelasi Pearson Variabel Numerik</vt:lpstr>
      <vt:lpstr>Korelasi Masing-Masing Variabel dengan Target</vt:lpstr>
      <vt:lpstr>Jumlah Orang dengan Penyakit Jantung dan Tidak Berdasarkan Variabel Kategorik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Numerik</vt:lpstr>
      <vt:lpstr>Analisi Klasifikasi</vt:lpstr>
      <vt:lpstr>Analisis Klasifikasi</vt:lpstr>
      <vt:lpstr>Parameter Tunning</vt:lpstr>
      <vt:lpstr>Confusion Matrix</vt:lpstr>
      <vt:lpstr>Parameter Tunning</vt:lpstr>
      <vt:lpstr>Visualisasi Dicision Tree</vt:lpstr>
      <vt:lpstr>Visualisasi Dicision Tree (Zoom)</vt:lpstr>
      <vt:lpstr>Visualisasi Dicision Tree (Zoom)</vt:lpstr>
      <vt:lpstr>Confusion Matrix</vt:lpstr>
      <vt:lpstr>PowerPoint Presentation</vt:lpstr>
      <vt:lpstr>Confusion Matrix</vt:lpstr>
      <vt:lpstr>Metode Klasifikasi Terbaik</vt:lpstr>
      <vt:lpstr>Kesimpulan</vt:lpstr>
      <vt:lpstr>Thanks!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Penyakit Jantung</dc:title>
  <dc:creator>Deara</dc:creator>
  <cp:lastModifiedBy>Dea Restika Augustina Pratiwi</cp:lastModifiedBy>
  <cp:revision>47</cp:revision>
  <dcterms:modified xsi:type="dcterms:W3CDTF">2021-09-02T03:13:10Z</dcterms:modified>
</cp:coreProperties>
</file>