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4AB577-1FDB-4F57-86F9-A3CBB2989F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44030B-D908-44A3-9BFB-775E02B2D1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42E4EA-1EF5-4243-8B51-486318C045CB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나눔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7B6021-9D97-4C3B-90F6-6397BD5FF08D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7.png"/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나눔고딕"/>
              </a:rPr>
              <a:t>파이썬 발표</a:t>
            </a: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4095360" y="144000"/>
            <a:ext cx="5938920" cy="219564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72000" y="139320"/>
            <a:ext cx="3976200" cy="526032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/>
          <p:nvPr/>
        </p:nvSpPr>
        <p:spPr>
          <a:xfrm>
            <a:off x="5040000" y="2440440"/>
            <a:ext cx="40485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CREATE TABLE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쿼리문을 담기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List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1" name=""/>
          <p:cNvSpPr/>
          <p:nvPr/>
        </p:nvSpPr>
        <p:spPr>
          <a:xfrm>
            <a:off x="4140000" y="3812040"/>
            <a:ext cx="1799640" cy="14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생성한 테이블에 데이터 삽입을 위한 데이터를 담기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Dictionary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2" name=""/>
          <p:cNvSpPr/>
          <p:nvPr/>
        </p:nvSpPr>
        <p:spPr>
          <a:xfrm>
            <a:off x="108000" y="1764000"/>
            <a:ext cx="2700000" cy="36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4048560" y="3776040"/>
            <a:ext cx="1891080" cy="1587600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5040000" y="2448000"/>
            <a:ext cx="4139640" cy="359640"/>
          </a:xfrm>
          <a:prstGeom prst="bracketPair">
            <a:avLst>
              <a:gd name="adj" fmla="val 17129"/>
            </a:avLst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6300000" y="3240000"/>
            <a:ext cx="3059640" cy="1979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테이블 생성에 필요한 쿼리문이 담긴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List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의 내용과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데이터 삽입을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Dictionary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의 내용이 잘 담겨 있는지 확인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6" name=""/>
          <p:cNvSpPr/>
          <p:nvPr/>
        </p:nvSpPr>
        <p:spPr>
          <a:xfrm flipV="1">
            <a:off x="4284000" y="1260000"/>
            <a:ext cx="5796000" cy="360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18360" bIns="-18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108000" y="2736000"/>
            <a:ext cx="647640" cy="197964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756000" y="2700000"/>
            <a:ext cx="2879640" cy="2159640"/>
          </a:xfrm>
          <a:prstGeom prst="bracketPair">
            <a:avLst>
              <a:gd name="adj" fmla="val 17129"/>
            </a:avLst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함수 선언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0" name=""/>
          <p:cNvSpPr/>
          <p:nvPr/>
        </p:nvSpPr>
        <p:spPr>
          <a:xfrm>
            <a:off x="5220000" y="1440000"/>
            <a:ext cx="4319640" cy="3779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데이터베이스와 연동하기 위한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pymysql.connect()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연동하기 위해 넘겨준 인자들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host =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데이터베이스가 존재하는 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IP(host)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user =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데이터베이스에 등록된 아이디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password =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등록된 아이디의 비밀번호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db =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연결하고자 하는 데이터베이스의 이름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결과값으로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connection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인스턴스가 나오는 함수 입니다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80000" y="1440000"/>
            <a:ext cx="489096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360000" y="2520000"/>
            <a:ext cx="9359640" cy="1979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테이블 생성 함수는 테이블 생성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sql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문이 담긴 리스트와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connection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객체를 매개변수로 받습니다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Connection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객체를 이용하여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cursor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객체를 생성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Cursor →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데이터베이스와 상호 작용하는 데 사용되는 개체 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Cursor.execute()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메서드 매개변수로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str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형식의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sql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문을 넣어주면 해당 쿼리문을 실행해 줍니다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for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문을 이용하여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create_sql_list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안에 있는 내용을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i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라는 변수에 하나씩 담아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cuersor.excecue()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메서드를 이용하여 테이블 생성 쿼리문을 실행합니다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 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980000" y="253440"/>
            <a:ext cx="6119640" cy="208620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0" y="4860000"/>
            <a:ext cx="20159280" cy="27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1080"/>
            <a:ext cx="6733080" cy="566964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4066560" y="28080"/>
            <a:ext cx="2593080" cy="16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나눔고딕"/>
                <a:ea typeface="나눔고딕"/>
              </a:rPr>
              <a:t>['ELECTRIC_ACCIDENTS_BURN_RANGE',</a:t>
            </a:r>
            <a:endParaRPr b="0" lang="en-US" sz="10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나눔고딕"/>
                <a:ea typeface="나눔고딕"/>
              </a:rPr>
              <a:t>'ELECTRIC_ACCIDENTS_BY_TIME', 'ELECTRIC_ACCIDENTS_BY_DAY', 'CURRENT_STATUS_OF_ELECTRIC_ACCIDENTS', 'FACTORS_CAUSING_ELECTRIC_ACCIDENTS', 'ELECTRIC_ACCIDENTS_FIRE_STATISTICS]</a:t>
            </a:r>
            <a:endParaRPr b="0" lang="en-US" sz="10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7" name=""/>
          <p:cNvSpPr/>
          <p:nvPr/>
        </p:nvSpPr>
        <p:spPr>
          <a:xfrm>
            <a:off x="5220000" y="1385280"/>
            <a:ext cx="4486680" cy="23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나눔고딕"/>
              </a:rPr>
              <a:t>insert_sql_ditct[‘ELECTRIC_ACCIDENTS_BURN_RANGE]</a:t>
            </a:r>
            <a:endParaRPr b="0" lang="en-US" sz="10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나눔고딕"/>
              </a:rPr>
              <a:t>['</a:t>
            </a:r>
            <a:r>
              <a:rPr b="0" lang="ko-KR" sz="1000" spc="-1" strike="noStrike">
                <a:solidFill>
                  <a:srgbClr val="ff0000"/>
                </a:solidFill>
                <a:latin typeface="나눔고딕"/>
              </a:rPr>
              <a:t>연도</a:t>
            </a:r>
            <a:r>
              <a:rPr b="0" lang="en-US" sz="1000" spc="-1" strike="noStrike">
                <a:solidFill>
                  <a:srgbClr val="ff0000"/>
                </a:solidFill>
                <a:latin typeface="나눔고딕"/>
              </a:rPr>
              <a:t>', '0-5', '6-10', '11-20', '21-30', '31-40', '41-50', '51-60', '60</a:t>
            </a:r>
            <a:r>
              <a:rPr b="0" lang="ko-KR" sz="1000" spc="-1" strike="noStrike">
                <a:solidFill>
                  <a:srgbClr val="ff0000"/>
                </a:solidFill>
                <a:latin typeface="나눔고딕"/>
              </a:rPr>
              <a:t>초과</a:t>
            </a:r>
            <a:r>
              <a:rPr b="0" lang="en-US" sz="1000" spc="-1" strike="noStrike">
                <a:solidFill>
                  <a:srgbClr val="ff0000"/>
                </a:solidFill>
                <a:latin typeface="나눔고딕"/>
              </a:rPr>
              <a:t>'] </a:t>
            </a:r>
            <a:r>
              <a:rPr b="0" lang="en-US" sz="1000" spc="-1" strike="noStrike">
                <a:solidFill>
                  <a:srgbClr val="000000"/>
                </a:solidFill>
                <a:latin typeface="나눔고딕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rcRect l="0" t="7472" r="1945" b="0"/>
          <a:stretch/>
        </p:blipFill>
        <p:spPr>
          <a:xfrm>
            <a:off x="6728760" y="1713240"/>
            <a:ext cx="3239280" cy="51804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5400000" y="2231640"/>
            <a:ext cx="37040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c9211e"/>
                </a:solidFill>
                <a:latin typeface="나눔고딕"/>
              </a:rPr>
              <a:t>위 리스트의 </a:t>
            </a:r>
            <a:r>
              <a:rPr b="0" lang="en-US" sz="1400" spc="-1" strike="noStrike">
                <a:solidFill>
                  <a:srgbClr val="c9211e"/>
                </a:solidFill>
                <a:latin typeface="나눔고딕"/>
              </a:rPr>
              <a:t>len()</a:t>
            </a:r>
            <a:r>
              <a:rPr b="0" lang="ko-KR" sz="1400" spc="-1" strike="noStrike">
                <a:solidFill>
                  <a:srgbClr val="c9211e"/>
                </a:solidFill>
                <a:latin typeface="나눔고딕"/>
              </a:rPr>
              <a:t>함수 매개변수로 넣고 나온값 </a:t>
            </a:r>
            <a:endParaRPr b="0" lang="en-US" sz="1400" spc="-1" strike="noStrike">
              <a:solidFill>
                <a:srgbClr val="000000"/>
              </a:solidFill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c9211e"/>
                </a:solidFill>
                <a:latin typeface="나눔고딕"/>
              </a:rPr>
              <a:t>→</a:t>
            </a:r>
            <a:r>
              <a:rPr b="0" lang="en-US" sz="1400" spc="-1" strike="noStrike">
                <a:solidFill>
                  <a:srgbClr val="c9211e"/>
                </a:solidFill>
                <a:latin typeface="나눔고딕"/>
              </a:rPr>
              <a:t>7(</a:t>
            </a:r>
            <a:r>
              <a:rPr b="0" lang="ko-KR" sz="1400" spc="-1" strike="noStrike">
                <a:solidFill>
                  <a:srgbClr val="c9211e"/>
                </a:solidFill>
                <a:latin typeface="나눔고딕"/>
              </a:rPr>
              <a:t>행의 갯수</a:t>
            </a:r>
            <a:r>
              <a:rPr b="0" lang="en-US" sz="1400" spc="-1" strike="noStrike">
                <a:solidFill>
                  <a:srgbClr val="c9211e"/>
                </a:solidFill>
                <a:latin typeface="나눔고딕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c9211e"/>
                </a:solidFill>
                <a:latin typeface="나눔고딕"/>
              </a:rPr>
              <a:t>즉 </a:t>
            </a:r>
            <a:r>
              <a:rPr b="0" lang="en-US" sz="1400" spc="-1" strike="noStrike">
                <a:solidFill>
                  <a:srgbClr val="c9211e"/>
                </a:solidFill>
                <a:latin typeface="나눔고딕"/>
              </a:rPr>
              <a:t>j</a:t>
            </a:r>
            <a:r>
              <a:rPr b="0" lang="ko-KR" sz="1400" spc="-1" strike="noStrike">
                <a:solidFill>
                  <a:srgbClr val="c9211e"/>
                </a:solidFill>
                <a:latin typeface="나눔고딕"/>
              </a:rPr>
              <a:t>를 </a:t>
            </a:r>
            <a:r>
              <a:rPr b="0" lang="en-US" sz="1400" spc="-1" strike="noStrike">
                <a:solidFill>
                  <a:srgbClr val="c9211e"/>
                </a:solidFill>
                <a:latin typeface="나눔고딕"/>
              </a:rPr>
              <a:t>0,1,2…6</a:t>
            </a:r>
            <a:r>
              <a:rPr b="0" lang="ko-KR" sz="1400" spc="-1" strike="noStrike">
                <a:solidFill>
                  <a:srgbClr val="c9211e"/>
                </a:solidFill>
                <a:latin typeface="나눔고딕"/>
              </a:rPr>
              <a:t>까지 반복 함</a:t>
            </a:r>
            <a:endParaRPr b="0" lang="en-US" sz="1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0" name=""/>
          <p:cNvSpPr/>
          <p:nvPr/>
        </p:nvSpPr>
        <p:spPr>
          <a:xfrm>
            <a:off x="3780000" y="3342600"/>
            <a:ext cx="319644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c9211e"/>
                </a:solidFill>
                <a:latin typeface="나눔고딕"/>
                <a:ea typeface="나눔고딕"/>
              </a:rPr>
              <a:t>INSERT INTO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b="0" lang="en-US" sz="1000" spc="-1" strike="noStrike">
                <a:solidFill>
                  <a:srgbClr val="ff0000"/>
                </a:solidFill>
                <a:latin typeface="나눔고딕"/>
                <a:ea typeface="나눔고딕"/>
              </a:rPr>
              <a:t>ELECTRIC_ACCIDENTS_BURN_RANGE</a:t>
            </a:r>
            <a:endParaRPr b="0" lang="en-US" sz="10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나눔고딕"/>
                <a:ea typeface="나눔고딕"/>
              </a:rPr>
              <a:t>VALUES (2016,300,184,35,16,3,2,2,4)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1" name=""/>
          <p:cNvSpPr/>
          <p:nvPr/>
        </p:nvSpPr>
        <p:spPr>
          <a:xfrm>
            <a:off x="3240000" y="4422600"/>
            <a:ext cx="319644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c9211e"/>
                </a:solidFill>
                <a:latin typeface="나눔고딕"/>
                <a:ea typeface="나눔고딕"/>
              </a:rPr>
              <a:t>INSERT INTO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b="0" lang="en-US" sz="1000" spc="-1" strike="noStrike">
                <a:solidFill>
                  <a:srgbClr val="ff0000"/>
                </a:solidFill>
                <a:latin typeface="나눔고딕"/>
                <a:ea typeface="나눔고딕"/>
              </a:rPr>
              <a:t>ELECTRIC_ACCIDENTS_BURN_RANGE</a:t>
            </a:r>
            <a:endParaRPr b="0" lang="en-US" sz="10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나눔고딕"/>
                <a:ea typeface="나눔고딕"/>
              </a:rPr>
              <a:t>VALUES (2016,300,184,35,16,3,2,2,4) ,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2" name=""/>
          <p:cNvSpPr/>
          <p:nvPr/>
        </p:nvSpPr>
        <p:spPr>
          <a:xfrm>
            <a:off x="3060000" y="2340000"/>
            <a:ext cx="179964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c9211e"/>
                </a:solidFill>
                <a:latin typeface="나눔고딕"/>
              </a:rPr>
              <a:t>열의 개수 만큼 반복</a:t>
            </a:r>
            <a:endParaRPr b="0" lang="en-US" sz="1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3" name=""/>
          <p:cNvSpPr/>
          <p:nvPr/>
        </p:nvSpPr>
        <p:spPr>
          <a:xfrm flipH="1">
            <a:off x="3060000" y="5220000"/>
            <a:ext cx="3780000" cy="360"/>
          </a:xfrm>
          <a:prstGeom prst="line">
            <a:avLst/>
          </a:prstGeom>
          <a:ln w="0">
            <a:solidFill>
              <a:srgbClr val="2a609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6840000" y="3780000"/>
            <a:ext cx="2699640" cy="176076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INSERT INTO 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ELECTRIC_ACCIDENTS_BURN_RANGE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VALUES 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(2016,300,184,35,16,3,2,2,4),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(2017,357,102,38,24,7,2,1,1),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(2018,339,101,46,19,4,4,1,1),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(2019,393,61,36,8,6,2,0,2),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(2020,272,67,35,19,8,2,2,3),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(2021,261,74,45,19,8,3,2,0),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(2022,258,77,38,14,11,3,1,3)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5" name=""/>
          <p:cNvSpPr/>
          <p:nvPr/>
        </p:nvSpPr>
        <p:spPr>
          <a:xfrm>
            <a:off x="1800000" y="5226120"/>
            <a:ext cx="21783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c9211e"/>
                </a:solidFill>
                <a:latin typeface="나눔고딕"/>
              </a:rPr>
              <a:t>데이터베이스에 반영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6748560" y="540000"/>
            <a:ext cx="3332160" cy="7027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나눔고딕"/>
              </a:rPr>
              <a:t>INSERT INTO</a:t>
            </a:r>
            <a:endParaRPr b="1" lang="en-US" sz="14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나눔고딕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나눔고딕"/>
              </a:rPr>
              <a:t>ELECTRIC_ACCIDENTS_BURN_RANGE</a:t>
            </a:r>
            <a:endParaRPr b="1" lang="en-US" sz="14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나눔고딕"/>
              </a:rPr>
              <a:t>VALUES </a:t>
            </a:r>
            <a:endParaRPr b="1" lang="en-US" sz="14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0000" y="1764000"/>
            <a:ext cx="5183640" cy="210924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 txBox="1"/>
          <p:nvPr/>
        </p:nvSpPr>
        <p:spPr>
          <a:xfrm>
            <a:off x="5617800" y="720000"/>
            <a:ext cx="3922200" cy="6174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getConnection()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함수를 통해서 만든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connection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객체를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conn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변수에 저장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5580000" y="1440000"/>
            <a:ext cx="4412520" cy="11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CreateTable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함수 매개변수로 테이블 생성 쿼리문이 담긴 리스트와 위에서 선언한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conn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넣기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5618880" y="2584440"/>
            <a:ext cx="3381120" cy="8809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InsertData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함수 매개변수로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데이터 삽입에 필요한 딕셔너리와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위에서 선언한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conn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넣기 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5653800" y="3600000"/>
            <a:ext cx="3166200" cy="6174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close()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메소드로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데이터베이스와 연결 종료하기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5508000" y="180000"/>
            <a:ext cx="4320000" cy="522000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10043280" cy="324000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4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나눔고딕"/>
              </a:rPr>
              <a:t>함수 실행 및 결과 확인 </a:t>
            </a: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723400" y="3072600"/>
            <a:ext cx="4476600" cy="214740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 txBox="1"/>
          <p:nvPr/>
        </p:nvSpPr>
        <p:spPr>
          <a:xfrm>
            <a:off x="2340000" y="360000"/>
            <a:ext cx="576000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ko-KR" sz="3200" spc="-1" strike="noStrike">
                <a:solidFill>
                  <a:srgbClr val="000000"/>
                </a:solidFill>
                <a:latin typeface="나눔고딕"/>
              </a:rPr>
              <a:t>테이블 생성 및 데이터 삽입 확인</a:t>
            </a: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rcRect l="0" t="46396" r="0" b="0"/>
          <a:stretch/>
        </p:blipFill>
        <p:spPr>
          <a:xfrm>
            <a:off x="1440000" y="1260000"/>
            <a:ext cx="6973560" cy="14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88000" y="162720"/>
            <a:ext cx="3420000" cy="21772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80000" y="2511000"/>
            <a:ext cx="9720000" cy="144900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4068000" y="136800"/>
            <a:ext cx="5761800" cy="21672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4"/>
          <a:stretch/>
        </p:blipFill>
        <p:spPr>
          <a:xfrm>
            <a:off x="108360" y="4140000"/>
            <a:ext cx="9899640" cy="131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950760" y="84600"/>
            <a:ext cx="4809240" cy="225540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6300000" y="70200"/>
            <a:ext cx="2628000" cy="229212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1490760" y="2374560"/>
            <a:ext cx="6429240" cy="153648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950760" y="3947040"/>
            <a:ext cx="8081640" cy="167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6000" y="396000"/>
            <a:ext cx="5400000" cy="18000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5508000" y="396000"/>
            <a:ext cx="4531680" cy="18000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rcRect l="1782" t="0" r="0" b="0"/>
          <a:stretch/>
        </p:blipFill>
        <p:spPr>
          <a:xfrm>
            <a:off x="108000" y="2520000"/>
            <a:ext cx="9900720" cy="118260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rcRect l="1785" t="0" r="0" b="0"/>
          <a:stretch/>
        </p:blipFill>
        <p:spPr>
          <a:xfrm>
            <a:off x="108000" y="3929760"/>
            <a:ext cx="9900360" cy="136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8000" y="514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나눔고딕"/>
              </a:rPr>
              <a:t>발표 진행 과정</a:t>
            </a: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56000" y="1434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</a:rPr>
              <a:t>1. 1</a:t>
            </a:r>
            <a:r>
              <a:rPr b="0" lang="ko-KR" sz="2600" spc="-1" strike="noStrike">
                <a:solidFill>
                  <a:srgbClr val="000000"/>
                </a:solidFill>
                <a:latin typeface="나눔고딕"/>
              </a:rPr>
              <a:t>차 프로젝트의 산출물</a:t>
            </a:r>
            <a:r>
              <a:rPr b="0" lang="en-US" sz="2600" spc="-1" strike="noStrike">
                <a:solidFill>
                  <a:srgbClr val="000000"/>
                </a:solidFill>
                <a:latin typeface="나눔고딕"/>
              </a:rPr>
              <a:t>, </a:t>
            </a:r>
            <a:r>
              <a:rPr b="0" lang="ko-KR" sz="2600" spc="-1" strike="noStrike">
                <a:solidFill>
                  <a:srgbClr val="000000"/>
                </a:solidFill>
                <a:latin typeface="나눔고딕"/>
              </a:rPr>
              <a:t>라이브러리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</a:rPr>
              <a:t>2. </a:t>
            </a:r>
            <a:r>
              <a:rPr b="0" lang="ko-KR" sz="2600" spc="-1" strike="noStrike">
                <a:solidFill>
                  <a:srgbClr val="000000"/>
                </a:solidFill>
                <a:latin typeface="나눔고딕"/>
              </a:rPr>
              <a:t>테이블 생성을 위한 쿼리문 작성 및 데이터 삽입을 위한 작업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</a:rPr>
              <a:t>3. </a:t>
            </a:r>
            <a:r>
              <a:rPr b="0" lang="ko-KR" sz="2600" spc="-1" strike="noStrike">
                <a:solidFill>
                  <a:srgbClr val="000000"/>
                </a:solidFill>
                <a:latin typeface="나눔고딕"/>
              </a:rPr>
              <a:t>함수 선언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</a:rPr>
              <a:t>4. </a:t>
            </a:r>
            <a:r>
              <a:rPr b="0" lang="ko-KR" sz="2600" spc="-1" strike="noStrike">
                <a:solidFill>
                  <a:srgbClr val="000000"/>
                </a:solidFill>
                <a:latin typeface="나눔고딕"/>
              </a:rPr>
              <a:t>실행 및 결과 확인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0079640" cy="566964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 txBox="1"/>
          <p:nvPr/>
        </p:nvSpPr>
        <p:spPr>
          <a:xfrm>
            <a:off x="375480" y="186120"/>
            <a:ext cx="4304520" cy="3538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데이터베이스에 삽입한 데이터로 표현할 것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6379200" y="186120"/>
            <a:ext cx="1040400" cy="35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레이아웃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5040" y="684720"/>
            <a:ext cx="10080360" cy="566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 txBox="1"/>
          <p:nvPr/>
        </p:nvSpPr>
        <p:spPr>
          <a:xfrm>
            <a:off x="1951920" y="186120"/>
            <a:ext cx="5608080" cy="3538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데이터베이스에 삽입한 데이터로 표현한 것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프로토타입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나눔고딕"/>
              </a:rPr>
              <a:t>작업과정</a:t>
            </a: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나눔고딕"/>
              </a:rPr>
              <a:t>https://pymysql.readthedocs.io/en/latest/index.html</a:t>
            </a: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1135080" y="1692000"/>
            <a:ext cx="7684560" cy="2962080"/>
          </a:xfrm>
          <a:prstGeom prst="rect">
            <a:avLst/>
          </a:prstGeom>
          <a:ln w="0">
            <a:noFill/>
          </a:ln>
        </p:spPr>
      </p:pic>
      <p:sp>
        <p:nvSpPr>
          <p:cNvPr id="20" name=""/>
          <p:cNvSpPr/>
          <p:nvPr/>
        </p:nvSpPr>
        <p:spPr>
          <a:xfrm>
            <a:off x="3024000" y="828000"/>
            <a:ext cx="341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</a:rPr>
              <a:t>Import pandas 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</a:rPr>
              <a:t>.csv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</a:rPr>
              <a:t>파일을 읽어오고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</a:rPr>
              <a:t>Dictionary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</a:rPr>
              <a:t>형태로 변환하기 위하여 사용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1" name=""/>
          <p:cNvSpPr/>
          <p:nvPr/>
        </p:nvSpPr>
        <p:spPr>
          <a:xfrm>
            <a:off x="6120000" y="828000"/>
            <a:ext cx="2879640" cy="105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</a:rPr>
              <a:t>Import pymysql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</a:rPr>
              <a:t>→ </a:t>
            </a:r>
            <a:r>
              <a:rPr b="0" lang="ko-KR" sz="1600" spc="-1" strike="noStrike">
                <a:solidFill>
                  <a:srgbClr val="000000"/>
                </a:solidFill>
                <a:latin typeface="나눔고딕"/>
              </a:rPr>
              <a:t>데이터베이스를 연결하고 활용하기 위하여 사용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2" name=""/>
          <p:cNvSpPr/>
          <p:nvPr/>
        </p:nvSpPr>
        <p:spPr>
          <a:xfrm>
            <a:off x="1188000" y="900000"/>
            <a:ext cx="197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사용하는 파이썬 라이브러리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3" name=""/>
          <p:cNvSpPr/>
          <p:nvPr/>
        </p:nvSpPr>
        <p:spPr>
          <a:xfrm>
            <a:off x="1188000" y="4896000"/>
            <a:ext cx="791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Pandas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라이브러리를 이용하여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.csv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파일을 불러들여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DataFrame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형태로 변환하는 코드입니다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4" name=""/>
          <p:cNvSpPr/>
          <p:nvPr/>
        </p:nvSpPr>
        <p:spPr>
          <a:xfrm>
            <a:off x="1008000" y="4716000"/>
            <a:ext cx="7919640" cy="89964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1152000" y="828000"/>
            <a:ext cx="7667640" cy="791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1164960" y="288000"/>
            <a:ext cx="736668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1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차 프로젝트의 산출물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, 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라이브러리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37800" y="36000"/>
            <a:ext cx="4240440" cy="2699640"/>
          </a:xfrm>
          <a:prstGeom prst="rect">
            <a:avLst/>
          </a:prstGeom>
          <a:ln w="0">
            <a:noFill/>
          </a:ln>
        </p:spPr>
      </p:pic>
      <p:sp>
        <p:nvSpPr>
          <p:cNvPr id="28" name=""/>
          <p:cNvSpPr/>
          <p:nvPr/>
        </p:nvSpPr>
        <p:spPr>
          <a:xfrm>
            <a:off x="360000" y="2700000"/>
            <a:ext cx="39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29" name="" descr=""/>
          <p:cNvPicPr/>
          <p:nvPr/>
        </p:nvPicPr>
        <p:blipFill>
          <a:blip r:embed="rId2"/>
          <a:stretch/>
        </p:blipFill>
        <p:spPr>
          <a:xfrm>
            <a:off x="25560" y="2880000"/>
            <a:ext cx="7714080" cy="2699640"/>
          </a:xfrm>
          <a:prstGeom prst="rect">
            <a:avLst/>
          </a:prstGeom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3"/>
          <a:stretch/>
        </p:blipFill>
        <p:spPr>
          <a:xfrm>
            <a:off x="4320000" y="36000"/>
            <a:ext cx="5756040" cy="2699640"/>
          </a:xfrm>
          <a:prstGeom prst="rect">
            <a:avLst/>
          </a:prstGeom>
          <a:ln w="0">
            <a:noFill/>
          </a:ln>
        </p:spPr>
      </p:pic>
      <p:sp>
        <p:nvSpPr>
          <p:cNvPr id="31" name=""/>
          <p:cNvSpPr/>
          <p:nvPr/>
        </p:nvSpPr>
        <p:spPr>
          <a:xfrm>
            <a:off x="7920000" y="3420000"/>
            <a:ext cx="1979640" cy="21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Pandas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라이브러리를 통하여 가져온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1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차 프로젝트 산출물들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2" name=""/>
          <p:cNvSpPr/>
          <p:nvPr/>
        </p:nvSpPr>
        <p:spPr>
          <a:xfrm>
            <a:off x="7920000" y="3420000"/>
            <a:ext cx="1979640" cy="1439640"/>
          </a:xfrm>
          <a:prstGeom prst="rect">
            <a:avLst/>
          </a:prstGeom>
          <a:solidFill>
            <a:srgbClr val="729fcf">
              <a:alpha val="2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/>
          <p:nvPr/>
        </p:nvSpPr>
        <p:spPr>
          <a:xfrm>
            <a:off x="8280000" y="540000"/>
            <a:ext cx="1619640" cy="14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Pandas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라이브러리를 통하여 가져온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1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차 프로젝트 산출물들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36000" y="2484000"/>
            <a:ext cx="3508560" cy="3059640"/>
          </a:xfrm>
          <a:prstGeom prst="rect">
            <a:avLst/>
          </a:prstGeom>
          <a:ln w="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00" y="36000"/>
            <a:ext cx="8130960" cy="2339640"/>
          </a:xfrm>
          <a:prstGeom prst="rect">
            <a:avLst/>
          </a:prstGeom>
          <a:ln w="0"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564000" y="2675880"/>
            <a:ext cx="6505200" cy="2327760"/>
          </a:xfrm>
          <a:prstGeom prst="rect">
            <a:avLst/>
          </a:prstGeom>
          <a:ln w="0">
            <a:noFill/>
          </a:ln>
        </p:spPr>
      </p:pic>
      <p:sp>
        <p:nvSpPr>
          <p:cNvPr id="37" name=""/>
          <p:cNvSpPr/>
          <p:nvPr/>
        </p:nvSpPr>
        <p:spPr>
          <a:xfrm>
            <a:off x="8208000" y="540000"/>
            <a:ext cx="1619640" cy="1439640"/>
          </a:xfrm>
          <a:prstGeom prst="rect">
            <a:avLst/>
          </a:prstGeom>
          <a:solidFill>
            <a:srgbClr val="729fcf">
              <a:alpha val="2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rcRect l="0" t="31444" r="6398" b="7841"/>
          <a:stretch/>
        </p:blipFill>
        <p:spPr>
          <a:xfrm rot="21598200">
            <a:off x="301320" y="416520"/>
            <a:ext cx="5241960" cy="1381680"/>
          </a:xfrm>
          <a:prstGeom prst="rect">
            <a:avLst/>
          </a:prstGeom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88000" y="2058840"/>
            <a:ext cx="5219640" cy="3160800"/>
          </a:xfrm>
          <a:prstGeom prst="rect">
            <a:avLst/>
          </a:prstGeom>
          <a:ln w="0">
            <a:noFill/>
          </a:ln>
        </p:spPr>
      </p:pic>
      <p:sp>
        <p:nvSpPr>
          <p:cNvPr id="40" name=""/>
          <p:cNvSpPr/>
          <p:nvPr/>
        </p:nvSpPr>
        <p:spPr>
          <a:xfrm>
            <a:off x="6228000" y="406440"/>
            <a:ext cx="3239640" cy="27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나눔고딕"/>
              </a:rPr>
              <a:t>DataFrame </a:t>
            </a:r>
            <a:r>
              <a:rPr b="0" lang="ko-KR" sz="1700" spc="-1" strike="noStrike">
                <a:solidFill>
                  <a:srgbClr val="000000"/>
                </a:solidFill>
                <a:latin typeface="나눔고딕"/>
              </a:rPr>
              <a:t>형태로 되어있는</a:t>
            </a:r>
            <a:endParaRPr b="0" lang="en-US" sz="17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r>
            <a:r>
              <a:rPr b="0" lang="ko-KR" sz="1700" spc="-1" strike="noStrike">
                <a:solidFill>
                  <a:srgbClr val="000000"/>
                </a:solidFill>
                <a:latin typeface="나눔고딕"/>
                <a:ea typeface="나눔고딕"/>
              </a:rPr>
              <a:t>차 프로젝트 산출물 데이터들을 </a:t>
            </a:r>
            <a:r>
              <a:rPr b="0" lang="en-US" sz="1700" spc="-1" strike="noStrike">
                <a:solidFill>
                  <a:srgbClr val="000000"/>
                </a:solidFill>
                <a:latin typeface="나눔고딕"/>
                <a:ea typeface="나눔고딕"/>
              </a:rPr>
              <a:t>Dictionary </a:t>
            </a:r>
            <a:r>
              <a:rPr b="0" lang="ko-KR" sz="1700" spc="-1" strike="noStrike">
                <a:solidFill>
                  <a:srgbClr val="000000"/>
                </a:solidFill>
                <a:latin typeface="나눔고딕"/>
                <a:ea typeface="나눔고딕"/>
              </a:rPr>
              <a:t>형태로 변환</a:t>
            </a:r>
            <a:endParaRPr b="0" lang="en-US" sz="17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ko-KR" sz="1700" spc="-1" strike="noStrike">
                <a:solidFill>
                  <a:srgbClr val="000000"/>
                </a:solidFill>
                <a:latin typeface="나눔고딕"/>
                <a:ea typeface="나눔고딕"/>
              </a:rPr>
              <a:t>테이블을 생성한 뒤 </a:t>
            </a:r>
            <a:r>
              <a:rPr b="0" lang="en-US" sz="1700" spc="-1" strike="noStrike">
                <a:solidFill>
                  <a:srgbClr val="000000"/>
                </a:solidFill>
                <a:latin typeface="나눔고딕"/>
                <a:ea typeface="나눔고딕"/>
              </a:rPr>
              <a:t>INSERT </a:t>
            </a:r>
            <a:r>
              <a:rPr b="0" lang="ko-KR" sz="1700" spc="-1" strike="noStrike">
                <a:solidFill>
                  <a:srgbClr val="000000"/>
                </a:solidFill>
                <a:latin typeface="나눔고딕"/>
                <a:ea typeface="나눔고딕"/>
              </a:rPr>
              <a:t>작업을 용이하게 하기 위함</a:t>
            </a:r>
            <a:endParaRPr b="0" lang="en-US" sz="17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나눔고딕"/>
                <a:ea typeface="나눔고딕"/>
              </a:rPr>
              <a:t>to_dict</a:t>
            </a:r>
            <a:r>
              <a:rPr b="0" lang="ko-KR" sz="1700" spc="-1" strike="noStrike">
                <a:solidFill>
                  <a:srgbClr val="000000"/>
                </a:solidFill>
                <a:latin typeface="나눔고딕"/>
                <a:ea typeface="나눔고딕"/>
              </a:rPr>
              <a:t>안에 들어간 매개변수의 의미는 </a:t>
            </a:r>
            <a:r>
              <a:rPr b="0" lang="en-US" sz="1700" spc="-1" strike="noStrike">
                <a:solidFill>
                  <a:srgbClr val="000000"/>
                </a:solidFill>
                <a:latin typeface="나눔고딕"/>
                <a:ea typeface="나눔고딕"/>
              </a:rPr>
              <a:t>DataFrame</a:t>
            </a:r>
            <a:r>
              <a:rPr b="0" lang="ko-KR" sz="1700" spc="-1" strike="noStrike">
                <a:solidFill>
                  <a:srgbClr val="000000"/>
                </a:solidFill>
                <a:latin typeface="나눔고딕"/>
                <a:ea typeface="나눔고딕"/>
              </a:rPr>
              <a:t>의 열을 기준 잡아 리스트로 변환 하겠다는 의미</a:t>
            </a:r>
            <a:endParaRPr b="0" lang="en-US" sz="17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1" name=""/>
          <p:cNvSpPr/>
          <p:nvPr/>
        </p:nvSpPr>
        <p:spPr>
          <a:xfrm>
            <a:off x="6120000" y="3368520"/>
            <a:ext cx="3059640" cy="16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Dictionary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형태로 잘 변환되었는지 확인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키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값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리스트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)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로 잘 변환 되어있는 것을 확인 할 수 있습니다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2" name=""/>
          <p:cNvSpPr/>
          <p:nvPr/>
        </p:nvSpPr>
        <p:spPr>
          <a:xfrm>
            <a:off x="5868000" y="3240000"/>
            <a:ext cx="3059640" cy="1979640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5940000" y="144000"/>
            <a:ext cx="3779640" cy="287964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rcRect l="0" t="33277" r="54161" b="16639"/>
          <a:stretch/>
        </p:blipFill>
        <p:spPr>
          <a:xfrm>
            <a:off x="894600" y="1152000"/>
            <a:ext cx="2344680" cy="53928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6264000" y="1008000"/>
            <a:ext cx="2771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생성한 테이블에 데이터 삽입을 위한 데이터를 담기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Dictionary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900000" y="1939680"/>
            <a:ext cx="8169480" cy="363996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/>
          <p:nvPr/>
        </p:nvSpPr>
        <p:spPr>
          <a:xfrm>
            <a:off x="5580000" y="2700000"/>
            <a:ext cx="305964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아까 선언한 </a:t>
            </a: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List</a:t>
            </a: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에 </a:t>
            </a: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.append() </a:t>
            </a: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메소드를 이용하여 값을 넣어줍니다</a:t>
            </a: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8" name=""/>
          <p:cNvSpPr/>
          <p:nvPr/>
        </p:nvSpPr>
        <p:spPr>
          <a:xfrm>
            <a:off x="6120000" y="3548520"/>
            <a:ext cx="2699640" cy="19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위에서 선언한 </a:t>
            </a: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Dictionary</a:t>
            </a: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에 아까 </a:t>
            </a: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DataFrame</a:t>
            </a: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에서 </a:t>
            </a: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Dictionary</a:t>
            </a: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형태로 변환한 변수를 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Dictionary[Key] = Value </a:t>
            </a: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형태로  새로운 요소를 추가 해줍니다</a:t>
            </a: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9" name=""/>
          <p:cNvSpPr/>
          <p:nvPr/>
        </p:nvSpPr>
        <p:spPr>
          <a:xfrm>
            <a:off x="864000" y="4644000"/>
            <a:ext cx="3959640" cy="251640"/>
          </a:xfrm>
          <a:prstGeom prst="rect">
            <a:avLst/>
          </a:prstGeom>
          <a:noFill/>
          <a:ln cap="rnd" w="3816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900000" y="5040000"/>
            <a:ext cx="4859640" cy="251640"/>
          </a:xfrm>
          <a:prstGeom prst="rect">
            <a:avLst/>
          </a:prstGeom>
          <a:noFill/>
          <a:ln cap="rnd" w="3816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4500000" y="3420000"/>
            <a:ext cx="1080000" cy="1224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cxnSp>
        <p:nvCxnSpPr>
          <p:cNvPr id="52" name=""/>
          <p:cNvCxnSpPr>
            <a:stCxn id="48" idx="-1"/>
            <a:endCxn id="48" idx="-1"/>
          </p:cNvCxnSpPr>
          <p:nvPr/>
        </p:nvCxnSpPr>
        <p:spPr>
          <a:xfrm rot="16200000">
            <a:off x="8819640" y="4541760"/>
            <a:ext cx="360" cy="360"/>
          </a:xfrm>
          <a:prstGeom prst="bentConnector2">
            <a:avLst/>
          </a:prstGeom>
          <a:ln w="0">
            <a:solidFill>
              <a:srgbClr val="ff0000"/>
            </a:solidFill>
            <a:tailEnd len="med" type="triangle" w="med"/>
          </a:ln>
        </p:spPr>
      </p:cxnSp>
      <p:sp>
        <p:nvSpPr>
          <p:cNvPr id="53" name=""/>
          <p:cNvSpPr/>
          <p:nvPr/>
        </p:nvSpPr>
        <p:spPr>
          <a:xfrm>
            <a:off x="5940000" y="3548520"/>
            <a:ext cx="2879640" cy="16711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5220000" y="4320000"/>
            <a:ext cx="720000" cy="720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760" rIns="104760" tIns="59760" bIns="597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>
            <a:off x="935640" y="2016000"/>
            <a:ext cx="4644000" cy="323640"/>
          </a:xfrm>
          <a:prstGeom prst="rect">
            <a:avLst/>
          </a:prstGeom>
          <a:solidFill>
            <a:srgbClr val="11111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테이블 생성을 위한 쿼리문을 </a:t>
            </a: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sql</a:t>
            </a: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이라는 변수에 저장 </a:t>
            </a:r>
            <a:endParaRPr b="0" lang="en-US" sz="16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6" name=""/>
          <p:cNvSpPr/>
          <p:nvPr/>
        </p:nvSpPr>
        <p:spPr>
          <a:xfrm>
            <a:off x="5580000" y="2664000"/>
            <a:ext cx="2699640" cy="848160"/>
          </a:xfrm>
          <a:prstGeom prst="bracketPair">
            <a:avLst>
              <a:gd name="adj" fmla="val 17129"/>
            </a:avLst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>
            <a:off x="3312000" y="1064520"/>
            <a:ext cx="2699640" cy="771120"/>
          </a:xfrm>
          <a:prstGeom prst="bracketPair">
            <a:avLst>
              <a:gd name="adj" fmla="val 17129"/>
            </a:avLst>
          </a:prstGeom>
          <a:noFill/>
          <a:ln cap="sq" w="29160">
            <a:solidFill>
              <a:srgbClr val="729f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760" rIns="104760" tIns="59760" bIns="597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6150960" y="1008000"/>
            <a:ext cx="2884680" cy="899640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3456000" y="1152000"/>
            <a:ext cx="259164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테이블 생성을 위한 쿼리문을 담기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List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0" name=""/>
          <p:cNvSpPr/>
          <p:nvPr/>
        </p:nvSpPr>
        <p:spPr>
          <a:xfrm>
            <a:off x="900000" y="360000"/>
            <a:ext cx="701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테이블 생성을 위한 쿼리문 작성 및 데이터 삽입을 위한 작업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40000" y="36000"/>
            <a:ext cx="3912840" cy="34318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4536000" y="36000"/>
            <a:ext cx="5003640" cy="344448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468000" y="3530160"/>
            <a:ext cx="4967640" cy="210348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5544000" y="3564000"/>
            <a:ext cx="3995640" cy="2015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테이블 생성 과 데이터 삽입을 하기 위한 작업을 하는 과정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5256000" y="3672000"/>
            <a:ext cx="4499640" cy="1547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테이블 생성 과 데이터 삽입을 하기 위한 작업을 하는 과정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88000" y="504000"/>
            <a:ext cx="4859640" cy="472212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5233320" y="504000"/>
            <a:ext cx="4486320" cy="30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Application>LibreOffice/24.2.2.2$Windows_x86 LibreOffice_project/d56cc158d8a96260b836f100ef4b4ef25d6f1a01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2024-04-05T10:07:42Z</dcterms:created>
  <dc:creator/>
  <dc:description/>
  <dc:language>ko-KR</dc:language>
  <cp:lastModifiedBy/>
  <dcterms:modified xsi:type="dcterms:W3CDTF">2024-04-08T01:47:23Z</dcterms:modified>
  <cp:revision>26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