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790" r:id="rId4"/>
    <p:sldMasterId id="2147483791" r:id="rId6"/>
  </p:sldMasterIdLst>
  <p:sldIdLst>
    <p:sldId id="256" r:id="rId8"/>
    <p:sldId id="257" r:id="rId9"/>
    <p:sldId id="280" r:id="rId10"/>
    <p:sldId id="279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81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x="10080625" cy="5670550"/>
  <p:notesSz cx="7559675" cy="1069213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4" Type="http://schemas.openxmlformats.org/officeDocument/2006/relationships/slideMaster" Target="slideMasters/slideMaster1.xml"></Relationship><Relationship Id="rId5" Type="http://schemas.openxmlformats.org/officeDocument/2006/relationships/theme" Target="theme/theme1.xml"></Relationship><Relationship Id="rId6" Type="http://schemas.openxmlformats.org/officeDocument/2006/relationships/slideMaster" Target="slideMasters/slideMaster2.xml"></Relationship><Relationship Id="rId8" Type="http://schemas.openxmlformats.org/officeDocument/2006/relationships/slide" Target="slides/slide1.xml"></Relationship><Relationship Id="rId9" Type="http://schemas.openxmlformats.org/officeDocument/2006/relationships/slide" Target="slides/slide2.xml"></Relationship><Relationship Id="rId10" Type="http://schemas.openxmlformats.org/officeDocument/2006/relationships/slide" Target="slides/slide3.xml"></Relationship><Relationship Id="rId11" Type="http://schemas.openxmlformats.org/officeDocument/2006/relationships/slide" Target="slides/slide4.xml"></Relationship><Relationship Id="rId12" Type="http://schemas.openxmlformats.org/officeDocument/2006/relationships/slide" Target="slides/slide5.xml"></Relationship><Relationship Id="rId13" Type="http://schemas.openxmlformats.org/officeDocument/2006/relationships/slide" Target="slides/slide6.xml"></Relationship><Relationship Id="rId14" Type="http://schemas.openxmlformats.org/officeDocument/2006/relationships/slide" Target="slides/slide7.xml"></Relationship><Relationship Id="rId15" Type="http://schemas.openxmlformats.org/officeDocument/2006/relationships/slide" Target="slides/slide8.xml"></Relationship><Relationship Id="rId16" Type="http://schemas.openxmlformats.org/officeDocument/2006/relationships/slide" Target="slides/slide9.xml"></Relationship><Relationship Id="rId17" Type="http://schemas.openxmlformats.org/officeDocument/2006/relationships/slide" Target="slides/slide10.xml"></Relationship><Relationship Id="rId18" Type="http://schemas.openxmlformats.org/officeDocument/2006/relationships/slide" Target="slides/slide11.xml"></Relationship><Relationship Id="rId19" Type="http://schemas.openxmlformats.org/officeDocument/2006/relationships/slide" Target="slides/slide12.xml"></Relationship><Relationship Id="rId20" Type="http://schemas.openxmlformats.org/officeDocument/2006/relationships/slide" Target="slides/slide13.xml"></Relationship><Relationship Id="rId21" Type="http://schemas.openxmlformats.org/officeDocument/2006/relationships/slide" Target="slides/slide14.xml"></Relationship><Relationship Id="rId22" Type="http://schemas.openxmlformats.org/officeDocument/2006/relationships/slide" Target="slides/slide15.xml"></Relationship><Relationship Id="rId23" Type="http://schemas.openxmlformats.org/officeDocument/2006/relationships/slide" Target="slides/slide16.xml"></Relationship><Relationship Id="rId24" Type="http://schemas.openxmlformats.org/officeDocument/2006/relationships/slide" Target="slides/slide17.xml"></Relationship><Relationship Id="rId25" Type="http://schemas.openxmlformats.org/officeDocument/2006/relationships/slide" Target="slides/slide18.xml"></Relationship><Relationship Id="rId26" Type="http://schemas.openxmlformats.org/officeDocument/2006/relationships/slide" Target="slides/slide19.xml"></Relationship><Relationship Id="rId27" Type="http://schemas.openxmlformats.org/officeDocument/2006/relationships/slide" Target="slides/slide20.xml"></Relationship><Relationship Id="rId28" Type="http://schemas.openxmlformats.org/officeDocument/2006/relationships/slide" Target="slides/slide21.xml"></Relationship><Relationship Id="rId29" Type="http://schemas.openxmlformats.org/officeDocument/2006/relationships/slide" Target="slides/slide22.xml"></Relationship><Relationship Id="rId30" Type="http://schemas.openxmlformats.org/officeDocument/2006/relationships/slide" Target="slides/slide23.xml"></Relationship><Relationship Id="rId31" Type="http://schemas.openxmlformats.org/officeDocument/2006/relationships/slide" Target="slides/slide24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 txBox="1">
            <a:spLocks noGrp="1"/>
          </p:cNvSpPr>
          <p:nvPr>
            <p:ph type="title"/>
          </p:nvPr>
        </p:nvSpPr>
        <p:spPr>
          <a:xfrm>
            <a:off x="504190" y="226060"/>
            <a:ext cx="9071610" cy="9467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4190" y="226060"/>
            <a:ext cx="9071610" cy="9467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6" name="PlaceHolder 2"/>
          <p:cNvSpPr txBox="1">
            <a:spLocks noGrp="1"/>
          </p:cNvSpPr>
          <p:nvPr>
            <p:ph type="subTitle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3" name="PlaceHolder 2"/>
          <p:cNvSpPr txBox="1">
            <a:spLocks noGrp="1"/>
          </p:cNvSpPr>
          <p:nvPr>
            <p:ph type="subTitle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4" name="PlaceHolder 3"/>
          <p:cNvSpPr txBox="1">
            <a:spLocks noGrp="1"/>
          </p:cNvSpPr>
          <p:nvPr>
            <p:ph type="ftr" idx="1"/>
          </p:nvPr>
        </p:nvSpPr>
        <p:spPr>
          <a:xfrm>
            <a:off x="3447415" y="5165090"/>
            <a:ext cx="3195320" cy="3911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>
              <a:buFontTx/>
              <a:buNone/>
            </a:pPr>
            <a:r>
              <a:t>Footer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기본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44030B-D908-44A3-9BFB-775E02B2D17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190" y="226060"/>
            <a:ext cx="9070975" cy="946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.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447415" y="5165090"/>
            <a:ext cx="3194685" cy="3905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&lt;바닥글&gt;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570" y="5165090"/>
            <a:ext cx="2348230" cy="3905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442E4EA-1EF5-4243-8B51-486318C045CB}" type="slidenum">
              <a:rPr lang="en-US" sz="1400" b="0" strike="noStrike" spc="-1">
                <a:solidFill>
                  <a:srgbClr val="000000"/>
                </a:solidFill>
                <a:latin typeface="바탕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190" y="5165090"/>
            <a:ext cx="2348230" cy="3905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190" y="1326515"/>
            <a:ext cx="9072245" cy="328866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나눔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나눔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나눔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나눔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.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5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6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7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&lt;바닥글&gt;</a:t>
            </a: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B7B6021-9D97-4C3B-90F6-6397BD5FF08D}" type="slidenum">
              <a:rPr lang="en-US" sz="1400" b="0" strike="noStrike" spc="-1">
                <a:solidFill>
                  <a:srgbClr val="000000"/>
                </a:solidFill>
                <a:latin typeface="바탕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20.png"></Relationship><Relationship Id="rId2" Type="http://schemas.openxmlformats.org/officeDocument/2006/relationships/image" Target="../media/image19.png"></Relationship><Relationship Id="rId4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22.png"></Relationship><Relationship Id="rId2" Type="http://schemas.openxmlformats.org/officeDocument/2006/relationships/image" Target="../media/image21.png"></Relationship><Relationship Id="rId4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23.pn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24.png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25.png"></Relationship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27.png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5" Type="http://schemas.openxmlformats.org/officeDocument/2006/relationships/image" Target="../media/fImage8107520041.png"></Relationship><Relationship Id="rId16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29.png"></Relationship><Relationship Id="rId4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30.png"></Relationship><Relationship Id="rId2" Type="http://schemas.openxmlformats.org/officeDocument/2006/relationships/image" Target="../media/image6.png"></Relationship><Relationship Id="rId5" Type="http://schemas.openxmlformats.org/officeDocument/2006/relationships/image" Target="../media/image31.png"></Relationship><Relationship Id="rId4" Type="http://schemas.openxmlformats.org/officeDocument/2006/relationships/image" Target="../media/image7.png"></Relationship><Relationship Id="rId6" Type="http://schemas.openxmlformats.org/officeDocument/2006/relationships/slideLayout" Target="../slideLayouts/slideLayout2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?>
<Relationships xmlns="http://schemas.openxmlformats.org/package/2006/relationships"><Relationship Id="rId3" Type="http://schemas.openxmlformats.org/officeDocument/2006/relationships/image" Target="../media/image4.svg"></Relationship><Relationship Id="rId2" Type="http://schemas.openxmlformats.org/officeDocument/2006/relationships/image" Target="../media/image3.png"></Relationship><Relationship Id="rId5" Type="http://schemas.openxmlformats.org/officeDocument/2006/relationships/image" Target="../media/image2.svg"></Relationship><Relationship Id="rId4" Type="http://schemas.openxmlformats.org/officeDocument/2006/relationships/image" Target="../media/image1.png"></Relationship><Relationship Id="rId6" Type="http://schemas.openxmlformats.org/officeDocument/2006/relationships/slideLayout" Target="../slideLayouts/slideLayout2.xml"></Relationship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image" Target="../media/image9.png"></Relationship><Relationship Id="rId4" Type="http://schemas.openxmlformats.org/officeDocument/2006/relationships/image" Target="../media/image11.png"></Relationship><Relationship Id="rId5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13.png"></Relationship><Relationship Id="rId2" Type="http://schemas.openxmlformats.org/officeDocument/2006/relationships/image" Target="../media/image12.pn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2" Type="http://schemas.openxmlformats.org/officeDocument/2006/relationships/image" Target="../media/image14.png"></Relationship><Relationship Id="rId4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7.png"></Relationship><Relationship Id="rId2" Type="http://schemas.openxmlformats.org/officeDocument/2006/relationships/image" Target="../media/image16.png"></Relationship><Relationship Id="rId4" Type="http://schemas.openxmlformats.org/officeDocument/2006/relationships/image" Target="../media/image18.png"></Relationship><Relationship Id="rId5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 txBox="1">
            <a:spLocks noGrp="1"/>
          </p:cNvSpPr>
          <p:nvPr>
            <p:ph type="title"/>
          </p:nvPr>
        </p:nvSpPr>
        <p:spPr>
          <a:xfrm>
            <a:off x="132715" y="970915"/>
            <a:ext cx="9072245" cy="94742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3600" b="0" strike="noStrike">
                <a:solidFill>
                  <a:srgbClr val="000000"/>
                </a:solidFill>
                <a:latin typeface="나눔고딕" charset="0"/>
              </a:rPr>
              <a:t>한국 전기 안전 공사 감전 사고</a:t>
            </a:r>
            <a:endParaRPr lang="ko-KR" altLang="en-US" sz="36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5" name="PlaceHolder 2"/>
          <p:cNvSpPr txBox="1">
            <a:spLocks noGrp="1"/>
          </p:cNvSpPr>
          <p:nvPr>
            <p:ph type="subTitle"/>
          </p:nvPr>
        </p:nvSpPr>
        <p:spPr>
          <a:xfrm>
            <a:off x="607060" y="2096770"/>
            <a:ext cx="8335645" cy="65214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산업현장 감전사고 발생 대처 솔루션 데이터 데이터베이스 저장</a:t>
            </a:r>
            <a:endParaRPr lang="ko-KR" altLang="en-US" sz="10000" b="0" strike="noStrike">
              <a:solidFill>
                <a:srgbClr val="000000"/>
              </a:solidFill>
              <a:latin typeface="나눔고딕" charset="0"/>
              <a:ea typeface="DejaVu Sans" charset="0"/>
              <a:cs typeface="+mn-cs"/>
            </a:endParaRPr>
          </a:p>
          <a:p>
            <a:pPr marL="0" indent="0" algn="ctr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graphicFrame>
        <p:nvGraphicFramePr>
          <p:cNvPr id="16" name="표 62"/>
          <p:cNvGraphicFramePr>
            <a:graphicFrameLocks noGrp="1"/>
          </p:cNvGraphicFramePr>
          <p:nvPr/>
        </p:nvGraphicFramePr>
        <p:xfrm>
          <a:off x="7207885" y="4017645"/>
          <a:ext cx="2823210" cy="14909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팀명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햄스터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장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오철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민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김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봄이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팀원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남지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훈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도형 82"/>
          <p:cNvSpPr>
            <a:spLocks/>
          </p:cNvSpPr>
          <p:nvPr/>
        </p:nvSpPr>
        <p:spPr>
          <a:xfrm>
            <a:off x="809625" y="555625"/>
            <a:ext cx="8136890" cy="24847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5255895" y="3672205"/>
            <a:ext cx="4500245" cy="154813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총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6개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의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1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차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산출물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에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대해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서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작업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을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진행했습니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다.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pic>
        <p:nvPicPr>
          <p:cNvPr id="66" name="그림 65"/>
          <p:cNvPicPr/>
          <p:nvPr/>
        </p:nvPicPr>
        <p:blipFill>
          <a:blip r:embed="rId2"/>
          <a:stretch/>
        </p:blipFill>
        <p:spPr>
          <a:xfrm>
            <a:off x="288290" y="504190"/>
            <a:ext cx="4859655" cy="4721860"/>
          </a:xfrm>
          <a:prstGeom prst="rect">
            <a:avLst/>
          </a:prstGeom>
          <a:ln w="0">
            <a:noFill/>
          </a:ln>
        </p:spPr>
      </p:pic>
      <p:pic>
        <p:nvPicPr>
          <p:cNvPr id="67" name="그림 66"/>
          <p:cNvPicPr/>
          <p:nvPr/>
        </p:nvPicPr>
        <p:blipFill>
          <a:blip r:embed="rId3"/>
          <a:stretch/>
        </p:blipFill>
        <p:spPr>
          <a:xfrm>
            <a:off x="5233035" y="504190"/>
            <a:ext cx="4486275" cy="305943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15"/>
          <p:cNvPicPr/>
          <p:nvPr/>
        </p:nvPicPr>
        <p:blipFill>
          <a:blip r:embed="rId2"/>
          <a:stretch/>
        </p:blipFill>
        <p:spPr>
          <a:xfrm>
            <a:off x="4095115" y="144145"/>
            <a:ext cx="5939155" cy="2195830"/>
          </a:xfrm>
          <a:prstGeom prst="rect">
            <a:avLst/>
          </a:prstGeom>
          <a:ln w="0">
            <a:noFill/>
          </a:ln>
        </p:spPr>
      </p:pic>
      <p:pic>
        <p:nvPicPr>
          <p:cNvPr id="69" name="그림 16"/>
          <p:cNvPicPr/>
          <p:nvPr/>
        </p:nvPicPr>
        <p:blipFill>
          <a:blip r:embed="rId3"/>
          <a:stretch/>
        </p:blipFill>
        <p:spPr>
          <a:xfrm>
            <a:off x="71755" y="139065"/>
            <a:ext cx="3976370" cy="5260340"/>
          </a:xfrm>
          <a:prstGeom prst="rect">
            <a:avLst/>
          </a:prstGeom>
          <a:ln w="0">
            <a:noFill/>
          </a:ln>
        </p:spPr>
      </p:pic>
      <p:sp>
        <p:nvSpPr>
          <p:cNvPr id="70" name="직사각형 69"/>
          <p:cNvSpPr/>
          <p:nvPr/>
        </p:nvSpPr>
        <p:spPr>
          <a:xfrm>
            <a:off x="5039995" y="2440305"/>
            <a:ext cx="4049395" cy="3543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테이블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생성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을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위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한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데이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터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정의어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중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하나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인 C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RATE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라는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문자열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이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있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는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것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을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확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인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71" name="직사각형 70"/>
          <p:cNvSpPr>
            <a:spLocks/>
          </p:cNvSpPr>
          <p:nvPr/>
        </p:nvSpPr>
        <p:spPr>
          <a:xfrm rot="0">
            <a:off x="4140200" y="3811905"/>
            <a:ext cx="1800225" cy="1408430"/>
          </a:xfrm>
          <a:prstGeom prst="rect"/>
          <a:noFill/>
          <a:ln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키 이름이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테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이블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명이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고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값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은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딕셔너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리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형태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로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변환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한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1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차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산출물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이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있는것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을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확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인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72" name="직선 연결선 71"/>
          <p:cNvSpPr/>
          <p:nvPr/>
        </p:nvSpPr>
        <p:spPr>
          <a:xfrm>
            <a:off x="107950" y="1764030"/>
            <a:ext cx="2700020" cy="635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-54360" rIns="99360" bIns="-54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3" name="양쪽 중괄호 72"/>
          <p:cNvSpPr/>
          <p:nvPr/>
        </p:nvSpPr>
        <p:spPr>
          <a:xfrm>
            <a:off x="4048760" y="3776345"/>
            <a:ext cx="1891030" cy="1587500"/>
          </a:xfrm>
          <a:prstGeom prst="bracePair">
            <a:avLst>
              <a:gd name="adj" fmla="val 8333"/>
            </a:avLst>
          </a:prstGeom>
          <a:noFill/>
          <a:ln w="29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0" tIns="59400" rIns="104400" bIns="594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4" name="Rect 74"/>
          <p:cNvSpPr>
            <a:spLocks/>
          </p:cNvSpPr>
          <p:nvPr/>
        </p:nvSpPr>
        <p:spPr>
          <a:xfrm>
            <a:off x="4904740" y="2433955"/>
            <a:ext cx="4321175" cy="721995"/>
          </a:xfrm>
          <a:prstGeom prst="bracketPair">
            <a:avLst>
              <a:gd name="adj" fmla="val 17129"/>
            </a:avLst>
          </a:prstGeom>
          <a:noFill/>
          <a:ln w="28575" cap="flat" cmpd="sng">
            <a:solidFill>
              <a:srgbClr val="3465A4">
                <a:alpha val="100000"/>
              </a:srgb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104140" tIns="59690" rIns="104140" bIns="59690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99835" y="3239770"/>
            <a:ext cx="3059430" cy="197993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테이블 생성에 필요한 쿼리문이 담긴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List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의 내용과 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algn="ctr"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데이터 삽입을 위한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Dictionary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의 내용이 잘 담겨 있는지 확인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76" name="직선 연결선 75"/>
          <p:cNvSpPr/>
          <p:nvPr/>
        </p:nvSpPr>
        <p:spPr>
          <a:xfrm flipV="1">
            <a:off x="4283710" y="1259840"/>
            <a:ext cx="5796280" cy="36195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-18360" rIns="99360" bIns="-18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7950" y="2736215"/>
            <a:ext cx="647700" cy="197993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8" name="양쪽 대괄호 77"/>
          <p:cNvSpPr/>
          <p:nvPr/>
        </p:nvSpPr>
        <p:spPr>
          <a:xfrm>
            <a:off x="756285" y="2700020"/>
            <a:ext cx="2879725" cy="2159635"/>
          </a:xfrm>
          <a:prstGeom prst="bracketPair">
            <a:avLst>
              <a:gd name="adj" fmla="val 17129"/>
            </a:avLst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630" y="0"/>
            <a:ext cx="9070975" cy="946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000" b="1" strike="noStrike" spc="-1">
                <a:solidFill>
                  <a:srgbClr val="000000"/>
                </a:solidFill>
                <a:latin typeface="나눔고딕"/>
              </a:rPr>
              <a:t>함수 선언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0" name="직사각형 79"/>
          <p:cNvSpPr>
            <a:spLocks/>
          </p:cNvSpPr>
          <p:nvPr/>
        </p:nvSpPr>
        <p:spPr>
          <a:xfrm rot="0">
            <a:off x="5219700" y="1424940"/>
            <a:ext cx="4321175" cy="3780790"/>
          </a:xfrm>
          <a:prstGeom prst="rect"/>
          <a:solidFill>
            <a:srgbClr val="729FCF">
              <a:alpha val="20017"/>
            </a:srgbClr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연동하기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위한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pymysql.connect()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베이스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와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연동하기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위해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넘겨준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인자들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로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host =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존재하는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IP(host)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user =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데이터베이스에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등록된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아이디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password =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등록된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아이디의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비밀번호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db =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연결하고자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하는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데이터베이스의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이름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그리고 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나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온 c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onnection 객체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를 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C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onn 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이라는 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변수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에 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담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고 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이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를 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반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환하는 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함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수 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입니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다.</a:t>
            </a:r>
            <a:r>
              <a:rPr lang="ko-KR" altLang="en-US" sz="1600" b="0" strike="noStrike">
                <a:solidFill>
                  <a:srgbClr val="000000"/>
                </a:solidFill>
                <a:latin typeface="나눔고딕" charset="0"/>
              </a:rPr>
              <a:t> 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pic>
        <p:nvPicPr>
          <p:cNvPr id="81" name="그림 17"/>
          <p:cNvPicPr/>
          <p:nvPr/>
        </p:nvPicPr>
        <p:blipFill>
          <a:blip r:embed="rId2"/>
          <a:stretch/>
        </p:blipFill>
        <p:spPr>
          <a:xfrm>
            <a:off x="179705" y="1440180"/>
            <a:ext cx="4890770" cy="306006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 82"/>
          <p:cNvSpPr>
            <a:spLocks/>
          </p:cNvSpPr>
          <p:nvPr/>
        </p:nvSpPr>
        <p:spPr>
          <a:xfrm>
            <a:off x="312420" y="3163570"/>
            <a:ext cx="9361170" cy="1981200"/>
          </a:xfrm>
          <a:prstGeom prst="rect">
            <a:avLst/>
          </a:prstGeom>
          <a:solidFill>
            <a:srgbClr val="729FCF">
              <a:alpha val="20017"/>
            </a:srgbClr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테이블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생성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함수는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테이블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생성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sql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문이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담긴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리스트와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connection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객체를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매개변수로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받습니다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.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Connection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객체를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이용하여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cursor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객체를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생성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FontTx/>
              <a:buNone/>
            </a:pPr>
            <a:r>
              <a:rPr lang="en-US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Cursor →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데이터베이스와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상호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작용하는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데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사용되는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개체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 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리스트안에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있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는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쿼리문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을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각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각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cursor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의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exectute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메소드를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이용하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여 쿼리문을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실행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하는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함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수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입니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다.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pic>
        <p:nvPicPr>
          <p:cNvPr id="83" name="그림 9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605790"/>
            <a:ext cx="6077585" cy="22282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5" descr="C:/Users/adad4/AppData/Roaming/PolarisOffice/ETemp/22256_14938808/image2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29845" y="1270"/>
            <a:ext cx="6083935" cy="5668010"/>
          </a:xfrm>
          <a:prstGeom prst="rect"/>
          <a:noFill/>
        </p:spPr>
      </p:pic>
      <p:sp>
        <p:nvSpPr>
          <p:cNvPr id="5" name="텍스트 상자 6"/>
          <p:cNvSpPr txBox="1">
            <a:spLocks/>
          </p:cNvSpPr>
          <p:nvPr/>
        </p:nvSpPr>
        <p:spPr>
          <a:xfrm rot="0">
            <a:off x="6210935" y="234315"/>
            <a:ext cx="2891790" cy="41833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I</a:t>
            </a:r>
            <a:r>
              <a:rPr lang="ko-KR" sz="1400">
                <a:latin typeface="맑은 고딕" charset="0"/>
                <a:ea typeface="맑은 고딕" charset="0"/>
              </a:rPr>
              <a:t>nser</a:t>
            </a:r>
            <a:r>
              <a:rPr lang="ko-KR" sz="1400">
                <a:latin typeface="맑은 고딕" charset="0"/>
                <a:ea typeface="맑은 고딕" charset="0"/>
              </a:rPr>
              <a:t>t</a:t>
            </a:r>
            <a:r>
              <a:rPr lang="ko-KR" sz="1400">
                <a:latin typeface="맑은 고딕" charset="0"/>
                <a:ea typeface="맑은 고딕" charset="0"/>
              </a:rPr>
              <a:t>D</a:t>
            </a:r>
            <a:r>
              <a:rPr lang="ko-KR" sz="1400">
                <a:latin typeface="맑은 고딕" charset="0"/>
                <a:ea typeface="맑은 고딕" charset="0"/>
              </a:rPr>
              <a:t>a</a:t>
            </a:r>
            <a:r>
              <a:rPr lang="ko-KR" sz="1400">
                <a:latin typeface="맑은 고딕" charset="0"/>
                <a:ea typeface="맑은 고딕" charset="0"/>
              </a:rPr>
              <a:t>t</a:t>
            </a:r>
            <a:r>
              <a:rPr lang="ko-KR" sz="1400">
                <a:latin typeface="맑은 고딕" charset="0"/>
                <a:ea typeface="맑은 고딕" charset="0"/>
              </a:rPr>
              <a:t>a</a:t>
            </a:r>
            <a:r>
              <a:rPr lang="ko-KR" sz="1400">
                <a:latin typeface="맑은 고딕" charset="0"/>
                <a:ea typeface="맑은 고딕" charset="0"/>
              </a:rPr>
              <a:t>함</a:t>
            </a:r>
            <a:r>
              <a:rPr lang="ko-KR" sz="1400">
                <a:latin typeface="맑은 고딕" charset="0"/>
                <a:ea typeface="맑은 고딕" charset="0"/>
              </a:rPr>
              <a:t>수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매개변수</a:t>
            </a:r>
            <a:r>
              <a:rPr lang="ko-KR" sz="1400">
                <a:latin typeface="맑은 고딕" charset="0"/>
                <a:ea typeface="맑은 고딕" charset="0"/>
              </a:rPr>
              <a:t>로 </a:t>
            </a:r>
            <a:r>
              <a:rPr lang="ko-KR" sz="1400">
                <a:latin typeface="맑은 고딕" charset="0"/>
                <a:ea typeface="맑은 고딕" charset="0"/>
              </a:rPr>
              <a:t>데이</a:t>
            </a:r>
            <a:r>
              <a:rPr lang="ko-KR" sz="1400">
                <a:latin typeface="맑은 고딕" charset="0"/>
                <a:ea typeface="맑은 고딕" charset="0"/>
              </a:rPr>
              <a:t>터 </a:t>
            </a:r>
            <a:r>
              <a:rPr lang="ko-KR" sz="1400">
                <a:latin typeface="맑은 고딕" charset="0"/>
                <a:ea typeface="맑은 고딕" charset="0"/>
              </a:rPr>
              <a:t>삽입</a:t>
            </a:r>
            <a:r>
              <a:rPr lang="ko-KR" sz="1400">
                <a:latin typeface="맑은 고딕" charset="0"/>
                <a:ea typeface="맑은 고딕" charset="0"/>
              </a:rPr>
              <a:t>을 </a:t>
            </a:r>
            <a:r>
              <a:rPr lang="ko-KR" sz="1400">
                <a:latin typeface="맑은 고딕" charset="0"/>
                <a:ea typeface="맑은 고딕" charset="0"/>
              </a:rPr>
              <a:t>위</a:t>
            </a:r>
            <a:r>
              <a:rPr lang="ko-KR" sz="1400">
                <a:latin typeface="맑은 고딕" charset="0"/>
                <a:ea typeface="맑은 고딕" charset="0"/>
              </a:rPr>
              <a:t>한 </a:t>
            </a:r>
            <a:r>
              <a:rPr lang="ko-KR" sz="1400">
                <a:latin typeface="맑은 고딕" charset="0"/>
                <a:ea typeface="맑은 고딕" charset="0"/>
              </a:rPr>
              <a:t>데이터</a:t>
            </a:r>
            <a:r>
              <a:rPr lang="ko-KR" sz="1400">
                <a:latin typeface="맑은 고딕" charset="0"/>
                <a:ea typeface="맑은 고딕" charset="0"/>
              </a:rPr>
              <a:t>가 </a:t>
            </a:r>
            <a:r>
              <a:rPr lang="ko-KR" sz="1400">
                <a:latin typeface="맑은 고딕" charset="0"/>
                <a:ea typeface="맑은 고딕" charset="0"/>
              </a:rPr>
              <a:t>담</a:t>
            </a:r>
            <a:r>
              <a:rPr lang="ko-KR" sz="1400">
                <a:latin typeface="맑은 고딕" charset="0"/>
                <a:ea typeface="맑은 고딕" charset="0"/>
              </a:rPr>
              <a:t>긴 </a:t>
            </a:r>
            <a:r>
              <a:rPr lang="ko-KR" sz="1400">
                <a:latin typeface="맑은 고딕" charset="0"/>
                <a:ea typeface="맑은 고딕" charset="0"/>
              </a:rPr>
              <a:t>딕셔너리</a:t>
            </a:r>
            <a:r>
              <a:rPr lang="ko-KR" sz="1400">
                <a:latin typeface="맑은 고딕" charset="0"/>
                <a:ea typeface="맑은 고딕" charset="0"/>
              </a:rPr>
              <a:t>와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Conne</a:t>
            </a:r>
            <a:r>
              <a:rPr lang="ko-KR" sz="1400">
                <a:latin typeface="맑은 고딕" charset="0"/>
                <a:ea typeface="맑은 고딕" charset="0"/>
              </a:rPr>
              <a:t>c</a:t>
            </a:r>
            <a:r>
              <a:rPr lang="ko-KR" sz="1400">
                <a:latin typeface="맑은 고딕" charset="0"/>
                <a:ea typeface="맑은 고딕" charset="0"/>
              </a:rPr>
              <a:t>tion 객체</a:t>
            </a:r>
            <a:r>
              <a:rPr lang="ko-KR" sz="1400">
                <a:latin typeface="맑은 고딕" charset="0"/>
                <a:ea typeface="맑은 고딕" charset="0"/>
              </a:rPr>
              <a:t>를 </a:t>
            </a:r>
            <a:r>
              <a:rPr lang="ko-KR" sz="1400">
                <a:latin typeface="맑은 고딕" charset="0"/>
                <a:ea typeface="맑은 고딕" charset="0"/>
              </a:rPr>
              <a:t>받습니</a:t>
            </a:r>
            <a:r>
              <a:rPr lang="ko-KR" sz="1400">
                <a:latin typeface="맑은 고딕" charset="0"/>
                <a:ea typeface="맑은 고딕" charset="0"/>
              </a:rPr>
              <a:t>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데이터</a:t>
            </a:r>
            <a:r>
              <a:rPr lang="ko-KR" sz="1400">
                <a:latin typeface="맑은 고딕" charset="0"/>
                <a:ea typeface="맑은 고딕" charset="0"/>
              </a:rPr>
              <a:t>를 </a:t>
            </a:r>
            <a:r>
              <a:rPr lang="ko-KR" sz="1400">
                <a:latin typeface="맑은 고딕" charset="0"/>
                <a:ea typeface="맑은 고딕" charset="0"/>
              </a:rPr>
              <a:t>삽입해야하</a:t>
            </a:r>
            <a:r>
              <a:rPr lang="ko-KR" sz="1400">
                <a:latin typeface="맑은 고딕" charset="0"/>
                <a:ea typeface="맑은 고딕" charset="0"/>
              </a:rPr>
              <a:t>는 </a:t>
            </a:r>
            <a:r>
              <a:rPr lang="ko-KR" sz="1400">
                <a:latin typeface="맑은 고딕" charset="0"/>
                <a:ea typeface="맑은 고딕" charset="0"/>
              </a:rPr>
              <a:t>테이</a:t>
            </a:r>
            <a:r>
              <a:rPr lang="ko-KR" sz="1400">
                <a:latin typeface="맑은 고딕" charset="0"/>
                <a:ea typeface="맑은 고딕" charset="0"/>
              </a:rPr>
              <a:t>블 </a:t>
            </a:r>
            <a:r>
              <a:rPr lang="ko-KR" sz="1400">
                <a:latin typeface="맑은 고딕" charset="0"/>
                <a:ea typeface="맑은 고딕" charset="0"/>
              </a:rPr>
              <a:t>갯수</a:t>
            </a:r>
            <a:r>
              <a:rPr lang="ko-KR" sz="1400">
                <a:latin typeface="맑은 고딕" charset="0"/>
                <a:ea typeface="맑은 고딕" charset="0"/>
              </a:rPr>
              <a:t>가 총 </a:t>
            </a:r>
            <a:r>
              <a:rPr lang="ko-KR" sz="1400">
                <a:latin typeface="맑은 고딕" charset="0"/>
                <a:ea typeface="맑은 고딕" charset="0"/>
              </a:rPr>
              <a:t>6</a:t>
            </a:r>
            <a:r>
              <a:rPr lang="ko-KR" sz="1400">
                <a:latin typeface="맑은 고딕" charset="0"/>
                <a:ea typeface="맑은 고딕" charset="0"/>
              </a:rPr>
              <a:t>개 </a:t>
            </a:r>
            <a:r>
              <a:rPr lang="ko-KR" sz="1400">
                <a:latin typeface="맑은 고딕" charset="0"/>
                <a:ea typeface="맑은 고딕" charset="0"/>
              </a:rPr>
              <a:t>입니</a:t>
            </a:r>
            <a:r>
              <a:rPr lang="ko-KR" sz="1400">
                <a:latin typeface="맑은 고딕" charset="0"/>
                <a:ea typeface="맑은 고딕" charset="0"/>
              </a:rPr>
              <a:t>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각</a:t>
            </a:r>
            <a:r>
              <a:rPr lang="ko-KR" sz="1400">
                <a:latin typeface="맑은 고딕" charset="0"/>
                <a:ea typeface="맑은 고딕" charset="0"/>
              </a:rPr>
              <a:t>각 </a:t>
            </a:r>
            <a:r>
              <a:rPr lang="ko-KR" sz="1400">
                <a:latin typeface="맑은 고딕" charset="0"/>
                <a:ea typeface="맑은 고딕" charset="0"/>
              </a:rPr>
              <a:t>테이</a:t>
            </a:r>
            <a:r>
              <a:rPr lang="ko-KR" sz="1400">
                <a:latin typeface="맑은 고딕" charset="0"/>
                <a:ea typeface="맑은 고딕" charset="0"/>
              </a:rPr>
              <a:t>블 </a:t>
            </a:r>
            <a:r>
              <a:rPr lang="ko-KR" sz="1400">
                <a:latin typeface="맑은 고딕" charset="0"/>
                <a:ea typeface="맑은 고딕" charset="0"/>
              </a:rPr>
              <a:t>마</a:t>
            </a:r>
            <a:r>
              <a:rPr lang="ko-KR" sz="1400">
                <a:latin typeface="맑은 고딕" charset="0"/>
                <a:ea typeface="맑은 고딕" charset="0"/>
              </a:rPr>
              <a:t>다 </a:t>
            </a:r>
            <a:r>
              <a:rPr lang="ko-KR" sz="1400">
                <a:latin typeface="맑은 고딕" charset="0"/>
                <a:ea typeface="맑은 고딕" charset="0"/>
              </a:rPr>
              <a:t>구성하</a:t>
            </a:r>
            <a:r>
              <a:rPr lang="ko-KR" sz="1400">
                <a:latin typeface="맑은 고딕" charset="0"/>
                <a:ea typeface="맑은 고딕" charset="0"/>
              </a:rPr>
              <a:t>고 </a:t>
            </a:r>
            <a:r>
              <a:rPr lang="ko-KR" sz="1400">
                <a:latin typeface="맑은 고딕" charset="0"/>
                <a:ea typeface="맑은 고딕" charset="0"/>
              </a:rPr>
              <a:t>있</a:t>
            </a:r>
            <a:r>
              <a:rPr lang="ko-KR" sz="1400">
                <a:latin typeface="맑은 고딕" charset="0"/>
                <a:ea typeface="맑은 고딕" charset="0"/>
              </a:rPr>
              <a:t>는 </a:t>
            </a:r>
            <a:r>
              <a:rPr lang="ko-KR" sz="1400">
                <a:latin typeface="맑은 고딕" charset="0"/>
                <a:ea typeface="맑은 고딕" charset="0"/>
              </a:rPr>
              <a:t>속</a:t>
            </a:r>
            <a:r>
              <a:rPr lang="ko-KR" sz="1400">
                <a:latin typeface="맑은 고딕" charset="0"/>
                <a:ea typeface="맑은 고딕" charset="0"/>
              </a:rPr>
              <a:t>성이나 </a:t>
            </a:r>
            <a:r>
              <a:rPr lang="ko-KR" sz="1400">
                <a:latin typeface="맑은 고딕" charset="0"/>
                <a:ea typeface="맑은 고딕" charset="0"/>
              </a:rPr>
              <a:t>차수</a:t>
            </a:r>
            <a:r>
              <a:rPr lang="ko-KR" sz="1400">
                <a:latin typeface="맑은 고딕" charset="0"/>
                <a:ea typeface="맑은 고딕" charset="0"/>
              </a:rPr>
              <a:t>가 </a:t>
            </a:r>
            <a:r>
              <a:rPr lang="ko-KR" sz="1400">
                <a:latin typeface="맑은 고딕" charset="0"/>
                <a:ea typeface="맑은 고딕" charset="0"/>
              </a:rPr>
              <a:t>다르므</a:t>
            </a:r>
            <a:r>
              <a:rPr lang="ko-KR" sz="1400">
                <a:latin typeface="맑은 고딕" charset="0"/>
                <a:ea typeface="맑은 고딕" charset="0"/>
              </a:rPr>
              <a:t>로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이</a:t>
            </a:r>
            <a:r>
              <a:rPr lang="ko-KR" sz="1400">
                <a:latin typeface="맑은 고딕" charset="0"/>
                <a:ea typeface="맑은 고딕" charset="0"/>
              </a:rPr>
              <a:t>를 </a:t>
            </a:r>
            <a:r>
              <a:rPr lang="ko-KR" sz="1400">
                <a:latin typeface="맑은 고딕" charset="0"/>
                <a:ea typeface="맑은 고딕" charset="0"/>
              </a:rPr>
              <a:t>해</a:t>
            </a:r>
            <a:r>
              <a:rPr lang="ko-KR" sz="1400">
                <a:latin typeface="맑은 고딕" charset="0"/>
                <a:ea typeface="맑은 고딕" charset="0"/>
              </a:rPr>
              <a:t>결 </a:t>
            </a:r>
            <a:r>
              <a:rPr lang="ko-KR" sz="1400">
                <a:latin typeface="맑은 고딕" charset="0"/>
                <a:ea typeface="맑은 고딕" charset="0"/>
              </a:rPr>
              <a:t>하</a:t>
            </a:r>
            <a:r>
              <a:rPr lang="ko-KR" sz="1400">
                <a:latin typeface="맑은 고딕" charset="0"/>
                <a:ea typeface="맑은 고딕" charset="0"/>
              </a:rPr>
              <a:t>기 </a:t>
            </a:r>
            <a:r>
              <a:rPr lang="ko-KR" sz="1400">
                <a:latin typeface="맑은 고딕" charset="0"/>
                <a:ea typeface="맑은 고딕" charset="0"/>
              </a:rPr>
              <a:t>위해</a:t>
            </a:r>
            <a:r>
              <a:rPr lang="ko-KR" sz="1400">
                <a:latin typeface="맑은 고딕" charset="0"/>
                <a:ea typeface="맑은 고딕" charset="0"/>
              </a:rPr>
              <a:t>서 </a:t>
            </a:r>
            <a:r>
              <a:rPr lang="ko-KR" sz="1400">
                <a:latin typeface="맑은 고딕" charset="0"/>
                <a:ea typeface="맑은 고딕" charset="0"/>
              </a:rPr>
              <a:t>테이</a:t>
            </a:r>
            <a:r>
              <a:rPr lang="ko-KR" sz="1400">
                <a:latin typeface="맑은 고딕" charset="0"/>
                <a:ea typeface="맑은 고딕" charset="0"/>
              </a:rPr>
              <a:t>블 </a:t>
            </a:r>
            <a:r>
              <a:rPr lang="ko-KR" sz="1400">
                <a:latin typeface="맑은 고딕" charset="0"/>
                <a:ea typeface="맑은 고딕" charset="0"/>
              </a:rPr>
              <a:t>갯수</a:t>
            </a:r>
            <a:r>
              <a:rPr lang="ko-KR" sz="1400">
                <a:latin typeface="맑은 고딕" charset="0"/>
                <a:ea typeface="맑은 고딕" charset="0"/>
              </a:rPr>
              <a:t>로 </a:t>
            </a:r>
            <a:r>
              <a:rPr lang="ko-KR" sz="1400">
                <a:latin typeface="맑은 고딕" charset="0"/>
                <a:ea typeface="맑은 고딕" charset="0"/>
              </a:rPr>
              <a:t>반</a:t>
            </a:r>
            <a:r>
              <a:rPr lang="ko-KR" sz="1400">
                <a:latin typeface="맑은 고딕" charset="0"/>
                <a:ea typeface="맑은 고딕" charset="0"/>
              </a:rPr>
              <a:t>복문을 </a:t>
            </a:r>
            <a:r>
              <a:rPr lang="ko-KR" sz="1400">
                <a:latin typeface="맑은 고딕" charset="0"/>
                <a:ea typeface="맑은 고딕" charset="0"/>
              </a:rPr>
              <a:t>실행하</a:t>
            </a:r>
            <a:r>
              <a:rPr lang="ko-KR" sz="1400">
                <a:latin typeface="맑은 고딕" charset="0"/>
                <a:ea typeface="맑은 고딕" charset="0"/>
              </a:rPr>
              <a:t>고 </a:t>
            </a:r>
            <a:r>
              <a:rPr lang="ko-KR" sz="1400">
                <a:latin typeface="맑은 고딕" charset="0"/>
                <a:ea typeface="맑은 고딕" charset="0"/>
              </a:rPr>
              <a:t>또다</a:t>
            </a:r>
            <a:r>
              <a:rPr lang="ko-KR" sz="1400">
                <a:latin typeface="맑은 고딕" charset="0"/>
                <a:ea typeface="맑은 고딕" charset="0"/>
              </a:rPr>
              <a:t>시 데이터의 </a:t>
            </a:r>
            <a:r>
              <a:rPr lang="ko-KR" sz="1400">
                <a:latin typeface="맑은 고딕" charset="0"/>
                <a:ea typeface="맑은 고딕" charset="0"/>
              </a:rPr>
              <a:t>갯수</a:t>
            </a:r>
            <a:r>
              <a:rPr lang="ko-KR" sz="1400">
                <a:latin typeface="맑은 고딕" charset="0"/>
                <a:ea typeface="맑은 고딕" charset="0"/>
              </a:rPr>
              <a:t>로 </a:t>
            </a:r>
            <a:r>
              <a:rPr lang="ko-KR" sz="1400">
                <a:latin typeface="맑은 고딕" charset="0"/>
                <a:ea typeface="맑은 고딕" charset="0"/>
              </a:rPr>
              <a:t>반복문</a:t>
            </a:r>
            <a:r>
              <a:rPr lang="ko-KR" sz="1400">
                <a:latin typeface="맑은 고딕" charset="0"/>
                <a:ea typeface="맑은 고딕" charset="0"/>
              </a:rPr>
              <a:t>을 </a:t>
            </a:r>
            <a:r>
              <a:rPr lang="ko-KR" sz="1400">
                <a:latin typeface="맑은 고딕" charset="0"/>
                <a:ea typeface="맑은 고딕" charset="0"/>
              </a:rPr>
              <a:t>실행하</a:t>
            </a:r>
            <a:r>
              <a:rPr lang="ko-KR" sz="1400">
                <a:latin typeface="맑은 고딕" charset="0"/>
                <a:ea typeface="맑은 고딕" charset="0"/>
              </a:rPr>
              <a:t>고 또 </a:t>
            </a:r>
            <a:r>
              <a:rPr lang="ko-KR" sz="1400">
                <a:latin typeface="맑은 고딕" charset="0"/>
                <a:ea typeface="맑은 고딕" charset="0"/>
              </a:rPr>
              <a:t>다</a:t>
            </a:r>
            <a:r>
              <a:rPr lang="ko-KR" sz="1400">
                <a:latin typeface="맑은 고딕" charset="0"/>
                <a:ea typeface="맑은 고딕" charset="0"/>
              </a:rPr>
              <a:t>시 </a:t>
            </a:r>
            <a:r>
              <a:rPr lang="ko-KR" sz="1400">
                <a:latin typeface="맑은 고딕" charset="0"/>
                <a:ea typeface="맑은 고딕" charset="0"/>
              </a:rPr>
              <a:t>열</a:t>
            </a:r>
            <a:r>
              <a:rPr lang="ko-KR" sz="1400">
                <a:latin typeface="맑은 고딕" charset="0"/>
                <a:ea typeface="맑은 고딕" charset="0"/>
              </a:rPr>
              <a:t>의 </a:t>
            </a:r>
            <a:r>
              <a:rPr lang="ko-KR" sz="1400">
                <a:latin typeface="맑은 고딕" charset="0"/>
                <a:ea typeface="맑은 고딕" charset="0"/>
              </a:rPr>
              <a:t>개수</a:t>
            </a:r>
            <a:r>
              <a:rPr lang="ko-KR" sz="1400">
                <a:latin typeface="맑은 고딕" charset="0"/>
                <a:ea typeface="맑은 고딕" charset="0"/>
              </a:rPr>
              <a:t>로 반복을 </a:t>
            </a:r>
            <a:r>
              <a:rPr lang="ko-KR" sz="1400">
                <a:latin typeface="맑은 고딕" charset="0"/>
                <a:ea typeface="맑은 고딕" charset="0"/>
              </a:rPr>
              <a:t>돌림으로</a:t>
            </a:r>
            <a:r>
              <a:rPr lang="ko-KR" sz="1400">
                <a:latin typeface="맑은 고딕" charset="0"/>
                <a:ea typeface="맑은 고딕" charset="0"/>
              </a:rPr>
              <a:t>써 </a:t>
            </a:r>
            <a:r>
              <a:rPr lang="ko-KR" sz="1400">
                <a:latin typeface="맑은 고딕" charset="0"/>
                <a:ea typeface="맑은 고딕" charset="0"/>
              </a:rPr>
              <a:t>테이</a:t>
            </a:r>
            <a:r>
              <a:rPr lang="ko-KR" sz="1400">
                <a:latin typeface="맑은 고딕" charset="0"/>
                <a:ea typeface="맑은 고딕" charset="0"/>
              </a:rPr>
              <a:t>블 </a:t>
            </a:r>
            <a:r>
              <a:rPr lang="ko-KR" sz="1400">
                <a:latin typeface="맑은 고딕" charset="0"/>
                <a:ea typeface="맑은 고딕" charset="0"/>
              </a:rPr>
              <a:t>마</a:t>
            </a:r>
            <a:r>
              <a:rPr lang="ko-KR" sz="1400">
                <a:latin typeface="맑은 고딕" charset="0"/>
                <a:ea typeface="맑은 고딕" charset="0"/>
              </a:rPr>
              <a:t>다 다 </a:t>
            </a:r>
            <a:r>
              <a:rPr lang="ko-KR" sz="1400">
                <a:latin typeface="맑은 고딕" charset="0"/>
                <a:ea typeface="맑은 고딕" charset="0"/>
              </a:rPr>
              <a:t>다</a:t>
            </a:r>
            <a:r>
              <a:rPr lang="ko-KR" sz="1400">
                <a:latin typeface="맑은 고딕" charset="0"/>
                <a:ea typeface="맑은 고딕" charset="0"/>
              </a:rPr>
              <a:t>른 I</a:t>
            </a:r>
            <a:r>
              <a:rPr lang="ko-KR" sz="1400">
                <a:latin typeface="맑은 고딕" charset="0"/>
                <a:ea typeface="맑은 고딕" charset="0"/>
              </a:rPr>
              <a:t>NSERT 쿼리문</a:t>
            </a:r>
            <a:r>
              <a:rPr lang="ko-KR" sz="1400">
                <a:latin typeface="맑은 고딕" charset="0"/>
                <a:ea typeface="맑은 고딕" charset="0"/>
              </a:rPr>
              <a:t>을 </a:t>
            </a:r>
            <a:r>
              <a:rPr lang="ko-KR" sz="1400">
                <a:latin typeface="맑은 고딕" charset="0"/>
                <a:ea typeface="맑은 고딕" charset="0"/>
              </a:rPr>
              <a:t>동적으</a:t>
            </a:r>
            <a:r>
              <a:rPr lang="ko-KR" sz="1400">
                <a:latin typeface="맑은 고딕" charset="0"/>
                <a:ea typeface="맑은 고딕" charset="0"/>
              </a:rPr>
              <a:t>로 </a:t>
            </a:r>
            <a:r>
              <a:rPr lang="ko-KR" sz="1400">
                <a:latin typeface="맑은 고딕" charset="0"/>
                <a:ea typeface="맑은 고딕" charset="0"/>
              </a:rPr>
              <a:t>작성하</a:t>
            </a:r>
            <a:r>
              <a:rPr lang="ko-KR" sz="1400">
                <a:latin typeface="맑은 고딕" charset="0"/>
                <a:ea typeface="맑은 고딕" charset="0"/>
              </a:rPr>
              <a:t>고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일</a:t>
            </a:r>
            <a:r>
              <a:rPr lang="ko-KR" sz="1400">
                <a:latin typeface="맑은 고딕" charset="0"/>
                <a:ea typeface="맑은 고딕" charset="0"/>
              </a:rPr>
              <a:t>괄</a:t>
            </a:r>
            <a:r>
              <a:rPr lang="ko-KR" sz="1400">
                <a:latin typeface="맑은 고딕" charset="0"/>
                <a:ea typeface="맑은 고딕" charset="0"/>
              </a:rPr>
              <a:t>적으</a:t>
            </a:r>
            <a:r>
              <a:rPr lang="ko-KR" sz="1400">
                <a:latin typeface="맑은 고딕" charset="0"/>
                <a:ea typeface="맑은 고딕" charset="0"/>
              </a:rPr>
              <a:t>로 쿼리문을 </a:t>
            </a:r>
            <a:r>
              <a:rPr lang="ko-KR" sz="1400">
                <a:latin typeface="맑은 고딕" charset="0"/>
                <a:ea typeface="맑은 고딕" charset="0"/>
              </a:rPr>
              <a:t>실행하</a:t>
            </a:r>
            <a:r>
              <a:rPr lang="ko-KR" sz="1400">
                <a:latin typeface="맑은 고딕" charset="0"/>
                <a:ea typeface="맑은 고딕" charset="0"/>
              </a:rPr>
              <a:t>여 </a:t>
            </a:r>
            <a:r>
              <a:rPr lang="ko-KR" sz="1400">
                <a:latin typeface="맑은 고딕" charset="0"/>
                <a:ea typeface="맑은 고딕" charset="0"/>
              </a:rPr>
              <a:t>데이터</a:t>
            </a:r>
            <a:r>
              <a:rPr lang="ko-KR" sz="1400">
                <a:latin typeface="맑은 고딕" charset="0"/>
                <a:ea typeface="맑은 고딕" charset="0"/>
              </a:rPr>
              <a:t>를 </a:t>
            </a:r>
            <a:r>
              <a:rPr lang="ko-KR" sz="1400">
                <a:latin typeface="맑은 고딕" charset="0"/>
                <a:ea typeface="맑은 고딕" charset="0"/>
              </a:rPr>
              <a:t>삽입하</a:t>
            </a:r>
            <a:r>
              <a:rPr lang="ko-KR" sz="1400">
                <a:latin typeface="맑은 고딕" charset="0"/>
                <a:ea typeface="맑은 고딕" charset="0"/>
              </a:rPr>
              <a:t>는 </a:t>
            </a:r>
            <a:r>
              <a:rPr lang="ko-KR" sz="1400">
                <a:latin typeface="맑은 고딕" charset="0"/>
                <a:ea typeface="맑은 고딕" charset="0"/>
              </a:rPr>
              <a:t>함</a:t>
            </a:r>
            <a:r>
              <a:rPr lang="ko-KR" sz="1400">
                <a:latin typeface="맑은 고딕" charset="0"/>
                <a:ea typeface="맑은 고딕" charset="0"/>
              </a:rPr>
              <a:t>수 </a:t>
            </a:r>
            <a:r>
              <a:rPr lang="ko-KR" sz="1400">
                <a:latin typeface="맑은 고딕" charset="0"/>
                <a:ea typeface="맑은 고딕" charset="0"/>
              </a:rPr>
              <a:t>입니</a:t>
            </a:r>
            <a:r>
              <a:rPr lang="ko-KR" sz="1400">
                <a:latin typeface="맑은 고딕" charset="0"/>
                <a:ea typeface="맑은 고딕" charset="0"/>
              </a:rPr>
              <a:t>다 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그림 26" descr="C:/Users/adad4/AppData/Roaming/PolarisOffice/ETemp/18704_22279144/fImage3827619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45" y="1270"/>
            <a:ext cx="6083300" cy="5667375"/>
          </a:xfrm>
          <a:prstGeom prst="rect">
            <a:avLst/>
          </a:prstGeom>
          <a:noFill/>
        </p:spPr>
      </p:pic>
      <p:sp>
        <p:nvSpPr>
          <p:cNvPr id="86" name="Rect 86"/>
          <p:cNvSpPr>
            <a:spLocks/>
          </p:cNvSpPr>
          <p:nvPr/>
        </p:nvSpPr>
        <p:spPr>
          <a:xfrm>
            <a:off x="3696335" y="-29845"/>
            <a:ext cx="2593975" cy="1647190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FF0000"/>
                </a:solidFill>
                <a:latin typeface="나눔고딕" charset="0"/>
                <a:ea typeface="나눔고딕" charset="0"/>
              </a:rPr>
              <a:t>['ELECTRIC_ACCIDENTS_BURN_RANGE',</a:t>
            </a:r>
            <a:endParaRPr lang="ko-KR" altLang="en-US" sz="1000" b="0" strike="noStrike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FF0000"/>
                </a:solidFill>
                <a:latin typeface="나눔고딕" charset="0"/>
                <a:ea typeface="나눔고딕" charset="0"/>
              </a:rPr>
              <a:t>'ELECTRIC_ACCIDENTS_BY_TIME', 'ELECTRIC_ACCIDENTS_BY_DAY', 'CURRENT_STATUS_OF_ELECTRIC_ACCIDENTS', 'FACTORS_CAUSING_ELECTRIC_ACCIDENTS', 'ELECTRIC_ACCIDENTS_FIRE_STATISTICS]</a:t>
            </a:r>
            <a:endParaRPr lang="ko-KR" altLang="en-US" sz="1000" b="0" strike="noStrike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219700" y="1385570"/>
            <a:ext cx="4486910" cy="2349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0000"/>
                </a:solidFill>
                <a:latin typeface="나눔고딕"/>
              </a:rPr>
              <a:t>insert_sql_ditct[‘ELECTRIC_ACCIDENTS_BURN_RANGE]</a:t>
            </a:r>
            <a:endParaRPr lang="en-US" sz="10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0000"/>
                </a:solidFill>
                <a:latin typeface="나눔고딕"/>
              </a:rPr>
              <a:t>['</a:t>
            </a:r>
            <a:r>
              <a:rPr lang="ko-KR" sz="1000" b="0" strike="noStrike" spc="-1">
                <a:solidFill>
                  <a:srgbClr val="FF0000"/>
                </a:solidFill>
                <a:latin typeface="나눔고딕"/>
              </a:rPr>
              <a:t>연도</a:t>
            </a:r>
            <a:r>
              <a:rPr lang="en-US" sz="1000" b="0" strike="noStrike" spc="-1">
                <a:solidFill>
                  <a:srgbClr val="FF0000"/>
                </a:solidFill>
                <a:latin typeface="나눔고딕"/>
              </a:rPr>
              <a:t>', '0-5', '6-10', '11-20', '21-30', '31-40', '41-50', '51-60', '60</a:t>
            </a:r>
            <a:r>
              <a:rPr lang="ko-KR" sz="1000" b="0" strike="noStrike" spc="-1">
                <a:solidFill>
                  <a:srgbClr val="FF0000"/>
                </a:solidFill>
                <a:latin typeface="나눔고딕"/>
              </a:rPr>
              <a:t>초과</a:t>
            </a:r>
            <a:r>
              <a:rPr lang="en-US" sz="1000" b="0" strike="noStrike" spc="-1">
                <a:solidFill>
                  <a:srgbClr val="FF0000"/>
                </a:solidFill>
                <a:latin typeface="나눔고딕"/>
              </a:rPr>
              <a:t>'] </a:t>
            </a:r>
            <a:r>
              <a:rPr lang="en-US" sz="1000" b="0" strike="noStrike" spc="-1">
                <a:solidFill>
                  <a:srgbClr val="000000"/>
                </a:solidFill>
                <a:latin typeface="나눔고딕"/>
              </a:rPr>
              <a:t> </a:t>
            </a:r>
          </a:p>
        </p:txBody>
      </p:sp>
      <p:pic>
        <p:nvPicPr>
          <p:cNvPr id="88" name="그림 21"/>
          <p:cNvPicPr/>
          <p:nvPr/>
        </p:nvPicPr>
        <p:blipFill>
          <a:blip r:embed="rId3"/>
          <a:srcRect t="7472" r="1945"/>
          <a:stretch/>
        </p:blipFill>
        <p:spPr>
          <a:xfrm>
            <a:off x="6728460" y="1713230"/>
            <a:ext cx="3239135" cy="518160"/>
          </a:xfrm>
          <a:prstGeom prst="rect">
            <a:avLst/>
          </a:prstGeom>
          <a:ln w="0">
            <a:noFill/>
          </a:ln>
        </p:spPr>
      </p:pic>
      <p:sp>
        <p:nvSpPr>
          <p:cNvPr id="89" name="Rect 89"/>
          <p:cNvSpPr>
            <a:spLocks/>
          </p:cNvSpPr>
          <p:nvPr/>
        </p:nvSpPr>
        <p:spPr>
          <a:xfrm>
            <a:off x="4877435" y="2231390"/>
            <a:ext cx="3704590" cy="708660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none" lIns="90170" tIns="45085" rIns="90170" bIns="45085" numCol="1" anchor="t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위 리스트의 </a:t>
            </a: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len()</a:t>
            </a: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함수 매개변수로 넣고 나온값 </a:t>
            </a:r>
            <a:endParaRPr lang="ko-KR" altLang="en-US" sz="1400" b="0" strike="noStrike">
              <a:solidFill>
                <a:srgbClr val="C9211E"/>
              </a:solidFill>
              <a:latin typeface="나눔고딕" charset="0"/>
            </a:endParaRPr>
          </a:p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→7(</a:t>
            </a: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행의 갯수</a:t>
            </a: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)</a:t>
            </a:r>
            <a:endParaRPr lang="ko-KR" altLang="en-US" sz="1400" b="0" strike="noStrike">
              <a:solidFill>
                <a:srgbClr val="C9211E"/>
              </a:solidFill>
              <a:latin typeface="나눔고딕" charset="0"/>
            </a:endParaRPr>
          </a:p>
          <a:p>
            <a:pPr marL="0" indent="0" algn="ctr">
              <a:lnSpc>
                <a:spcPct val="100000"/>
              </a:lnSpc>
              <a:buFontTx/>
              <a:buNone/>
            </a:pP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즉 </a:t>
            </a: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j</a:t>
            </a: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를 </a:t>
            </a:r>
            <a:r>
              <a:rPr lang="en-US" sz="1400" b="0" strike="noStrike">
                <a:solidFill>
                  <a:srgbClr val="C9211E"/>
                </a:solidFill>
                <a:latin typeface="나눔고딕" charset="0"/>
              </a:rPr>
              <a:t>0,1,2…6</a:t>
            </a: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까지 반복 함</a:t>
            </a:r>
            <a:endParaRPr lang="ko-KR" altLang="en-US" sz="1400" b="0" strike="noStrike">
              <a:solidFill>
                <a:srgbClr val="C9211E"/>
              </a:solidFill>
              <a:latin typeface="나눔고딕" charset="0"/>
            </a:endParaRPr>
          </a:p>
        </p:txBody>
      </p:sp>
      <p:sp>
        <p:nvSpPr>
          <p:cNvPr id="90" name="Rect 90"/>
          <p:cNvSpPr>
            <a:spLocks/>
          </p:cNvSpPr>
          <p:nvPr/>
        </p:nvSpPr>
        <p:spPr>
          <a:xfrm>
            <a:off x="3533140" y="3451860"/>
            <a:ext cx="3197225" cy="617855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non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C9211E"/>
                </a:solidFill>
                <a:latin typeface="나눔고딕" charset="0"/>
                <a:ea typeface="나눔고딕" charset="0"/>
              </a:rPr>
              <a:t>INSERT INTO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sz="1000" b="0" strike="noStrike">
                <a:solidFill>
                  <a:srgbClr val="FF0000"/>
                </a:solidFill>
                <a:latin typeface="나눔고딕" charset="0"/>
                <a:ea typeface="나눔고딕" charset="0"/>
              </a:rPr>
              <a:t>ELECTRIC_ACCIDENTS_BURN_RANGE</a:t>
            </a:r>
            <a:endParaRPr lang="ko-KR" altLang="en-US" sz="1000" b="0" strike="noStrike">
              <a:solidFill>
                <a:srgbClr val="FF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000" b="0" strike="noStrike">
                <a:solidFill>
                  <a:srgbClr val="FF0000"/>
                </a:solidFill>
                <a:latin typeface="나눔고딕" charset="0"/>
                <a:ea typeface="나눔고딕" charset="0"/>
              </a:rPr>
              <a:t>VALUES (2016,300,184,35,16,3,2,2,4)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239770" y="4422775"/>
            <a:ext cx="3196590" cy="6172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C9211E"/>
                </a:solidFill>
                <a:latin typeface="나눔고딕"/>
                <a:ea typeface="나눔고딕"/>
              </a:rPr>
              <a:t>INSERT INTO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sz="1000" b="0" strike="noStrike" spc="-1">
                <a:solidFill>
                  <a:srgbClr val="FF0000"/>
                </a:solidFill>
                <a:latin typeface="나눔고딕"/>
                <a:ea typeface="나눔고딕"/>
              </a:rPr>
              <a:t>ELECTRIC_ACCIDENTS_BURN_RANGE</a:t>
            </a:r>
            <a:endParaRPr lang="en-US" sz="10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0000"/>
                </a:solidFill>
                <a:latin typeface="나눔고딕"/>
                <a:ea typeface="나눔고딕"/>
              </a:rPr>
              <a:t>VALUES (2016,300,184,35,16,3,2,2,4) ,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2" name="Rect 92"/>
          <p:cNvSpPr>
            <a:spLocks/>
          </p:cNvSpPr>
          <p:nvPr/>
        </p:nvSpPr>
        <p:spPr>
          <a:xfrm>
            <a:off x="2893060" y="2586990"/>
            <a:ext cx="1800225" cy="296545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400" b="0" strike="noStrike">
                <a:solidFill>
                  <a:srgbClr val="C9211E"/>
                </a:solidFill>
                <a:latin typeface="나눔고딕" charset="0"/>
              </a:rPr>
              <a:t>열의 개수 만큼 반복</a:t>
            </a:r>
            <a:endParaRPr lang="ko-KR" altLang="en-US" sz="1400" b="0" strike="noStrike">
              <a:solidFill>
                <a:srgbClr val="C9211E"/>
              </a:solidFill>
              <a:latin typeface="나눔고딕" charset="0"/>
            </a:endParaRPr>
          </a:p>
        </p:txBody>
      </p:sp>
      <p:sp>
        <p:nvSpPr>
          <p:cNvPr id="93" name="직선 연결선 92"/>
          <p:cNvSpPr/>
          <p:nvPr/>
        </p:nvSpPr>
        <p:spPr>
          <a:xfrm flipH="1">
            <a:off x="3060065" y="5219700"/>
            <a:ext cx="3780155" cy="635"/>
          </a:xfrm>
          <a:prstGeom prst="line">
            <a:avLst/>
          </a:prstGeom>
          <a:ln w="0">
            <a:solidFill>
              <a:srgbClr val="2A60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840220" y="3780155"/>
            <a:ext cx="2699385" cy="1760855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INSERT INTO 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ELECTRIC_ACCIDENTS_BURN_RANGE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VALUES 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(2016,300,184,35,16,3,2,2,4),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(2017,357,102,38,24,7,2,1,1),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(2018,339,101,46,19,4,4,1,1),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(2019,393,61,36,8,6,2,0,2),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(2020,272,67,35,19,8,2,2,3),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(2021,261,74,45,19,8,3,2,0),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나눔고딕"/>
                <a:ea typeface="DejaVu Sans"/>
              </a:rPr>
              <a:t>(2022,258,77,38,14,11,3,1,3)</a:t>
            </a:r>
            <a:endParaRPr lang="en-US" sz="11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5" name="Rect 95"/>
          <p:cNvSpPr>
            <a:spLocks/>
          </p:cNvSpPr>
          <p:nvPr/>
        </p:nvSpPr>
        <p:spPr>
          <a:xfrm>
            <a:off x="1894205" y="5283835"/>
            <a:ext cx="3297555" cy="354330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non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C9211E"/>
                </a:solidFill>
                <a:latin typeface="나눔고딕" charset="0"/>
              </a:rPr>
              <a:t>데이터베이스에 반영 및 커서 닫기</a:t>
            </a:r>
            <a:endParaRPr lang="ko-KR" altLang="en-US" sz="1600" b="0" strike="noStrike">
              <a:solidFill>
                <a:srgbClr val="C9211E"/>
              </a:solidFill>
              <a:latin typeface="나눔고딕" charset="0"/>
            </a:endParaRPr>
          </a:p>
        </p:txBody>
      </p:sp>
      <p:sp>
        <p:nvSpPr>
          <p:cNvPr id="96" name="텍스트 상자 22"/>
          <p:cNvSpPr txBox="1"/>
          <p:nvPr/>
        </p:nvSpPr>
        <p:spPr>
          <a:xfrm>
            <a:off x="6748780" y="539750"/>
            <a:ext cx="3331845" cy="702945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1400" b="1" strike="noStrike" spc="-1">
                <a:solidFill>
                  <a:srgbClr val="000000"/>
                </a:solidFill>
                <a:latin typeface="나눔고딕"/>
              </a:rPr>
              <a:t>INSERT INTO</a:t>
            </a:r>
          </a:p>
          <a:p>
            <a:r>
              <a:rPr lang="en-US" sz="1400" b="1" strike="noStrike" spc="-1">
                <a:solidFill>
                  <a:srgbClr val="000000"/>
                </a:solidFill>
                <a:latin typeface="나눔고딕"/>
              </a:rPr>
              <a:t> ELECTRIC_ACCIDENTS_BURN_RANGE</a:t>
            </a:r>
          </a:p>
          <a:p>
            <a:r>
              <a:rPr lang="en-US" sz="1400" b="1" strike="noStrike" spc="-1">
                <a:solidFill>
                  <a:srgbClr val="000000"/>
                </a:solidFill>
                <a:latin typeface="나눔고딕"/>
              </a:rPr>
              <a:t>VALUES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0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/>
          <p:cNvSpPr>
            <a:spLocks/>
          </p:cNvSpPr>
          <p:nvPr/>
        </p:nvSpPr>
        <p:spPr>
          <a:xfrm rot="0">
            <a:off x="5507990" y="172085"/>
            <a:ext cx="4320540" cy="5220335"/>
          </a:xfrm>
          <a:prstGeom prst="rect"/>
          <a:solidFill>
            <a:srgbClr val="729FCF">
              <a:alpha val="20017"/>
            </a:srgbClr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97" name="그림 96"/>
          <p:cNvPicPr/>
          <p:nvPr/>
        </p:nvPicPr>
        <p:blipFill>
          <a:blip r:embed="rId2"/>
          <a:stretch/>
        </p:blipFill>
        <p:spPr>
          <a:xfrm>
            <a:off x="179705" y="1764030"/>
            <a:ext cx="5183505" cy="2109470"/>
          </a:xfrm>
          <a:prstGeom prst="rect">
            <a:avLst/>
          </a:prstGeom>
          <a:ln w="0">
            <a:noFill/>
          </a:ln>
        </p:spPr>
      </p:pic>
      <p:sp>
        <p:nvSpPr>
          <p:cNvPr id="98" name="TextBox 97"/>
          <p:cNvSpPr txBox="1"/>
          <p:nvPr/>
        </p:nvSpPr>
        <p:spPr>
          <a:xfrm>
            <a:off x="5617845" y="720090"/>
            <a:ext cx="3923030" cy="617855"/>
          </a:xfrm>
          <a:prstGeom prst="rect">
            <a:avLst/>
          </a:prstGeom>
          <a:noFill/>
          <a:ln w="0">
            <a:noFill/>
          </a:ln>
        </p:spPr>
        <p:txBody>
          <a:bodyPr wrap="non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getConnection()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함수를 통해서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 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데이터베이스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와 연결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99" name="TextBox 98"/>
          <p:cNvSpPr txBox="1">
            <a:spLocks/>
          </p:cNvSpPr>
          <p:nvPr/>
        </p:nvSpPr>
        <p:spPr>
          <a:xfrm rot="0">
            <a:off x="5511800" y="1689100"/>
            <a:ext cx="4413250" cy="1144905"/>
          </a:xfrm>
          <a:prstGeom prst="rect"/>
          <a:noFill/>
          <a:ln>
            <a:noFill/>
            <a:prstDash/>
          </a:ln>
        </p:spPr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CreateTable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함수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를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이용하여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테이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블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생성합니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다.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 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  <a:p>
            <a:pPr marL="0" indent="0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00" name="TextBox 99"/>
          <p:cNvSpPr txBox="1">
            <a:spLocks/>
          </p:cNvSpPr>
          <p:nvPr/>
        </p:nvSpPr>
        <p:spPr>
          <a:xfrm rot="0">
            <a:off x="5619115" y="2720340"/>
            <a:ext cx="4102735" cy="881380"/>
          </a:xfrm>
          <a:prstGeom prst="rect"/>
          <a:noFill/>
          <a:ln>
            <a:noFill/>
            <a:prstDash/>
          </a:ln>
        </p:spPr>
        <p:txBody>
          <a:bodyPr wrap="non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r>
              <a:rPr lang="en-US" sz="1400" b="0" strike="noStrike">
                <a:solidFill>
                  <a:srgbClr val="000000"/>
                </a:solidFill>
                <a:latin typeface="나눔고딕" charset="0"/>
              </a:rPr>
              <a:t>InsertData 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함수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를 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통해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서 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테이블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에 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데이터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를 삽입.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 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54040" y="3599815"/>
            <a:ext cx="3166110" cy="6172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close()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메소드로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데이터베이스와 연결 종료하기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4"/>
          <p:cNvSpPr txBox="1">
            <a:spLocks/>
          </p:cNvSpPr>
          <p:nvPr/>
        </p:nvSpPr>
        <p:spPr>
          <a:xfrm>
            <a:off x="504190" y="678815"/>
            <a:ext cx="9071610" cy="9467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4400" b="0" strike="noStrike">
                <a:solidFill>
                  <a:srgbClr val="000000"/>
                </a:solidFill>
                <a:latin typeface="나눔고딕" charset="0"/>
              </a:rPr>
              <a:t>함수 실행 및 결과 확인 </a:t>
            </a:r>
            <a:endParaRPr lang="ko-KR" altLang="en-US" sz="44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105" name="그림 7" descr="C:/Users/adad4/AppData/Roaming/PolarisOffice/ETemp/22256_14938808/fImage810752004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823720"/>
            <a:ext cx="10081260" cy="2159000"/>
          </a:xfrm>
          <a:prstGeom prst="rect"/>
          <a:noFill/>
        </p:spPr>
      </p:pic>
      <p:sp>
        <p:nvSpPr>
          <p:cNvPr id="106" name="텍스트 상자 8"/>
          <p:cNvSpPr txBox="1">
            <a:spLocks/>
          </p:cNvSpPr>
          <p:nvPr/>
        </p:nvSpPr>
        <p:spPr>
          <a:xfrm rot="0">
            <a:off x="1078865" y="4686935"/>
            <a:ext cx="803910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메</a:t>
            </a:r>
            <a:r>
              <a:rPr lang="ko-KR" sz="1800">
                <a:latin typeface="맑은 고딕" charset="0"/>
                <a:ea typeface="맑은 고딕" charset="0"/>
              </a:rPr>
              <a:t>인 </a:t>
            </a:r>
            <a:r>
              <a:rPr lang="ko-KR"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실행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모습입니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 </a:t>
            </a:r>
            <a:r>
              <a:rPr lang="ko-KR" sz="1800">
                <a:latin typeface="맑은 고딕" charset="0"/>
                <a:ea typeface="맑은 고딕" charset="0"/>
              </a:rPr>
              <a:t>그림</a:t>
            </a:r>
            <a:r>
              <a:rPr lang="ko-KR" sz="1800">
                <a:latin typeface="맑은 고딕" charset="0"/>
                <a:ea typeface="맑은 고딕" charset="0"/>
              </a:rPr>
              <a:t>을 보시면 </a:t>
            </a:r>
            <a:r>
              <a:rPr lang="ko-KR" sz="1800">
                <a:latin typeface="맑은 고딕" charset="0"/>
                <a:ea typeface="맑은 고딕" charset="0"/>
              </a:rPr>
              <a:t>테이</a:t>
            </a:r>
            <a:r>
              <a:rPr lang="ko-KR" sz="1800">
                <a:latin typeface="맑은 고딕" charset="0"/>
                <a:ea typeface="맑은 고딕" charset="0"/>
              </a:rPr>
              <a:t>블 </a:t>
            </a:r>
            <a:r>
              <a:rPr lang="ko-KR"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과 </a:t>
            </a:r>
            <a:r>
              <a:rPr lang="ko-KR" sz="1800">
                <a:latin typeface="맑은 고딕" charset="0"/>
                <a:ea typeface="맑은 고딕" charset="0"/>
              </a:rPr>
              <a:t>데이</a:t>
            </a:r>
            <a:r>
              <a:rPr lang="ko-KR" sz="1800">
                <a:latin typeface="맑은 고딕" charset="0"/>
                <a:ea typeface="맑은 고딕" charset="0"/>
              </a:rPr>
              <a:t>터 </a:t>
            </a:r>
            <a:r>
              <a:rPr lang="ko-KR" sz="1800">
                <a:latin typeface="맑은 고딕" charset="0"/>
                <a:ea typeface="맑은 고딕" charset="0"/>
              </a:rPr>
              <a:t>삽입</a:t>
            </a:r>
            <a:r>
              <a:rPr lang="ko-KR" sz="1800">
                <a:latin typeface="맑은 고딕" charset="0"/>
                <a:ea typeface="맑은 고딕" charset="0"/>
              </a:rPr>
              <a:t>이 </a:t>
            </a:r>
            <a:r>
              <a:rPr lang="ko-KR" sz="1800">
                <a:latin typeface="맑은 고딕" charset="0"/>
                <a:ea typeface="맑은 고딕" charset="0"/>
              </a:rPr>
              <a:t>진행</a:t>
            </a:r>
            <a:r>
              <a:rPr lang="ko-KR" sz="1800">
                <a:latin typeface="맑은 고딕" charset="0"/>
                <a:ea typeface="맑은 고딕" charset="0"/>
              </a:rPr>
              <a:t>을 되었다는 </a:t>
            </a:r>
            <a:r>
              <a:rPr lang="ko-KR" sz="1800">
                <a:latin typeface="맑은 고딕" charset="0"/>
                <a:ea typeface="맑은 고딕" charset="0"/>
              </a:rPr>
              <a:t>확</a:t>
            </a:r>
            <a:r>
              <a:rPr lang="ko-KR" sz="1800">
                <a:latin typeface="맑은 고딕" charset="0"/>
                <a:ea typeface="맑은 고딕" charset="0"/>
              </a:rPr>
              <a:t>인 할 수 </a:t>
            </a:r>
            <a:r>
              <a:rPr lang="ko-KR" sz="1800">
                <a:latin typeface="맑은 고딕" charset="0"/>
                <a:ea typeface="맑은 고딕" charset="0"/>
              </a:rPr>
              <a:t>있습니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그림 29" descr="C:/Users/adad4/AppData/Roaming/PolarisOffice/ETemp/22256_14938808/image29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08275" y="2642870"/>
            <a:ext cx="4477385" cy="2148205"/>
          </a:xfrm>
          <a:prstGeom prst="rect"/>
          <a:noFill/>
          <a:ln>
            <a:noFill/>
            <a:prstDash/>
          </a:ln>
        </p:spPr>
      </p:pic>
      <p:sp>
        <p:nvSpPr>
          <p:cNvPr id="106" name="텍스트 상자 30"/>
          <p:cNvSpPr txBox="1">
            <a:spLocks/>
          </p:cNvSpPr>
          <p:nvPr/>
        </p:nvSpPr>
        <p:spPr>
          <a:xfrm>
            <a:off x="1373505" y="471170"/>
            <a:ext cx="8121015" cy="1081405"/>
          </a:xfrm>
          <a:prstGeom prst="rect">
            <a:avLst/>
          </a:prstGeom>
          <a:noFill/>
          <a:ln>
            <a:noFill/>
            <a:prstDash/>
          </a:ln>
        </p:spPr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buFontTx/>
              <a:buNone/>
            </a:pPr>
            <a:r>
              <a:rPr lang="ko-KR" sz="3200" b="0" strike="noStrike">
                <a:solidFill>
                  <a:srgbClr val="000000"/>
                </a:solidFill>
                <a:latin typeface="나눔고딕" charset="0"/>
              </a:rPr>
              <a:t>테이블 생성 및 데이터 삽입 확인</a:t>
            </a:r>
            <a:endParaRPr lang="ko-KR" altLang="en-US" sz="32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107" name="그림 31" descr="C:/Users/adad4/AppData/Roaming/PolarisOffice/ETemp/22256_14938808/image5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96"/>
          <a:stretch>
            <a:fillRect/>
          </a:stretch>
        </p:blipFill>
        <p:spPr>
          <a:xfrm rot="0">
            <a:off x="1372235" y="1071245"/>
            <a:ext cx="6974205" cy="1440815"/>
          </a:xfrm>
          <a:prstGeom prst="rect"/>
          <a:noFill/>
          <a:ln>
            <a:noFill/>
            <a:prstDash/>
          </a:ln>
        </p:spPr>
      </p:pic>
      <p:sp>
        <p:nvSpPr>
          <p:cNvPr id="108" name="텍스트 상자 4"/>
          <p:cNvSpPr txBox="1">
            <a:spLocks/>
          </p:cNvSpPr>
          <p:nvPr/>
        </p:nvSpPr>
        <p:spPr>
          <a:xfrm rot="0">
            <a:off x="973455" y="4890770"/>
            <a:ext cx="7872095" cy="64706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eidisql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통해</a:t>
            </a:r>
            <a:r>
              <a:rPr lang="ko-KR" sz="1800">
                <a:latin typeface="맑은 고딕" charset="0"/>
                <a:ea typeface="맑은 고딕" charset="0"/>
              </a:rPr>
              <a:t>서 </a:t>
            </a:r>
            <a:r>
              <a:rPr lang="ko-KR" sz="1800">
                <a:latin typeface="맑은 고딕" charset="0"/>
                <a:ea typeface="맑은 고딕" charset="0"/>
              </a:rPr>
              <a:t>테이</a:t>
            </a:r>
            <a:r>
              <a:rPr lang="ko-KR" sz="1800">
                <a:latin typeface="맑은 고딕" charset="0"/>
                <a:ea typeface="맑은 고딕" charset="0"/>
              </a:rPr>
              <a:t>블 </a:t>
            </a:r>
            <a:r>
              <a:rPr lang="ko-KR"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확인하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그림</a:t>
            </a:r>
            <a:r>
              <a:rPr lang="ko-KR"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r>
              <a:rPr lang="ko-KR" sz="1800">
                <a:latin typeface="맑은 고딕" charset="0"/>
                <a:ea typeface="맑은 고딕" charset="0"/>
              </a:rPr>
              <a:t>차 </a:t>
            </a:r>
            <a:r>
              <a:rPr lang="ko-KR" sz="1800">
                <a:latin typeface="맑은 고딕" charset="0"/>
                <a:ea typeface="맑은 고딕" charset="0"/>
              </a:rPr>
              <a:t>산출물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대</a:t>
            </a:r>
            <a:r>
              <a:rPr lang="ko-KR" sz="1800">
                <a:latin typeface="맑은 고딕" charset="0"/>
                <a:ea typeface="맑은 고딕" charset="0"/>
              </a:rPr>
              <a:t>해서 </a:t>
            </a:r>
            <a:r>
              <a:rPr lang="ko-KR" sz="1800">
                <a:latin typeface="맑은 고딕" charset="0"/>
                <a:ea typeface="맑은 고딕" charset="0"/>
              </a:rPr>
              <a:t>테이블</a:t>
            </a:r>
            <a:r>
              <a:rPr lang="ko-KR" sz="1800">
                <a:latin typeface="맑은 고딕" charset="0"/>
                <a:ea typeface="맑은 고딕" charset="0"/>
              </a:rPr>
              <a:t>이 올바르게 </a:t>
            </a:r>
            <a:r>
              <a:rPr lang="ko-KR"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된 </a:t>
            </a:r>
            <a:r>
              <a:rPr lang="ko-KR" sz="1800">
                <a:latin typeface="맑은 고딕" charset="0"/>
                <a:ea typeface="맑은 고딕" charset="0"/>
              </a:rPr>
              <a:t>것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확</a:t>
            </a:r>
            <a:r>
              <a:rPr lang="ko-KR" sz="1800">
                <a:latin typeface="맑은 고딕" charset="0"/>
                <a:ea typeface="맑은 고딕" charset="0"/>
              </a:rPr>
              <a:t>인 할 수 </a:t>
            </a:r>
            <a:r>
              <a:rPr lang="ko-KR" sz="1800">
                <a:latin typeface="맑은 고딕" charset="0"/>
                <a:ea typeface="맑은 고딕" charset="0"/>
              </a:rPr>
              <a:t>있습니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32" descr="C:/Users/adad4/AppData/Roaming/PolarisOffice/ETemp/22256_14938808/image6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5755" y="-3175"/>
            <a:ext cx="3420745" cy="2178050"/>
          </a:xfrm>
          <a:prstGeom prst="rect"/>
          <a:noFill/>
          <a:ln>
            <a:noFill/>
            <a:prstDash/>
          </a:ln>
        </p:spPr>
      </p:pic>
      <p:pic>
        <p:nvPicPr>
          <p:cNvPr id="109" name="그림 33" descr="C:/Users/adad4/AppData/Roaming/PolarisOffice/ETemp/22256_14938808/image30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15" y="2223770"/>
            <a:ext cx="9720580" cy="1449705"/>
          </a:xfrm>
          <a:prstGeom prst="rect"/>
          <a:noFill/>
          <a:ln>
            <a:noFill/>
            <a:prstDash/>
          </a:ln>
        </p:spPr>
      </p:pic>
      <p:pic>
        <p:nvPicPr>
          <p:cNvPr id="110" name="그림 34" descr="C:/Users/adad4/AppData/Roaming/PolarisOffice/ETemp/22256_14938808/image7.png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7485" y="8255"/>
            <a:ext cx="5762625" cy="2167890"/>
          </a:xfrm>
          <a:prstGeom prst="rect"/>
          <a:noFill/>
          <a:ln>
            <a:noFill/>
            <a:prstDash/>
          </a:ln>
        </p:spPr>
      </p:pic>
      <p:pic>
        <p:nvPicPr>
          <p:cNvPr id="111" name="그림 35" descr="C:/Users/adad4/AppData/Roaming/PolarisOffice/ETemp/22256_14938808/image31.png"/>
          <p:cNvPicPr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260" y="3717290"/>
            <a:ext cx="9900285" cy="1315720"/>
          </a:xfrm>
          <a:prstGeom prst="rect"/>
          <a:noFill/>
          <a:ln>
            <a:noFill/>
            <a:prstDash/>
          </a:ln>
        </p:spPr>
      </p:pic>
      <p:sp>
        <p:nvSpPr>
          <p:cNvPr id="112" name="텍스트 상자 3"/>
          <p:cNvSpPr txBox="1">
            <a:spLocks/>
          </p:cNvSpPr>
          <p:nvPr/>
        </p:nvSpPr>
        <p:spPr>
          <a:xfrm rot="0">
            <a:off x="45720" y="5019040"/>
            <a:ext cx="9933305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1차 </a:t>
            </a:r>
            <a:r>
              <a:rPr lang="ko-KR" sz="1800">
                <a:latin typeface="맑은 고딕" charset="0"/>
                <a:ea typeface="맑은 고딕" charset="0"/>
              </a:rPr>
              <a:t>산출물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데이터</a:t>
            </a:r>
            <a:r>
              <a:rPr lang="ko-KR" sz="1800">
                <a:latin typeface="맑은 고딕" charset="0"/>
                <a:ea typeface="맑은 고딕" charset="0"/>
              </a:rPr>
              <a:t>와 h</a:t>
            </a:r>
            <a:r>
              <a:rPr lang="ko-KR" sz="1800">
                <a:latin typeface="맑은 고딕" charset="0"/>
                <a:ea typeface="맑은 고딕" charset="0"/>
              </a:rPr>
              <a:t>eidisql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통</a:t>
            </a:r>
            <a:r>
              <a:rPr lang="ko-KR" sz="1800">
                <a:latin typeface="맑은 고딕" charset="0"/>
                <a:ea typeface="맑은 고딕" charset="0"/>
              </a:rPr>
              <a:t>해 테이블에 </a:t>
            </a:r>
            <a:r>
              <a:rPr lang="ko-KR" sz="1800">
                <a:latin typeface="맑은 고딕" charset="0"/>
                <a:ea typeface="맑은 고딕" charset="0"/>
              </a:rPr>
              <a:t>들어</a:t>
            </a:r>
            <a:r>
              <a:rPr lang="ko-KR" sz="1800">
                <a:latin typeface="맑은 고딕" charset="0"/>
                <a:ea typeface="맑은 고딕" charset="0"/>
              </a:rPr>
              <a:t>가 </a:t>
            </a:r>
            <a:r>
              <a:rPr lang="ko-KR" sz="1800">
                <a:latin typeface="맑은 고딕" charset="0"/>
                <a:ea typeface="맑은 고딕" charset="0"/>
              </a:rPr>
              <a:t>있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데이터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비교</a:t>
            </a:r>
            <a:r>
              <a:rPr lang="ko-KR" sz="1800">
                <a:latin typeface="맑은 고딕" charset="0"/>
                <a:ea typeface="맑은 고딕" charset="0"/>
              </a:rPr>
              <a:t>하는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보시</a:t>
            </a:r>
            <a:r>
              <a:rPr lang="ko-KR" sz="1800">
                <a:latin typeface="맑은 고딕" charset="0"/>
                <a:ea typeface="맑은 고딕" charset="0"/>
              </a:rPr>
              <a:t>면 </a:t>
            </a:r>
            <a:r>
              <a:rPr lang="ko-KR" sz="1800">
                <a:latin typeface="맑은 고딕" charset="0"/>
                <a:ea typeface="맑은 고딕" charset="0"/>
              </a:rPr>
              <a:t>넣고</a:t>
            </a:r>
            <a:r>
              <a:rPr lang="ko-KR" sz="1800">
                <a:latin typeface="맑은 고딕" charset="0"/>
                <a:ea typeface="맑은 고딕" charset="0"/>
              </a:rPr>
              <a:t>자 </a:t>
            </a:r>
            <a:r>
              <a:rPr lang="ko-KR" sz="1800">
                <a:latin typeface="맑은 고딕" charset="0"/>
                <a:ea typeface="맑은 고딕" charset="0"/>
              </a:rPr>
              <a:t>하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데이터들</a:t>
            </a:r>
            <a:r>
              <a:rPr lang="ko-KR" sz="1800">
                <a:latin typeface="맑은 고딕" charset="0"/>
                <a:ea typeface="맑은 고딕" charset="0"/>
              </a:rPr>
              <a:t>이 </a:t>
            </a:r>
            <a:r>
              <a:rPr lang="ko-KR" sz="1800">
                <a:latin typeface="맑은 고딕" charset="0"/>
                <a:ea typeface="맑은 고딕" charset="0"/>
              </a:rPr>
              <a:t>올바르</a:t>
            </a:r>
            <a:r>
              <a:rPr lang="ko-KR" sz="1800">
                <a:latin typeface="맑은 고딕" charset="0"/>
                <a:ea typeface="맑은 고딕" charset="0"/>
              </a:rPr>
              <a:t>게 </a:t>
            </a:r>
            <a:r>
              <a:rPr lang="ko-KR" sz="1800">
                <a:latin typeface="맑은 고딕" charset="0"/>
                <a:ea typeface="맑은 고딕" charset="0"/>
              </a:rPr>
              <a:t>삽입</a:t>
            </a:r>
            <a:r>
              <a:rPr lang="ko-KR" sz="1800">
                <a:latin typeface="맑은 고딕" charset="0"/>
                <a:ea typeface="맑은 고딕" charset="0"/>
              </a:rPr>
              <a:t>이 </a:t>
            </a:r>
            <a:r>
              <a:rPr lang="ko-KR" sz="1800">
                <a:latin typeface="맑은 고딕" charset="0"/>
                <a:ea typeface="맑은 고딕" charset="0"/>
              </a:rPr>
              <a:t>되었다는것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확인</a:t>
            </a:r>
            <a:r>
              <a:rPr lang="ko-KR" sz="1800">
                <a:latin typeface="맑은 고딕" charset="0"/>
                <a:ea typeface="맑은 고딕" charset="0"/>
              </a:rPr>
              <a:t>할 수 </a:t>
            </a:r>
            <a:r>
              <a:rPr lang="ko-KR" sz="1800">
                <a:latin typeface="맑은 고딕" charset="0"/>
                <a:ea typeface="맑은 고딕" charset="0"/>
              </a:rPr>
              <a:t>있습니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67995" y="514350"/>
            <a:ext cx="9071610" cy="94678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4400" b="0" strike="noStrike">
                <a:solidFill>
                  <a:srgbClr val="000000"/>
                </a:solidFill>
                <a:latin typeface="나눔고딕" charset="0"/>
              </a:rPr>
              <a:t>목차</a:t>
            </a:r>
            <a:endParaRPr lang="ko-KR" altLang="en-US" sz="44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7" name="PlaceHolder 2"/>
          <p:cNvSpPr txBox="1">
            <a:spLocks noGrp="1"/>
          </p:cNvSpPr>
          <p:nvPr>
            <p:ph/>
          </p:nvPr>
        </p:nvSpPr>
        <p:spPr>
          <a:xfrm>
            <a:off x="666115" y="1638935"/>
            <a:ext cx="9072880" cy="36195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t">
            <a:normAutofit/>
          </a:bodyPr>
          <a:lstStyle/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altLang="en-US" sz="2200" b="0" strike="noStrike">
                <a:solidFill>
                  <a:srgbClr val="000000"/>
                </a:solidFill>
                <a:latin typeface="나눔고딕" charset="0"/>
              </a:rPr>
              <a:t>1. 팀 소개</a:t>
            </a: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2</a:t>
            </a:r>
            <a:r>
              <a:rPr lang="en-US" sz="2200" b="0" strike="noStrike">
                <a:solidFill>
                  <a:srgbClr val="000000"/>
                </a:solidFill>
                <a:latin typeface="나눔고딕" charset="0"/>
              </a:rPr>
              <a:t>. 1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차 프로젝트의 산출물</a:t>
            </a:r>
            <a:r>
              <a:rPr lang="en-US" sz="2200" b="0" strike="noStrike">
                <a:solidFill>
                  <a:srgbClr val="000000"/>
                </a:solidFill>
                <a:latin typeface="나눔고딕" charset="0"/>
              </a:rPr>
              <a:t>, 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사용할 라이브러리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3</a:t>
            </a:r>
            <a:r>
              <a:rPr lang="en-US" sz="2200" b="0" strike="noStrike">
                <a:solidFill>
                  <a:srgbClr val="000000"/>
                </a:solidFill>
                <a:latin typeface="나눔고딕" charset="0"/>
              </a:rPr>
              <a:t>.</a:t>
            </a:r>
            <a:r>
              <a:rPr lang="en-US" sz="2000" b="0" strike="noStrike">
                <a:solidFill>
                  <a:srgbClr val="000000"/>
                </a:solidFill>
                <a:latin typeface="나눔고딕" charset="0"/>
              </a:rPr>
              <a:t>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테이블 생성을 위한 쿼리문 작성 및 데이터 삽입을 위한 작업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4</a:t>
            </a:r>
            <a:r>
              <a:rPr lang="en-US" sz="2200" b="0" strike="noStrike">
                <a:solidFill>
                  <a:srgbClr val="000000"/>
                </a:solidFill>
                <a:latin typeface="나눔고딕" charset="0"/>
              </a:rPr>
              <a:t>. </a:t>
            </a: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함수 선언 및 실행, 결과물 확인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5. 다음 프로젝트 계획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6. 프로젝트 소감</a:t>
            </a:r>
            <a:endParaRPr lang="ko-KR" altLang="en-US" sz="22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0" y="0"/>
            <a:ext cx="10079355" cy="5669915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그림 111"/>
          <p:cNvPicPr/>
          <p:nvPr/>
        </p:nvPicPr>
        <p:blipFill>
          <a:blip r:embed="rId2"/>
          <a:stretch/>
        </p:blipFill>
        <p:spPr>
          <a:xfrm>
            <a:off x="950760" y="84600"/>
            <a:ext cx="4809240" cy="2255400"/>
          </a:xfrm>
          <a:prstGeom prst="rect">
            <a:avLst/>
          </a:prstGeom>
          <a:ln w="0">
            <a:noFill/>
          </a:ln>
        </p:spPr>
      </p:pic>
      <p:pic>
        <p:nvPicPr>
          <p:cNvPr id="113" name="그림 112"/>
          <p:cNvPicPr/>
          <p:nvPr/>
        </p:nvPicPr>
        <p:blipFill>
          <a:blip r:embed="rId3"/>
          <a:stretch/>
        </p:blipFill>
        <p:spPr>
          <a:xfrm>
            <a:off x="6300000" y="70200"/>
            <a:ext cx="2628000" cy="2292120"/>
          </a:xfrm>
          <a:prstGeom prst="rect">
            <a:avLst/>
          </a:prstGeom>
          <a:ln w="0">
            <a:noFill/>
          </a:ln>
        </p:spPr>
      </p:pic>
      <p:pic>
        <p:nvPicPr>
          <p:cNvPr id="114" name="그림 113"/>
          <p:cNvPicPr/>
          <p:nvPr/>
        </p:nvPicPr>
        <p:blipFill>
          <a:blip r:embed="rId4"/>
          <a:stretch/>
        </p:blipFill>
        <p:spPr>
          <a:xfrm>
            <a:off x="1490760" y="2374560"/>
            <a:ext cx="6429240" cy="1536480"/>
          </a:xfrm>
          <a:prstGeom prst="rect">
            <a:avLst/>
          </a:prstGeom>
          <a:ln w="0">
            <a:noFill/>
          </a:ln>
        </p:spPr>
      </p:pic>
      <p:pic>
        <p:nvPicPr>
          <p:cNvPr id="115" name="그림 114"/>
          <p:cNvPicPr/>
          <p:nvPr/>
        </p:nvPicPr>
        <p:blipFill>
          <a:blip r:embed="rId5"/>
          <a:stretch/>
        </p:blipFill>
        <p:spPr>
          <a:xfrm>
            <a:off x="950760" y="3947040"/>
            <a:ext cx="8081640" cy="167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115"/>
          <p:cNvPicPr/>
          <p:nvPr/>
        </p:nvPicPr>
        <p:blipFill>
          <a:blip r:embed="rId2"/>
          <a:stretch/>
        </p:blipFill>
        <p:spPr>
          <a:xfrm>
            <a:off x="36000" y="396000"/>
            <a:ext cx="5400000" cy="1800000"/>
          </a:xfrm>
          <a:prstGeom prst="rect">
            <a:avLst/>
          </a:prstGeom>
          <a:ln w="0">
            <a:noFill/>
          </a:ln>
        </p:spPr>
      </p:pic>
      <p:pic>
        <p:nvPicPr>
          <p:cNvPr id="117" name="그림 116"/>
          <p:cNvPicPr/>
          <p:nvPr/>
        </p:nvPicPr>
        <p:blipFill>
          <a:blip r:embed="rId3"/>
          <a:stretch/>
        </p:blipFill>
        <p:spPr>
          <a:xfrm>
            <a:off x="5508000" y="396000"/>
            <a:ext cx="4531680" cy="1800000"/>
          </a:xfrm>
          <a:prstGeom prst="rect">
            <a:avLst/>
          </a:prstGeom>
          <a:ln w="0">
            <a:noFill/>
          </a:ln>
        </p:spPr>
      </p:pic>
      <p:pic>
        <p:nvPicPr>
          <p:cNvPr id="118" name="그림 117"/>
          <p:cNvPicPr/>
          <p:nvPr/>
        </p:nvPicPr>
        <p:blipFill>
          <a:blip r:embed="rId4"/>
          <a:srcRect l="1782"/>
          <a:stretch/>
        </p:blipFill>
        <p:spPr>
          <a:xfrm>
            <a:off x="108000" y="2520000"/>
            <a:ext cx="9900720" cy="1182600"/>
          </a:xfrm>
          <a:prstGeom prst="rect">
            <a:avLst/>
          </a:prstGeom>
          <a:ln w="0">
            <a:noFill/>
          </a:ln>
        </p:spPr>
      </p:pic>
      <p:pic>
        <p:nvPicPr>
          <p:cNvPr id="119" name="그림 118"/>
          <p:cNvPicPr/>
          <p:nvPr/>
        </p:nvPicPr>
        <p:blipFill>
          <a:blip r:embed="rId5"/>
          <a:srcRect l="1785"/>
          <a:stretch/>
        </p:blipFill>
        <p:spPr>
          <a:xfrm>
            <a:off x="108000" y="3929760"/>
            <a:ext cx="9900360" cy="136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375285" y="186055"/>
            <a:ext cx="4305300" cy="35433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90170" tIns="45085" rIns="90170" bIns="45085" numCol="1" anchor="t">
            <a:noAutofit/>
          </a:bodyPr>
          <a:lstStyle/>
          <a:p>
            <a:pPr marL="0" indent="0">
              <a:buFontTx/>
              <a:buNone/>
            </a:pPr>
            <a:r>
              <a:rPr lang="ko-KR" sz="2200" b="0" strike="noStrike">
                <a:solidFill>
                  <a:srgbClr val="000000"/>
                </a:solidFill>
                <a:latin typeface="나눔고딕" charset="0"/>
              </a:rPr>
              <a:t> 다음 프로젝트 계획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21" name="텍스트 상자 45"/>
          <p:cNvSpPr txBox="1">
            <a:spLocks/>
          </p:cNvSpPr>
          <p:nvPr/>
        </p:nvSpPr>
        <p:spPr>
          <a:xfrm>
            <a:off x="5159375" y="186055"/>
            <a:ext cx="2037080" cy="35433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프로토타입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122" name="그림 111" descr="C:/Users/adad4/AppData/Roaming/PolarisOffice/ETemp/5564_11139096/fImage559101235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705"/>
            <a:ext cx="10081260" cy="497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13"/>
          <p:cNvSpPr txBox="1">
            <a:spLocks/>
          </p:cNvSpPr>
          <p:nvPr/>
        </p:nvSpPr>
        <p:spPr>
          <a:xfrm>
            <a:off x="746125" y="515620"/>
            <a:ext cx="1631950" cy="3702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프로젝</a:t>
            </a:r>
            <a:r>
              <a:rPr lang="ko-KR" sz="1800">
                <a:latin typeface="맑은 고딕" charset="0"/>
                <a:ea typeface="맑은 고딕" charset="0"/>
              </a:rPr>
              <a:t>트 소감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17"/>
          <p:cNvSpPr>
            <a:spLocks/>
          </p:cNvSpPr>
          <p:nvPr/>
        </p:nvSpPr>
        <p:spPr>
          <a:xfrm>
            <a:off x="2222500" y="1325245"/>
            <a:ext cx="7247890" cy="1127760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118"/>
          <p:cNvSpPr>
            <a:spLocks/>
          </p:cNvSpPr>
          <p:nvPr/>
        </p:nvSpPr>
        <p:spPr>
          <a:xfrm>
            <a:off x="2230755" y="2809875"/>
            <a:ext cx="7231380" cy="1127760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19"/>
          <p:cNvSpPr>
            <a:spLocks/>
          </p:cNvSpPr>
          <p:nvPr/>
        </p:nvSpPr>
        <p:spPr>
          <a:xfrm>
            <a:off x="2230120" y="4175125"/>
            <a:ext cx="7223760" cy="112776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26"/>
          <p:cNvSpPr txBox="1">
            <a:spLocks/>
          </p:cNvSpPr>
          <p:nvPr/>
        </p:nvSpPr>
        <p:spPr>
          <a:xfrm>
            <a:off x="2381250" y="1436370"/>
            <a:ext cx="865505" cy="3702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남지</a:t>
            </a:r>
            <a:r>
              <a:rPr lang="ko-KR" sz="1800" dirty="0">
                <a:latin typeface="맑은 고딕" charset="0"/>
                <a:ea typeface="맑은 고딕" charset="0"/>
              </a:rPr>
              <a:t>훈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28"/>
          <p:cNvSpPr txBox="1">
            <a:spLocks/>
          </p:cNvSpPr>
          <p:nvPr/>
        </p:nvSpPr>
        <p:spPr>
          <a:xfrm>
            <a:off x="2381250" y="2952750"/>
            <a:ext cx="865505" cy="37020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오철</a:t>
            </a:r>
            <a:r>
              <a:rPr lang="ko-KR" sz="1800" dirty="0">
                <a:latin typeface="맑은 고딕" charset="0"/>
                <a:ea typeface="맑은 고딕" charset="0"/>
              </a:rPr>
              <a:t>민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29"/>
          <p:cNvSpPr txBox="1">
            <a:spLocks/>
          </p:cNvSpPr>
          <p:nvPr/>
        </p:nvSpPr>
        <p:spPr>
          <a:xfrm>
            <a:off x="2381250" y="4365625"/>
            <a:ext cx="865505" cy="37020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김봄이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30"/>
          <p:cNvSpPr txBox="1">
            <a:spLocks/>
          </p:cNvSpPr>
          <p:nvPr/>
        </p:nvSpPr>
        <p:spPr>
          <a:xfrm>
            <a:off x="3215005" y="1595755"/>
            <a:ext cx="5945505" cy="86169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r>
              <a:rPr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프로젝트 소감 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31"/>
          <p:cNvSpPr txBox="1">
            <a:spLocks/>
          </p:cNvSpPr>
          <p:nvPr/>
        </p:nvSpPr>
        <p:spPr>
          <a:xfrm>
            <a:off x="3199130" y="3295015"/>
            <a:ext cx="5946140" cy="600075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</a:rPr>
              <a:t>이번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프로젝트를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통해서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데이터베이스에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데이터를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삽입하기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위해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사용하는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데이터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조작어에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대해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좀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더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알게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되었고,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라이브러리가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제공하는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기능에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대해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제대로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활용하지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못한점이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아쉬움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2"/>
          <p:cNvSpPr txBox="1">
            <a:spLocks/>
          </p:cNvSpPr>
          <p:nvPr/>
        </p:nvSpPr>
        <p:spPr>
          <a:xfrm>
            <a:off x="3243580" y="4550410"/>
            <a:ext cx="5945505" cy="554990"/>
          </a:xfrm>
          <a:prstGeom prst="rect">
            <a:avLst/>
          </a:prstGeom>
          <a:noFill/>
          <a:ln w="0" cap="flat" cmpd="sng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000" dirty="0" err="1">
                <a:latin typeface="맑은 고딕" charset="0"/>
                <a:ea typeface="맑은 고딕" charset="0"/>
              </a:rPr>
              <a:t>파이썬으로</a:t>
            </a:r>
            <a:r>
              <a:rPr lang="ko-KR" altLang="en-US" sz="1000" dirty="0">
                <a:latin typeface="맑은 고딕" charset="0"/>
                <a:ea typeface="맑은 고딕" charset="0"/>
              </a:rPr>
              <a:t> 데이터베이스와 연결 하는 건 이번이 처음</a:t>
            </a:r>
            <a:r>
              <a:rPr lang="en-US" altLang="ko-KR" sz="1000" dirty="0"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latin typeface="맑은 고딕" charset="0"/>
                <a:ea typeface="맑은 고딕" charset="0"/>
              </a:rPr>
              <a:t>평소에 자바로 배우던 것과 조금 달랐지만 편리하고 신선했음</a:t>
            </a:r>
            <a:r>
              <a:rPr lang="en-US" altLang="ko-KR" sz="1000" dirty="0">
                <a:latin typeface="맑은 고딕" charset="0"/>
                <a:ea typeface="맑은 고딕" charset="0"/>
              </a:rPr>
              <a:t>. </a:t>
            </a:r>
            <a:r>
              <a:rPr lang="ko-KR" altLang="en-US" sz="1000" dirty="0">
                <a:latin typeface="맑은 고딕" charset="0"/>
                <a:ea typeface="맑은 고딕" charset="0"/>
              </a:rPr>
              <a:t>앞으로 </a:t>
            </a:r>
            <a:r>
              <a:rPr lang="ko-KR" altLang="en-US" sz="1000" dirty="0" err="1">
                <a:latin typeface="맑은 고딕" charset="0"/>
                <a:ea typeface="맑은 고딕" charset="0"/>
              </a:rPr>
              <a:t>파이썬을</a:t>
            </a:r>
            <a:r>
              <a:rPr lang="ko-KR" altLang="en-US" sz="1000" dirty="0">
                <a:latin typeface="맑은 고딕" charset="0"/>
                <a:ea typeface="맑은 고딕" charset="0"/>
              </a:rPr>
              <a:t> 이용하여 데이터베이스로 데이터를 다루는데 자신감이 더 생길 것 같음</a:t>
            </a:r>
            <a:r>
              <a:rPr lang="en-US" altLang="ko-KR" sz="1000" dirty="0">
                <a:latin typeface="맑은 고딕" charset="0"/>
                <a:ea typeface="맑은 고딕" charset="0"/>
              </a:rPr>
              <a:t>.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C6D0751C-6202-40F1-BEF0-AB24762A4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540" y="2865755"/>
            <a:ext cx="914400" cy="91440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8FF37E05-6F89-48CE-A1BF-37DA501A0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540" y="4278630"/>
            <a:ext cx="914400" cy="914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4043B20-F40C-4845-8113-6F2DD6088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540" y="1544320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 txBox="1">
            <a:spLocks noGrp="1"/>
          </p:cNvSpPr>
          <p:nvPr>
            <p:ph type="title"/>
          </p:nvPr>
        </p:nvSpPr>
        <p:spPr>
          <a:xfrm>
            <a:off x="504190" y="797560"/>
            <a:ext cx="9071610" cy="9467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4400" b="0" strike="noStrike">
                <a:solidFill>
                  <a:srgbClr val="000000"/>
                </a:solidFill>
                <a:latin typeface="나눔고딕" charset="0"/>
              </a:rPr>
              <a:t>감사합니다</a:t>
            </a:r>
            <a:endParaRPr lang="ko-KR" altLang="en-US" sz="44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numCol="1" anchor="t">
            <a:normAutofit/>
          </a:bodyPr>
          <a:lstStyle/>
          <a:p>
            <a:pPr marL="431800" indent="0">
              <a:lnSpc>
                <a:spcPct val="100000"/>
              </a:lnSpc>
              <a:spcBef>
                <a:spcPts val="1417"/>
              </a:spcBef>
              <a:buFontTx/>
              <a:buNone/>
              <a:tabLst>
                <a:tab pos="0" algn="l"/>
              </a:tabLst>
            </a:pPr>
            <a:endParaRPr lang="ko-KR" altLang="en-US" sz="3200" b="0" strike="noStrike">
              <a:solidFill>
                <a:srgbClr val="000000"/>
              </a:solidFill>
              <a:latin typeface="나눔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BA0CB5-84FE-44CD-8ED1-F78C1944443D}"/>
              </a:ext>
            </a:extLst>
          </p:cNvPr>
          <p:cNvSpPr txBox="1"/>
          <p:nvPr/>
        </p:nvSpPr>
        <p:spPr>
          <a:xfrm>
            <a:off x="1161143" y="110308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팀소개</a:t>
            </a:r>
            <a:r>
              <a:rPr lang="ko-KR" altLang="en-US" sz="2400" dirty="0"/>
              <a:t> 및 역할</a:t>
            </a:r>
          </a:p>
        </p:txBody>
      </p:sp>
      <p:pic>
        <p:nvPicPr>
          <p:cNvPr id="15" name="그래픽 14" descr="여성 프로필 단색으로 채워진">
            <a:extLst>
              <a:ext uri="{FF2B5EF4-FFF2-40B4-BE49-F238E27FC236}">
                <a16:creationId xmlns:a16="http://schemas.microsoft.com/office/drawing/2014/main" id="{22352E14-59BD-4300-964E-982ECF708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6264" y="2422525"/>
            <a:ext cx="914400" cy="914400"/>
          </a:xfrm>
          <a:prstGeom prst="rect">
            <a:avLst/>
          </a:prstGeom>
        </p:spPr>
      </p:pic>
      <p:pic>
        <p:nvPicPr>
          <p:cNvPr id="17" name="그래픽 16" descr="사용자 단색으로 채워진">
            <a:extLst>
              <a:ext uri="{FF2B5EF4-FFF2-40B4-BE49-F238E27FC236}">
                <a16:creationId xmlns:a16="http://schemas.microsoft.com/office/drawing/2014/main" id="{E44706FE-4FFD-4DDC-B354-023D8BAEB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2932" y="2359390"/>
            <a:ext cx="914400" cy="914400"/>
          </a:xfrm>
          <a:prstGeom prst="rect">
            <a:avLst/>
          </a:prstGeom>
        </p:spPr>
      </p:pic>
      <p:pic>
        <p:nvPicPr>
          <p:cNvPr id="19" name="그래픽 18" descr="사용자 단색으로 채워진">
            <a:extLst>
              <a:ext uri="{FF2B5EF4-FFF2-40B4-BE49-F238E27FC236}">
                <a16:creationId xmlns:a16="http://schemas.microsoft.com/office/drawing/2014/main" id="{43EF89CF-2317-4E97-A219-B9285D3F5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8498" y="2359390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B4534C-4693-4B2D-83ED-BF66CD577B31}"/>
              </a:ext>
            </a:extLst>
          </p:cNvPr>
          <p:cNvSpPr txBox="1"/>
          <p:nvPr/>
        </p:nvSpPr>
        <p:spPr>
          <a:xfrm>
            <a:off x="1707117" y="32324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남지훈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264AD2-F09F-4A3F-970C-0AC4938FA947}"/>
              </a:ext>
            </a:extLst>
          </p:cNvPr>
          <p:cNvSpPr txBox="1"/>
          <p:nvPr/>
        </p:nvSpPr>
        <p:spPr>
          <a:xfrm>
            <a:off x="4404235" y="32324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오철민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68831-DDF3-40B7-B60F-71A7BED6AEBE}"/>
              </a:ext>
            </a:extLst>
          </p:cNvPr>
          <p:cNvSpPr txBox="1"/>
          <p:nvPr/>
        </p:nvSpPr>
        <p:spPr>
          <a:xfrm>
            <a:off x="7247646" y="32659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김봄이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D71B0F-962C-440A-8C3A-56C735CCF387}"/>
              </a:ext>
            </a:extLst>
          </p:cNvPr>
          <p:cNvSpPr txBox="1"/>
          <p:nvPr/>
        </p:nvSpPr>
        <p:spPr>
          <a:xfrm>
            <a:off x="1009536" y="3666132"/>
            <a:ext cx="257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가공한 데이터를 넣기 위한 테이블 설계 및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 작성 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8F0CD5-B1F5-4EA7-A9E9-31642E76F1CA}"/>
              </a:ext>
            </a:extLst>
          </p:cNvPr>
          <p:cNvSpPr txBox="1"/>
          <p:nvPr/>
        </p:nvSpPr>
        <p:spPr>
          <a:xfrm>
            <a:off x="4107338" y="3666727"/>
            <a:ext cx="172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삽입을 위한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 작성 및 파이썬 함수 선언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DE829-6446-4F38-843A-F2093BD5D441}"/>
              </a:ext>
            </a:extLst>
          </p:cNvPr>
          <p:cNvSpPr txBox="1"/>
          <p:nvPr/>
        </p:nvSpPr>
        <p:spPr>
          <a:xfrm>
            <a:off x="6949213" y="3726775"/>
            <a:ext cx="158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산출물 가공 및 데이터베이스 설치 및 연결</a:t>
            </a:r>
            <a:endParaRPr lang="ko-KR" altLang="en-US" sz="1200" dirty="0"/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9DA83ABC-50C4-4D00-A5F8-7CF973E497EC}"/>
              </a:ext>
            </a:extLst>
          </p:cNvPr>
          <p:cNvSpPr/>
          <p:nvPr/>
        </p:nvSpPr>
        <p:spPr>
          <a:xfrm>
            <a:off x="-373380" y="-107950"/>
            <a:ext cx="10706100" cy="5975350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5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" y="1692275"/>
            <a:ext cx="7685405" cy="296291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도형 84"/>
          <p:cNvSpPr>
            <a:spLocks/>
          </p:cNvSpPr>
          <p:nvPr/>
        </p:nvSpPr>
        <p:spPr>
          <a:xfrm>
            <a:off x="1007745" y="4716145"/>
            <a:ext cx="7920355" cy="900430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4" name="도형 85"/>
          <p:cNvSpPr>
            <a:spLocks/>
          </p:cNvSpPr>
          <p:nvPr/>
        </p:nvSpPr>
        <p:spPr>
          <a:xfrm>
            <a:off x="1188085" y="4895850"/>
            <a:ext cx="7920990" cy="720725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아래의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코드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는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 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csv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파일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형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식으로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되어있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는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1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차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산출물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들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을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r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ead_csv 메소드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를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이용하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여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 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DataFrame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형태로 변환하는 코드입니다</a:t>
            </a:r>
            <a:r>
              <a:rPr lang="en-US" sz="1800" b="0" strike="noStrike">
                <a:solidFill>
                  <a:srgbClr val="000000"/>
                </a:solidFill>
                <a:latin typeface="나눔고딕" charset="0"/>
              </a:rPr>
              <a:t>. 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5" name="도형 88"/>
          <p:cNvSpPr>
            <a:spLocks/>
          </p:cNvSpPr>
          <p:nvPr/>
        </p:nvSpPr>
        <p:spPr>
          <a:xfrm>
            <a:off x="1165225" y="288290"/>
            <a:ext cx="7367270" cy="432435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2000" b="1" strike="noStrike">
                <a:solidFill>
                  <a:srgbClr val="000000"/>
                </a:solidFill>
                <a:latin typeface="나눔고딕" charset="0"/>
              </a:rPr>
              <a:t>1</a:t>
            </a:r>
            <a:r>
              <a:rPr lang="ko-KR" sz="2000" b="1" strike="noStrike">
                <a:solidFill>
                  <a:srgbClr val="000000"/>
                </a:solidFill>
                <a:latin typeface="나눔고딕" charset="0"/>
              </a:rPr>
              <a:t>차 프로젝트의 산출물</a:t>
            </a:r>
            <a:r>
              <a:rPr lang="en-US" sz="2000" b="1" strike="noStrike">
                <a:solidFill>
                  <a:srgbClr val="000000"/>
                </a:solidFill>
                <a:latin typeface="나눔고딕" charset="0"/>
              </a:rPr>
              <a:t>, </a:t>
            </a:r>
            <a:r>
              <a:rPr lang="ko-KR" sz="2000" b="1" strike="noStrike">
                <a:solidFill>
                  <a:srgbClr val="000000"/>
                </a:solidFill>
                <a:latin typeface="나눔고딕" charset="0"/>
              </a:rPr>
              <a:t>라이브러리</a:t>
            </a:r>
            <a:endParaRPr lang="ko-KR" altLang="en-US" sz="2000" b="1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6" name="도형 89"/>
          <p:cNvSpPr>
            <a:spLocks/>
          </p:cNvSpPr>
          <p:nvPr/>
        </p:nvSpPr>
        <p:spPr>
          <a:xfrm>
            <a:off x="1151890" y="828040"/>
            <a:ext cx="7668260" cy="792480"/>
          </a:xfrm>
          <a:prstGeom prst="rect">
            <a:avLst/>
          </a:prstGeom>
          <a:solidFill>
            <a:srgbClr val="729FCF">
              <a:alpha val="20017"/>
            </a:srgbClr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7" name="텍스트 상자 90"/>
          <p:cNvSpPr txBox="1">
            <a:spLocks/>
          </p:cNvSpPr>
          <p:nvPr/>
        </p:nvSpPr>
        <p:spPr>
          <a:xfrm rot="0">
            <a:off x="1167765" y="805815"/>
            <a:ext cx="7640320" cy="90741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1100">
                <a:latin typeface="맑은 고딕" charset="0"/>
                <a:ea typeface="맑은 고딕" charset="0"/>
              </a:rPr>
              <a:t>사용하</a:t>
            </a:r>
            <a:r>
              <a:rPr lang="ko-KR" sz="1100">
                <a:latin typeface="맑은 고딕" charset="0"/>
                <a:ea typeface="맑은 고딕" charset="0"/>
              </a:rPr>
              <a:t>는</a:t>
            </a:r>
            <a:r>
              <a:rPr lang="ko-KR" sz="1100">
                <a:latin typeface="맑은 고딕" charset="0"/>
                <a:ea typeface="맑은 고딕" charset="0"/>
              </a:rPr>
              <a:t>  </a:t>
            </a:r>
            <a:r>
              <a:rPr lang="ko-KR" sz="1100">
                <a:latin typeface="맑은 고딕" charset="0"/>
                <a:ea typeface="맑은 고딕" charset="0"/>
              </a:rPr>
              <a:t>라이브러리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pandas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라이브러리,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pymysql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r>
              <a:rPr lang="ko-KR" sz="1100">
                <a:latin typeface="맑은 고딕" charset="0"/>
                <a:ea typeface="맑은 고딕" charset="0"/>
              </a:rPr>
              <a:t>라이브러리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</a:rPr>
              <a:t>P</a:t>
            </a:r>
            <a:r>
              <a:rPr lang="ko-KR" sz="1100">
                <a:latin typeface="맑은 고딕" charset="0"/>
                <a:ea typeface="맑은 고딕" charset="0"/>
              </a:rPr>
              <a:t>andas 라이</a:t>
            </a:r>
            <a:r>
              <a:rPr lang="ko-KR" sz="1100">
                <a:latin typeface="맑은 고딕" charset="0"/>
                <a:ea typeface="맑은 고딕" charset="0"/>
              </a:rPr>
              <a:t>브러리 </a:t>
            </a:r>
            <a:r>
              <a:rPr lang="ko-KR" sz="1100">
                <a:latin typeface="맑은 고딕" charset="0"/>
                <a:ea typeface="맑은 고딕" charset="0"/>
              </a:rPr>
              <a:t>: 데이터베이</a:t>
            </a:r>
            <a:r>
              <a:rPr lang="ko-KR" sz="1100">
                <a:latin typeface="맑은 고딕" charset="0"/>
                <a:ea typeface="맑은 고딕" charset="0"/>
              </a:rPr>
              <a:t>스의 </a:t>
            </a:r>
            <a:r>
              <a:rPr lang="ko-KR" sz="1100">
                <a:latin typeface="맑은 고딕" charset="0"/>
                <a:ea typeface="맑은 고딕" charset="0"/>
              </a:rPr>
              <a:t>테이</a:t>
            </a:r>
            <a:r>
              <a:rPr lang="ko-KR" sz="1100">
                <a:latin typeface="맑은 고딕" charset="0"/>
                <a:ea typeface="맑은 고딕" charset="0"/>
              </a:rPr>
              <a:t>블 </a:t>
            </a:r>
            <a:r>
              <a:rPr lang="ko-KR" sz="1100">
                <a:latin typeface="맑은 고딕" charset="0"/>
                <a:ea typeface="맑은 고딕" charset="0"/>
              </a:rPr>
              <a:t>처</a:t>
            </a:r>
            <a:r>
              <a:rPr lang="ko-KR" sz="1100">
                <a:latin typeface="맑은 고딕" charset="0"/>
                <a:ea typeface="맑은 고딕" charset="0"/>
              </a:rPr>
              <a:t>럼 </a:t>
            </a:r>
            <a:r>
              <a:rPr lang="ko-KR" sz="1100">
                <a:latin typeface="맑은 고딕" charset="0"/>
                <a:ea typeface="맑은 고딕" charset="0"/>
              </a:rPr>
              <a:t>테이블형식</a:t>
            </a:r>
            <a:r>
              <a:rPr lang="ko-KR" sz="1100">
                <a:latin typeface="맑은 고딕" charset="0"/>
                <a:ea typeface="맑은 고딕" charset="0"/>
              </a:rPr>
              <a:t>의 </a:t>
            </a:r>
            <a:r>
              <a:rPr lang="ko-KR" sz="1100">
                <a:latin typeface="맑은 고딕" charset="0"/>
                <a:ea typeface="맑은 고딕" charset="0"/>
              </a:rPr>
              <a:t>데이터</a:t>
            </a:r>
            <a:r>
              <a:rPr lang="ko-KR" sz="1100">
                <a:latin typeface="맑은 고딕" charset="0"/>
                <a:ea typeface="맑은 고딕" charset="0"/>
              </a:rPr>
              <a:t>를 </a:t>
            </a:r>
            <a:r>
              <a:rPr lang="ko-KR" sz="1100">
                <a:latin typeface="맑은 고딕" charset="0"/>
                <a:ea typeface="맑은 고딕" charset="0"/>
              </a:rPr>
              <a:t>쉽</a:t>
            </a:r>
            <a:r>
              <a:rPr lang="ko-KR" sz="1100">
                <a:latin typeface="맑은 고딕" charset="0"/>
                <a:ea typeface="맑은 고딕" charset="0"/>
              </a:rPr>
              <a:t>게 처</a:t>
            </a:r>
            <a:r>
              <a:rPr lang="ko-KR" sz="1100">
                <a:latin typeface="맑은 고딕" charset="0"/>
                <a:ea typeface="맑은 고딕" charset="0"/>
              </a:rPr>
              <a:t>리</a:t>
            </a:r>
            <a:r>
              <a:rPr lang="ko-KR" sz="1100">
                <a:latin typeface="맑은 고딕" charset="0"/>
                <a:ea typeface="맑은 고딕" charset="0"/>
              </a:rPr>
              <a:t>할 수 </a:t>
            </a:r>
            <a:r>
              <a:rPr lang="ko-KR" sz="1100">
                <a:latin typeface="맑은 고딕" charset="0"/>
                <a:ea typeface="맑은 고딕" charset="0"/>
              </a:rPr>
              <a:t>있</a:t>
            </a:r>
            <a:r>
              <a:rPr lang="ko-KR" sz="1100">
                <a:latin typeface="맑은 고딕" charset="0"/>
                <a:ea typeface="맑은 고딕" charset="0"/>
              </a:rPr>
              <a:t>는 </a:t>
            </a:r>
            <a:r>
              <a:rPr lang="ko-KR" sz="1100">
                <a:latin typeface="맑은 고딕" charset="0"/>
                <a:ea typeface="맑은 고딕" charset="0"/>
              </a:rPr>
              <a:t>라이</a:t>
            </a:r>
            <a:r>
              <a:rPr lang="ko-KR" sz="1100">
                <a:latin typeface="맑은 고딕" charset="0"/>
                <a:ea typeface="맑은 고딕" charset="0"/>
              </a:rPr>
              <a:t>브러리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</a:rPr>
              <a:t>P</a:t>
            </a:r>
            <a:r>
              <a:rPr lang="ko-KR" sz="1100">
                <a:latin typeface="맑은 고딕" charset="0"/>
                <a:ea typeface="맑은 고딕" charset="0"/>
              </a:rPr>
              <a:t>ymysql 라이브러</a:t>
            </a:r>
            <a:r>
              <a:rPr lang="ko-KR" sz="1100">
                <a:latin typeface="맑은 고딕" charset="0"/>
                <a:ea typeface="맑은 고딕" charset="0"/>
              </a:rPr>
              <a:t>리 </a:t>
            </a:r>
            <a:r>
              <a:rPr lang="ko-KR" sz="1100">
                <a:latin typeface="맑은 고딕" charset="0"/>
                <a:ea typeface="맑은 고딕" charset="0"/>
              </a:rPr>
              <a:t>: </a:t>
            </a:r>
            <a:r>
              <a:rPr lang="ko-KR" sz="1100">
                <a:latin typeface="맑은 고딕" charset="0"/>
                <a:ea typeface="맑은 고딕" charset="0"/>
              </a:rPr>
              <a:t>파이썬에서 </a:t>
            </a:r>
            <a:r>
              <a:rPr lang="ko-KR" sz="1100">
                <a:latin typeface="맑은 고딕" charset="0"/>
                <a:ea typeface="맑은 고딕" charset="0"/>
              </a:rPr>
              <a:t>데이터베이스</a:t>
            </a:r>
            <a:r>
              <a:rPr lang="ko-KR" sz="1100">
                <a:latin typeface="맑은 고딕" charset="0"/>
                <a:ea typeface="맑은 고딕" charset="0"/>
              </a:rPr>
              <a:t>와 </a:t>
            </a:r>
            <a:r>
              <a:rPr lang="ko-KR" sz="1100">
                <a:latin typeface="맑은 고딕" charset="0"/>
                <a:ea typeface="맑은 고딕" charset="0"/>
              </a:rPr>
              <a:t>연</a:t>
            </a:r>
            <a:r>
              <a:rPr lang="ko-KR" sz="1100">
                <a:latin typeface="맑은 고딕" charset="0"/>
                <a:ea typeface="맑은 고딕" charset="0"/>
              </a:rPr>
              <a:t>결 할 수 있게 </a:t>
            </a:r>
            <a:r>
              <a:rPr lang="ko-KR" sz="1100">
                <a:latin typeface="맑은 고딕" charset="0"/>
                <a:ea typeface="맑은 고딕" charset="0"/>
              </a:rPr>
              <a:t>해주</a:t>
            </a:r>
            <a:r>
              <a:rPr lang="ko-KR" sz="1100">
                <a:latin typeface="맑은 고딕" charset="0"/>
                <a:ea typeface="맑은 고딕" charset="0"/>
              </a:rPr>
              <a:t>는 </a:t>
            </a:r>
            <a:r>
              <a:rPr lang="ko-KR" sz="1100">
                <a:latin typeface="맑은 고딕" charset="0"/>
                <a:ea typeface="맑은 고딕" charset="0"/>
              </a:rPr>
              <a:t>라이브러</a:t>
            </a:r>
            <a:r>
              <a:rPr lang="ko-KR" sz="1100">
                <a:latin typeface="맑은 고딕" charset="0"/>
                <a:ea typeface="맑은 고딕" charset="0"/>
              </a:rPr>
              <a:t>리</a:t>
            </a:r>
            <a:r>
              <a:rPr lang="ko-KR" sz="1100">
                <a:latin typeface="맑은 고딕" charset="0"/>
                <a:ea typeface="맑은 고딕" charset="0"/>
              </a:rPr>
              <a:t> </a:t>
            </a:r>
            <a:endParaRPr lang="ko-KR" altLang="en-US" sz="11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1"/>
          <p:cNvSpPr txBox="1">
            <a:spLocks/>
          </p:cNvSpPr>
          <p:nvPr/>
        </p:nvSpPr>
        <p:spPr>
          <a:xfrm rot="0">
            <a:off x="3086735" y="1758315"/>
            <a:ext cx="4318000" cy="40068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1차 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산출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물 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파일형식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이 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-&gt; 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C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SV 파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일 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형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식 -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&gt; 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딕셔너리 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형태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로 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변환하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기 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위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해 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사</a:t>
            </a:r>
            <a:r>
              <a:rPr lang="ko-KR" sz="1000">
                <a:solidFill>
                  <a:schemeClr val="bg2"/>
                </a:solidFill>
                <a:latin typeface="맑은 고딕" charset="0"/>
                <a:ea typeface="맑은 고딕" charset="0"/>
              </a:rPr>
              <a:t>용</a:t>
            </a:r>
            <a:endParaRPr lang="ko-KR" altLang="en-US" sz="1800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"/>
          <p:cNvSpPr txBox="1">
            <a:spLocks/>
          </p:cNvSpPr>
          <p:nvPr/>
        </p:nvSpPr>
        <p:spPr>
          <a:xfrm rot="0">
            <a:off x="2811145" y="2320925"/>
            <a:ext cx="4318000" cy="4006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사용하고자하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는 마리아D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B -&gt; 파이썬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과 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연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결 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-&gt; 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테이블 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생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성 및 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데이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터 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삽입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을 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하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기 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위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해서 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사</a:t>
            </a:r>
            <a:r>
              <a:rPr 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용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/>
          <p:nvPr/>
        </p:nvPicPr>
        <p:blipFill>
          <a:blip r:embed="rId2"/>
          <a:stretch/>
        </p:blipFill>
        <p:spPr>
          <a:xfrm>
            <a:off x="37800" y="36000"/>
            <a:ext cx="4240440" cy="2699640"/>
          </a:xfrm>
          <a:prstGeom prst="rect">
            <a:avLst/>
          </a:prstGeom>
          <a:ln w="0">
            <a:noFill/>
          </a:ln>
        </p:spPr>
      </p:pic>
      <p:sp>
        <p:nvSpPr>
          <p:cNvPr id="28" name="직사각형 27"/>
          <p:cNvSpPr/>
          <p:nvPr/>
        </p:nvSpPr>
        <p:spPr>
          <a:xfrm>
            <a:off x="360000" y="2700000"/>
            <a:ext cx="395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29" name="그림 28"/>
          <p:cNvPicPr/>
          <p:nvPr/>
        </p:nvPicPr>
        <p:blipFill>
          <a:blip r:embed="rId3"/>
          <a:stretch/>
        </p:blipFill>
        <p:spPr>
          <a:xfrm>
            <a:off x="25560" y="2880000"/>
            <a:ext cx="7714080" cy="2699640"/>
          </a:xfrm>
          <a:prstGeom prst="rect">
            <a:avLst/>
          </a:prstGeom>
          <a:ln w="0">
            <a:noFill/>
          </a:ln>
        </p:spPr>
      </p:pic>
      <p:pic>
        <p:nvPicPr>
          <p:cNvPr id="30" name="그림 29"/>
          <p:cNvPicPr/>
          <p:nvPr/>
        </p:nvPicPr>
        <p:blipFill>
          <a:blip r:embed="rId4"/>
          <a:stretch/>
        </p:blipFill>
        <p:spPr>
          <a:xfrm>
            <a:off x="4320000" y="36000"/>
            <a:ext cx="5756040" cy="2699640"/>
          </a:xfrm>
          <a:prstGeom prst="rect">
            <a:avLst/>
          </a:prstGeom>
          <a:ln w="0">
            <a:noFill/>
          </a:ln>
        </p:spPr>
      </p:pic>
      <p:sp>
        <p:nvSpPr>
          <p:cNvPr id="31" name="직사각형 30"/>
          <p:cNvSpPr/>
          <p:nvPr/>
        </p:nvSpPr>
        <p:spPr>
          <a:xfrm>
            <a:off x="7920000" y="3420000"/>
            <a:ext cx="1979640" cy="21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Pandas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라이브러리를 통하여 가져온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1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차 프로젝트 산출물들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20000" y="3420000"/>
            <a:ext cx="1979640" cy="1439640"/>
          </a:xfrm>
          <a:prstGeom prst="rect">
            <a:avLst/>
          </a:prstGeom>
          <a:solidFill>
            <a:srgbClr val="729FCF">
              <a:alpha val="21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/>
          </p:cNvSpPr>
          <p:nvPr/>
        </p:nvSpPr>
        <p:spPr>
          <a:xfrm rot="0">
            <a:off x="8275955" y="645160"/>
            <a:ext cx="1620520" cy="1440180"/>
          </a:xfrm>
          <a:prstGeom prst="rect"/>
          <a:solidFill>
            <a:srgbClr val="729FCF">
              <a:alpha val="20802"/>
            </a:srgbClr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 rot="0">
            <a:off x="8279765" y="675640"/>
            <a:ext cx="1620520" cy="1408430"/>
          </a:xfrm>
          <a:prstGeom prst="rect"/>
          <a:noFill/>
          <a:ln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보시면 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1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차 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산출물들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이 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문제없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이 데이터프레임화 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된것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을 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확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인 할 수 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있습니</a:t>
            </a:r>
            <a:r>
              <a:rPr lang="ko-KR" sz="1400" b="0" strike="noStrike">
                <a:solidFill>
                  <a:srgbClr val="000000"/>
                </a:solidFill>
                <a:latin typeface="나눔고딕" charset="0"/>
              </a:rPr>
              <a:t>다.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</a:rPr>
              <a:t> 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34" name="그림 33"/>
          <p:cNvPicPr/>
          <p:nvPr/>
        </p:nvPicPr>
        <p:blipFill>
          <a:blip r:embed="rId2"/>
          <a:stretch/>
        </p:blipFill>
        <p:spPr>
          <a:xfrm>
            <a:off x="36195" y="2484120"/>
            <a:ext cx="3508375" cy="3059430"/>
          </a:xfrm>
          <a:prstGeom prst="rect">
            <a:avLst/>
          </a:prstGeom>
          <a:ln w="0">
            <a:noFill/>
          </a:ln>
        </p:spPr>
      </p:pic>
      <p:pic>
        <p:nvPicPr>
          <p:cNvPr id="35" name="그림 34"/>
          <p:cNvPicPr/>
          <p:nvPr/>
        </p:nvPicPr>
        <p:blipFill>
          <a:blip r:embed="rId3"/>
          <a:stretch/>
        </p:blipFill>
        <p:spPr>
          <a:xfrm>
            <a:off x="36195" y="36195"/>
            <a:ext cx="8131175" cy="2339340"/>
          </a:xfrm>
          <a:prstGeom prst="rect">
            <a:avLst/>
          </a:prstGeom>
          <a:ln w="0">
            <a:noFill/>
          </a:ln>
        </p:spPr>
      </p:pic>
      <p:pic>
        <p:nvPicPr>
          <p:cNvPr id="36" name="그림 35"/>
          <p:cNvPicPr/>
          <p:nvPr/>
        </p:nvPicPr>
        <p:blipFill>
          <a:blip r:embed="rId4"/>
          <a:stretch/>
        </p:blipFill>
        <p:spPr>
          <a:xfrm>
            <a:off x="3564255" y="2675890"/>
            <a:ext cx="6504940" cy="232791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8"/>
          <p:cNvPicPr/>
          <p:nvPr/>
        </p:nvPicPr>
        <p:blipFill>
          <a:blip r:embed="rId2"/>
          <a:srcRect t="31444" r="6398" b="7841"/>
          <a:stretch/>
        </p:blipFill>
        <p:spPr>
          <a:xfrm rot="21598200">
            <a:off x="301625" y="416560"/>
            <a:ext cx="5241925" cy="1381760"/>
          </a:xfrm>
          <a:prstGeom prst="rect">
            <a:avLst/>
          </a:prstGeom>
          <a:ln w="0">
            <a:noFill/>
          </a:ln>
        </p:spPr>
      </p:pic>
      <p:pic>
        <p:nvPicPr>
          <p:cNvPr id="39" name="그림 9"/>
          <p:cNvPicPr/>
          <p:nvPr/>
        </p:nvPicPr>
        <p:blipFill>
          <a:blip r:embed="rId3"/>
          <a:stretch/>
        </p:blipFill>
        <p:spPr>
          <a:xfrm>
            <a:off x="288290" y="2058670"/>
            <a:ext cx="5219700" cy="3161030"/>
          </a:xfrm>
          <a:prstGeom prst="rect">
            <a:avLst/>
          </a:prstGeom>
          <a:ln w="0">
            <a:noFill/>
          </a:ln>
        </p:spPr>
      </p:pic>
      <p:sp>
        <p:nvSpPr>
          <p:cNvPr id="40" name="직사각형 39"/>
          <p:cNvSpPr>
            <a:spLocks/>
          </p:cNvSpPr>
          <p:nvPr/>
        </p:nvSpPr>
        <p:spPr>
          <a:xfrm rot="0">
            <a:off x="6228080" y="406400"/>
            <a:ext cx="3241040" cy="2726690"/>
          </a:xfrm>
          <a:prstGeom prst="rect"/>
          <a:noFill/>
          <a:ln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7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테이블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생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성 및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데이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터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삽입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하는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작업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을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하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기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전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에 딕셔너리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형태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로 작업하는것이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수월하다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고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생각들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어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데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이터프레임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형태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로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되어있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는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1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차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산출물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을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딕셔너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리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형태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로 바꿨습니다.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T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o_dict()메소드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를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이용하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여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데이터들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을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딕셔너리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로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변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환하는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코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  <a:ea typeface="나눔고딕" charset="0"/>
              </a:rPr>
              <a:t>드들.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20130" y="3368675"/>
            <a:ext cx="3059430" cy="167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Dictionary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형태로 잘 변환되었는지 확인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키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: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값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(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리스트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) 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로 잘 변환 되어있는 것을 확인 할 수 있습니다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.</a:t>
            </a:r>
          </a:p>
        </p:txBody>
      </p:sp>
      <p:sp>
        <p:nvSpPr>
          <p:cNvPr id="42" name="Rect 42"/>
          <p:cNvSpPr>
            <a:spLocks/>
          </p:cNvSpPr>
          <p:nvPr/>
        </p:nvSpPr>
        <p:spPr>
          <a:xfrm>
            <a:off x="5641975" y="3239770"/>
            <a:ext cx="4074160" cy="1980565"/>
          </a:xfrm>
          <a:prstGeom prst="bracePair">
            <a:avLst>
              <a:gd name="adj" fmla="val 8333"/>
            </a:avLst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104140" tIns="59690" rIns="104140" bIns="59690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43" name="액자 42"/>
          <p:cNvSpPr>
            <a:spLocks/>
          </p:cNvSpPr>
          <p:nvPr/>
        </p:nvSpPr>
        <p:spPr>
          <a:xfrm rot="0">
            <a:off x="5962650" y="249555"/>
            <a:ext cx="3780790" cy="2880995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6350" cap="flat" cmpd="sng">
            <a:solidFill>
              <a:srgbClr val="3465A4">
                <a:alpha val="100000"/>
              </a:srgbClr>
            </a:solidFill>
            <a:prstDash val="solid"/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3345" tIns="48260" rIns="93345" bIns="48260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44" name="텍스트 상자 9"/>
          <p:cNvSpPr txBox="1">
            <a:spLocks/>
          </p:cNvSpPr>
          <p:nvPr/>
        </p:nvSpPr>
        <p:spPr>
          <a:xfrm rot="0">
            <a:off x="1524635" y="2128520"/>
            <a:ext cx="3834765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딕셔너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형태로 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변환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된 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차 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산출물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중 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하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나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8"/>
          <p:cNvPicPr/>
          <p:nvPr/>
        </p:nvPicPr>
        <p:blipFill>
          <a:blip r:embed="rId2"/>
          <a:srcRect t="33277" r="54161" b="16639"/>
          <a:stretch/>
        </p:blipFill>
        <p:spPr>
          <a:xfrm>
            <a:off x="894715" y="1151890"/>
            <a:ext cx="2344420" cy="539115"/>
          </a:xfrm>
          <a:prstGeom prst="rect">
            <a:avLst/>
          </a:prstGeom>
          <a:ln w="0">
            <a:noFill/>
          </a:ln>
        </p:spPr>
      </p:pic>
      <p:sp>
        <p:nvSpPr>
          <p:cNvPr id="45" name="직사각형 44"/>
          <p:cNvSpPr>
            <a:spLocks/>
          </p:cNvSpPr>
          <p:nvPr/>
        </p:nvSpPr>
        <p:spPr>
          <a:xfrm rot="0">
            <a:off x="6264275" y="1015365"/>
            <a:ext cx="2772410" cy="900430"/>
          </a:xfrm>
          <a:prstGeom prst="rect"/>
          <a:noFill/>
          <a:ln>
            <a:noFill/>
            <a:prstDash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000000"/>
                </a:solidFill>
                <a:latin typeface="나눔고딕" charset="0"/>
              </a:rPr>
              <a:t>테이블에 데이터 삽입을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</a:rPr>
              <a:t>하기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</a:rPr>
              <a:t>위해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</a:rPr>
              <a:t>서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</a:rPr>
              <a:t>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</a:rPr>
              <a:t>필요한 </a:t>
            </a:r>
            <a:r>
              <a:rPr lang="ko-KR" sz="1600" b="0" strike="noStrike">
                <a:solidFill>
                  <a:srgbClr val="000000"/>
                </a:solidFill>
                <a:latin typeface="나눔고딕" charset="0"/>
              </a:rPr>
              <a:t>데이터를 담기 위한 </a:t>
            </a:r>
            <a:r>
              <a:rPr lang="en-US" sz="1600" b="0" strike="noStrike">
                <a:solidFill>
                  <a:srgbClr val="000000"/>
                </a:solidFill>
                <a:latin typeface="나눔고딕" charset="0"/>
              </a:rPr>
              <a:t>Dictionary</a:t>
            </a:r>
            <a:endParaRPr lang="ko-KR" altLang="en-US" sz="16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46" name="그림 9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5" y="1939925"/>
            <a:ext cx="8169910" cy="364045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47" name="직사각형 46"/>
          <p:cNvSpPr/>
          <p:nvPr/>
        </p:nvSpPr>
        <p:spPr>
          <a:xfrm>
            <a:off x="5579745" y="2700020"/>
            <a:ext cx="3060065" cy="7905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170" tIns="45085" rIns="90170" bIns="45085" numCol="1" vert="horz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리스트의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.append() 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메소드를 이용하여 아까 선언한 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List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에 값을 넣어줍니다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.</a:t>
            </a:r>
            <a:endParaRPr lang="ko-KR" altLang="en-US" sz="1600" b="0" strike="noStrike">
              <a:solidFill>
                <a:srgbClr val="FFFFFF"/>
              </a:solidFill>
              <a:latin typeface="나눔고딕" charset="0"/>
            </a:endParaRPr>
          </a:p>
        </p:txBody>
      </p:sp>
      <p:sp>
        <p:nvSpPr>
          <p:cNvPr id="48" name="Rect 48"/>
          <p:cNvSpPr>
            <a:spLocks/>
          </p:cNvSpPr>
          <p:nvPr/>
        </p:nvSpPr>
        <p:spPr>
          <a:xfrm>
            <a:off x="1487805" y="2377440"/>
            <a:ext cx="2782570" cy="1986915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FFFFFF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64235" y="4643755"/>
            <a:ext cx="3959860" cy="251460"/>
          </a:xfrm>
          <a:prstGeom prst="rect">
            <a:avLst/>
          </a:prstGeom>
          <a:noFill/>
          <a:ln w="38160" cap="rnd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99795" y="5039995"/>
            <a:ext cx="4859655" cy="251460"/>
          </a:xfrm>
          <a:prstGeom prst="rect">
            <a:avLst/>
          </a:prstGeom>
          <a:noFill/>
          <a:ln w="38160" cap="rnd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1" name="직선 연결선 50"/>
          <p:cNvSpPr/>
          <p:nvPr/>
        </p:nvSpPr>
        <p:spPr>
          <a:xfrm flipH="1">
            <a:off x="4500245" y="3420110"/>
            <a:ext cx="1080135" cy="1224280"/>
          </a:xfrm>
          <a:prstGeom prst="line">
            <a:avLst/>
          </a:prstGeom>
          <a:ln w="291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0" tIns="59400" rIns="104400" bIns="594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cxnSp>
        <p:nvCxnSpPr>
          <p:cNvPr id="52" name="Rect 52"/>
          <p:cNvCxnSpPr>
            <a:stCxn id="48" idx="0"/>
            <a:endCxn id="48" idx="0"/>
          </p:cNvCxnSpPr>
          <p:nvPr/>
        </p:nvCxnSpPr>
        <p:spPr>
          <a:xfrm rot="16200000" flipH="1">
            <a:off x="8822690" y="4542790"/>
            <a:ext cx="2540" cy="2540"/>
          </a:xfrm>
          <a:prstGeom prst="bentConnector3">
            <a:avLst>
              <a:gd name="adj1" fmla="val 4162778"/>
            </a:avLst>
          </a:prstGeom>
          <a:ln w="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 53"/>
          <p:cNvSpPr>
            <a:spLocks/>
          </p:cNvSpPr>
          <p:nvPr/>
        </p:nvSpPr>
        <p:spPr>
          <a:xfrm>
            <a:off x="5841365" y="3661410"/>
            <a:ext cx="3129280" cy="1671955"/>
          </a:xfrm>
          <a:prstGeom prst="bracePair">
            <a:avLst>
              <a:gd name="adj" fmla="val 8333"/>
            </a:avLst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109220" tIns="64135" rIns="109220" bIns="64135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54" name="직선 연결선 53"/>
          <p:cNvSpPr/>
          <p:nvPr/>
        </p:nvSpPr>
        <p:spPr>
          <a:xfrm flipH="1">
            <a:off x="5219700" y="4319905"/>
            <a:ext cx="720090" cy="720090"/>
          </a:xfrm>
          <a:prstGeom prst="line">
            <a:avLst/>
          </a:prstGeom>
          <a:ln w="291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760" tIns="59760" rIns="104760" bIns="597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5" name="Rect 55"/>
          <p:cNvSpPr>
            <a:spLocks/>
          </p:cNvSpPr>
          <p:nvPr/>
        </p:nvSpPr>
        <p:spPr>
          <a:xfrm>
            <a:off x="949960" y="1992630"/>
            <a:ext cx="5005070" cy="324485"/>
          </a:xfrm>
          <a:prstGeom prst="rect">
            <a:avLst/>
          </a:prstGeom>
          <a:solidFill>
            <a:srgbClr val="111111"/>
          </a:solidFill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테이블 생성을 위한 쿼리문을 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sql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이라는 변수에 저장 </a:t>
            </a:r>
            <a:endParaRPr lang="ko-KR" altLang="en-US" sz="1600" b="0" strike="noStrike">
              <a:solidFill>
                <a:srgbClr val="FFFFFF"/>
              </a:solidFill>
              <a:latin typeface="나눔고딕" charset="0"/>
            </a:endParaRPr>
          </a:p>
        </p:txBody>
      </p:sp>
      <p:sp>
        <p:nvSpPr>
          <p:cNvPr id="56" name="Rect 56"/>
          <p:cNvSpPr>
            <a:spLocks/>
          </p:cNvSpPr>
          <p:nvPr/>
        </p:nvSpPr>
        <p:spPr>
          <a:xfrm>
            <a:off x="5579745" y="2663825"/>
            <a:ext cx="3242945" cy="848995"/>
          </a:xfrm>
          <a:prstGeom prst="bracketPair">
            <a:avLst>
              <a:gd name="adj" fmla="val 17129"/>
            </a:avLst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104140" tIns="59690" rIns="104140" bIns="59690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57" name="양쪽 대괄호 56"/>
          <p:cNvSpPr/>
          <p:nvPr/>
        </p:nvSpPr>
        <p:spPr>
          <a:xfrm>
            <a:off x="3312160" y="1064260"/>
            <a:ext cx="2699385" cy="770890"/>
          </a:xfrm>
          <a:prstGeom prst="bracketPair">
            <a:avLst>
              <a:gd name="adj" fmla="val 17129"/>
            </a:avLst>
          </a:prstGeom>
          <a:noFill/>
          <a:ln w="29160" cap="sq">
            <a:solidFill>
              <a:srgbClr val="729FC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760" tIns="59760" rIns="104760" bIns="597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8" name="양쪽 중괄호 57"/>
          <p:cNvSpPr/>
          <p:nvPr/>
        </p:nvSpPr>
        <p:spPr>
          <a:xfrm>
            <a:off x="6151245" y="1007745"/>
            <a:ext cx="2884805" cy="899795"/>
          </a:xfrm>
          <a:prstGeom prst="bracePair">
            <a:avLst>
              <a:gd name="adj" fmla="val 8333"/>
            </a:avLst>
          </a:prstGeom>
          <a:noFill/>
          <a:ln w="29160">
            <a:solidFill>
              <a:srgbClr val="729FC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0" tIns="59400" rIns="104400" bIns="594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456305" y="1151890"/>
            <a:ext cx="2591435" cy="6172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테이블 생성을 위한 쿼리문을 담기 위한 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List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99795" y="360045"/>
            <a:ext cx="7019925" cy="5397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ko-KR" sz="2000" b="1" strike="noStrike" spc="-1">
                <a:solidFill>
                  <a:srgbClr val="000000"/>
                </a:solidFill>
                <a:latin typeface="나눔고딕"/>
              </a:rPr>
              <a:t>테이블 생성을 위한 쿼리문 작성 및 데이터 삽입을 위한 작업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1" name="텍스트 상자 48"/>
          <p:cNvSpPr txBox="1">
            <a:spLocks/>
          </p:cNvSpPr>
          <p:nvPr/>
        </p:nvSpPr>
        <p:spPr>
          <a:xfrm rot="0">
            <a:off x="6076315" y="3891915"/>
            <a:ext cx="2562860" cy="132524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위에서 선언한 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Dictionary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에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는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 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키이름은 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‘테이블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명’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 값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은 딕셔너리 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형태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로 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변환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한 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1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차 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산출물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을 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담았습니</a:t>
            </a:r>
            <a:r>
              <a:rPr lang="ko-KR" sz="1600" b="0" strike="noStrike">
                <a:solidFill>
                  <a:srgbClr val="FFFFFF"/>
                </a:solidFill>
                <a:latin typeface="나눔고딕" charset="0"/>
              </a:rPr>
              <a:t>다</a:t>
            </a:r>
            <a:r>
              <a:rPr lang="en-US" sz="1600" b="0" strike="noStrike">
                <a:solidFill>
                  <a:srgbClr val="FFFFFF"/>
                </a:solidFill>
                <a:latin typeface="나눔고딕" charset="0"/>
              </a:rPr>
              <a:t>.</a:t>
            </a:r>
            <a:endParaRPr lang="ko-KR" altLang="en-US" sz="1600" b="0" strike="noStrike">
              <a:solidFill>
                <a:srgbClr val="FFFFFF"/>
              </a:solidFill>
              <a:latin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/>
          <p:cNvPicPr/>
          <p:nvPr/>
        </p:nvPicPr>
        <p:blipFill>
          <a:blip r:embed="rId2"/>
          <a:stretch/>
        </p:blipFill>
        <p:spPr>
          <a:xfrm>
            <a:off x="539750" y="36195"/>
            <a:ext cx="3912870" cy="3432175"/>
          </a:xfrm>
          <a:prstGeom prst="rect">
            <a:avLst/>
          </a:prstGeom>
          <a:ln w="0">
            <a:noFill/>
          </a:ln>
        </p:spPr>
      </p:pic>
      <p:pic>
        <p:nvPicPr>
          <p:cNvPr id="62" name="그림 61"/>
          <p:cNvPicPr/>
          <p:nvPr/>
        </p:nvPicPr>
        <p:blipFill>
          <a:blip r:embed="rId3"/>
          <a:stretch/>
        </p:blipFill>
        <p:spPr>
          <a:xfrm>
            <a:off x="4535805" y="36195"/>
            <a:ext cx="5003800" cy="3444240"/>
          </a:xfrm>
          <a:prstGeom prst="rect">
            <a:avLst/>
          </a:prstGeom>
          <a:ln w="0">
            <a:noFill/>
          </a:ln>
        </p:spPr>
      </p:pic>
      <p:pic>
        <p:nvPicPr>
          <p:cNvPr id="63" name="그림 62"/>
          <p:cNvPicPr/>
          <p:nvPr/>
        </p:nvPicPr>
        <p:blipFill>
          <a:blip r:embed="rId4"/>
          <a:stretch/>
        </p:blipFill>
        <p:spPr>
          <a:xfrm>
            <a:off x="467995" y="3529965"/>
            <a:ext cx="4967605" cy="2103755"/>
          </a:xfrm>
          <a:prstGeom prst="rect">
            <a:avLst/>
          </a:prstGeom>
          <a:ln w="0">
            <a:noFill/>
          </a:ln>
        </p:spPr>
      </p:pic>
      <p:sp>
        <p:nvSpPr>
          <p:cNvPr id="64" name="직사각형 63"/>
          <p:cNvSpPr/>
          <p:nvPr/>
        </p:nvSpPr>
        <p:spPr>
          <a:xfrm>
            <a:off x="5544185" y="3564255"/>
            <a:ext cx="3996055" cy="2016125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위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그림들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은 아까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설명드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린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과정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을 각각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1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차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산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출물에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대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해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작업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을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진행하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는 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그림</a:t>
            </a:r>
            <a:r>
              <a:rPr lang="ko-KR" sz="1800" b="0" strike="noStrike">
                <a:solidFill>
                  <a:srgbClr val="000000"/>
                </a:solidFill>
                <a:latin typeface="나눔고딕" charset="0"/>
                <a:ea typeface="DejaVu Sans" charset="0"/>
              </a:rPr>
              <a:t>입니다.</a:t>
            </a: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115</Paragraphs>
  <Words>802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adad4852</cp:lastModifiedBy>
  <dc:title>한국 전기 안전 공사 감전 사고</dc:title>
  <cp:version>10.105.224.52366</cp:version>
  <dcterms:modified xsi:type="dcterms:W3CDTF">2024-04-11T00:01:39Z</dcterms:modified>
</cp:coreProperties>
</file>