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8" r:id="rId1"/>
    <p:sldMasterId id="2147483749" r:id="rId2"/>
  </p:sldMasterIdLst>
  <p:sldIdLst>
    <p:sldId id="256" r:id="rId3"/>
    <p:sldId id="257" r:id="rId4"/>
    <p:sldId id="280" r:id="rId5"/>
    <p:sldId id="27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080625" cy="567055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6" units="1/cm"/>
          <inkml:channelProperty channel="Y" name="resolution" value="40" units="1/cm"/>
        </inkml:channelProperties>
      </inkml:inkSource>
      <inkml:timestamp xml:id="ts0" timeString="2024-04-10T23:03:57.495"/>
    </inkml:context>
    <inkml:brush xml:id="br0">
      <inkml:brushProperty name="width" value="0.03528" units="cm"/>
      <inkml:brushProperty name="height" value="0.03528" units="cm"/>
      <inkml:brushProperty name="color" value="#C9211E"/>
      <inkml:brushProperty name="fitToCurve" value="1"/>
    </inkml:brush>
  </inkml:definitions>
  <inkml:trace contextRef="#ctx0" brushRef="#br0">0 0,'5203'0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6" units="1/cm"/>
          <inkml:channelProperty channel="Y" name="resolution" value="40" units="1/cm"/>
        </inkml:channelProperties>
      </inkml:inkSource>
      <inkml:timestamp xml:id="ts0" timeString="2024-04-10T23:03:57.496"/>
    </inkml:context>
    <inkml:brush xml:id="br0">
      <inkml:brushProperty name="width" value="0.03528" units="cm"/>
      <inkml:brushProperty name="height" value="0.03528" units="cm"/>
      <inkml:brushProperty name="color" value="#C9211E"/>
      <inkml:brushProperty name="fitToCurve" value="1"/>
    </inkml:brush>
  </inkml:definitions>
  <inkml:trace contextRef="#ctx0" brushRef="#br0">0 0,'4960'0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6" units="1/cm"/>
          <inkml:channelProperty channel="Y" name="resolution" value="40" units="1/cm"/>
        </inkml:channelProperties>
      </inkml:inkSource>
      <inkml:timestamp xml:id="ts0" timeString="2024-04-10T23:03:57.497"/>
    </inkml:context>
    <inkml:brush xml:id="br0">
      <inkml:brushProperty name="width" value="0.03528" units="cm"/>
      <inkml:brushProperty name="height" value="0.03528" units="cm"/>
      <inkml:brushProperty name="color" value="#C9211E"/>
      <inkml:brushProperty name="fitToCurve" value="1"/>
    </inkml:brush>
  </inkml:definitions>
  <inkml:trace contextRef="#ctx0" brushRef="#br0">0 0,'4828'0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6" units="1/cm"/>
          <inkml:channelProperty channel="Y" name="resolution" value="40" units="1/cm"/>
        </inkml:channelProperties>
      </inkml:inkSource>
      <inkml:timestamp xml:id="ts0" timeString="2024-04-10T23:03:57.498"/>
    </inkml:context>
    <inkml:brush xml:id="br0">
      <inkml:brushProperty name="width" value="0.03528" units="cm"/>
      <inkml:brushProperty name="height" value="0.03528" units="cm"/>
      <inkml:brushProperty name="color" value="#C9211E"/>
      <inkml:brushProperty name="fitToCurve" value="1"/>
    </inkml:brush>
  </inkml:definitions>
  <inkml:trace contextRef="#ctx0" brushRef="#br0">0 0,'6173'0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6" units="1/cm"/>
          <inkml:channelProperty channel="Y" name="resolution" value="40" units="1/cm"/>
        </inkml:channelProperties>
      </inkml:inkSource>
      <inkml:timestamp xml:id="ts0" timeString="2024-04-10T23:03:57.499"/>
    </inkml:context>
    <inkml:brush xml:id="br0">
      <inkml:brushProperty name="width" value="0.03528" units="cm"/>
      <inkml:brushProperty name="height" value="0.03528" units="cm"/>
      <inkml:brushProperty name="color" value="#C9211E"/>
      <inkml:brushProperty name="fitToCurve" value="1"/>
    </inkml:brush>
  </inkml:definitions>
  <inkml:trace contextRef="#ctx0" brushRef="#br0">0 0,'6151'0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6" units="1/cm"/>
          <inkml:channelProperty channel="Y" name="resolution" value="40" units="1/cm"/>
        </inkml:channelProperties>
      </inkml:inkSource>
      <inkml:timestamp xml:id="ts0" timeString="2024-04-10T23:03:57.500"/>
    </inkml:context>
    <inkml:brush xml:id="br0">
      <inkml:brushProperty name="width" value="0.03528" units="cm"/>
      <inkml:brushProperty name="height" value="0.03528" units="cm"/>
      <inkml:brushProperty name="color" value="#C9211E"/>
      <inkml:brushProperty name="fitToCurve" value="1"/>
    </inkml:brush>
  </inkml:definitions>
  <inkml:trace contextRef="#ctx0" brushRef="#br0">0 0,'6085'0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 txBox="1">
            <a:spLocks noGrp="1"/>
          </p:cNvSpPr>
          <p:nvPr>
            <p:ph type="title"/>
          </p:nvPr>
        </p:nvSpPr>
        <p:spPr>
          <a:xfrm>
            <a:off x="504190" y="226060"/>
            <a:ext cx="9071610" cy="9467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>
              <a:buFontTx/>
              <a:buNone/>
            </a:pPr>
            <a:endParaRPr/>
          </a:p>
        </p:txBody>
      </p:sp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4190" y="226060"/>
            <a:ext cx="9071610" cy="9467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>
              <a:buFontTx/>
              <a:buNone/>
            </a:pPr>
            <a:endParaRPr/>
          </a:p>
        </p:txBody>
      </p:sp>
      <p:sp>
        <p:nvSpPr>
          <p:cNvPr id="6" name="PlaceHolder 2"/>
          <p:cNvSpPr txBox="1">
            <a:spLocks noGrp="1"/>
          </p:cNvSpPr>
          <p:nvPr>
            <p:ph type="subTitle"/>
          </p:nvPr>
        </p:nvSpPr>
        <p:spPr>
          <a:xfrm>
            <a:off x="504190" y="1326515"/>
            <a:ext cx="9071610" cy="328866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>
              <a:buFontTx/>
              <a:buNone/>
            </a:pPr>
            <a:endParaRPr/>
          </a:p>
        </p:txBody>
      </p:sp>
      <p:sp>
        <p:nvSpPr>
          <p:cNvPr id="3" name="PlaceHolder 2"/>
          <p:cNvSpPr txBox="1">
            <a:spLocks noGrp="1"/>
          </p:cNvSpPr>
          <p:nvPr>
            <p:ph type="subTitle"/>
          </p:nvPr>
        </p:nvSpPr>
        <p:spPr>
          <a:xfrm>
            <a:off x="504190" y="1326515"/>
            <a:ext cx="9071610" cy="328866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>
              <a:buFontTx/>
              <a:buNone/>
            </a:pPr>
            <a:endParaRPr/>
          </a:p>
        </p:txBody>
      </p:sp>
      <p:sp>
        <p:nvSpPr>
          <p:cNvPr id="4" name="PlaceHolder 3"/>
          <p:cNvSpPr txBox="1">
            <a:spLocks noGrp="1"/>
          </p:cNvSpPr>
          <p:nvPr>
            <p:ph type="ftr" idx="1"/>
          </p:nvPr>
        </p:nvSpPr>
        <p:spPr>
          <a:xfrm>
            <a:off x="3447415" y="5165090"/>
            <a:ext cx="3195320" cy="3911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>
              <a:buFontTx/>
              <a:buNone/>
            </a:pPr>
            <a:r>
              <a:t>Footer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기본값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44030B-D908-44A3-9BFB-775E02B2D17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190" y="226060"/>
            <a:ext cx="9070975" cy="946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.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3447415" y="5165090"/>
            <a:ext cx="3194685" cy="3905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&lt;바닥글&gt;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570" y="5165090"/>
            <a:ext cx="2348230" cy="3905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442E4EA-1EF5-4243-8B51-486318C045CB}" type="slidenum">
              <a:rPr lang="en-US" sz="1400" b="0" strike="noStrike" spc="-1">
                <a:solidFill>
                  <a:srgbClr val="000000"/>
                </a:solidFill>
                <a:latin typeface="바탕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190" y="5165090"/>
            <a:ext cx="2348230" cy="3905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190" y="1326515"/>
            <a:ext cx="9072245" cy="328866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나눔고딕"/>
              </a:rPr>
              <a:t>개요 텍스트의 서식을 편집하려면 클릭하십시오</a:t>
            </a: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나눔고딕"/>
              </a:rPr>
              <a:t>2</a:t>
            </a:r>
            <a:r>
              <a:rPr lang="ko-KR" sz="28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나눔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나눔고딕"/>
              </a:rPr>
              <a:t>3</a:t>
            </a:r>
            <a:r>
              <a:rPr lang="ko-KR" sz="24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400" b="0" strike="noStrike" spc="-1">
              <a:solidFill>
                <a:srgbClr val="000000"/>
              </a:solidFill>
              <a:latin typeface="나눔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4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.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개요 텍스트의 서식을 편집하려면 클릭하십시오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2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5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6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7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&lt;바닥글&gt;</a:t>
            </a: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B7B6021-9D97-4C3B-90F6-6397BD5FF08D}" type="slidenum">
              <a:rPr lang="en-US" sz="1400" b="0" strike="noStrike" spc="-1">
                <a:solidFill>
                  <a:srgbClr val="000000"/>
                </a:solidFill>
                <a:latin typeface="바탕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fImage4442305705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fImage4442323281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fImage4442294464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fImage4442318145.emf"/><Relationship Id="rId4" Type="http://schemas.openxmlformats.org/officeDocument/2006/relationships/image" Target="../media/fImage4442286962.emf"/><Relationship Id="rId9" Type="http://schemas.openxmlformats.org/officeDocument/2006/relationships/customXml" Target="../ink/ink4.xml"/><Relationship Id="rId14" Type="http://schemas.openxmlformats.org/officeDocument/2006/relationships/image" Target="../media/fImage444233682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 txBox="1">
            <a:spLocks noGrp="1"/>
          </p:cNvSpPr>
          <p:nvPr>
            <p:ph type="title"/>
          </p:nvPr>
        </p:nvSpPr>
        <p:spPr>
          <a:xfrm>
            <a:off x="132715" y="970915"/>
            <a:ext cx="9072245" cy="94742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  <a:tabLst>
                <a:tab pos="0" algn="l"/>
              </a:tabLst>
            </a:pPr>
            <a:r>
              <a:rPr lang="ko-KR" sz="3600" b="0" strike="noStrike">
                <a:solidFill>
                  <a:srgbClr val="000000"/>
                </a:solidFill>
                <a:latin typeface="나눔고딕" charset="0"/>
              </a:rPr>
              <a:t>한국 전기 안전 공사 감전 사고</a:t>
            </a:r>
            <a:endParaRPr lang="ko-KR" altLang="en-US" sz="36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15" name="PlaceHolder 2"/>
          <p:cNvSpPr txBox="1">
            <a:spLocks noGrp="1"/>
          </p:cNvSpPr>
          <p:nvPr>
            <p:ph type="subTitle"/>
          </p:nvPr>
        </p:nvSpPr>
        <p:spPr>
          <a:xfrm>
            <a:off x="607060" y="2096770"/>
            <a:ext cx="8335645" cy="65214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산업현장 감전사고 발생 대처 솔루션 데이터 데이터베이스 저장</a:t>
            </a:r>
            <a:endParaRPr lang="ko-KR" altLang="en-US" sz="10000" b="0" strike="noStrike">
              <a:solidFill>
                <a:srgbClr val="000000"/>
              </a:solidFill>
              <a:latin typeface="나눔고딕" charset="0"/>
              <a:ea typeface="DejaVu Sans" charset="0"/>
              <a:cs typeface="+mn-cs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graphicFrame>
        <p:nvGraphicFramePr>
          <p:cNvPr id="16" name="표 62"/>
          <p:cNvGraphicFramePr>
            <a:graphicFrameLocks noGrp="1"/>
          </p:cNvGraphicFramePr>
          <p:nvPr/>
        </p:nvGraphicFramePr>
        <p:xfrm>
          <a:off x="7207885" y="4017645"/>
          <a:ext cx="2823210" cy="14909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1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팀명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햄스터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팀</a:t>
                      </a: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장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오철</a:t>
                      </a: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민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팀원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</a:t>
                      </a: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봄이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팀원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남지</a:t>
                      </a: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훈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도형 82"/>
          <p:cNvSpPr>
            <a:spLocks/>
          </p:cNvSpPr>
          <p:nvPr/>
        </p:nvSpPr>
        <p:spPr>
          <a:xfrm>
            <a:off x="809625" y="555625"/>
            <a:ext cx="8136890" cy="248475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5256000" y="3672000"/>
            <a:ext cx="4499640" cy="1547640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테이블 생성 과 데이터 삽입을 하기 위한 작업을 하는 과정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66" name="그림 65"/>
          <p:cNvPicPr/>
          <p:nvPr/>
        </p:nvPicPr>
        <p:blipFill>
          <a:blip r:embed="rId2"/>
          <a:stretch/>
        </p:blipFill>
        <p:spPr>
          <a:xfrm>
            <a:off x="288000" y="504000"/>
            <a:ext cx="4859640" cy="4722120"/>
          </a:xfrm>
          <a:prstGeom prst="rect">
            <a:avLst/>
          </a:prstGeom>
          <a:ln w="0">
            <a:noFill/>
          </a:ln>
        </p:spPr>
      </p:pic>
      <p:pic>
        <p:nvPicPr>
          <p:cNvPr id="67" name="그림 66"/>
          <p:cNvPicPr/>
          <p:nvPr/>
        </p:nvPicPr>
        <p:blipFill>
          <a:blip r:embed="rId3"/>
          <a:stretch/>
        </p:blipFill>
        <p:spPr>
          <a:xfrm>
            <a:off x="5233320" y="504000"/>
            <a:ext cx="4486320" cy="305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15"/>
          <p:cNvPicPr/>
          <p:nvPr/>
        </p:nvPicPr>
        <p:blipFill>
          <a:blip r:embed="rId2"/>
          <a:stretch/>
        </p:blipFill>
        <p:spPr>
          <a:xfrm>
            <a:off x="4095115" y="144145"/>
            <a:ext cx="5939155" cy="2195830"/>
          </a:xfrm>
          <a:prstGeom prst="rect">
            <a:avLst/>
          </a:prstGeom>
          <a:ln w="0">
            <a:noFill/>
          </a:ln>
        </p:spPr>
      </p:pic>
      <p:pic>
        <p:nvPicPr>
          <p:cNvPr id="69" name="그림 16"/>
          <p:cNvPicPr/>
          <p:nvPr/>
        </p:nvPicPr>
        <p:blipFill>
          <a:blip r:embed="rId3"/>
          <a:stretch/>
        </p:blipFill>
        <p:spPr>
          <a:xfrm>
            <a:off x="71755" y="139065"/>
            <a:ext cx="3976370" cy="5260340"/>
          </a:xfrm>
          <a:prstGeom prst="rect">
            <a:avLst/>
          </a:prstGeom>
          <a:ln w="0">
            <a:noFill/>
          </a:ln>
        </p:spPr>
      </p:pic>
      <p:sp>
        <p:nvSpPr>
          <p:cNvPr id="70" name="직사각형 69"/>
          <p:cNvSpPr/>
          <p:nvPr/>
        </p:nvSpPr>
        <p:spPr>
          <a:xfrm>
            <a:off x="5039995" y="2440305"/>
            <a:ext cx="4048760" cy="35369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CREATE TABLE 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쿼리문을 담기 위한 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List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140200" y="3811905"/>
            <a:ext cx="1799590" cy="140779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생성한 테이블에 데이터 삽입을 위한 데이터를 담기 위한 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Dictionary</a:t>
            </a:r>
          </a:p>
        </p:txBody>
      </p:sp>
      <p:sp>
        <p:nvSpPr>
          <p:cNvPr id="72" name="직선 연결선 71"/>
          <p:cNvSpPr/>
          <p:nvPr/>
        </p:nvSpPr>
        <p:spPr>
          <a:xfrm>
            <a:off x="107950" y="1764030"/>
            <a:ext cx="2700020" cy="635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-54360" rIns="99360" bIns="-54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73" name="양쪽 중괄호 72"/>
          <p:cNvSpPr/>
          <p:nvPr/>
        </p:nvSpPr>
        <p:spPr>
          <a:xfrm>
            <a:off x="4048760" y="3776345"/>
            <a:ext cx="1891030" cy="1587500"/>
          </a:xfrm>
          <a:prstGeom prst="bracePair">
            <a:avLst>
              <a:gd name="adj" fmla="val 8333"/>
            </a:avLst>
          </a:prstGeom>
          <a:noFill/>
          <a:ln w="29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400" tIns="59400" rIns="104400" bIns="594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74" name="Rect 74"/>
          <p:cNvSpPr>
            <a:spLocks/>
          </p:cNvSpPr>
          <p:nvPr/>
        </p:nvSpPr>
        <p:spPr>
          <a:xfrm>
            <a:off x="4904740" y="2433955"/>
            <a:ext cx="4321175" cy="721995"/>
          </a:xfrm>
          <a:prstGeom prst="bracketPair">
            <a:avLst>
              <a:gd name="adj" fmla="val 17129"/>
            </a:avLst>
          </a:prstGeom>
          <a:noFill/>
          <a:ln w="28575" cap="flat" cmpd="sng">
            <a:solidFill>
              <a:srgbClr val="3465A4">
                <a:alpha val="100000"/>
              </a:srgbClr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104140" tIns="59690" rIns="104140" bIns="59690" numCol="1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299835" y="3239770"/>
            <a:ext cx="3059430" cy="1979930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테이블 생성에 필요한 쿼리문이 담긴 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List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의 내용과 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데이터 삽입을 위한 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Dictionary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의 내용이 잘 담겨 있는지 확인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6" name="직선 연결선 75"/>
          <p:cNvSpPr/>
          <p:nvPr/>
        </p:nvSpPr>
        <p:spPr>
          <a:xfrm flipV="1">
            <a:off x="4283710" y="1259840"/>
            <a:ext cx="5796280" cy="36195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-18360" rIns="99360" bIns="-18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07950" y="2736215"/>
            <a:ext cx="647700" cy="197993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54360" rIns="9936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78" name="양쪽 대괄호 77"/>
          <p:cNvSpPr/>
          <p:nvPr/>
        </p:nvSpPr>
        <p:spPr>
          <a:xfrm>
            <a:off x="756285" y="2700020"/>
            <a:ext cx="2879725" cy="2159635"/>
          </a:xfrm>
          <a:prstGeom prst="bracketPair">
            <a:avLst>
              <a:gd name="adj" fmla="val 17129"/>
            </a:avLst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54360" rIns="9936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68630" y="0"/>
            <a:ext cx="9070975" cy="946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sz="2000" b="1" strike="noStrike" spc="-1">
                <a:solidFill>
                  <a:srgbClr val="000000"/>
                </a:solidFill>
                <a:latin typeface="나눔고딕"/>
              </a:rPr>
              <a:t>함수 선언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219700" y="1440180"/>
            <a:ext cx="4320540" cy="3780155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데이터베이스와 연동하기 위한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pymysql.connect()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600" b="0" strike="noStrike">
              <a:solidFill>
                <a:srgbClr val="000000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연동하기 위해 넘겨준 인자들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600" b="0" strike="noStrike">
              <a:solidFill>
                <a:srgbClr val="000000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host =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데이터베이스가 존재하는 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IP(host)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user =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데이터베이스에 등록된 아이디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password =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등록된 아이디의 비밀번호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db =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연결하고자 하는 데이터베이스의 이름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600" b="0" strike="noStrike">
              <a:solidFill>
                <a:srgbClr val="000000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600" b="0" strike="noStrike">
              <a:solidFill>
                <a:srgbClr val="000000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결과값으로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connection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객체가 나오는 함수 입니다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.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pic>
        <p:nvPicPr>
          <p:cNvPr id="81" name="그림 17"/>
          <p:cNvPicPr/>
          <p:nvPr/>
        </p:nvPicPr>
        <p:blipFill>
          <a:blip r:embed="rId2"/>
          <a:stretch/>
        </p:blipFill>
        <p:spPr>
          <a:xfrm>
            <a:off x="179705" y="1440180"/>
            <a:ext cx="4890770" cy="306006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 82"/>
          <p:cNvSpPr>
            <a:spLocks/>
          </p:cNvSpPr>
          <p:nvPr/>
        </p:nvSpPr>
        <p:spPr>
          <a:xfrm>
            <a:off x="312420" y="3163570"/>
            <a:ext cx="9360535" cy="1980565"/>
          </a:xfrm>
          <a:prstGeom prst="rect">
            <a:avLst/>
          </a:prstGeom>
          <a:solidFill>
            <a:srgbClr val="729FCF">
              <a:alpha val="20017"/>
            </a:srgbClr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테이블 생성 함수는 테이블 생성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sql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문이 담긴 리스트와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connection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객체를 매개변수로 받습니다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.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Connection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객체를 이용하여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cursor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객체를 생성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FontTx/>
              <a:buNone/>
            </a:pP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Cursor →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데이터베이스와 상호 작용하는 데 사용되는 개체 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Cursor.execute()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메서드가 있는데, 매개변수로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str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형식의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sql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문을 넣어주면 해당 쿼리문을 실행해 줍니다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.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for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문을 이용하여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create_sql_list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안에 있는 내용을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i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라는 변수에 하나씩 담아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cuersor.excecue()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메서드를 이용하여 테이블 생성 쿼리문을 실행합니다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. 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pic>
        <p:nvPicPr>
          <p:cNvPr id="83" name="그림 92" descr="C:/Users/adad4/AppData/Roaming/PolarisOffice/ETemp/5564_11139096/fImage8464216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605790"/>
            <a:ext cx="6077585" cy="22282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그림 26" descr="C:/Users/adad4/AppData/Roaming/PolarisOffice/ETemp/18704_22279144/fImage38276195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45" y="1270"/>
            <a:ext cx="6083300" cy="5667375"/>
          </a:xfrm>
          <a:prstGeom prst="rect">
            <a:avLst/>
          </a:prstGeom>
          <a:noFill/>
        </p:spPr>
      </p:pic>
      <p:sp>
        <p:nvSpPr>
          <p:cNvPr id="86" name="Rect 86"/>
          <p:cNvSpPr>
            <a:spLocks/>
          </p:cNvSpPr>
          <p:nvPr/>
        </p:nvSpPr>
        <p:spPr>
          <a:xfrm>
            <a:off x="3696335" y="-29845"/>
            <a:ext cx="2593975" cy="1647190"/>
          </a:xfrm>
          <a:prstGeom prst="rect">
            <a:avLst/>
          </a:prstGeom>
          <a:noFill/>
          <a:ln>
            <a:noFill/>
            <a:pr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000" b="0" strike="noStrike">
                <a:solidFill>
                  <a:srgbClr val="FF0000"/>
                </a:solidFill>
                <a:latin typeface="나눔고딕" charset="0"/>
                <a:ea typeface="나눔고딕" charset="0"/>
              </a:rPr>
              <a:t>['ELECTRIC_ACCIDENTS_BURN_RANGE',</a:t>
            </a:r>
            <a:endParaRPr lang="ko-KR" altLang="en-US" sz="1000" b="0" strike="noStrike">
              <a:solidFill>
                <a:srgbClr val="FF0000"/>
              </a:solidFill>
              <a:latin typeface="나눔고딕" charset="0"/>
              <a:ea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000" b="0" strike="noStrike">
                <a:solidFill>
                  <a:srgbClr val="FF0000"/>
                </a:solidFill>
                <a:latin typeface="나눔고딕" charset="0"/>
                <a:ea typeface="나눔고딕" charset="0"/>
              </a:rPr>
              <a:t>'ELECTRIC_ACCIDENTS_BY_TIME', 'ELECTRIC_ACCIDENTS_BY_DAY', 'CURRENT_STATUS_OF_ELECTRIC_ACCIDENTS', 'FACTORS_CAUSING_ELECTRIC_ACCIDENTS', 'ELECTRIC_ACCIDENTS_FIRE_STATISTICS]</a:t>
            </a:r>
            <a:endParaRPr lang="ko-KR" altLang="en-US" sz="1000" b="0" strike="noStrike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219700" y="1385570"/>
            <a:ext cx="4486910" cy="2349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0000"/>
                </a:solidFill>
                <a:latin typeface="나눔고딕"/>
              </a:rPr>
              <a:t>insert_sql_ditct[‘ELECTRIC_ACCIDENTS_BURN_RANGE]</a:t>
            </a:r>
            <a:endParaRPr lang="en-US" sz="1000" b="0" strike="noStrike" spc="-1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0000"/>
                </a:solidFill>
                <a:latin typeface="나눔고딕"/>
              </a:rPr>
              <a:t>['</a:t>
            </a:r>
            <a:r>
              <a:rPr lang="ko-KR" sz="1000" b="0" strike="noStrike" spc="-1">
                <a:solidFill>
                  <a:srgbClr val="FF0000"/>
                </a:solidFill>
                <a:latin typeface="나눔고딕"/>
              </a:rPr>
              <a:t>연도</a:t>
            </a:r>
            <a:r>
              <a:rPr lang="en-US" sz="1000" b="0" strike="noStrike" spc="-1">
                <a:solidFill>
                  <a:srgbClr val="FF0000"/>
                </a:solidFill>
                <a:latin typeface="나눔고딕"/>
              </a:rPr>
              <a:t>', '0-5', '6-10', '11-20', '21-30', '31-40', '41-50', '51-60', '60</a:t>
            </a:r>
            <a:r>
              <a:rPr lang="ko-KR" sz="1000" b="0" strike="noStrike" spc="-1">
                <a:solidFill>
                  <a:srgbClr val="FF0000"/>
                </a:solidFill>
                <a:latin typeface="나눔고딕"/>
              </a:rPr>
              <a:t>초과</a:t>
            </a:r>
            <a:r>
              <a:rPr lang="en-US" sz="1000" b="0" strike="noStrike" spc="-1">
                <a:solidFill>
                  <a:srgbClr val="FF0000"/>
                </a:solidFill>
                <a:latin typeface="나눔고딕"/>
              </a:rPr>
              <a:t>'] </a:t>
            </a:r>
            <a:r>
              <a:rPr lang="en-US" sz="1000" b="0" strike="noStrike" spc="-1">
                <a:solidFill>
                  <a:srgbClr val="000000"/>
                </a:solidFill>
                <a:latin typeface="나눔고딕"/>
              </a:rPr>
              <a:t> </a:t>
            </a:r>
          </a:p>
        </p:txBody>
      </p:sp>
      <p:pic>
        <p:nvPicPr>
          <p:cNvPr id="88" name="그림 21"/>
          <p:cNvPicPr/>
          <p:nvPr/>
        </p:nvPicPr>
        <p:blipFill>
          <a:blip r:embed="rId3"/>
          <a:srcRect t="7472" r="1945"/>
          <a:stretch/>
        </p:blipFill>
        <p:spPr>
          <a:xfrm>
            <a:off x="6728460" y="1713230"/>
            <a:ext cx="3239135" cy="518160"/>
          </a:xfrm>
          <a:prstGeom prst="rect">
            <a:avLst/>
          </a:prstGeom>
          <a:ln w="0">
            <a:noFill/>
          </a:ln>
        </p:spPr>
      </p:pic>
      <p:sp>
        <p:nvSpPr>
          <p:cNvPr id="89" name="Rect 89"/>
          <p:cNvSpPr>
            <a:spLocks/>
          </p:cNvSpPr>
          <p:nvPr/>
        </p:nvSpPr>
        <p:spPr>
          <a:xfrm>
            <a:off x="4877435" y="2231390"/>
            <a:ext cx="3704590" cy="708660"/>
          </a:xfrm>
          <a:prstGeom prst="rect">
            <a:avLst/>
          </a:prstGeom>
          <a:noFill/>
          <a:ln>
            <a:noFill/>
            <a:pr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none" lIns="90170" tIns="45085" rIns="90170" bIns="45085" numCol="1" anchor="t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ko-KR" sz="1400" b="0" strike="noStrike">
                <a:solidFill>
                  <a:srgbClr val="C9211E"/>
                </a:solidFill>
                <a:latin typeface="나눔고딕" charset="0"/>
              </a:rPr>
              <a:t>위 리스트의 </a:t>
            </a:r>
            <a:r>
              <a:rPr lang="en-US" sz="1400" b="0" strike="noStrike">
                <a:solidFill>
                  <a:srgbClr val="C9211E"/>
                </a:solidFill>
                <a:latin typeface="나눔고딕" charset="0"/>
              </a:rPr>
              <a:t>len()</a:t>
            </a:r>
            <a:r>
              <a:rPr lang="ko-KR" sz="1400" b="0" strike="noStrike">
                <a:solidFill>
                  <a:srgbClr val="C9211E"/>
                </a:solidFill>
                <a:latin typeface="나눔고딕" charset="0"/>
              </a:rPr>
              <a:t>함수 매개변수로 넣고 나온값 </a:t>
            </a:r>
            <a:endParaRPr lang="ko-KR" altLang="en-US" sz="1400" b="0" strike="noStrike">
              <a:solidFill>
                <a:srgbClr val="C9211E"/>
              </a:solidFill>
              <a:latin typeface="나눔고딕" charset="0"/>
            </a:endParaRPr>
          </a:p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1400" b="0" strike="noStrike">
                <a:solidFill>
                  <a:srgbClr val="C9211E"/>
                </a:solidFill>
                <a:latin typeface="나눔고딕" charset="0"/>
              </a:rPr>
              <a:t>→7(</a:t>
            </a:r>
            <a:r>
              <a:rPr lang="ko-KR" sz="1400" b="0" strike="noStrike">
                <a:solidFill>
                  <a:srgbClr val="C9211E"/>
                </a:solidFill>
                <a:latin typeface="나눔고딕" charset="0"/>
              </a:rPr>
              <a:t>행의 갯수</a:t>
            </a:r>
            <a:r>
              <a:rPr lang="en-US" sz="1400" b="0" strike="noStrike">
                <a:solidFill>
                  <a:srgbClr val="C9211E"/>
                </a:solidFill>
                <a:latin typeface="나눔고딕" charset="0"/>
              </a:rPr>
              <a:t>)</a:t>
            </a:r>
            <a:endParaRPr lang="ko-KR" altLang="en-US" sz="1400" b="0" strike="noStrike">
              <a:solidFill>
                <a:srgbClr val="C9211E"/>
              </a:solidFill>
              <a:latin typeface="나눔고딕" charset="0"/>
            </a:endParaRPr>
          </a:p>
          <a:p>
            <a:pPr marL="0" indent="0" algn="ctr">
              <a:lnSpc>
                <a:spcPct val="100000"/>
              </a:lnSpc>
              <a:buFontTx/>
              <a:buNone/>
            </a:pPr>
            <a:r>
              <a:rPr lang="ko-KR" sz="1400" b="0" strike="noStrike">
                <a:solidFill>
                  <a:srgbClr val="C9211E"/>
                </a:solidFill>
                <a:latin typeface="나눔고딕" charset="0"/>
              </a:rPr>
              <a:t>즉 </a:t>
            </a:r>
            <a:r>
              <a:rPr lang="en-US" sz="1400" b="0" strike="noStrike">
                <a:solidFill>
                  <a:srgbClr val="C9211E"/>
                </a:solidFill>
                <a:latin typeface="나눔고딕" charset="0"/>
              </a:rPr>
              <a:t>j</a:t>
            </a:r>
            <a:r>
              <a:rPr lang="ko-KR" sz="1400" b="0" strike="noStrike">
                <a:solidFill>
                  <a:srgbClr val="C9211E"/>
                </a:solidFill>
                <a:latin typeface="나눔고딕" charset="0"/>
              </a:rPr>
              <a:t>를 </a:t>
            </a:r>
            <a:r>
              <a:rPr lang="en-US" sz="1400" b="0" strike="noStrike">
                <a:solidFill>
                  <a:srgbClr val="C9211E"/>
                </a:solidFill>
                <a:latin typeface="나눔고딕" charset="0"/>
              </a:rPr>
              <a:t>0,1,2…6</a:t>
            </a:r>
            <a:r>
              <a:rPr lang="ko-KR" sz="1400" b="0" strike="noStrike">
                <a:solidFill>
                  <a:srgbClr val="C9211E"/>
                </a:solidFill>
                <a:latin typeface="나눔고딕" charset="0"/>
              </a:rPr>
              <a:t>까지 반복 함</a:t>
            </a:r>
            <a:endParaRPr lang="ko-KR" altLang="en-US" sz="1400" b="0" strike="noStrike">
              <a:solidFill>
                <a:srgbClr val="C9211E"/>
              </a:solidFill>
              <a:latin typeface="나눔고딕" charset="0"/>
            </a:endParaRPr>
          </a:p>
        </p:txBody>
      </p:sp>
      <p:sp>
        <p:nvSpPr>
          <p:cNvPr id="90" name="Rect 90"/>
          <p:cNvSpPr>
            <a:spLocks/>
          </p:cNvSpPr>
          <p:nvPr/>
        </p:nvSpPr>
        <p:spPr>
          <a:xfrm>
            <a:off x="3533140" y="3451860"/>
            <a:ext cx="3197225" cy="617855"/>
          </a:xfrm>
          <a:prstGeom prst="rect">
            <a:avLst/>
          </a:prstGeom>
          <a:noFill/>
          <a:ln>
            <a:noFill/>
            <a:pr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none" lIns="90170" tIns="45085" rIns="90170" bIns="45085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000" b="0" strike="noStrike">
                <a:solidFill>
                  <a:srgbClr val="C9211E"/>
                </a:solidFill>
                <a:latin typeface="나눔고딕" charset="0"/>
                <a:ea typeface="나눔고딕" charset="0"/>
              </a:rPr>
              <a:t>INSERT INTO</a:t>
            </a:r>
            <a:r>
              <a:rPr lang="en-US" sz="18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sz="1000" b="0" strike="noStrike">
                <a:solidFill>
                  <a:srgbClr val="FF0000"/>
                </a:solidFill>
                <a:latin typeface="나눔고딕" charset="0"/>
                <a:ea typeface="나눔고딕" charset="0"/>
              </a:rPr>
              <a:t>ELECTRIC_ACCIDENTS_BURN_RANGE</a:t>
            </a:r>
            <a:endParaRPr lang="ko-KR" altLang="en-US" sz="1000" b="0" strike="noStrike">
              <a:solidFill>
                <a:srgbClr val="FF0000"/>
              </a:solidFill>
              <a:latin typeface="나눔고딕" charset="0"/>
              <a:ea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000" b="0" strike="noStrike">
                <a:solidFill>
                  <a:srgbClr val="FF0000"/>
                </a:solidFill>
                <a:latin typeface="나눔고딕" charset="0"/>
                <a:ea typeface="나눔고딕" charset="0"/>
              </a:rPr>
              <a:t>VALUES (2016,300,184,35,16,3,2,2,4)</a:t>
            </a:r>
            <a:r>
              <a:rPr lang="en-US" sz="18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239770" y="4422775"/>
            <a:ext cx="3196590" cy="6172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C9211E"/>
                </a:solidFill>
                <a:latin typeface="나눔고딕"/>
                <a:ea typeface="나눔고딕"/>
              </a:rPr>
              <a:t>INSERT INTO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1">
                <a:solidFill>
                  <a:srgbClr val="FF0000"/>
                </a:solidFill>
                <a:latin typeface="나눔고딕"/>
                <a:ea typeface="나눔고딕"/>
              </a:rPr>
              <a:t>ELECTRIC_ACCIDENTS_BURN_RANGE</a:t>
            </a:r>
            <a:endParaRPr lang="en-US" sz="1000" b="0" strike="noStrike" spc="-1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0000"/>
                </a:solidFill>
                <a:latin typeface="나눔고딕"/>
                <a:ea typeface="나눔고딕"/>
              </a:rPr>
              <a:t>VALUES (2016,300,184,35,16,3,2,2,4) ,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2" name="Rect 92"/>
          <p:cNvSpPr>
            <a:spLocks/>
          </p:cNvSpPr>
          <p:nvPr/>
        </p:nvSpPr>
        <p:spPr>
          <a:xfrm>
            <a:off x="2893060" y="2586990"/>
            <a:ext cx="1800225" cy="296545"/>
          </a:xfrm>
          <a:prstGeom prst="rect">
            <a:avLst/>
          </a:prstGeom>
          <a:noFill/>
          <a:ln>
            <a:noFill/>
            <a:pr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400" b="0" strike="noStrike">
                <a:solidFill>
                  <a:srgbClr val="C9211E"/>
                </a:solidFill>
                <a:latin typeface="나눔고딕" charset="0"/>
              </a:rPr>
              <a:t>열의 개수 만큼 반복</a:t>
            </a:r>
            <a:endParaRPr lang="ko-KR" altLang="en-US" sz="1400" b="0" strike="noStrike">
              <a:solidFill>
                <a:srgbClr val="C9211E"/>
              </a:solidFill>
              <a:latin typeface="나눔고딕" charset="0"/>
            </a:endParaRPr>
          </a:p>
        </p:txBody>
      </p:sp>
      <p:sp>
        <p:nvSpPr>
          <p:cNvPr id="93" name="직선 연결선 92"/>
          <p:cNvSpPr/>
          <p:nvPr/>
        </p:nvSpPr>
        <p:spPr>
          <a:xfrm flipH="1">
            <a:off x="3060065" y="5219700"/>
            <a:ext cx="3780155" cy="635"/>
          </a:xfrm>
          <a:prstGeom prst="line">
            <a:avLst/>
          </a:prstGeom>
          <a:ln w="0">
            <a:solidFill>
              <a:srgbClr val="2A60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840220" y="3780155"/>
            <a:ext cx="2699385" cy="1760855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INSERT INTO </a:t>
            </a:r>
            <a:endParaRPr lang="en-US" sz="1100" b="0" strike="noStrike" spc="-1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ELECTRIC_ACCIDENTS_BURN_RANGE</a:t>
            </a:r>
            <a:endParaRPr lang="en-US" sz="1100" b="0" strike="noStrike" spc="-1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VALUES </a:t>
            </a:r>
            <a:endParaRPr lang="en-US" sz="1100" b="0" strike="noStrike" spc="-1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(2016,300,184,35,16,3,2,2,4),</a:t>
            </a:r>
            <a:endParaRPr lang="en-US" sz="1100" b="0" strike="noStrike" spc="-1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(2017,357,102,38,24,7,2,1,1),</a:t>
            </a:r>
            <a:endParaRPr lang="en-US" sz="1100" b="0" strike="noStrike" spc="-1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(2018,339,101,46,19,4,4,1,1),</a:t>
            </a:r>
            <a:endParaRPr lang="en-US" sz="1100" b="0" strike="noStrike" spc="-1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(2019,393,61,36,8,6,2,0,2),</a:t>
            </a:r>
            <a:endParaRPr lang="en-US" sz="1100" b="0" strike="noStrike" spc="-1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(2020,272,67,35,19,8,2,2,3),</a:t>
            </a:r>
            <a:endParaRPr lang="en-US" sz="1100" b="0" strike="noStrike" spc="-1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(2021,261,74,45,19,8,3,2,0),</a:t>
            </a:r>
            <a:endParaRPr lang="en-US" sz="1100" b="0" strike="noStrike" spc="-1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(2022,258,77,38,14,11,3,1,3)</a:t>
            </a:r>
            <a:endParaRPr lang="en-US" sz="11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5" name="Rect 95"/>
          <p:cNvSpPr>
            <a:spLocks/>
          </p:cNvSpPr>
          <p:nvPr/>
        </p:nvSpPr>
        <p:spPr>
          <a:xfrm>
            <a:off x="1894205" y="5283835"/>
            <a:ext cx="3297555" cy="354330"/>
          </a:xfrm>
          <a:prstGeom prst="rect">
            <a:avLst/>
          </a:prstGeom>
          <a:noFill/>
          <a:ln>
            <a:noFill/>
            <a:pr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none" lIns="90170" tIns="45085" rIns="90170" bIns="45085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C9211E"/>
                </a:solidFill>
                <a:latin typeface="나눔고딕" charset="0"/>
              </a:rPr>
              <a:t>데이터베이스에 반영 및 커서 닫기</a:t>
            </a:r>
            <a:endParaRPr lang="ko-KR" altLang="en-US" sz="1600" b="0" strike="noStrike">
              <a:solidFill>
                <a:srgbClr val="C9211E"/>
              </a:solidFill>
              <a:latin typeface="나눔고딕" charset="0"/>
            </a:endParaRPr>
          </a:p>
        </p:txBody>
      </p:sp>
      <p:sp>
        <p:nvSpPr>
          <p:cNvPr id="96" name="텍스트 상자 22"/>
          <p:cNvSpPr txBox="1"/>
          <p:nvPr/>
        </p:nvSpPr>
        <p:spPr>
          <a:xfrm>
            <a:off x="6748780" y="539750"/>
            <a:ext cx="3331845" cy="702945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en-US" sz="1400" b="1" strike="noStrike" spc="-1">
                <a:solidFill>
                  <a:srgbClr val="000000"/>
                </a:solidFill>
                <a:latin typeface="나눔고딕"/>
              </a:rPr>
              <a:t>INSERT INTO</a:t>
            </a:r>
          </a:p>
          <a:p>
            <a:r>
              <a:rPr lang="en-US" sz="1400" b="1" strike="noStrike" spc="-1">
                <a:solidFill>
                  <a:srgbClr val="000000"/>
                </a:solidFill>
                <a:latin typeface="나눔고딕"/>
              </a:rPr>
              <a:t> ELECTRIC_ACCIDENTS_BURN_RANGE</a:t>
            </a:r>
          </a:p>
          <a:p>
            <a:r>
              <a:rPr lang="en-US" sz="1400" b="1" strike="noStrike" spc="-1">
                <a:solidFill>
                  <a:srgbClr val="000000"/>
                </a:solidFill>
                <a:latin typeface="나눔고딕"/>
              </a:rPr>
              <a:t>VALUES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0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그림 96"/>
          <p:cNvPicPr/>
          <p:nvPr/>
        </p:nvPicPr>
        <p:blipFill>
          <a:blip r:embed="rId2"/>
          <a:stretch/>
        </p:blipFill>
        <p:spPr>
          <a:xfrm>
            <a:off x="180000" y="1764000"/>
            <a:ext cx="5183640" cy="2109240"/>
          </a:xfrm>
          <a:prstGeom prst="rect">
            <a:avLst/>
          </a:prstGeom>
          <a:ln w="0">
            <a:noFill/>
          </a:ln>
        </p:spPr>
      </p:pic>
      <p:sp>
        <p:nvSpPr>
          <p:cNvPr id="98" name="TextBox 97"/>
          <p:cNvSpPr txBox="1"/>
          <p:nvPr/>
        </p:nvSpPr>
        <p:spPr>
          <a:xfrm>
            <a:off x="5617800" y="720000"/>
            <a:ext cx="3922200" cy="6174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getConnection() 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함수를 통해서 만든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 connection 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객체를 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conn 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변수에 저장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580000" y="1440000"/>
            <a:ext cx="4412520" cy="114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CreateTable 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함수 매개변수로 테이블 생성 쿼리문이 담긴 리스트와 위에서 선언한 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conn 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넣기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618880" y="2584440"/>
            <a:ext cx="3381120" cy="8809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InsertData 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함수 매개변수로 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데이터 삽입에 필요한 딕셔너리와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 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위에서 선언한 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conn 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넣기  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653800" y="3600000"/>
            <a:ext cx="3166200" cy="6174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close() 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메소드로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 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데이터베이스와 연결 종료하기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508000" y="180000"/>
            <a:ext cx="4320000" cy="5220000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4"/>
          <p:cNvSpPr txBox="1">
            <a:spLocks/>
          </p:cNvSpPr>
          <p:nvPr/>
        </p:nvSpPr>
        <p:spPr>
          <a:xfrm>
            <a:off x="504190" y="678815"/>
            <a:ext cx="9071610" cy="9467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  <a:tabLst>
                <a:tab pos="0" algn="l"/>
              </a:tabLst>
            </a:pPr>
            <a:r>
              <a:rPr lang="ko-KR" sz="4400" b="0" strike="noStrike">
                <a:solidFill>
                  <a:srgbClr val="000000"/>
                </a:solidFill>
                <a:latin typeface="나눔고딕" charset="0"/>
              </a:rPr>
              <a:t>함수 실행 및 결과 확인 </a:t>
            </a:r>
            <a:endParaRPr lang="ko-KR" altLang="en-US" sz="4400" b="0" strike="noStrike">
              <a:solidFill>
                <a:srgbClr val="000000"/>
              </a:solidFill>
              <a:latin typeface="나눔고딕" charset="0"/>
            </a:endParaRPr>
          </a:p>
        </p:txBody>
      </p:sp>
      <p:pic>
        <p:nvPicPr>
          <p:cNvPr id="105" name="그림 93" descr="C:/Users/adad4/AppData/Roaming/PolarisOffice/ETemp/5564_11139096/fImage44626217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870"/>
            <a:ext cx="10081260" cy="184023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6" name="잉크 104"/>
              <p14:cNvContentPartPr/>
              <p14:nvPr/>
            </p14:nvContentPartPr>
            <p14:xfrm>
              <a:off x="690880" y="3048000"/>
              <a:ext cx="1873250" cy="0"/>
            </p14:xfrm>
          </p:contentPart>
        </mc:Choice>
        <mc:Fallback xmlns="" xmlns:p15="http://schemas.microsoft.com/office/powerpoint/2012/main">
          <p:pic>
            <p:nvPicPr>
              <p:cNvPr id="106" name="잉크 10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0880" y="3048000"/>
                <a:ext cx="187325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7" name="잉크 105"/>
              <p14:cNvContentPartPr/>
              <p14:nvPr/>
            </p14:nvContentPartPr>
            <p14:xfrm>
              <a:off x="650875" y="3214370"/>
              <a:ext cx="1786255" cy="0"/>
            </p14:xfrm>
          </p:contentPart>
        </mc:Choice>
        <mc:Fallback xmlns="" xmlns:p15="http://schemas.microsoft.com/office/powerpoint/2012/main">
          <p:pic>
            <p:nvPicPr>
              <p:cNvPr id="107" name="잉크 10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0875" y="3214370"/>
                <a:ext cx="1786255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8" name="잉크 106"/>
              <p14:cNvContentPartPr/>
              <p14:nvPr/>
            </p14:nvContentPartPr>
            <p14:xfrm>
              <a:off x="666750" y="3429000"/>
              <a:ext cx="1738630" cy="0"/>
            </p14:xfrm>
          </p:contentPart>
        </mc:Choice>
        <mc:Fallback xmlns="" xmlns:p15="http://schemas.microsoft.com/office/powerpoint/2012/main">
          <p:pic>
            <p:nvPicPr>
              <p:cNvPr id="108" name="잉크 10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6750" y="3429000"/>
                <a:ext cx="173863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9" name="잉크 107"/>
              <p14:cNvContentPartPr/>
              <p14:nvPr/>
            </p14:nvContentPartPr>
            <p14:xfrm>
              <a:off x="706755" y="3619500"/>
              <a:ext cx="2222500" cy="0"/>
            </p14:xfrm>
          </p:contentPart>
        </mc:Choice>
        <mc:Fallback xmlns="" xmlns:p15="http://schemas.microsoft.com/office/powerpoint/2012/main">
          <p:pic>
            <p:nvPicPr>
              <p:cNvPr id="109" name="잉크 10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6755" y="3619500"/>
                <a:ext cx="222250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0" name="잉크 108"/>
              <p14:cNvContentPartPr/>
              <p14:nvPr/>
            </p14:nvContentPartPr>
            <p14:xfrm>
              <a:off x="643255" y="3778250"/>
              <a:ext cx="2214245" cy="0"/>
            </p14:xfrm>
          </p:contentPart>
        </mc:Choice>
        <mc:Fallback xmlns="" xmlns:p15="http://schemas.microsoft.com/office/powerpoint/2012/main">
          <p:pic>
            <p:nvPicPr>
              <p:cNvPr id="110" name="잉크 10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3255" y="3778250"/>
                <a:ext cx="2214245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1" name="잉크 109"/>
              <p14:cNvContentPartPr/>
              <p14:nvPr/>
            </p14:nvContentPartPr>
            <p14:xfrm>
              <a:off x="659130" y="3968750"/>
              <a:ext cx="2190750" cy="0"/>
            </p14:xfrm>
          </p:contentPart>
        </mc:Choice>
        <mc:Fallback xmlns="" xmlns:p15="http://schemas.microsoft.com/office/powerpoint/2012/main">
          <p:pic>
            <p:nvPicPr>
              <p:cNvPr id="111" name="잉크 10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9130" y="3968750"/>
                <a:ext cx="219075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그림 29"/>
          <p:cNvPicPr/>
          <p:nvPr/>
        </p:nvPicPr>
        <p:blipFill>
          <a:blip r:embed="rId2"/>
          <a:stretch/>
        </p:blipFill>
        <p:spPr>
          <a:xfrm>
            <a:off x="2723515" y="3072765"/>
            <a:ext cx="4476750" cy="2147570"/>
          </a:xfrm>
          <a:prstGeom prst="rect">
            <a:avLst/>
          </a:prstGeom>
          <a:ln w="0">
            <a:noFill/>
          </a:ln>
        </p:spPr>
      </p:pic>
      <p:sp>
        <p:nvSpPr>
          <p:cNvPr id="106" name="텍스트 상자 30"/>
          <p:cNvSpPr txBox="1">
            <a:spLocks/>
          </p:cNvSpPr>
          <p:nvPr/>
        </p:nvSpPr>
        <p:spPr>
          <a:xfrm>
            <a:off x="1373505" y="471170"/>
            <a:ext cx="8120380" cy="108077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buFontTx/>
              <a:buNone/>
            </a:pPr>
            <a:r>
              <a:rPr lang="ko-KR" sz="3200" b="0" strike="noStrike">
                <a:solidFill>
                  <a:srgbClr val="000000"/>
                </a:solidFill>
                <a:latin typeface="나눔고딕" charset="0"/>
              </a:rPr>
              <a:t>테이블 생성 확인 및 데이터 삽입 확인</a:t>
            </a:r>
            <a:endParaRPr lang="ko-KR" altLang="en-US" sz="3200" b="0" strike="noStrike">
              <a:solidFill>
                <a:srgbClr val="000000"/>
              </a:solidFill>
              <a:latin typeface="나눔고딕" charset="0"/>
            </a:endParaRPr>
          </a:p>
        </p:txBody>
      </p:sp>
      <p:pic>
        <p:nvPicPr>
          <p:cNvPr id="107" name="그림 31"/>
          <p:cNvPicPr/>
          <p:nvPr/>
        </p:nvPicPr>
        <p:blipFill>
          <a:blip r:embed="rId3"/>
          <a:srcRect t="46396"/>
          <a:stretch/>
        </p:blipFill>
        <p:spPr>
          <a:xfrm>
            <a:off x="1440180" y="1259840"/>
            <a:ext cx="6973570" cy="14401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그림 32"/>
          <p:cNvPicPr/>
          <p:nvPr/>
        </p:nvPicPr>
        <p:blipFill>
          <a:blip r:embed="rId2"/>
          <a:stretch/>
        </p:blipFill>
        <p:spPr>
          <a:xfrm>
            <a:off x="288290" y="162560"/>
            <a:ext cx="3420110" cy="2177415"/>
          </a:xfrm>
          <a:prstGeom prst="rect">
            <a:avLst/>
          </a:prstGeom>
          <a:ln w="0">
            <a:noFill/>
          </a:ln>
        </p:spPr>
      </p:pic>
      <p:pic>
        <p:nvPicPr>
          <p:cNvPr id="109" name="그림 33"/>
          <p:cNvPicPr/>
          <p:nvPr/>
        </p:nvPicPr>
        <p:blipFill>
          <a:blip r:embed="rId3"/>
          <a:stretch/>
        </p:blipFill>
        <p:spPr>
          <a:xfrm>
            <a:off x="179705" y="2510790"/>
            <a:ext cx="9719945" cy="1449070"/>
          </a:xfrm>
          <a:prstGeom prst="rect">
            <a:avLst/>
          </a:prstGeom>
          <a:ln w="0">
            <a:noFill/>
          </a:ln>
        </p:spPr>
      </p:pic>
      <p:pic>
        <p:nvPicPr>
          <p:cNvPr id="110" name="그림 34"/>
          <p:cNvPicPr/>
          <p:nvPr/>
        </p:nvPicPr>
        <p:blipFill>
          <a:blip r:embed="rId4"/>
          <a:stretch/>
        </p:blipFill>
        <p:spPr>
          <a:xfrm>
            <a:off x="4067810" y="136525"/>
            <a:ext cx="5761990" cy="2167255"/>
          </a:xfrm>
          <a:prstGeom prst="rect">
            <a:avLst/>
          </a:prstGeom>
          <a:ln w="0">
            <a:noFill/>
          </a:ln>
        </p:spPr>
      </p:pic>
      <p:pic>
        <p:nvPicPr>
          <p:cNvPr id="111" name="그림 35"/>
          <p:cNvPicPr/>
          <p:nvPr/>
        </p:nvPicPr>
        <p:blipFill>
          <a:blip r:embed="rId5"/>
          <a:stretch/>
        </p:blipFill>
        <p:spPr>
          <a:xfrm>
            <a:off x="108585" y="4140200"/>
            <a:ext cx="9899650" cy="131508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그림 111"/>
          <p:cNvPicPr/>
          <p:nvPr/>
        </p:nvPicPr>
        <p:blipFill>
          <a:blip r:embed="rId2"/>
          <a:stretch/>
        </p:blipFill>
        <p:spPr>
          <a:xfrm>
            <a:off x="950760" y="84600"/>
            <a:ext cx="4809240" cy="2255400"/>
          </a:xfrm>
          <a:prstGeom prst="rect">
            <a:avLst/>
          </a:prstGeom>
          <a:ln w="0">
            <a:noFill/>
          </a:ln>
        </p:spPr>
      </p:pic>
      <p:pic>
        <p:nvPicPr>
          <p:cNvPr id="113" name="그림 112"/>
          <p:cNvPicPr/>
          <p:nvPr/>
        </p:nvPicPr>
        <p:blipFill>
          <a:blip r:embed="rId3"/>
          <a:stretch/>
        </p:blipFill>
        <p:spPr>
          <a:xfrm>
            <a:off x="6300000" y="70200"/>
            <a:ext cx="2628000" cy="2292120"/>
          </a:xfrm>
          <a:prstGeom prst="rect">
            <a:avLst/>
          </a:prstGeom>
          <a:ln w="0">
            <a:noFill/>
          </a:ln>
        </p:spPr>
      </p:pic>
      <p:pic>
        <p:nvPicPr>
          <p:cNvPr id="114" name="그림 113"/>
          <p:cNvPicPr/>
          <p:nvPr/>
        </p:nvPicPr>
        <p:blipFill>
          <a:blip r:embed="rId4"/>
          <a:stretch/>
        </p:blipFill>
        <p:spPr>
          <a:xfrm>
            <a:off x="1490760" y="2374560"/>
            <a:ext cx="6429240" cy="1536480"/>
          </a:xfrm>
          <a:prstGeom prst="rect">
            <a:avLst/>
          </a:prstGeom>
          <a:ln w="0">
            <a:noFill/>
          </a:ln>
        </p:spPr>
      </p:pic>
      <p:pic>
        <p:nvPicPr>
          <p:cNvPr id="115" name="그림 114"/>
          <p:cNvPicPr/>
          <p:nvPr/>
        </p:nvPicPr>
        <p:blipFill>
          <a:blip r:embed="rId5"/>
          <a:stretch/>
        </p:blipFill>
        <p:spPr>
          <a:xfrm>
            <a:off x="950760" y="3947040"/>
            <a:ext cx="8081640" cy="1679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67995" y="514350"/>
            <a:ext cx="9071610" cy="94678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  <a:tabLst>
                <a:tab pos="0" algn="l"/>
              </a:tabLst>
            </a:pPr>
            <a:r>
              <a:rPr lang="ko-KR" sz="4400" b="0" strike="noStrike">
                <a:solidFill>
                  <a:srgbClr val="000000"/>
                </a:solidFill>
                <a:latin typeface="나눔고딕" charset="0"/>
              </a:rPr>
              <a:t>목차</a:t>
            </a:r>
            <a:endParaRPr lang="ko-KR" altLang="en-US" sz="44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17" name="PlaceHolder 2"/>
          <p:cNvSpPr txBox="1">
            <a:spLocks noGrp="1"/>
          </p:cNvSpPr>
          <p:nvPr>
            <p:ph/>
          </p:nvPr>
        </p:nvSpPr>
        <p:spPr>
          <a:xfrm>
            <a:off x="666115" y="1638935"/>
            <a:ext cx="9072880" cy="36195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t">
            <a:normAutofit/>
          </a:bodyPr>
          <a:lstStyle/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endParaRPr lang="ko-KR" altLang="en-US" sz="2200" b="0" strike="noStrike">
              <a:solidFill>
                <a:srgbClr val="000000"/>
              </a:solidFill>
              <a:latin typeface="나눔고딕" charset="0"/>
            </a:endParaRPr>
          </a:p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altLang="en-US" sz="2200" b="0" strike="noStrike">
                <a:solidFill>
                  <a:srgbClr val="000000"/>
                </a:solidFill>
                <a:latin typeface="나눔고딕" charset="0"/>
              </a:rPr>
              <a:t>1. 팀 소개</a:t>
            </a:r>
          </a:p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2</a:t>
            </a:r>
            <a:r>
              <a:rPr lang="en-US" sz="2200" b="0" strike="noStrike">
                <a:solidFill>
                  <a:srgbClr val="000000"/>
                </a:solidFill>
                <a:latin typeface="나눔고딕" charset="0"/>
              </a:rPr>
              <a:t>. 1</a:t>
            </a: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차 프로젝트의 산출물</a:t>
            </a:r>
            <a:r>
              <a:rPr lang="en-US" sz="2200" b="0" strike="noStrike">
                <a:solidFill>
                  <a:srgbClr val="000000"/>
                </a:solidFill>
                <a:latin typeface="나눔고딕" charset="0"/>
              </a:rPr>
              <a:t>, </a:t>
            </a: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사용할 라이브러리</a:t>
            </a:r>
            <a:endParaRPr lang="ko-KR" altLang="en-US" sz="2200" b="0" strike="noStrike">
              <a:solidFill>
                <a:srgbClr val="000000"/>
              </a:solidFill>
              <a:latin typeface="나눔고딕" charset="0"/>
            </a:endParaRPr>
          </a:p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3</a:t>
            </a:r>
            <a:r>
              <a:rPr lang="en-US" sz="2200" b="0" strike="noStrike">
                <a:solidFill>
                  <a:srgbClr val="000000"/>
                </a:solidFill>
                <a:latin typeface="나눔고딕" charset="0"/>
              </a:rPr>
              <a:t>.</a:t>
            </a:r>
            <a:r>
              <a:rPr lang="en-US" sz="2000" b="0" strike="noStrike">
                <a:solidFill>
                  <a:srgbClr val="000000"/>
                </a:solidFill>
                <a:latin typeface="나눔고딕" charset="0"/>
              </a:rPr>
              <a:t>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테이블 생성을 위한 쿼리문 작성 및 데이터 삽입을 위한 작업</a:t>
            </a: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4</a:t>
            </a:r>
            <a:r>
              <a:rPr lang="en-US" sz="2200" b="0" strike="noStrike">
                <a:solidFill>
                  <a:srgbClr val="000000"/>
                </a:solidFill>
                <a:latin typeface="나눔고딕" charset="0"/>
              </a:rPr>
              <a:t>. </a:t>
            </a: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함수 선언 및 실행, 결과물 확인</a:t>
            </a:r>
            <a:endParaRPr lang="ko-KR" altLang="en-US" sz="2200" b="0" strike="noStrike">
              <a:solidFill>
                <a:srgbClr val="000000"/>
              </a:solidFill>
              <a:latin typeface="나눔고딕" charset="0"/>
            </a:endParaRPr>
          </a:p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5. 다음 프로젝트 계획</a:t>
            </a:r>
            <a:endParaRPr lang="ko-KR" altLang="en-US" sz="2200" b="0" strike="noStrike">
              <a:solidFill>
                <a:srgbClr val="000000"/>
              </a:solidFill>
              <a:latin typeface="나눔고딕" charset="0"/>
            </a:endParaRPr>
          </a:p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6. 프로젝트 소감</a:t>
            </a:r>
            <a:endParaRPr lang="ko-KR" altLang="en-US" sz="22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0" y="0"/>
            <a:ext cx="10079355" cy="5669915"/>
          </a:xfrm>
          <a:prstGeom prst="frame">
            <a:avLst>
              <a:gd name="adj1" fmla="val 9259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그림 115"/>
          <p:cNvPicPr/>
          <p:nvPr/>
        </p:nvPicPr>
        <p:blipFill>
          <a:blip r:embed="rId2"/>
          <a:stretch/>
        </p:blipFill>
        <p:spPr>
          <a:xfrm>
            <a:off x="36000" y="396000"/>
            <a:ext cx="5400000" cy="1800000"/>
          </a:xfrm>
          <a:prstGeom prst="rect">
            <a:avLst/>
          </a:prstGeom>
          <a:ln w="0">
            <a:noFill/>
          </a:ln>
        </p:spPr>
      </p:pic>
      <p:pic>
        <p:nvPicPr>
          <p:cNvPr id="117" name="그림 116"/>
          <p:cNvPicPr/>
          <p:nvPr/>
        </p:nvPicPr>
        <p:blipFill>
          <a:blip r:embed="rId3"/>
          <a:stretch/>
        </p:blipFill>
        <p:spPr>
          <a:xfrm>
            <a:off x="5508000" y="396000"/>
            <a:ext cx="4531680" cy="1800000"/>
          </a:xfrm>
          <a:prstGeom prst="rect">
            <a:avLst/>
          </a:prstGeom>
          <a:ln w="0">
            <a:noFill/>
          </a:ln>
        </p:spPr>
      </p:pic>
      <p:pic>
        <p:nvPicPr>
          <p:cNvPr id="118" name="그림 117"/>
          <p:cNvPicPr/>
          <p:nvPr/>
        </p:nvPicPr>
        <p:blipFill>
          <a:blip r:embed="rId4"/>
          <a:srcRect l="1782"/>
          <a:stretch/>
        </p:blipFill>
        <p:spPr>
          <a:xfrm>
            <a:off x="108000" y="2520000"/>
            <a:ext cx="9900720" cy="1182600"/>
          </a:xfrm>
          <a:prstGeom prst="rect">
            <a:avLst/>
          </a:prstGeom>
          <a:ln w="0">
            <a:noFill/>
          </a:ln>
        </p:spPr>
      </p:pic>
      <p:pic>
        <p:nvPicPr>
          <p:cNvPr id="119" name="그림 118"/>
          <p:cNvPicPr/>
          <p:nvPr/>
        </p:nvPicPr>
        <p:blipFill>
          <a:blip r:embed="rId5"/>
          <a:srcRect l="1785"/>
          <a:stretch/>
        </p:blipFill>
        <p:spPr>
          <a:xfrm>
            <a:off x="108000" y="3929760"/>
            <a:ext cx="9900360" cy="1362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19"/>
          <p:cNvSpPr txBox="1"/>
          <p:nvPr/>
        </p:nvSpPr>
        <p:spPr>
          <a:xfrm>
            <a:off x="375285" y="186055"/>
            <a:ext cx="4305300" cy="354330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90170" tIns="45085" rIns="90170" bIns="45085" numCol="1" anchor="t">
            <a:noAutofit/>
          </a:bodyPr>
          <a:lstStyle/>
          <a:p>
            <a:pPr marL="0" indent="0">
              <a:buFontTx/>
              <a:buNone/>
            </a:pP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 다음 프로젝트 계획</a:t>
            </a: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121" name="텍스트 상자 45"/>
          <p:cNvSpPr txBox="1">
            <a:spLocks/>
          </p:cNvSpPr>
          <p:nvPr/>
        </p:nvSpPr>
        <p:spPr>
          <a:xfrm>
            <a:off x="5159375" y="186055"/>
            <a:ext cx="2037080" cy="35433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프로토타입</a:t>
            </a: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pic>
        <p:nvPicPr>
          <p:cNvPr id="122" name="그림 111" descr="C:/Users/adad4/AppData/Roaming/PolarisOffice/ETemp/5564_11139096/fImage559101235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705"/>
            <a:ext cx="10081260" cy="497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13"/>
          <p:cNvSpPr txBox="1">
            <a:spLocks/>
          </p:cNvSpPr>
          <p:nvPr/>
        </p:nvSpPr>
        <p:spPr>
          <a:xfrm>
            <a:off x="746125" y="515620"/>
            <a:ext cx="1631950" cy="3702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프로젝</a:t>
            </a:r>
            <a:r>
              <a:rPr lang="ko-KR" sz="1800">
                <a:latin typeface="맑은 고딕" charset="0"/>
                <a:ea typeface="맑은 고딕" charset="0"/>
              </a:rPr>
              <a:t>트 소감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117"/>
          <p:cNvSpPr>
            <a:spLocks/>
          </p:cNvSpPr>
          <p:nvPr/>
        </p:nvSpPr>
        <p:spPr>
          <a:xfrm>
            <a:off x="2222500" y="1325245"/>
            <a:ext cx="7247890" cy="1127760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118"/>
          <p:cNvSpPr>
            <a:spLocks/>
          </p:cNvSpPr>
          <p:nvPr/>
        </p:nvSpPr>
        <p:spPr>
          <a:xfrm>
            <a:off x="2230755" y="2809875"/>
            <a:ext cx="7231380" cy="1127760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119"/>
          <p:cNvSpPr>
            <a:spLocks/>
          </p:cNvSpPr>
          <p:nvPr/>
        </p:nvSpPr>
        <p:spPr>
          <a:xfrm>
            <a:off x="2230120" y="4175125"/>
            <a:ext cx="7223760" cy="1127760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126"/>
          <p:cNvSpPr txBox="1">
            <a:spLocks/>
          </p:cNvSpPr>
          <p:nvPr/>
        </p:nvSpPr>
        <p:spPr>
          <a:xfrm>
            <a:off x="2381250" y="1436370"/>
            <a:ext cx="865505" cy="3702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 err="1">
                <a:latin typeface="맑은 고딕" charset="0"/>
                <a:ea typeface="맑은 고딕" charset="0"/>
              </a:rPr>
              <a:t>남지</a:t>
            </a:r>
            <a:r>
              <a:rPr lang="ko-KR" sz="1800" dirty="0">
                <a:latin typeface="맑은 고딕" charset="0"/>
                <a:ea typeface="맑은 고딕" charset="0"/>
              </a:rPr>
              <a:t>훈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28"/>
          <p:cNvSpPr txBox="1">
            <a:spLocks/>
          </p:cNvSpPr>
          <p:nvPr/>
        </p:nvSpPr>
        <p:spPr>
          <a:xfrm>
            <a:off x="2381250" y="2952750"/>
            <a:ext cx="865505" cy="370205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 err="1">
                <a:latin typeface="맑은 고딕" charset="0"/>
                <a:ea typeface="맑은 고딕" charset="0"/>
              </a:rPr>
              <a:t>오철</a:t>
            </a:r>
            <a:r>
              <a:rPr lang="ko-KR" sz="1800" dirty="0">
                <a:latin typeface="맑은 고딕" charset="0"/>
                <a:ea typeface="맑은 고딕" charset="0"/>
              </a:rPr>
              <a:t>민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29"/>
          <p:cNvSpPr txBox="1">
            <a:spLocks/>
          </p:cNvSpPr>
          <p:nvPr/>
        </p:nvSpPr>
        <p:spPr>
          <a:xfrm>
            <a:off x="2381250" y="4365625"/>
            <a:ext cx="865505" cy="370205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김봄이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30"/>
          <p:cNvSpPr txBox="1">
            <a:spLocks/>
          </p:cNvSpPr>
          <p:nvPr/>
        </p:nvSpPr>
        <p:spPr>
          <a:xfrm>
            <a:off x="3215005" y="1595755"/>
            <a:ext cx="5945505" cy="861695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31"/>
          <p:cNvSpPr txBox="1">
            <a:spLocks/>
          </p:cNvSpPr>
          <p:nvPr/>
        </p:nvSpPr>
        <p:spPr>
          <a:xfrm>
            <a:off x="3199130" y="3295015"/>
            <a:ext cx="5945505" cy="600075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100">
                <a:latin typeface="맑은 고딕" charset="0"/>
                <a:ea typeface="맑은 고딕" charset="0"/>
              </a:rPr>
              <a:t>이번 프로젝트를 통해서 데이터베이스에 데이터를 삽입하기 위해 사용하는 데이터 조작어에 대해 좀 더 알게 되었고, 사용한 라이브러리가 제공하는 기능에 대해 제대로 활용하지 못한점이 아쉬움</a:t>
            </a:r>
            <a:r>
              <a:rPr lang="ko-KR" sz="1000">
                <a:latin typeface="맑은 고딕" charset="0"/>
                <a:ea typeface="맑은 고딕" charset="0"/>
              </a:rPr>
              <a:t> 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2"/>
          <p:cNvSpPr txBox="1">
            <a:spLocks/>
          </p:cNvSpPr>
          <p:nvPr/>
        </p:nvSpPr>
        <p:spPr>
          <a:xfrm>
            <a:off x="3243897" y="4550727"/>
            <a:ext cx="5945505" cy="555280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1000" dirty="0" err="1">
                <a:latin typeface="맑은 고딕" charset="0"/>
                <a:ea typeface="맑은 고딕" charset="0"/>
              </a:rPr>
              <a:t>파이썬으로</a:t>
            </a:r>
            <a:r>
              <a:rPr lang="ko-KR" altLang="en-US" sz="1000" dirty="0">
                <a:latin typeface="맑은 고딕" charset="0"/>
                <a:ea typeface="맑은 고딕" charset="0"/>
              </a:rPr>
              <a:t> 데이터베이스와 연결 하는 건 이번이 처음</a:t>
            </a:r>
            <a:r>
              <a:rPr lang="en-US" altLang="ko-KR" sz="1000" dirty="0"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latin typeface="맑은 고딕" charset="0"/>
                <a:ea typeface="맑은 고딕" charset="0"/>
              </a:rPr>
              <a:t>평소에 자바로 배우던 것과 조금 달랐지만 편리하고 신선했음</a:t>
            </a:r>
            <a:r>
              <a:rPr lang="en-US" altLang="ko-KR" sz="1000" dirty="0"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latin typeface="맑은 고딕" charset="0"/>
                <a:ea typeface="맑은 고딕" charset="0"/>
              </a:rPr>
              <a:t>앞으로 </a:t>
            </a:r>
            <a:r>
              <a:rPr lang="ko-KR" altLang="en-US" sz="1000" dirty="0" err="1">
                <a:latin typeface="맑은 고딕" charset="0"/>
                <a:ea typeface="맑은 고딕" charset="0"/>
              </a:rPr>
              <a:t>파이썬을</a:t>
            </a:r>
            <a:r>
              <a:rPr lang="ko-KR" altLang="en-US" sz="1000" dirty="0">
                <a:latin typeface="맑은 고딕" charset="0"/>
                <a:ea typeface="맑은 고딕" charset="0"/>
              </a:rPr>
              <a:t> 이용하여 데이터베이스로 데이터를 다루는데 자신감이 더 생길 것 같음</a:t>
            </a:r>
            <a:r>
              <a:rPr lang="en-US" altLang="ko-KR" sz="1000" dirty="0">
                <a:latin typeface="맑은 고딕" charset="0"/>
                <a:ea typeface="맑은 고딕" charset="0"/>
              </a:rPr>
              <a:t>.</a:t>
            </a:r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pic>
        <p:nvPicPr>
          <p:cNvPr id="15" name="그래픽 14" descr="사용자 단색으로 채워진">
            <a:extLst>
              <a:ext uri="{FF2B5EF4-FFF2-40B4-BE49-F238E27FC236}">
                <a16:creationId xmlns:a16="http://schemas.microsoft.com/office/drawing/2014/main" id="{C6D0751C-6202-40F1-BEF0-AB24762A4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223" y="2865755"/>
            <a:ext cx="914400" cy="914400"/>
          </a:xfrm>
          <a:prstGeom prst="rect">
            <a:avLst/>
          </a:prstGeom>
        </p:spPr>
      </p:pic>
      <p:pic>
        <p:nvPicPr>
          <p:cNvPr id="16" name="그래픽 15" descr="여성 프로필 단색으로 채워진">
            <a:extLst>
              <a:ext uri="{FF2B5EF4-FFF2-40B4-BE49-F238E27FC236}">
                <a16:creationId xmlns:a16="http://schemas.microsoft.com/office/drawing/2014/main" id="{8FF37E05-6F89-48CE-A1BF-37DA501A0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223" y="4278630"/>
            <a:ext cx="914400" cy="914400"/>
          </a:xfrm>
          <a:prstGeom prst="rect">
            <a:avLst/>
          </a:prstGeom>
        </p:spPr>
      </p:pic>
      <p:pic>
        <p:nvPicPr>
          <p:cNvPr id="17" name="그래픽 16" descr="사용자 단색으로 채워진">
            <a:extLst>
              <a:ext uri="{FF2B5EF4-FFF2-40B4-BE49-F238E27FC236}">
                <a16:creationId xmlns:a16="http://schemas.microsoft.com/office/drawing/2014/main" id="{14043B20-F40C-4845-8113-6F2DD6088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223" y="154432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 txBox="1">
            <a:spLocks noGrp="1"/>
          </p:cNvSpPr>
          <p:nvPr>
            <p:ph type="title"/>
          </p:nvPr>
        </p:nvSpPr>
        <p:spPr>
          <a:xfrm>
            <a:off x="504190" y="797560"/>
            <a:ext cx="9071610" cy="9467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  <a:tabLst>
                <a:tab pos="0" algn="l"/>
              </a:tabLst>
            </a:pPr>
            <a:r>
              <a:rPr lang="ko-KR" sz="4400" b="0" strike="noStrike">
                <a:solidFill>
                  <a:srgbClr val="000000"/>
                </a:solidFill>
                <a:latin typeface="나눔고딕" charset="0"/>
              </a:rPr>
              <a:t>감사합니다</a:t>
            </a:r>
            <a:endParaRPr lang="ko-KR" altLang="en-US" sz="44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190" y="1326515"/>
            <a:ext cx="9071610" cy="32886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numCol="1" anchor="t">
            <a:normAutofit/>
          </a:bodyPr>
          <a:lstStyle/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endParaRPr lang="ko-KR" altLang="en-US" sz="3200" b="0" strike="noStrike">
              <a:solidFill>
                <a:srgbClr val="000000"/>
              </a:solidFill>
              <a:latin typeface="나눔고딕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BA0CB5-84FE-44CD-8ED1-F78C1944443D}"/>
              </a:ext>
            </a:extLst>
          </p:cNvPr>
          <p:cNvSpPr txBox="1"/>
          <p:nvPr/>
        </p:nvSpPr>
        <p:spPr>
          <a:xfrm>
            <a:off x="1161143" y="110308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팀소개</a:t>
            </a:r>
            <a:r>
              <a:rPr lang="ko-KR" altLang="en-US" sz="2400" dirty="0"/>
              <a:t> 및 역할</a:t>
            </a:r>
          </a:p>
        </p:txBody>
      </p:sp>
      <p:pic>
        <p:nvPicPr>
          <p:cNvPr id="15" name="그래픽 14" descr="여성 프로필 단색으로 채워진">
            <a:extLst>
              <a:ext uri="{FF2B5EF4-FFF2-40B4-BE49-F238E27FC236}">
                <a16:creationId xmlns:a16="http://schemas.microsoft.com/office/drawing/2014/main" id="{22352E14-59BD-4300-964E-982ECF708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6264" y="2422525"/>
            <a:ext cx="914400" cy="914400"/>
          </a:xfrm>
          <a:prstGeom prst="rect">
            <a:avLst/>
          </a:prstGeom>
        </p:spPr>
      </p:pic>
      <p:pic>
        <p:nvPicPr>
          <p:cNvPr id="17" name="그래픽 16" descr="사용자 단색으로 채워진">
            <a:extLst>
              <a:ext uri="{FF2B5EF4-FFF2-40B4-BE49-F238E27FC236}">
                <a16:creationId xmlns:a16="http://schemas.microsoft.com/office/drawing/2014/main" id="{E44706FE-4FFD-4DDC-B354-023D8BAEB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2932" y="2359390"/>
            <a:ext cx="914400" cy="914400"/>
          </a:xfrm>
          <a:prstGeom prst="rect">
            <a:avLst/>
          </a:prstGeom>
        </p:spPr>
      </p:pic>
      <p:pic>
        <p:nvPicPr>
          <p:cNvPr id="19" name="그래픽 18" descr="사용자 단색으로 채워진">
            <a:extLst>
              <a:ext uri="{FF2B5EF4-FFF2-40B4-BE49-F238E27FC236}">
                <a16:creationId xmlns:a16="http://schemas.microsoft.com/office/drawing/2014/main" id="{43EF89CF-2317-4E97-A219-B9285D3F5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8498" y="2359390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B4534C-4693-4B2D-83ED-BF66CD577B31}"/>
              </a:ext>
            </a:extLst>
          </p:cNvPr>
          <p:cNvSpPr txBox="1"/>
          <p:nvPr/>
        </p:nvSpPr>
        <p:spPr>
          <a:xfrm>
            <a:off x="1707117" y="32324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남지훈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264AD2-F09F-4A3F-970C-0AC4938FA947}"/>
              </a:ext>
            </a:extLst>
          </p:cNvPr>
          <p:cNvSpPr txBox="1"/>
          <p:nvPr/>
        </p:nvSpPr>
        <p:spPr>
          <a:xfrm>
            <a:off x="4404235" y="32324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오철민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768831-DDF3-40B7-B60F-71A7BED6AEBE}"/>
              </a:ext>
            </a:extLst>
          </p:cNvPr>
          <p:cNvSpPr txBox="1"/>
          <p:nvPr/>
        </p:nvSpPr>
        <p:spPr>
          <a:xfrm>
            <a:off x="7247646" y="32659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김봄이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D71B0F-962C-440A-8C3A-56C735CCF387}"/>
              </a:ext>
            </a:extLst>
          </p:cNvPr>
          <p:cNvSpPr txBox="1"/>
          <p:nvPr/>
        </p:nvSpPr>
        <p:spPr>
          <a:xfrm>
            <a:off x="1009536" y="3666132"/>
            <a:ext cx="257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가공한 데이터를 넣기 위한 테이블 설계 및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 작성 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8F0CD5-B1F5-4EA7-A9E9-31642E76F1CA}"/>
              </a:ext>
            </a:extLst>
          </p:cNvPr>
          <p:cNvSpPr txBox="1"/>
          <p:nvPr/>
        </p:nvSpPr>
        <p:spPr>
          <a:xfrm>
            <a:off x="4107338" y="3666727"/>
            <a:ext cx="1729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삽입을 위한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 작성 및 파이썬 함수 선언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BDE829-6446-4F38-843A-F2093BD5D441}"/>
              </a:ext>
            </a:extLst>
          </p:cNvPr>
          <p:cNvSpPr txBox="1"/>
          <p:nvPr/>
        </p:nvSpPr>
        <p:spPr>
          <a:xfrm>
            <a:off x="6949213" y="3726775"/>
            <a:ext cx="158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 프로젝트 산출물 가공 및 데이터베이스 설치 및 연결</a:t>
            </a:r>
            <a:endParaRPr lang="ko-KR" altLang="en-US" sz="1200" dirty="0"/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9DA83ABC-50C4-4D00-A5F8-7CF973E497EC}"/>
              </a:ext>
            </a:extLst>
          </p:cNvPr>
          <p:cNvSpPr/>
          <p:nvPr/>
        </p:nvSpPr>
        <p:spPr>
          <a:xfrm>
            <a:off x="-373380" y="-107950"/>
            <a:ext cx="10706100" cy="5975350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95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3" descr="C:/Users/adad4/AppData/Roaming/PolarisOffice/ETemp/5564_11139096/image1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" y="1692275"/>
            <a:ext cx="7685405" cy="296291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도형 84"/>
          <p:cNvSpPr>
            <a:spLocks/>
          </p:cNvSpPr>
          <p:nvPr/>
        </p:nvSpPr>
        <p:spPr>
          <a:xfrm>
            <a:off x="1007745" y="4716145"/>
            <a:ext cx="7920355" cy="900430"/>
          </a:xfrm>
          <a:prstGeom prst="frame">
            <a:avLst>
              <a:gd name="adj1" fmla="val 9259"/>
            </a:avLst>
          </a:prstGeom>
          <a:solidFill>
            <a:srgbClr val="729FCF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4" name="도형 85"/>
          <p:cNvSpPr>
            <a:spLocks/>
          </p:cNvSpPr>
          <p:nvPr/>
        </p:nvSpPr>
        <p:spPr>
          <a:xfrm>
            <a:off x="1188085" y="4895850"/>
            <a:ext cx="7920355" cy="720090"/>
          </a:xfrm>
          <a:prstGeom prst="rect">
            <a:avLst/>
          </a:prstGeom>
          <a:noFill/>
          <a:ln>
            <a:noFill/>
            <a:pr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800" b="0" strike="noStrike">
                <a:solidFill>
                  <a:srgbClr val="000000"/>
                </a:solidFill>
                <a:latin typeface="나눔고딕" charset="0"/>
              </a:rPr>
              <a:t>Pandas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라이브러리를 이용하여 </a:t>
            </a:r>
            <a:r>
              <a:rPr lang="en-US" sz="1800" b="0" strike="noStrike">
                <a:solidFill>
                  <a:srgbClr val="000000"/>
                </a:solidFill>
                <a:latin typeface="나눔고딕" charset="0"/>
              </a:rPr>
              <a:t>.csv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파일을 불러들여 </a:t>
            </a:r>
            <a:r>
              <a:rPr lang="en-US" sz="1800" b="0" strike="noStrike">
                <a:solidFill>
                  <a:srgbClr val="000000"/>
                </a:solidFill>
                <a:latin typeface="나눔고딕" charset="0"/>
              </a:rPr>
              <a:t>DataFrame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형태로 변환하는 코드입니다</a:t>
            </a:r>
            <a:r>
              <a:rPr lang="en-US" sz="1800" b="0" strike="noStrike">
                <a:solidFill>
                  <a:srgbClr val="000000"/>
                </a:solidFill>
                <a:latin typeface="나눔고딕" charset="0"/>
              </a:rPr>
              <a:t>. </a:t>
            </a: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5" name="도형 88"/>
          <p:cNvSpPr>
            <a:spLocks/>
          </p:cNvSpPr>
          <p:nvPr/>
        </p:nvSpPr>
        <p:spPr>
          <a:xfrm>
            <a:off x="1165225" y="288290"/>
            <a:ext cx="7367270" cy="432435"/>
          </a:xfrm>
          <a:prstGeom prst="rect">
            <a:avLst/>
          </a:prstGeom>
          <a:noFill/>
          <a:ln>
            <a:noFill/>
            <a:pr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2000" b="1" strike="noStrike">
                <a:solidFill>
                  <a:srgbClr val="000000"/>
                </a:solidFill>
                <a:latin typeface="나눔고딕" charset="0"/>
              </a:rPr>
              <a:t>1</a:t>
            </a:r>
            <a:r>
              <a:rPr lang="ko-KR" sz="2000" b="1" strike="noStrike">
                <a:solidFill>
                  <a:srgbClr val="000000"/>
                </a:solidFill>
                <a:latin typeface="나눔고딕" charset="0"/>
              </a:rPr>
              <a:t>차 프로젝트의 산출물</a:t>
            </a:r>
            <a:r>
              <a:rPr lang="en-US" sz="2000" b="1" strike="noStrike">
                <a:solidFill>
                  <a:srgbClr val="000000"/>
                </a:solidFill>
                <a:latin typeface="나눔고딕" charset="0"/>
              </a:rPr>
              <a:t>, </a:t>
            </a:r>
            <a:r>
              <a:rPr lang="ko-KR" sz="2000" b="1" strike="noStrike">
                <a:solidFill>
                  <a:srgbClr val="000000"/>
                </a:solidFill>
                <a:latin typeface="나눔고딕" charset="0"/>
              </a:rPr>
              <a:t>라이브러리</a:t>
            </a:r>
            <a:endParaRPr lang="ko-KR" altLang="en-US" sz="2000" b="1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6" name="도형 89"/>
          <p:cNvSpPr>
            <a:spLocks/>
          </p:cNvSpPr>
          <p:nvPr/>
        </p:nvSpPr>
        <p:spPr>
          <a:xfrm>
            <a:off x="1151890" y="828040"/>
            <a:ext cx="7668260" cy="792480"/>
          </a:xfrm>
          <a:prstGeom prst="rect">
            <a:avLst/>
          </a:prstGeom>
          <a:solidFill>
            <a:srgbClr val="729FCF">
              <a:alpha val="20017"/>
            </a:srgbClr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7" name="텍스트 상자 90"/>
          <p:cNvSpPr txBox="1">
            <a:spLocks/>
          </p:cNvSpPr>
          <p:nvPr/>
        </p:nvSpPr>
        <p:spPr>
          <a:xfrm>
            <a:off x="1190625" y="1039495"/>
            <a:ext cx="6654165" cy="3702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사용하</a:t>
            </a:r>
            <a:r>
              <a:rPr lang="ko-KR" sz="1800">
                <a:latin typeface="맑은 고딕" charset="0"/>
                <a:ea typeface="맑은 고딕" charset="0"/>
              </a:rPr>
              <a:t>는  라이브러리 pandas 라이브러리, pymysql 라이브러리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/>
          <p:nvPr/>
        </p:nvPicPr>
        <p:blipFill>
          <a:blip r:embed="rId2"/>
          <a:stretch/>
        </p:blipFill>
        <p:spPr>
          <a:xfrm>
            <a:off x="37800" y="36000"/>
            <a:ext cx="4240440" cy="2699640"/>
          </a:xfrm>
          <a:prstGeom prst="rect">
            <a:avLst/>
          </a:prstGeom>
          <a:ln w="0">
            <a:noFill/>
          </a:ln>
        </p:spPr>
      </p:pic>
      <p:sp>
        <p:nvSpPr>
          <p:cNvPr id="28" name="직사각형 27"/>
          <p:cNvSpPr/>
          <p:nvPr/>
        </p:nvSpPr>
        <p:spPr>
          <a:xfrm>
            <a:off x="360000" y="2700000"/>
            <a:ext cx="395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29" name="그림 28"/>
          <p:cNvPicPr/>
          <p:nvPr/>
        </p:nvPicPr>
        <p:blipFill>
          <a:blip r:embed="rId3"/>
          <a:stretch/>
        </p:blipFill>
        <p:spPr>
          <a:xfrm>
            <a:off x="25560" y="2880000"/>
            <a:ext cx="7714080" cy="2699640"/>
          </a:xfrm>
          <a:prstGeom prst="rect">
            <a:avLst/>
          </a:prstGeom>
          <a:ln w="0">
            <a:noFill/>
          </a:ln>
        </p:spPr>
      </p:pic>
      <p:pic>
        <p:nvPicPr>
          <p:cNvPr id="30" name="그림 29"/>
          <p:cNvPicPr/>
          <p:nvPr/>
        </p:nvPicPr>
        <p:blipFill>
          <a:blip r:embed="rId4"/>
          <a:stretch/>
        </p:blipFill>
        <p:spPr>
          <a:xfrm>
            <a:off x="4320000" y="36000"/>
            <a:ext cx="5756040" cy="2699640"/>
          </a:xfrm>
          <a:prstGeom prst="rect">
            <a:avLst/>
          </a:prstGeom>
          <a:ln w="0">
            <a:noFill/>
          </a:ln>
        </p:spPr>
      </p:pic>
      <p:sp>
        <p:nvSpPr>
          <p:cNvPr id="31" name="직사각형 30"/>
          <p:cNvSpPr/>
          <p:nvPr/>
        </p:nvSpPr>
        <p:spPr>
          <a:xfrm>
            <a:off x="7920000" y="3420000"/>
            <a:ext cx="1979640" cy="21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Pandas 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라이브러리를 통하여 가져온 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1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차 프로젝트 산출물들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920000" y="3420000"/>
            <a:ext cx="1979640" cy="1439640"/>
          </a:xfrm>
          <a:prstGeom prst="rect">
            <a:avLst/>
          </a:prstGeom>
          <a:solidFill>
            <a:srgbClr val="729FCF">
              <a:alpha val="21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8280000" y="540000"/>
            <a:ext cx="1619640" cy="140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Pandas 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라이브러리를 통하여 가져온 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1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차 프로젝트 산출물들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34" name="그림 33"/>
          <p:cNvPicPr/>
          <p:nvPr/>
        </p:nvPicPr>
        <p:blipFill>
          <a:blip r:embed="rId2"/>
          <a:stretch/>
        </p:blipFill>
        <p:spPr>
          <a:xfrm>
            <a:off x="36000" y="2484000"/>
            <a:ext cx="3508560" cy="3059640"/>
          </a:xfrm>
          <a:prstGeom prst="rect">
            <a:avLst/>
          </a:prstGeom>
          <a:ln w="0">
            <a:noFill/>
          </a:ln>
        </p:spPr>
      </p:pic>
      <p:pic>
        <p:nvPicPr>
          <p:cNvPr id="35" name="그림 34"/>
          <p:cNvPicPr/>
          <p:nvPr/>
        </p:nvPicPr>
        <p:blipFill>
          <a:blip r:embed="rId3"/>
          <a:stretch/>
        </p:blipFill>
        <p:spPr>
          <a:xfrm>
            <a:off x="36000" y="36000"/>
            <a:ext cx="8130960" cy="2339640"/>
          </a:xfrm>
          <a:prstGeom prst="rect">
            <a:avLst/>
          </a:prstGeom>
          <a:ln w="0">
            <a:noFill/>
          </a:ln>
        </p:spPr>
      </p:pic>
      <p:pic>
        <p:nvPicPr>
          <p:cNvPr id="36" name="그림 35"/>
          <p:cNvPicPr/>
          <p:nvPr/>
        </p:nvPicPr>
        <p:blipFill>
          <a:blip r:embed="rId4"/>
          <a:stretch/>
        </p:blipFill>
        <p:spPr>
          <a:xfrm>
            <a:off x="3564000" y="2675880"/>
            <a:ext cx="6505200" cy="2327760"/>
          </a:xfrm>
          <a:prstGeom prst="rect">
            <a:avLst/>
          </a:prstGeom>
          <a:ln w="0">
            <a:noFill/>
          </a:ln>
        </p:spPr>
      </p:pic>
      <p:sp>
        <p:nvSpPr>
          <p:cNvPr id="37" name="직사각형 36"/>
          <p:cNvSpPr/>
          <p:nvPr/>
        </p:nvSpPr>
        <p:spPr>
          <a:xfrm>
            <a:off x="8208000" y="540000"/>
            <a:ext cx="1619640" cy="1439640"/>
          </a:xfrm>
          <a:prstGeom prst="rect">
            <a:avLst/>
          </a:prstGeom>
          <a:solidFill>
            <a:srgbClr val="729FCF">
              <a:alpha val="21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8"/>
          <p:cNvPicPr/>
          <p:nvPr/>
        </p:nvPicPr>
        <p:blipFill>
          <a:blip r:embed="rId2"/>
          <a:srcRect t="31444" r="6398" b="7841"/>
          <a:stretch/>
        </p:blipFill>
        <p:spPr>
          <a:xfrm rot="21598200">
            <a:off x="301625" y="416560"/>
            <a:ext cx="5241925" cy="1381760"/>
          </a:xfrm>
          <a:prstGeom prst="rect">
            <a:avLst/>
          </a:prstGeom>
          <a:ln w="0">
            <a:noFill/>
          </a:ln>
        </p:spPr>
      </p:pic>
      <p:pic>
        <p:nvPicPr>
          <p:cNvPr id="39" name="그림 9"/>
          <p:cNvPicPr/>
          <p:nvPr/>
        </p:nvPicPr>
        <p:blipFill>
          <a:blip r:embed="rId3"/>
          <a:stretch/>
        </p:blipFill>
        <p:spPr>
          <a:xfrm>
            <a:off x="288290" y="2058670"/>
            <a:ext cx="5219700" cy="3161030"/>
          </a:xfrm>
          <a:prstGeom prst="rect">
            <a:avLst/>
          </a:prstGeom>
          <a:ln w="0">
            <a:noFill/>
          </a:ln>
        </p:spPr>
      </p:pic>
      <p:sp>
        <p:nvSpPr>
          <p:cNvPr id="40" name="직사각형 39"/>
          <p:cNvSpPr/>
          <p:nvPr/>
        </p:nvSpPr>
        <p:spPr>
          <a:xfrm>
            <a:off x="6228080" y="406400"/>
            <a:ext cx="3240405" cy="27260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700" b="0" strike="noStrike">
                <a:solidFill>
                  <a:srgbClr val="000000"/>
                </a:solidFill>
                <a:latin typeface="나눔고딕" charset="0"/>
              </a:rPr>
              <a:t>DataFrame 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</a:rPr>
              <a:t>형태로 되어있는</a:t>
            </a:r>
            <a:endParaRPr lang="ko-KR" altLang="en-US" sz="1700" b="0" strike="noStrike">
              <a:solidFill>
                <a:srgbClr val="000000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1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차 프로젝트 산출물 데이터들을 </a:t>
            </a:r>
            <a:r>
              <a:rPr lang="en-US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Dictionary 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형태로 변환</a:t>
            </a:r>
            <a:endParaRPr lang="ko-KR" altLang="en-US" sz="170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70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to_dict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안에 들어간 매개변수</a:t>
            </a:r>
            <a:endParaRPr lang="ko-KR" altLang="en-US" sz="170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(’list’)의 의미는 </a:t>
            </a:r>
            <a:r>
              <a:rPr lang="en-US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DataFrame</a:t>
            </a:r>
            <a:r>
              <a:rPr lang="ko-KR" sz="17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의 열을 기준 잡아 리스트로 변환 하겠다는 의미</a:t>
            </a:r>
            <a:endParaRPr lang="ko-KR" altLang="en-US" sz="170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20130" y="3368675"/>
            <a:ext cx="3059430" cy="167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Dictionary 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형태로 잘 변환되었는지 확인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키 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: 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값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(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리스트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) 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로 잘 변환 되어있는 것을 확인 할 수 있습니다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.</a:t>
            </a:r>
          </a:p>
        </p:txBody>
      </p:sp>
      <p:sp>
        <p:nvSpPr>
          <p:cNvPr id="42" name="Rect 42"/>
          <p:cNvSpPr>
            <a:spLocks/>
          </p:cNvSpPr>
          <p:nvPr/>
        </p:nvSpPr>
        <p:spPr>
          <a:xfrm>
            <a:off x="5641975" y="3239770"/>
            <a:ext cx="4074160" cy="1980565"/>
          </a:xfrm>
          <a:prstGeom prst="bracePair">
            <a:avLst>
              <a:gd name="adj" fmla="val 8333"/>
            </a:avLst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104140" tIns="59690" rIns="104140" bIns="59690" numCol="1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43" name="액자 42"/>
          <p:cNvSpPr/>
          <p:nvPr/>
        </p:nvSpPr>
        <p:spPr>
          <a:xfrm>
            <a:off x="5939790" y="144145"/>
            <a:ext cx="3780155" cy="2880360"/>
          </a:xfrm>
          <a:prstGeom prst="frame">
            <a:avLst>
              <a:gd name="adj1" fmla="val 9259"/>
            </a:avLst>
          </a:prstGeom>
          <a:solidFill>
            <a:srgbClr val="729FCF"/>
          </a:solidFill>
          <a:ln w="64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3345" tIns="48260" rIns="93345" bIns="48260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8"/>
          <p:cNvPicPr/>
          <p:nvPr/>
        </p:nvPicPr>
        <p:blipFill>
          <a:blip r:embed="rId2"/>
          <a:srcRect t="33277" r="54161" b="16639"/>
          <a:stretch/>
        </p:blipFill>
        <p:spPr>
          <a:xfrm>
            <a:off x="894715" y="1151890"/>
            <a:ext cx="2344420" cy="539115"/>
          </a:xfrm>
          <a:prstGeom prst="rect">
            <a:avLst/>
          </a:prstGeom>
          <a:ln w="0">
            <a:noFill/>
          </a:ln>
        </p:spPr>
      </p:pic>
      <p:sp>
        <p:nvSpPr>
          <p:cNvPr id="45" name="직사각형 44"/>
          <p:cNvSpPr/>
          <p:nvPr/>
        </p:nvSpPr>
        <p:spPr>
          <a:xfrm>
            <a:off x="6264275" y="1007745"/>
            <a:ext cx="2771775" cy="89979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생성한 테이블에 데이터 삽입을 위한 데이터를 담기 위한 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Dictionary</a:t>
            </a:r>
          </a:p>
        </p:txBody>
      </p:sp>
      <p:pic>
        <p:nvPicPr>
          <p:cNvPr id="46" name="그림 9" descr="C:/Users/adad4/AppData/Roaming/PolarisOffice/ETemp/5564_11139096/image11.png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75" y="1939925"/>
            <a:ext cx="8169910" cy="364045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47" name="직사각형 46"/>
          <p:cNvSpPr/>
          <p:nvPr/>
        </p:nvSpPr>
        <p:spPr>
          <a:xfrm>
            <a:off x="5579745" y="2700020"/>
            <a:ext cx="3059430" cy="7899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sz="1600" b="0" strike="noStrike" spc="-1">
                <a:solidFill>
                  <a:srgbClr val="FFFFFF"/>
                </a:solidFill>
                <a:latin typeface="나눔고딕"/>
              </a:rPr>
              <a:t>아까 선언한 </a:t>
            </a:r>
            <a:r>
              <a:rPr lang="en-US" sz="1600" b="0" strike="noStrike" spc="-1">
                <a:solidFill>
                  <a:srgbClr val="FFFFFF"/>
                </a:solidFill>
                <a:latin typeface="나눔고딕"/>
              </a:rPr>
              <a:t>List</a:t>
            </a:r>
            <a:r>
              <a:rPr lang="ko-KR" sz="1600" b="0" strike="noStrike" spc="-1">
                <a:solidFill>
                  <a:srgbClr val="FFFFFF"/>
                </a:solidFill>
                <a:latin typeface="나눔고딕"/>
              </a:rPr>
              <a:t>에 </a:t>
            </a:r>
            <a:r>
              <a:rPr lang="en-US" sz="1600" b="0" strike="noStrike" spc="-1">
                <a:solidFill>
                  <a:srgbClr val="FFFFFF"/>
                </a:solidFill>
                <a:latin typeface="나눔고딕"/>
              </a:rPr>
              <a:t>.append() </a:t>
            </a:r>
            <a:r>
              <a:rPr lang="ko-KR" sz="1600" b="0" strike="noStrike" spc="-1">
                <a:solidFill>
                  <a:srgbClr val="FFFFFF"/>
                </a:solidFill>
                <a:latin typeface="나눔고딕"/>
              </a:rPr>
              <a:t>메소드를 이용하여 값을 넣어줍니다</a:t>
            </a:r>
            <a:r>
              <a:rPr lang="en-US" sz="1600" b="0" strike="noStrike" spc="-1">
                <a:solidFill>
                  <a:srgbClr val="FFFFFF"/>
                </a:solidFill>
                <a:latin typeface="나눔고딕"/>
              </a:rPr>
              <a:t>.</a:t>
            </a:r>
            <a:endParaRPr lang="en-US" sz="16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8" name="Rect 48"/>
          <p:cNvSpPr>
            <a:spLocks/>
          </p:cNvSpPr>
          <p:nvPr/>
        </p:nvSpPr>
        <p:spPr>
          <a:xfrm>
            <a:off x="1487805" y="2377440"/>
            <a:ext cx="2782570" cy="1986915"/>
          </a:xfrm>
          <a:prstGeom prst="rect">
            <a:avLst/>
          </a:prstGeom>
          <a:noFill/>
          <a:ln>
            <a:noFill/>
            <a:pr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600" b="0" strike="noStrike">
              <a:solidFill>
                <a:srgbClr val="FFFFFF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64235" y="4643755"/>
            <a:ext cx="3959860" cy="251460"/>
          </a:xfrm>
          <a:prstGeom prst="rect">
            <a:avLst/>
          </a:prstGeom>
          <a:noFill/>
          <a:ln w="38160" cap="rnd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080" tIns="64080" rIns="109080" bIns="6408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99795" y="5039995"/>
            <a:ext cx="4859655" cy="251460"/>
          </a:xfrm>
          <a:prstGeom prst="rect">
            <a:avLst/>
          </a:prstGeom>
          <a:noFill/>
          <a:ln w="38160" cap="rnd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080" tIns="64080" rIns="109080" bIns="6408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1" name="직선 연결선 50"/>
          <p:cNvSpPr/>
          <p:nvPr/>
        </p:nvSpPr>
        <p:spPr>
          <a:xfrm flipH="1">
            <a:off x="4500245" y="3420110"/>
            <a:ext cx="1080135" cy="1224280"/>
          </a:xfrm>
          <a:prstGeom prst="line">
            <a:avLst/>
          </a:prstGeom>
          <a:ln w="2916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400" tIns="59400" rIns="104400" bIns="594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cxnSp>
        <p:nvCxnSpPr>
          <p:cNvPr id="52" name="Rect 52"/>
          <p:cNvCxnSpPr>
            <a:stCxn id="48" idx="0"/>
            <a:endCxn id="48" idx="0"/>
          </p:cNvCxnSpPr>
          <p:nvPr/>
        </p:nvCxnSpPr>
        <p:spPr>
          <a:xfrm rot="16200000" flipH="1">
            <a:off x="8822690" y="4542790"/>
            <a:ext cx="2540" cy="2540"/>
          </a:xfrm>
          <a:prstGeom prst="bentConnector3">
            <a:avLst>
              <a:gd name="adj1" fmla="val 4162778"/>
            </a:avLst>
          </a:prstGeom>
          <a:ln w="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 53"/>
          <p:cNvSpPr>
            <a:spLocks/>
          </p:cNvSpPr>
          <p:nvPr/>
        </p:nvSpPr>
        <p:spPr>
          <a:xfrm>
            <a:off x="5841365" y="3661410"/>
            <a:ext cx="3129280" cy="1671955"/>
          </a:xfrm>
          <a:prstGeom prst="bracePair">
            <a:avLst>
              <a:gd name="adj" fmla="val 8333"/>
            </a:avLst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109220" tIns="64135" rIns="109220" bIns="64135" numCol="1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54" name="직선 연결선 53"/>
          <p:cNvSpPr/>
          <p:nvPr/>
        </p:nvSpPr>
        <p:spPr>
          <a:xfrm flipH="1">
            <a:off x="5219700" y="4319905"/>
            <a:ext cx="720090" cy="720090"/>
          </a:xfrm>
          <a:prstGeom prst="line">
            <a:avLst/>
          </a:prstGeom>
          <a:ln w="2916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760" tIns="59760" rIns="104760" bIns="597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5" name="Rect 55"/>
          <p:cNvSpPr>
            <a:spLocks/>
          </p:cNvSpPr>
          <p:nvPr/>
        </p:nvSpPr>
        <p:spPr>
          <a:xfrm>
            <a:off x="949960" y="1992630"/>
            <a:ext cx="5005070" cy="324485"/>
          </a:xfrm>
          <a:prstGeom prst="rect">
            <a:avLst/>
          </a:prstGeom>
          <a:solidFill>
            <a:srgbClr val="111111"/>
          </a:solidFill>
          <a:ln>
            <a:noFill/>
            <a:pr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테이블 생성을 위한 쿼리문을 </a:t>
            </a:r>
            <a:r>
              <a:rPr lang="en-US" sz="1600" b="0" strike="noStrike">
                <a:solidFill>
                  <a:srgbClr val="FFFFFF"/>
                </a:solidFill>
                <a:latin typeface="나눔고딕" charset="0"/>
              </a:rPr>
              <a:t>sql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이라는 변수에 저장 </a:t>
            </a:r>
            <a:endParaRPr lang="ko-KR" altLang="en-US" sz="1600" b="0" strike="noStrike">
              <a:solidFill>
                <a:srgbClr val="FFFFFF"/>
              </a:solidFill>
              <a:latin typeface="나눔고딕" charset="0"/>
            </a:endParaRPr>
          </a:p>
        </p:txBody>
      </p:sp>
      <p:sp>
        <p:nvSpPr>
          <p:cNvPr id="56" name="Rect 56"/>
          <p:cNvSpPr>
            <a:spLocks/>
          </p:cNvSpPr>
          <p:nvPr/>
        </p:nvSpPr>
        <p:spPr>
          <a:xfrm>
            <a:off x="5579745" y="2663825"/>
            <a:ext cx="3242945" cy="848995"/>
          </a:xfrm>
          <a:prstGeom prst="bracketPair">
            <a:avLst>
              <a:gd name="adj" fmla="val 17129"/>
            </a:avLst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104140" tIns="59690" rIns="104140" bIns="59690" numCol="1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57" name="양쪽 대괄호 56"/>
          <p:cNvSpPr/>
          <p:nvPr/>
        </p:nvSpPr>
        <p:spPr>
          <a:xfrm>
            <a:off x="3312160" y="1064260"/>
            <a:ext cx="2699385" cy="770890"/>
          </a:xfrm>
          <a:prstGeom prst="bracketPair">
            <a:avLst>
              <a:gd name="adj" fmla="val 17129"/>
            </a:avLst>
          </a:prstGeom>
          <a:noFill/>
          <a:ln w="29160" cap="sq">
            <a:solidFill>
              <a:srgbClr val="729FC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760" tIns="59760" rIns="104760" bIns="5976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8" name="양쪽 중괄호 57"/>
          <p:cNvSpPr/>
          <p:nvPr/>
        </p:nvSpPr>
        <p:spPr>
          <a:xfrm>
            <a:off x="6151245" y="1007745"/>
            <a:ext cx="2884805" cy="899795"/>
          </a:xfrm>
          <a:prstGeom prst="bracePair">
            <a:avLst>
              <a:gd name="adj" fmla="val 8333"/>
            </a:avLst>
          </a:prstGeom>
          <a:noFill/>
          <a:ln w="29160">
            <a:solidFill>
              <a:srgbClr val="729FC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400" tIns="59400" rIns="104400" bIns="594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456305" y="1151890"/>
            <a:ext cx="2591435" cy="6172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테이블 생성을 위한 쿼리문을 담기 위한 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List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99795" y="360045"/>
            <a:ext cx="7019925" cy="5397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ko-KR" sz="2000" b="1" strike="noStrike" spc="-1">
                <a:solidFill>
                  <a:srgbClr val="000000"/>
                </a:solidFill>
                <a:latin typeface="나눔고딕"/>
              </a:rPr>
              <a:t>테이블 생성을 위한 쿼리문 작성 및 데이터 삽입을 위한 작업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1" name="텍스트 상자 48"/>
          <p:cNvSpPr txBox="1">
            <a:spLocks/>
          </p:cNvSpPr>
          <p:nvPr/>
        </p:nvSpPr>
        <p:spPr>
          <a:xfrm>
            <a:off x="6129020" y="3658235"/>
            <a:ext cx="2562225" cy="18180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위에서 선언한 </a:t>
            </a:r>
            <a:r>
              <a:rPr lang="en-US" sz="1600" b="0" strike="noStrike">
                <a:solidFill>
                  <a:srgbClr val="FFFFFF"/>
                </a:solidFill>
                <a:latin typeface="나눔고딕" charset="0"/>
              </a:rPr>
              <a:t>Dictionary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에 아까 </a:t>
            </a:r>
            <a:r>
              <a:rPr lang="en-US" sz="1600" b="0" strike="noStrike">
                <a:solidFill>
                  <a:srgbClr val="FFFFFF"/>
                </a:solidFill>
                <a:latin typeface="나눔고딕" charset="0"/>
              </a:rPr>
              <a:t>DataFrame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에서 </a:t>
            </a:r>
            <a:r>
              <a:rPr lang="en-US" sz="1600" b="0" strike="noStrike">
                <a:solidFill>
                  <a:srgbClr val="FFFFFF"/>
                </a:solidFill>
                <a:latin typeface="나눔고딕" charset="0"/>
              </a:rPr>
              <a:t>Dictionary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형태로 변환한 변수를 </a:t>
            </a:r>
            <a:endParaRPr lang="ko-KR" altLang="en-US" sz="1600" b="0" strike="noStrike">
              <a:solidFill>
                <a:srgbClr val="FFFFFF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>
                <a:solidFill>
                  <a:srgbClr val="FFFFFF"/>
                </a:solidFill>
                <a:latin typeface="나눔고딕" charset="0"/>
              </a:rPr>
              <a:t>Dictionary[Key] = Value 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형태로  새로운 요소를 추가 해줍니다</a:t>
            </a:r>
            <a:r>
              <a:rPr lang="en-US" sz="1600" b="0" strike="noStrike">
                <a:solidFill>
                  <a:srgbClr val="FFFFFF"/>
                </a:solidFill>
                <a:latin typeface="나눔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/>
          <p:cNvPicPr/>
          <p:nvPr/>
        </p:nvPicPr>
        <p:blipFill>
          <a:blip r:embed="rId2"/>
          <a:stretch/>
        </p:blipFill>
        <p:spPr>
          <a:xfrm>
            <a:off x="540000" y="36000"/>
            <a:ext cx="3912840" cy="3431880"/>
          </a:xfrm>
          <a:prstGeom prst="rect">
            <a:avLst/>
          </a:prstGeom>
          <a:ln w="0">
            <a:noFill/>
          </a:ln>
        </p:spPr>
      </p:pic>
      <p:pic>
        <p:nvPicPr>
          <p:cNvPr id="62" name="그림 61"/>
          <p:cNvPicPr/>
          <p:nvPr/>
        </p:nvPicPr>
        <p:blipFill>
          <a:blip r:embed="rId3"/>
          <a:stretch/>
        </p:blipFill>
        <p:spPr>
          <a:xfrm>
            <a:off x="4536000" y="36000"/>
            <a:ext cx="5003640" cy="3444480"/>
          </a:xfrm>
          <a:prstGeom prst="rect">
            <a:avLst/>
          </a:prstGeom>
          <a:ln w="0">
            <a:noFill/>
          </a:ln>
        </p:spPr>
      </p:pic>
      <p:pic>
        <p:nvPicPr>
          <p:cNvPr id="63" name="그림 62"/>
          <p:cNvPicPr/>
          <p:nvPr/>
        </p:nvPicPr>
        <p:blipFill>
          <a:blip r:embed="rId4"/>
          <a:stretch/>
        </p:blipFill>
        <p:spPr>
          <a:xfrm>
            <a:off x="468000" y="3530160"/>
            <a:ext cx="4967640" cy="2103480"/>
          </a:xfrm>
          <a:prstGeom prst="rect">
            <a:avLst/>
          </a:prstGeom>
          <a:ln w="0">
            <a:noFill/>
          </a:ln>
        </p:spPr>
      </p:pic>
      <p:sp>
        <p:nvSpPr>
          <p:cNvPr id="64" name="직사각형 63"/>
          <p:cNvSpPr/>
          <p:nvPr/>
        </p:nvSpPr>
        <p:spPr>
          <a:xfrm>
            <a:off x="5544000" y="3564000"/>
            <a:ext cx="3995640" cy="2015640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테이블 생성 과 데이터 삽입을 하기 위한 작업을 하는 과정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Pages>23</Pages>
  <Words>802</Words>
  <Characters>0</Characters>
  <Application>Microsoft Office PowerPoint</Application>
  <DocSecurity>0</DocSecurity>
  <PresentationFormat>사용자 지정</PresentationFormat>
  <Lines>0</Lines>
  <Paragraphs>115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나눔고딕</vt:lpstr>
      <vt:lpstr>맑은 고딕</vt:lpstr>
      <vt:lpstr>바탕</vt:lpstr>
      <vt:lpstr>Arial</vt:lpstr>
      <vt:lpstr>Symbol</vt:lpstr>
      <vt:lpstr>Wingdings</vt:lpstr>
      <vt:lpstr>Office</vt:lpstr>
      <vt:lpstr>Office</vt:lpstr>
      <vt:lpstr>한국 전기 안전 공사 감전 사고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함수 선언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한국 전기 안전 공사 감전 사고</dc:title>
  <cp:lastModifiedBy>철민 오</cp:lastModifiedBy>
  <cp:revision>8</cp:revision>
  <dcterms:modified xsi:type="dcterms:W3CDTF">2024-04-11T00:01:39Z</dcterms:modified>
  <cp:version>10.105.224.52366</cp:version>
</cp:coreProperties>
</file>