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8" r:id="rId1"/>
    <p:sldMasterId id="2147483749" r:id="rId2"/>
  </p:sldMasterIdLst>
  <p:sldIdLst>
    <p:sldId id="256" r:id="rId3"/>
    <p:sldId id="257" r:id="rId4"/>
    <p:sldId id="283" r:id="rId5"/>
    <p:sldId id="280" r:id="rId6"/>
    <p:sldId id="282" r:id="rId7"/>
    <p:sldId id="279" r:id="rId8"/>
    <p:sldId id="259" r:id="rId9"/>
    <p:sldId id="260" r:id="rId10"/>
    <p:sldId id="261" r:id="rId11"/>
    <p:sldId id="284" r:id="rId12"/>
    <p:sldId id="262" r:id="rId13"/>
    <p:sldId id="263" r:id="rId14"/>
    <p:sldId id="264" r:id="rId15"/>
    <p:sldId id="265" r:id="rId16"/>
    <p:sldId id="285" r:id="rId17"/>
    <p:sldId id="266" r:id="rId18"/>
    <p:sldId id="267" r:id="rId19"/>
    <p:sldId id="268" r:id="rId20"/>
    <p:sldId id="270" r:id="rId21"/>
    <p:sldId id="269" r:id="rId22"/>
    <p:sldId id="271" r:id="rId23"/>
    <p:sldId id="272" r:id="rId24"/>
    <p:sldId id="273" r:id="rId25"/>
    <p:sldId id="274" r:id="rId26"/>
    <p:sldId id="286" r:id="rId27"/>
    <p:sldId id="275" r:id="rId28"/>
    <p:sldId id="287" r:id="rId29"/>
    <p:sldId id="276" r:id="rId30"/>
    <p:sldId id="277" r:id="rId31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 txBox="1">
            <a:spLocks noGrp="1"/>
          </p:cNvSpPr>
          <p:nvPr>
            <p:ph type="title"/>
          </p:nvPr>
        </p:nvSpPr>
        <p:spPr>
          <a:xfrm>
            <a:off x="504190" y="226060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4190" y="226060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6" name="PlaceHolder 2"/>
          <p:cNvSpPr txBox="1">
            <a:spLocks noGrp="1"/>
          </p:cNvSpPr>
          <p:nvPr>
            <p:ph type="subTitle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3" name="PlaceHolder 2"/>
          <p:cNvSpPr txBox="1">
            <a:spLocks noGrp="1"/>
          </p:cNvSpPr>
          <p:nvPr>
            <p:ph type="subTitle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4" name="PlaceHolder 3"/>
          <p:cNvSpPr txBox="1">
            <a:spLocks noGrp="1"/>
          </p:cNvSpPr>
          <p:nvPr>
            <p:ph type="ftr" idx="1"/>
          </p:nvPr>
        </p:nvSpPr>
        <p:spPr>
          <a:xfrm>
            <a:off x="3447415" y="5165090"/>
            <a:ext cx="3195320" cy="3911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>
              <a:buFontTx/>
              <a:buNone/>
            </a:pPr>
            <a:r>
              <a:t>Footer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44030B-D908-44A3-9BFB-775E02B2D1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190" y="226060"/>
            <a:ext cx="9070975" cy="946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447415" y="5165090"/>
            <a:ext cx="3194685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570" y="5165090"/>
            <a:ext cx="2348230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42E4EA-1EF5-4243-8B51-486318C045CB}" type="slidenum">
              <a:rPr lang="en-US" sz="1400" b="0" strike="noStrike" spc="-1">
                <a:solidFill>
                  <a:srgbClr val="000000"/>
                </a:solidFill>
                <a:latin typeface="바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190" y="5165090"/>
            <a:ext cx="2348230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190" y="1326515"/>
            <a:ext cx="9072245" cy="32886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B7B6021-9D97-4C3B-90F6-6397BD5FF08D}" type="slidenum">
              <a:rPr lang="en-US" sz="1400" b="0" strike="noStrike" spc="-1">
                <a:solidFill>
                  <a:srgbClr val="000000"/>
                </a:solidFill>
                <a:latin typeface="바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 txBox="1">
            <a:spLocks noGrp="1"/>
          </p:cNvSpPr>
          <p:nvPr>
            <p:ph type="title"/>
          </p:nvPr>
        </p:nvSpPr>
        <p:spPr>
          <a:xfrm>
            <a:off x="132715" y="970915"/>
            <a:ext cx="9072245" cy="94742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한국 전기 안전 공사 감전 사고</a:t>
            </a:r>
            <a:endParaRPr lang="ko-KR" altLang="en-US" sz="36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5" name="PlaceHolder 2"/>
          <p:cNvSpPr txBox="1">
            <a:spLocks noGrp="1"/>
          </p:cNvSpPr>
          <p:nvPr>
            <p:ph type="subTitle"/>
          </p:nvPr>
        </p:nvSpPr>
        <p:spPr>
          <a:xfrm>
            <a:off x="607060" y="2096770"/>
            <a:ext cx="8335645" cy="65214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산업현장 감전사고 발생 대처 솔루션 데이터 데이터베이스 저장</a:t>
            </a:r>
            <a:endParaRPr lang="ko-KR" altLang="en-US" sz="10000" b="0" strike="noStrike">
              <a:solidFill>
                <a:srgbClr val="000000"/>
              </a:solidFill>
              <a:latin typeface="나눔고딕" charset="0"/>
              <a:ea typeface="DejaVu Sans" charset="0"/>
              <a:cs typeface="+mn-cs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graphicFrame>
        <p:nvGraphicFramePr>
          <p:cNvPr id="16" name="표 62"/>
          <p:cNvGraphicFramePr>
            <a:graphicFrameLocks noGrp="1"/>
          </p:cNvGraphicFramePr>
          <p:nvPr/>
        </p:nvGraphicFramePr>
        <p:xfrm>
          <a:off x="7207885" y="4017645"/>
          <a:ext cx="2823210" cy="14909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팀명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햄스터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오철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봄이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남지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훈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도형 82"/>
          <p:cNvSpPr>
            <a:spLocks/>
          </p:cNvSpPr>
          <p:nvPr/>
        </p:nvSpPr>
        <p:spPr>
          <a:xfrm>
            <a:off x="809625" y="555625"/>
            <a:ext cx="8136890" cy="24847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DADABD96-6CC1-4A47-92E7-7C670507170E}"/>
              </a:ext>
            </a:extLst>
          </p:cNvPr>
          <p:cNvSpPr/>
          <p:nvPr/>
        </p:nvSpPr>
        <p:spPr>
          <a:xfrm>
            <a:off x="0" y="0"/>
            <a:ext cx="4510463" cy="5670550"/>
          </a:xfrm>
          <a:prstGeom prst="snip1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24E13-91E3-40E9-8231-2B796D615A72}"/>
              </a:ext>
            </a:extLst>
          </p:cNvPr>
          <p:cNvSpPr txBox="1"/>
          <p:nvPr/>
        </p:nvSpPr>
        <p:spPr>
          <a:xfrm>
            <a:off x="2751142" y="2301344"/>
            <a:ext cx="1800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03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2D27FE-445A-46B0-8AE0-34886FE21053}"/>
              </a:ext>
            </a:extLst>
          </p:cNvPr>
          <p:cNvCxnSpPr>
            <a:cxnSpLocks/>
          </p:cNvCxnSpPr>
          <p:nvPr/>
        </p:nvCxnSpPr>
        <p:spPr>
          <a:xfrm flipH="1">
            <a:off x="5612687" y="3686339"/>
            <a:ext cx="39989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2D0E96-7E4B-4787-A9E2-C60C1F58C6CC}"/>
              </a:ext>
            </a:extLst>
          </p:cNvPr>
          <p:cNvSpPr txBox="1"/>
          <p:nvPr/>
        </p:nvSpPr>
        <p:spPr>
          <a:xfrm>
            <a:off x="4426053" y="2486010"/>
            <a:ext cx="4857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altLang="ko-KR" sz="3600" b="0" strike="noStrike" dirty="0">
                <a:solidFill>
                  <a:srgbClr val="000000"/>
                </a:solidFill>
                <a:latin typeface="나눔고딕" charset="0"/>
              </a:rPr>
              <a:t>테이블 생성 쿼리</a:t>
            </a:r>
            <a:r>
              <a:rPr lang="en-US" altLang="ko-KR" sz="3600" b="0" strike="noStrike" dirty="0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ko-KR" altLang="ko-KR" sz="3600" b="0" strike="noStrike" dirty="0">
                <a:solidFill>
                  <a:srgbClr val="000000"/>
                </a:solidFill>
                <a:latin typeface="나눔고딕" charset="0"/>
              </a:rPr>
              <a:t>및 데이터 삽입</a:t>
            </a:r>
            <a:endParaRPr lang="ko-KR" altLang="en-US" sz="3600" b="0" strike="noStrike" dirty="0">
              <a:solidFill>
                <a:srgbClr val="000000"/>
              </a:solidFill>
              <a:latin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4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9" descr="C:/Users/adad4/AppData/Roaming/PolarisOffice/ETemp/5564_11139096/image1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5" y="1892221"/>
            <a:ext cx="8169910" cy="364045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44" name="그림 8"/>
          <p:cNvPicPr/>
          <p:nvPr/>
        </p:nvPicPr>
        <p:blipFill>
          <a:blip r:embed="rId3"/>
          <a:srcRect t="33277" r="54161" b="16639"/>
          <a:stretch/>
        </p:blipFill>
        <p:spPr>
          <a:xfrm>
            <a:off x="894715" y="1151890"/>
            <a:ext cx="2344420" cy="539115"/>
          </a:xfrm>
          <a:prstGeom prst="rect">
            <a:avLst/>
          </a:prstGeom>
          <a:ln w="0">
            <a:noFill/>
          </a:ln>
        </p:spPr>
      </p:pic>
      <p:sp>
        <p:nvSpPr>
          <p:cNvPr id="45" name="직사각형 44"/>
          <p:cNvSpPr/>
          <p:nvPr/>
        </p:nvSpPr>
        <p:spPr>
          <a:xfrm>
            <a:off x="6264275" y="1007745"/>
            <a:ext cx="2771775" cy="8997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생성한 테이블에 데이터 삽입을 위한 데이터를 담기 위한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Dictionary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617174" y="2425807"/>
            <a:ext cx="3059430" cy="7899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600" b="0" strike="noStrike" spc="-1" dirty="0">
                <a:solidFill>
                  <a:srgbClr val="FFFFFF"/>
                </a:solidFill>
                <a:latin typeface="나눔고딕"/>
              </a:rPr>
              <a:t>아까 선언한 </a:t>
            </a:r>
            <a:r>
              <a:rPr lang="en-US" sz="1600" b="0" strike="noStrike" spc="-1" dirty="0">
                <a:solidFill>
                  <a:srgbClr val="FFFFFF"/>
                </a:solidFill>
                <a:latin typeface="나눔고딕"/>
              </a:rPr>
              <a:t>List</a:t>
            </a:r>
            <a:r>
              <a:rPr lang="ko-KR" sz="1600" b="0" strike="noStrike" spc="-1" dirty="0">
                <a:solidFill>
                  <a:srgbClr val="FFFFFF"/>
                </a:solidFill>
                <a:latin typeface="나눔고딕"/>
              </a:rPr>
              <a:t>에 </a:t>
            </a:r>
            <a:r>
              <a:rPr lang="en-US" sz="1600" b="0" strike="noStrike" spc="-1" dirty="0">
                <a:solidFill>
                  <a:srgbClr val="FFFFFF"/>
                </a:solidFill>
                <a:latin typeface="나눔고딕"/>
              </a:rPr>
              <a:t>.append() </a:t>
            </a:r>
            <a:r>
              <a:rPr lang="ko-KR" sz="1600" b="0" strike="noStrike" spc="-1" dirty="0">
                <a:solidFill>
                  <a:srgbClr val="FFFFFF"/>
                </a:solidFill>
                <a:latin typeface="나눔고딕"/>
              </a:rPr>
              <a:t>메소드를 이용하여 값을 넣어줍니다</a:t>
            </a:r>
            <a:r>
              <a:rPr lang="en-US" sz="1600" b="0" strike="noStrike" spc="-1" dirty="0">
                <a:solidFill>
                  <a:srgbClr val="FFFFFF"/>
                </a:solidFill>
                <a:latin typeface="나눔고딕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8" name="Rect 48"/>
          <p:cNvSpPr>
            <a:spLocks/>
          </p:cNvSpPr>
          <p:nvPr/>
        </p:nvSpPr>
        <p:spPr>
          <a:xfrm>
            <a:off x="1487805" y="2377440"/>
            <a:ext cx="2782570" cy="198691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64235" y="4643755"/>
            <a:ext cx="3959860" cy="251460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9795" y="5039995"/>
            <a:ext cx="4859655" cy="251460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1" name="직선 연결선 50"/>
          <p:cNvSpPr/>
          <p:nvPr/>
        </p:nvSpPr>
        <p:spPr>
          <a:xfrm flipH="1">
            <a:off x="4500244" y="2729240"/>
            <a:ext cx="1025489" cy="1915150"/>
          </a:xfrm>
          <a:prstGeom prst="line">
            <a:avLst/>
          </a:prstGeom>
          <a:ln w="291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cxnSp>
        <p:nvCxnSpPr>
          <p:cNvPr id="52" name="Rect 52"/>
          <p:cNvCxnSpPr>
            <a:stCxn id="48" idx="0"/>
            <a:endCxn id="48" idx="0"/>
          </p:cNvCxnSpPr>
          <p:nvPr/>
        </p:nvCxnSpPr>
        <p:spPr>
          <a:xfrm rot="16200000" flipH="1">
            <a:off x="8822690" y="4542790"/>
            <a:ext cx="2540" cy="2540"/>
          </a:xfrm>
          <a:prstGeom prst="bentConnector3">
            <a:avLst>
              <a:gd name="adj1" fmla="val 4162778"/>
            </a:avLst>
          </a:prstGeom>
          <a:ln w="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 53"/>
          <p:cNvSpPr>
            <a:spLocks/>
          </p:cNvSpPr>
          <p:nvPr/>
        </p:nvSpPr>
        <p:spPr>
          <a:xfrm>
            <a:off x="5841365" y="3349098"/>
            <a:ext cx="3129280" cy="1984267"/>
          </a:xfrm>
          <a:prstGeom prst="bracePair">
            <a:avLst>
              <a:gd name="adj" fmla="val 8333"/>
            </a:avLst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9220" tIns="64135" rIns="109220" bIns="6413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54" name="직선 연결선 53"/>
          <p:cNvSpPr/>
          <p:nvPr/>
        </p:nvSpPr>
        <p:spPr>
          <a:xfrm flipH="1">
            <a:off x="5219700" y="4319905"/>
            <a:ext cx="720090" cy="720090"/>
          </a:xfrm>
          <a:prstGeom prst="line">
            <a:avLst/>
          </a:prstGeom>
          <a:ln w="291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5" name="Rect 55"/>
          <p:cNvSpPr>
            <a:spLocks/>
          </p:cNvSpPr>
          <p:nvPr/>
        </p:nvSpPr>
        <p:spPr>
          <a:xfrm>
            <a:off x="949960" y="1992630"/>
            <a:ext cx="5005070" cy="324485"/>
          </a:xfrm>
          <a:prstGeom prst="rect">
            <a:avLst/>
          </a:prstGeom>
          <a:solidFill>
            <a:srgbClr val="111111"/>
          </a:solidFill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테이블 생성을 위한 쿼리문을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sql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이라는 변수에 저장 </a:t>
            </a: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</p:txBody>
      </p:sp>
      <p:sp>
        <p:nvSpPr>
          <p:cNvPr id="56" name="Rect 56"/>
          <p:cNvSpPr>
            <a:spLocks/>
          </p:cNvSpPr>
          <p:nvPr/>
        </p:nvSpPr>
        <p:spPr>
          <a:xfrm>
            <a:off x="5579745" y="2359342"/>
            <a:ext cx="3242945" cy="848995"/>
          </a:xfrm>
          <a:prstGeom prst="bracketPair">
            <a:avLst>
              <a:gd name="adj" fmla="val 17129"/>
            </a:avLst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4140" tIns="59690" rIns="104140" bIns="59690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57" name="양쪽 대괄호 56"/>
          <p:cNvSpPr/>
          <p:nvPr/>
        </p:nvSpPr>
        <p:spPr>
          <a:xfrm>
            <a:off x="3312160" y="1064260"/>
            <a:ext cx="2699385" cy="770890"/>
          </a:xfrm>
          <a:prstGeom prst="bracketPair">
            <a:avLst>
              <a:gd name="adj" fmla="val 17129"/>
            </a:avLst>
          </a:prstGeom>
          <a:noFill/>
          <a:ln w="29160" cap="sq">
            <a:solidFill>
              <a:srgbClr val="729FC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8" name="양쪽 중괄호 57"/>
          <p:cNvSpPr/>
          <p:nvPr/>
        </p:nvSpPr>
        <p:spPr>
          <a:xfrm>
            <a:off x="6151245" y="1007745"/>
            <a:ext cx="2884805" cy="899795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729FC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56305" y="1151890"/>
            <a:ext cx="2591435" cy="617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테이블 생성을 위한 쿼리문을 담기 위한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List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99795" y="360045"/>
            <a:ext cx="7019925" cy="5397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ko-KR" sz="2000" b="1" strike="noStrike" spc="-1" dirty="0">
                <a:solidFill>
                  <a:srgbClr val="000000"/>
                </a:solidFill>
                <a:latin typeface="나눔고딕"/>
              </a:rPr>
              <a:t>테이블 생성을 위한 </a:t>
            </a:r>
            <a:r>
              <a:rPr lang="ko-KR" sz="2000" b="1" strike="noStrike" spc="-1" dirty="0" err="1">
                <a:solidFill>
                  <a:srgbClr val="000000"/>
                </a:solidFill>
                <a:latin typeface="나눔고딕"/>
              </a:rPr>
              <a:t>쿼리문</a:t>
            </a:r>
            <a:r>
              <a:rPr lang="ko-KR" sz="2000" b="1" strike="noStrike" spc="-1" dirty="0">
                <a:solidFill>
                  <a:srgbClr val="000000"/>
                </a:solidFill>
                <a:latin typeface="나눔고딕"/>
              </a:rPr>
              <a:t> 작성 및 데이터 삽입을 위한 작업</a:t>
            </a:r>
            <a:endParaRPr lang="en-US" sz="20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1" name="텍스트 상자 48"/>
          <p:cNvSpPr txBox="1">
            <a:spLocks/>
          </p:cNvSpPr>
          <p:nvPr/>
        </p:nvSpPr>
        <p:spPr>
          <a:xfrm>
            <a:off x="6114379" y="3455352"/>
            <a:ext cx="2562225" cy="18180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 dirty="0">
                <a:solidFill>
                  <a:srgbClr val="FFFFFF"/>
                </a:solidFill>
                <a:latin typeface="나눔고딕" charset="0"/>
              </a:rPr>
              <a:t>위에서 선언한 </a:t>
            </a:r>
            <a:r>
              <a:rPr lang="en-US" sz="1600" b="0" strike="noStrike" dirty="0">
                <a:solidFill>
                  <a:srgbClr val="FFFFFF"/>
                </a:solidFill>
                <a:latin typeface="나눔고딕" charset="0"/>
              </a:rPr>
              <a:t>Dictionary</a:t>
            </a:r>
            <a:r>
              <a:rPr lang="ko-KR" sz="1600" b="0" strike="noStrike" dirty="0">
                <a:solidFill>
                  <a:srgbClr val="FFFFFF"/>
                </a:solidFill>
                <a:latin typeface="나눔고딕" charset="0"/>
              </a:rPr>
              <a:t>에 아까 </a:t>
            </a:r>
            <a:r>
              <a:rPr lang="en-US" sz="1600" b="0" strike="noStrike" dirty="0" err="1">
                <a:solidFill>
                  <a:srgbClr val="FFFFFF"/>
                </a:solidFill>
                <a:latin typeface="나눔고딕" charset="0"/>
              </a:rPr>
              <a:t>DataFrame</a:t>
            </a:r>
            <a:r>
              <a:rPr lang="ko-KR" sz="1600" b="0" strike="noStrike" dirty="0">
                <a:solidFill>
                  <a:srgbClr val="FFFFFF"/>
                </a:solidFill>
                <a:latin typeface="나눔고딕" charset="0"/>
              </a:rPr>
              <a:t>에서 </a:t>
            </a:r>
            <a:r>
              <a:rPr lang="en-US" sz="1600" b="0" strike="noStrike" dirty="0">
                <a:solidFill>
                  <a:srgbClr val="FFFFFF"/>
                </a:solidFill>
                <a:latin typeface="나눔고딕" charset="0"/>
              </a:rPr>
              <a:t>Dictionary</a:t>
            </a:r>
            <a:r>
              <a:rPr lang="ko-KR" sz="1600" b="0" strike="noStrike" dirty="0">
                <a:solidFill>
                  <a:srgbClr val="FFFFFF"/>
                </a:solidFill>
                <a:latin typeface="나눔고딕" charset="0"/>
              </a:rPr>
              <a:t>형태로 변환한 변수를 </a:t>
            </a:r>
            <a:endParaRPr lang="ko-KR" altLang="en-US" sz="1600" b="0" strike="noStrike" dirty="0">
              <a:solidFill>
                <a:srgbClr val="FFFFFF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FFFFFF"/>
                </a:solidFill>
                <a:latin typeface="나눔고딕" charset="0"/>
              </a:rPr>
              <a:t>Dictionary[Key] = Value </a:t>
            </a:r>
            <a:r>
              <a:rPr lang="ko-KR" sz="1600" b="0" strike="noStrike" dirty="0">
                <a:solidFill>
                  <a:srgbClr val="FFFFFF"/>
                </a:solidFill>
                <a:latin typeface="나눔고딕" charset="0"/>
              </a:rPr>
              <a:t>형태로  새로운 요소를 추가 해줍니다</a:t>
            </a:r>
            <a:r>
              <a:rPr lang="en-US" sz="1600" b="0" strike="noStrike" dirty="0">
                <a:solidFill>
                  <a:srgbClr val="FFFFFF"/>
                </a:solidFill>
                <a:latin typeface="나눔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79E6F8-1610-4CEF-84B0-577B39E27412}"/>
              </a:ext>
            </a:extLst>
          </p:cNvPr>
          <p:cNvSpPr txBox="1"/>
          <p:nvPr/>
        </p:nvSpPr>
        <p:spPr>
          <a:xfrm>
            <a:off x="2196529" y="5241211"/>
            <a:ext cx="24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테이블 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1EA07-B29E-404D-BE77-1C0899F8C509}"/>
              </a:ext>
            </a:extLst>
          </p:cNvPr>
          <p:cNvSpPr txBox="1"/>
          <p:nvPr/>
        </p:nvSpPr>
        <p:spPr>
          <a:xfrm>
            <a:off x="4017609" y="5248621"/>
            <a:ext cx="312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차 산출물 </a:t>
            </a:r>
            <a:r>
              <a:rPr lang="ko-KR" altLang="en-US" sz="1600" dirty="0" err="1">
                <a:solidFill>
                  <a:schemeClr val="bg1"/>
                </a:solidFill>
              </a:rPr>
              <a:t>딕셔너리</a:t>
            </a:r>
            <a:r>
              <a:rPr lang="ko-KR" altLang="en-US" sz="1600" dirty="0">
                <a:solidFill>
                  <a:schemeClr val="bg1"/>
                </a:solidFill>
              </a:rPr>
              <a:t> 형태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/>
          <p:cNvPicPr/>
          <p:nvPr/>
        </p:nvPicPr>
        <p:blipFill>
          <a:blip r:embed="rId2"/>
          <a:stretch/>
        </p:blipFill>
        <p:spPr>
          <a:xfrm>
            <a:off x="540000" y="36000"/>
            <a:ext cx="3912840" cy="3431880"/>
          </a:xfrm>
          <a:prstGeom prst="rect">
            <a:avLst/>
          </a:prstGeom>
          <a:ln w="0">
            <a:noFill/>
          </a:ln>
        </p:spPr>
      </p:pic>
      <p:pic>
        <p:nvPicPr>
          <p:cNvPr id="62" name="그림 61"/>
          <p:cNvPicPr/>
          <p:nvPr/>
        </p:nvPicPr>
        <p:blipFill>
          <a:blip r:embed="rId3"/>
          <a:stretch/>
        </p:blipFill>
        <p:spPr>
          <a:xfrm>
            <a:off x="4536000" y="36000"/>
            <a:ext cx="5003640" cy="3444480"/>
          </a:xfrm>
          <a:prstGeom prst="rect">
            <a:avLst/>
          </a:prstGeom>
          <a:ln w="0">
            <a:noFill/>
          </a:ln>
        </p:spPr>
      </p:pic>
      <p:pic>
        <p:nvPicPr>
          <p:cNvPr id="63" name="그림 62"/>
          <p:cNvPicPr/>
          <p:nvPr/>
        </p:nvPicPr>
        <p:blipFill>
          <a:blip r:embed="rId4"/>
          <a:stretch/>
        </p:blipFill>
        <p:spPr>
          <a:xfrm>
            <a:off x="468000" y="3530160"/>
            <a:ext cx="4967640" cy="2103480"/>
          </a:xfrm>
          <a:prstGeom prst="rect">
            <a:avLst/>
          </a:prstGeom>
          <a:ln w="0">
            <a:noFill/>
          </a:ln>
        </p:spPr>
      </p:pic>
      <p:sp>
        <p:nvSpPr>
          <p:cNvPr id="64" name="직사각형 63"/>
          <p:cNvSpPr/>
          <p:nvPr/>
        </p:nvSpPr>
        <p:spPr>
          <a:xfrm>
            <a:off x="5544000" y="3564000"/>
            <a:ext cx="3995640" cy="2015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테이블 생성 과 데이터 삽입을 하기 위한 작업을 하는 과정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5256000" y="3672000"/>
            <a:ext cx="4499640" cy="1547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테이블 생성 과 데이터 삽입을 하기 위한 작업을 하는 과정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66" name="그림 65"/>
          <p:cNvPicPr/>
          <p:nvPr/>
        </p:nvPicPr>
        <p:blipFill>
          <a:blip r:embed="rId2"/>
          <a:stretch/>
        </p:blipFill>
        <p:spPr>
          <a:xfrm>
            <a:off x="288000" y="504000"/>
            <a:ext cx="4859640" cy="4722120"/>
          </a:xfrm>
          <a:prstGeom prst="rect">
            <a:avLst/>
          </a:prstGeom>
          <a:ln w="0">
            <a:noFill/>
          </a:ln>
        </p:spPr>
      </p:pic>
      <p:pic>
        <p:nvPicPr>
          <p:cNvPr id="67" name="그림 66"/>
          <p:cNvPicPr/>
          <p:nvPr/>
        </p:nvPicPr>
        <p:blipFill>
          <a:blip r:embed="rId3"/>
          <a:stretch/>
        </p:blipFill>
        <p:spPr>
          <a:xfrm>
            <a:off x="5233320" y="504000"/>
            <a:ext cx="4486320" cy="30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15"/>
          <p:cNvPicPr/>
          <p:nvPr/>
        </p:nvPicPr>
        <p:blipFill>
          <a:blip r:embed="rId2"/>
          <a:stretch/>
        </p:blipFill>
        <p:spPr>
          <a:xfrm>
            <a:off x="4095115" y="144145"/>
            <a:ext cx="5939155" cy="2195830"/>
          </a:xfrm>
          <a:prstGeom prst="rect">
            <a:avLst/>
          </a:prstGeom>
          <a:ln w="0">
            <a:noFill/>
          </a:ln>
        </p:spPr>
      </p:pic>
      <p:pic>
        <p:nvPicPr>
          <p:cNvPr id="69" name="그림 16"/>
          <p:cNvPicPr/>
          <p:nvPr/>
        </p:nvPicPr>
        <p:blipFill>
          <a:blip r:embed="rId3"/>
          <a:stretch/>
        </p:blipFill>
        <p:spPr>
          <a:xfrm>
            <a:off x="71755" y="139065"/>
            <a:ext cx="3976370" cy="5260340"/>
          </a:xfrm>
          <a:prstGeom prst="rect">
            <a:avLst/>
          </a:prstGeom>
          <a:ln w="0">
            <a:noFill/>
          </a:ln>
        </p:spPr>
      </p:pic>
      <p:sp>
        <p:nvSpPr>
          <p:cNvPr id="70" name="직사각형 69"/>
          <p:cNvSpPr/>
          <p:nvPr/>
        </p:nvSpPr>
        <p:spPr>
          <a:xfrm>
            <a:off x="5039995" y="2440305"/>
            <a:ext cx="4676378" cy="7219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나눔고딕"/>
              </a:rPr>
              <a:t>CREATE TABLE </a:t>
            </a:r>
            <a:r>
              <a:rPr lang="ko-KR" sz="1400" b="0" strike="noStrike" spc="-1" dirty="0">
                <a:solidFill>
                  <a:srgbClr val="000000"/>
                </a:solidFill>
                <a:latin typeface="나눔고딕"/>
              </a:rPr>
              <a:t>쿼리문을 담기 위한 </a:t>
            </a:r>
            <a:r>
              <a:rPr lang="en-US" sz="1400" b="0" strike="noStrike" spc="-1" dirty="0">
                <a:solidFill>
                  <a:srgbClr val="000000"/>
                </a:solidFill>
                <a:latin typeface="나눔고딕"/>
              </a:rPr>
              <a:t>L</a:t>
            </a:r>
            <a:r>
              <a:rPr lang="en-US" sz="1400" spc="-1" dirty="0">
                <a:solidFill>
                  <a:srgbClr val="000000"/>
                </a:solidFill>
                <a:latin typeface="나눔고딕"/>
              </a:rPr>
              <a:t>IST</a:t>
            </a:r>
            <a:endParaRPr lang="en-US" sz="1400" b="0" strike="noStrike" spc="-1" dirty="0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ko-KR" altLang="en-US" sz="1400" spc="-1" dirty="0">
                <a:solidFill>
                  <a:srgbClr val="000000"/>
                </a:solidFill>
                <a:latin typeface="나눔고딕"/>
              </a:rPr>
              <a:t>데이터 </a:t>
            </a:r>
            <a:r>
              <a:rPr lang="ko-KR" altLang="en-US" sz="1400" spc="-1" dirty="0" err="1">
                <a:solidFill>
                  <a:srgbClr val="000000"/>
                </a:solidFill>
                <a:latin typeface="나눔고딕"/>
              </a:rPr>
              <a:t>정의어</a:t>
            </a:r>
            <a:r>
              <a:rPr lang="ko-KR" altLang="en-US" sz="1400" spc="-1" dirty="0">
                <a:solidFill>
                  <a:srgbClr val="000000"/>
                </a:solidFill>
                <a:latin typeface="나눔고딕"/>
              </a:rPr>
              <a:t> 중 하나인 </a:t>
            </a:r>
            <a:r>
              <a:rPr lang="en-US" altLang="ko-KR" sz="1400" spc="-1" dirty="0">
                <a:solidFill>
                  <a:srgbClr val="000000"/>
                </a:solidFill>
                <a:latin typeface="나눔고딕"/>
              </a:rPr>
              <a:t>CRATE </a:t>
            </a:r>
            <a:r>
              <a:rPr lang="ko-KR" altLang="en-US" sz="1400" spc="-1" dirty="0">
                <a:solidFill>
                  <a:srgbClr val="000000"/>
                </a:solidFill>
                <a:latin typeface="나눔고딕"/>
              </a:rPr>
              <a:t>문자열이 있는 것을 확인 할 수 있음</a:t>
            </a:r>
            <a:r>
              <a:rPr lang="en-US" altLang="ko-KR" sz="1400" spc="-1" dirty="0">
                <a:solidFill>
                  <a:srgbClr val="000000"/>
                </a:solidFill>
                <a:latin typeface="나눔고딕"/>
              </a:rPr>
              <a:t>!</a:t>
            </a:r>
            <a:endParaRPr lang="en-US" sz="14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40099" y="3266808"/>
            <a:ext cx="1857084" cy="21958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200" b="0" strike="noStrike" spc="-1" dirty="0">
                <a:solidFill>
                  <a:srgbClr val="000000"/>
                </a:solidFill>
                <a:latin typeface="나눔고딕"/>
              </a:rPr>
              <a:t>생성한 테이블에 데이터 삽입을 위한 데이터를 담기 위한 </a:t>
            </a:r>
            <a:r>
              <a:rPr lang="ko-KR" altLang="en-US" sz="1200" spc="-1" dirty="0" err="1">
                <a:solidFill>
                  <a:srgbClr val="000000"/>
                </a:solidFill>
                <a:latin typeface="나눔고딕"/>
              </a:rPr>
              <a:t>딕셔너리</a:t>
            </a:r>
            <a:r>
              <a:rPr lang="ko-KR" altLang="en-US" sz="1200" spc="-1" dirty="0">
                <a:solidFill>
                  <a:srgbClr val="000000"/>
                </a:solidFill>
                <a:latin typeface="나눔고딕"/>
              </a:rPr>
              <a:t> </a:t>
            </a:r>
            <a:endParaRPr lang="en-US" altLang="ko-KR" sz="1200" spc="-1" dirty="0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나눔고딕"/>
              </a:rPr>
              <a:t>키이름으로   </a:t>
            </a:r>
            <a:r>
              <a:rPr lang="en-US" altLang="ko-KR" sz="1200" spc="-1" dirty="0">
                <a:solidFill>
                  <a:srgbClr val="000000"/>
                </a:solidFill>
                <a:latin typeface="나눔고딕"/>
              </a:rPr>
              <a:t>‘</a:t>
            </a:r>
            <a:r>
              <a:rPr lang="ko-KR" altLang="en-US" sz="1200" spc="-1" dirty="0">
                <a:solidFill>
                  <a:srgbClr val="000000"/>
                </a:solidFill>
                <a:latin typeface="나눔고딕"/>
              </a:rPr>
              <a:t>테이블명</a:t>
            </a:r>
            <a:r>
              <a:rPr lang="en-US" altLang="ko-KR" sz="1200" spc="-1" dirty="0">
                <a:solidFill>
                  <a:srgbClr val="000000"/>
                </a:solidFill>
                <a:latin typeface="나눔고딕"/>
              </a:rPr>
              <a:t>’ </a:t>
            </a:r>
            <a:r>
              <a:rPr lang="ko-KR" altLang="en-US" sz="1200" spc="-1" dirty="0">
                <a:solidFill>
                  <a:srgbClr val="000000"/>
                </a:solidFill>
                <a:latin typeface="나눔고딕"/>
              </a:rPr>
              <a:t>으로 되어 있고 값으로는 해당 테이블의 데이터 삽입</a:t>
            </a:r>
            <a:r>
              <a:rPr lang="en-US" altLang="ko-KR" sz="1200" spc="-1" dirty="0">
                <a:solidFill>
                  <a:srgbClr val="000000"/>
                </a:solidFill>
                <a:latin typeface="나눔고딕"/>
              </a:rPr>
              <a:t> </a:t>
            </a:r>
            <a:r>
              <a:rPr lang="ko-KR" altLang="en-US" sz="1200" spc="-1" dirty="0">
                <a:solidFill>
                  <a:srgbClr val="000000"/>
                </a:solidFill>
                <a:latin typeface="나눔고딕"/>
              </a:rPr>
              <a:t>하기위한 </a:t>
            </a:r>
            <a:r>
              <a:rPr lang="en-US" altLang="ko-KR" sz="1200" spc="-1" dirty="0">
                <a:solidFill>
                  <a:srgbClr val="000000"/>
                </a:solidFill>
                <a:latin typeface="나눔고딕"/>
              </a:rPr>
              <a:t>1</a:t>
            </a:r>
            <a:r>
              <a:rPr lang="ko-KR" altLang="en-US" sz="1200" spc="-1" dirty="0">
                <a:solidFill>
                  <a:srgbClr val="000000"/>
                </a:solidFill>
                <a:latin typeface="나눔고딕"/>
              </a:rPr>
              <a:t>차 산출물 </a:t>
            </a:r>
            <a:r>
              <a:rPr lang="ko-KR" altLang="en-US" sz="1200" spc="-1" dirty="0" err="1">
                <a:solidFill>
                  <a:srgbClr val="000000"/>
                </a:solidFill>
                <a:latin typeface="나눔고딕"/>
              </a:rPr>
              <a:t>딕셔너리</a:t>
            </a:r>
            <a:r>
              <a:rPr lang="ko-KR" altLang="en-US" sz="1200" spc="-1" dirty="0">
                <a:solidFill>
                  <a:srgbClr val="000000"/>
                </a:solidFill>
                <a:latin typeface="나눔고딕"/>
              </a:rPr>
              <a:t> 데이터가 </a:t>
            </a:r>
            <a:r>
              <a:rPr lang="ko-KR" altLang="en-US" sz="1200" spc="-1" dirty="0" err="1">
                <a:solidFill>
                  <a:srgbClr val="000000"/>
                </a:solidFill>
                <a:latin typeface="나눔고딕"/>
              </a:rPr>
              <a:t>있는것을</a:t>
            </a:r>
            <a:r>
              <a:rPr lang="ko-KR" altLang="en-US" sz="1200" spc="-1" dirty="0">
                <a:solidFill>
                  <a:srgbClr val="000000"/>
                </a:solidFill>
                <a:latin typeface="나눔고딕"/>
              </a:rPr>
              <a:t> 확인 할 수 있음</a:t>
            </a:r>
            <a:r>
              <a:rPr lang="en-US" altLang="ko-KR" sz="1200" spc="-1" dirty="0">
                <a:solidFill>
                  <a:srgbClr val="000000"/>
                </a:solidFill>
                <a:latin typeface="나눔고딕"/>
              </a:rPr>
              <a:t>!</a:t>
            </a:r>
            <a:r>
              <a:rPr lang="ko-KR" altLang="en-US" sz="1200" spc="-1" dirty="0">
                <a:solidFill>
                  <a:srgbClr val="000000"/>
                </a:solidFill>
                <a:latin typeface="나눔고딕"/>
              </a:rPr>
              <a:t> </a:t>
            </a:r>
            <a:endParaRPr lang="en-US" sz="12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2" name="직선 연결선 71"/>
          <p:cNvSpPr/>
          <p:nvPr/>
        </p:nvSpPr>
        <p:spPr>
          <a:xfrm>
            <a:off x="107950" y="1764030"/>
            <a:ext cx="2700020" cy="635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-54360" rIns="99360" bIns="-54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3" name="양쪽 중괄호 72"/>
          <p:cNvSpPr/>
          <p:nvPr/>
        </p:nvSpPr>
        <p:spPr>
          <a:xfrm>
            <a:off x="3780789" y="3168650"/>
            <a:ext cx="2375705" cy="1891961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4" name="Rect 74"/>
          <p:cNvSpPr>
            <a:spLocks/>
          </p:cNvSpPr>
          <p:nvPr/>
        </p:nvSpPr>
        <p:spPr>
          <a:xfrm>
            <a:off x="4904740" y="2433955"/>
            <a:ext cx="5014057" cy="721995"/>
          </a:xfrm>
          <a:prstGeom prst="bracketPair">
            <a:avLst>
              <a:gd name="adj" fmla="val 17129"/>
            </a:avLst>
          </a:prstGeom>
          <a:noFill/>
          <a:ln w="28575" cap="flat" cmpd="sng">
            <a:solidFill>
              <a:srgbClr val="3465A4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4140" tIns="59690" rIns="104140" bIns="59690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99835" y="3239770"/>
            <a:ext cx="3059430" cy="197993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000000"/>
                </a:solidFill>
                <a:latin typeface="나눔고딕"/>
                <a:ea typeface="DejaVu Sans"/>
              </a:rPr>
              <a:t>테이블 생성에 필요한 쿼리문이 담긴 </a:t>
            </a:r>
            <a:r>
              <a:rPr lang="en-US" sz="1800" b="0" strike="noStrike" spc="-1" dirty="0">
                <a:solidFill>
                  <a:srgbClr val="000000"/>
                </a:solidFill>
                <a:latin typeface="나눔고딕"/>
                <a:ea typeface="DejaVu Sans"/>
              </a:rPr>
              <a:t>List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/>
                <a:ea typeface="DejaVu Sans"/>
              </a:rPr>
              <a:t>의 내용과 </a:t>
            </a:r>
            <a:endParaRPr lang="en-US" sz="1800" b="0" strike="noStrike" spc="-1" dirty="0">
              <a:solidFill>
                <a:srgbClr val="000000"/>
              </a:solidFill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000000"/>
                </a:solidFill>
                <a:latin typeface="나눔고딕"/>
                <a:ea typeface="DejaVu Sans"/>
              </a:rPr>
              <a:t>데이터 삽입을 위한 </a:t>
            </a:r>
            <a:r>
              <a:rPr lang="en-US" sz="1800" b="0" strike="noStrike" spc="-1" dirty="0">
                <a:solidFill>
                  <a:srgbClr val="000000"/>
                </a:solidFill>
                <a:latin typeface="나눔고딕"/>
                <a:ea typeface="DejaVu Sans"/>
              </a:rPr>
              <a:t>Dictionary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/>
                <a:ea typeface="DejaVu Sans"/>
              </a:rPr>
              <a:t>의 내용이 잘 담겨 있는지 확인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나눔고딕"/>
                <a:ea typeface="DejaVu Sans"/>
              </a:rPr>
              <a:t>하는</a:t>
            </a:r>
            <a:r>
              <a:rPr lang="en-US" altLang="ko-KR" spc="-1" dirty="0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나눔고딕"/>
                <a:ea typeface="DejaVu Sans"/>
              </a:rPr>
              <a:t>과정</a:t>
            </a:r>
            <a:endParaRPr lang="en-US" sz="18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6" name="직선 연결선 75"/>
          <p:cNvSpPr/>
          <p:nvPr/>
        </p:nvSpPr>
        <p:spPr>
          <a:xfrm flipV="1">
            <a:off x="4283710" y="1259840"/>
            <a:ext cx="5796280" cy="36195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-18360" rIns="99360" bIns="-18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7950" y="2736215"/>
            <a:ext cx="647700" cy="197993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8" name="양쪽 대괄호 77"/>
          <p:cNvSpPr/>
          <p:nvPr/>
        </p:nvSpPr>
        <p:spPr>
          <a:xfrm>
            <a:off x="756285" y="2700020"/>
            <a:ext cx="2879725" cy="2159635"/>
          </a:xfrm>
          <a:prstGeom prst="bracketPair">
            <a:avLst>
              <a:gd name="adj" fmla="val 17129"/>
            </a:avLst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DADABD96-6CC1-4A47-92E7-7C670507170E}"/>
              </a:ext>
            </a:extLst>
          </p:cNvPr>
          <p:cNvSpPr/>
          <p:nvPr/>
        </p:nvSpPr>
        <p:spPr>
          <a:xfrm>
            <a:off x="0" y="0"/>
            <a:ext cx="4510463" cy="5670550"/>
          </a:xfrm>
          <a:prstGeom prst="snip1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24E13-91E3-40E9-8231-2B796D615A72}"/>
              </a:ext>
            </a:extLst>
          </p:cNvPr>
          <p:cNvSpPr txBox="1"/>
          <p:nvPr/>
        </p:nvSpPr>
        <p:spPr>
          <a:xfrm>
            <a:off x="2751142" y="2301344"/>
            <a:ext cx="1800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04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2D27FE-445A-46B0-8AE0-34886FE21053}"/>
              </a:ext>
            </a:extLst>
          </p:cNvPr>
          <p:cNvCxnSpPr>
            <a:cxnSpLocks/>
          </p:cNvCxnSpPr>
          <p:nvPr/>
        </p:nvCxnSpPr>
        <p:spPr>
          <a:xfrm flipH="1">
            <a:off x="5612687" y="3686339"/>
            <a:ext cx="39989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2D0E96-7E4B-4787-A9E2-C60C1F58C6CC}"/>
              </a:ext>
            </a:extLst>
          </p:cNvPr>
          <p:cNvSpPr txBox="1"/>
          <p:nvPr/>
        </p:nvSpPr>
        <p:spPr>
          <a:xfrm>
            <a:off x="4412093" y="2306474"/>
            <a:ext cx="4857547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altLang="ko-KR" sz="3600" b="0" strike="noStrike" dirty="0">
                <a:solidFill>
                  <a:srgbClr val="000000"/>
                </a:solidFill>
                <a:latin typeface="나눔고딕" charset="0"/>
              </a:rPr>
              <a:t>함수 선언 및 실행 </a:t>
            </a:r>
            <a:endParaRPr lang="en-US" altLang="ko-KR" sz="3600" b="0" strike="noStrike" dirty="0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altLang="ko-KR" sz="3600" b="0" strike="noStrike" dirty="0">
                <a:solidFill>
                  <a:srgbClr val="000000"/>
                </a:solidFill>
                <a:latin typeface="나눔고딕" charset="0"/>
              </a:rPr>
              <a:t>결과물 확인</a:t>
            </a:r>
            <a:endParaRPr lang="ko-KR" altLang="en-US" sz="3600" b="0" strike="noStrike" dirty="0">
              <a:solidFill>
                <a:srgbClr val="000000"/>
              </a:solidFill>
              <a:latin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8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630" y="0"/>
            <a:ext cx="9070975" cy="946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000" b="1" strike="noStrike" spc="-1">
                <a:solidFill>
                  <a:srgbClr val="000000"/>
                </a:solidFill>
                <a:latin typeface="나눔고딕"/>
              </a:rPr>
              <a:t>함수 선언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19700" y="1440180"/>
            <a:ext cx="4320540" cy="3780155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데이터베이스와 </a:t>
            </a:r>
            <a:r>
              <a:rPr lang="ko-KR" altLang="en-US" sz="160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연결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하기 위한 </a:t>
            </a:r>
            <a:r>
              <a:rPr lang="en-US" sz="1600" b="0" strike="noStrike" dirty="0" err="1">
                <a:solidFill>
                  <a:srgbClr val="000000"/>
                </a:solidFill>
                <a:latin typeface="나눔고딕" charset="0"/>
                <a:ea typeface="DejaVu Sans" charset="0"/>
              </a:rPr>
              <a:t>pymysql.connect</a:t>
            </a: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() 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메서드 입니다</a:t>
            </a:r>
            <a:r>
              <a:rPr lang="en-US" alt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. 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 dirty="0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연동하기 위해 넘겨준 인자들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 dirty="0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 host = 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데이터베이스가 존재하는  </a:t>
            </a: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IP(host)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 user = 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데이터베이스에 등록된 아이디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 password = 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등록된 아이디의 비밀번호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 dirty="0" err="1">
                <a:solidFill>
                  <a:srgbClr val="000000"/>
                </a:solidFill>
                <a:latin typeface="나눔고딕" charset="0"/>
                <a:ea typeface="DejaVu Sans" charset="0"/>
              </a:rPr>
              <a:t>db</a:t>
            </a: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 = 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연결하고자 하는 데이터베이스의 이름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 dirty="0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 dirty="0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결과값으로 </a:t>
            </a: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 객체가 나오는 함수 입니다</a:t>
            </a: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.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pic>
        <p:nvPicPr>
          <p:cNvPr id="81" name="그림 17"/>
          <p:cNvPicPr/>
          <p:nvPr/>
        </p:nvPicPr>
        <p:blipFill>
          <a:blip r:embed="rId2"/>
          <a:stretch/>
        </p:blipFill>
        <p:spPr>
          <a:xfrm>
            <a:off x="179705" y="1440180"/>
            <a:ext cx="4890770" cy="306006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92" descr="C:/Users/adad4/AppData/Roaming/PolarisOffice/ETemp/5564_11139096/fImage846421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19" y="607060"/>
            <a:ext cx="6077585" cy="2228215"/>
          </a:xfrm>
          <a:prstGeom prst="rect">
            <a:avLst/>
          </a:prstGeom>
          <a:noFill/>
        </p:spPr>
      </p:pic>
      <p:sp>
        <p:nvSpPr>
          <p:cNvPr id="82" name="Rect 82"/>
          <p:cNvSpPr>
            <a:spLocks/>
          </p:cNvSpPr>
          <p:nvPr/>
        </p:nvSpPr>
        <p:spPr>
          <a:xfrm>
            <a:off x="312420" y="3163570"/>
            <a:ext cx="9360535" cy="1980565"/>
          </a:xfrm>
          <a:prstGeom prst="rect">
            <a:avLst/>
          </a:prstGeom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테이블 생성 함수는 테이블 생성 </a:t>
            </a:r>
            <a:r>
              <a:rPr lang="en-US" sz="1600" b="0" strike="noStrike" dirty="0" err="1">
                <a:solidFill>
                  <a:srgbClr val="000000"/>
                </a:solidFill>
                <a:latin typeface="나눔고딕" charset="0"/>
                <a:ea typeface="DejaVu Sans" charset="0"/>
              </a:rPr>
              <a:t>sql</a:t>
            </a: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문이 담긴 리스트와 </a:t>
            </a: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 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 매개변수로 받습니다</a:t>
            </a: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.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 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 이용하여 </a:t>
            </a: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cursor 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 생성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Cursor → 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데이터베이스와 상호 작용하는 데 사용되는 개체 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for 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문을 이용하여 </a:t>
            </a:r>
            <a:r>
              <a:rPr lang="en-US" sz="1600" b="0" strike="noStrike" dirty="0" err="1">
                <a:solidFill>
                  <a:srgbClr val="000000"/>
                </a:solidFill>
                <a:latin typeface="나눔고딕" charset="0"/>
                <a:ea typeface="DejaVu Sans" charset="0"/>
              </a:rPr>
              <a:t>create_sql_list</a:t>
            </a: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안에 있는 내용을 </a:t>
            </a:r>
            <a:r>
              <a:rPr lang="en-US" sz="1600" b="0" strike="noStrike" dirty="0" err="1">
                <a:solidFill>
                  <a:srgbClr val="000000"/>
                </a:solidFill>
                <a:latin typeface="나눔고딕" charset="0"/>
                <a:ea typeface="DejaVu Sans" charset="0"/>
              </a:rPr>
              <a:t>i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라는 변수에 하나씩 담아 </a:t>
            </a:r>
            <a:r>
              <a:rPr lang="en-US" sz="1600" b="0" strike="noStrike" dirty="0" err="1">
                <a:solidFill>
                  <a:srgbClr val="000000"/>
                </a:solidFill>
                <a:latin typeface="나눔고딕" charset="0"/>
                <a:ea typeface="DejaVu Sans" charset="0"/>
              </a:rPr>
              <a:t>cuersor.excecue</a:t>
            </a: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() </a:t>
            </a:r>
            <a:r>
              <a:rPr 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메서드를 이용하여 테이블 생성 쿼리문을 실행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하는 함수</a:t>
            </a:r>
            <a:r>
              <a:rPr lang="en-US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. 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111F33-8DEA-4C9B-A3F8-5DEDD9880098}"/>
              </a:ext>
            </a:extLst>
          </p:cNvPr>
          <p:cNvSpPr txBox="1"/>
          <p:nvPr/>
        </p:nvSpPr>
        <p:spPr>
          <a:xfrm>
            <a:off x="6285207" y="1590630"/>
            <a:ext cx="1898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리스트의 요소들을 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Cursor</a:t>
            </a:r>
            <a:r>
              <a:rPr lang="ko-KR" altLang="en-US" sz="1400" dirty="0">
                <a:solidFill>
                  <a:schemeClr val="bg1"/>
                </a:solidFill>
              </a:rPr>
              <a:t>객체를 통해서 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쿼리문을 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4FD7A7-3C46-4DB2-8EDC-48F5AC7C39A5}"/>
              </a:ext>
            </a:extLst>
          </p:cNvPr>
          <p:cNvSpPr/>
          <p:nvPr/>
        </p:nvSpPr>
        <p:spPr>
          <a:xfrm>
            <a:off x="2511069" y="1735127"/>
            <a:ext cx="3774137" cy="7386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F537F6-AA39-4A99-A6EC-7BBF02BEB2F3}"/>
              </a:ext>
            </a:extLst>
          </p:cNvPr>
          <p:cNvSpPr/>
          <p:nvPr/>
        </p:nvSpPr>
        <p:spPr>
          <a:xfrm>
            <a:off x="3695450" y="5158"/>
            <a:ext cx="3396385" cy="102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 82">
            <a:extLst>
              <a:ext uri="{FF2B5EF4-FFF2-40B4-BE49-F238E27FC236}">
                <a16:creationId xmlns:a16="http://schemas.microsoft.com/office/drawing/2014/main" id="{DF77DE36-F8A8-4FED-82D9-B79533B51A90}"/>
              </a:ext>
            </a:extLst>
          </p:cNvPr>
          <p:cNvSpPr>
            <a:spLocks/>
          </p:cNvSpPr>
          <p:nvPr/>
        </p:nvSpPr>
        <p:spPr>
          <a:xfrm>
            <a:off x="360044" y="632777"/>
            <a:ext cx="3039289" cy="4637237"/>
          </a:xfrm>
          <a:prstGeom prst="rect">
            <a:avLst/>
          </a:prstGeom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ctr">
            <a:no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테이블 삽입을 하기위해서 선언한 </a:t>
            </a:r>
            <a:r>
              <a:rPr lang="en-US" altLang="ko-KR" sz="1000" dirty="0" err="1">
                <a:solidFill>
                  <a:srgbClr val="000000"/>
                </a:solidFill>
                <a:latin typeface="나눔고딕" charset="0"/>
                <a:ea typeface="DejaVu Sans" charset="0"/>
              </a:rPr>
              <a:t>insertData</a:t>
            </a:r>
            <a:r>
              <a:rPr lang="en-US" altLang="ko-KR" sz="100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함수</a:t>
            </a:r>
            <a:endParaRPr lang="en-US" altLang="ko-KR" sz="1000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05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매개 변수로 데이터 삽입을 하기위해 필요한 정보가 담겨있는 </a:t>
            </a:r>
            <a:r>
              <a:rPr lang="ko-KR" altLang="en-US" sz="1000" dirty="0" err="1">
                <a:solidFill>
                  <a:srgbClr val="000000"/>
                </a:solidFill>
                <a:latin typeface="나눔고딕" charset="0"/>
                <a:ea typeface="DejaVu Sans" charset="0"/>
              </a:rPr>
              <a:t>딕셔너리</a:t>
            </a:r>
            <a:r>
              <a:rPr lang="en-US" altLang="ko-KR" sz="100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, Connection </a:t>
            </a:r>
            <a:r>
              <a:rPr lang="ko-KR" altLang="en-US" sz="100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 받음</a:t>
            </a:r>
            <a:endParaRPr lang="en-US" altLang="ko-KR" sz="1000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05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데이터를 </a:t>
            </a:r>
            <a:r>
              <a:rPr lang="ko-KR" altLang="en-US" sz="1050" dirty="0" err="1">
                <a:solidFill>
                  <a:srgbClr val="000000"/>
                </a:solidFill>
                <a:latin typeface="나눔고딕" charset="0"/>
                <a:ea typeface="DejaVu Sans" charset="0"/>
              </a:rPr>
              <a:t>삽입해야하는</a:t>
            </a:r>
            <a:r>
              <a:rPr lang="ko-KR" altLang="en-US" sz="105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 테이블의 개수는 </a:t>
            </a:r>
            <a:r>
              <a:rPr lang="en-US" altLang="ko-KR" sz="105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6</a:t>
            </a:r>
            <a:r>
              <a:rPr lang="ko-KR" altLang="en-US" sz="105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개</a:t>
            </a:r>
            <a:endParaRPr lang="en-US" altLang="ko-KR" sz="1050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05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각각 테이블 마다 구성하고 있는 속성</a:t>
            </a:r>
            <a:r>
              <a:rPr lang="en-US" altLang="ko-KR" sz="105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차수가 다 다름</a:t>
            </a:r>
            <a:r>
              <a:rPr lang="en-US" altLang="ko-KR" sz="105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!</a:t>
            </a: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05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이를 해결 하기위해 테이블의 개수만큼 반복을 돌리고 다시 행의 수 만큼 반복을 돌리고 그리고 다시 열의 수만큼 반복을 돌림으로써 테이블마다 각 다른 </a:t>
            </a:r>
            <a:r>
              <a:rPr lang="en-US" altLang="ko-KR" sz="105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insert </a:t>
            </a:r>
            <a:r>
              <a:rPr lang="ko-KR" altLang="en-US" sz="1050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쿼리문을 동적으로 작성하고 일괄적으로 데이터를 삽입하는 함수 </a:t>
            </a:r>
            <a:endParaRPr lang="ko-KR" altLang="en-US" sz="1050" b="0" strike="noStrike" dirty="0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60DE4-9057-4733-8B04-8CA5CADB9284}"/>
              </a:ext>
            </a:extLst>
          </p:cNvPr>
          <p:cNvSpPr txBox="1"/>
          <p:nvPr/>
        </p:nvSpPr>
        <p:spPr>
          <a:xfrm>
            <a:off x="79533" y="158878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생성한 테이블에 데이터</a:t>
            </a:r>
            <a:r>
              <a:rPr lang="en-US" altLang="ko-KR" dirty="0"/>
              <a:t>INSERT</a:t>
            </a:r>
            <a:endParaRPr lang="ko-KR" altLang="en-US" dirty="0"/>
          </a:p>
        </p:txBody>
      </p:sp>
      <p:pic>
        <p:nvPicPr>
          <p:cNvPr id="17" name="그림 26" descr="C:/Users/adad4/AppData/Roaming/PolarisOffice/ETemp/18704_22279144/fImage3827619541.png">
            <a:extLst>
              <a:ext uri="{FF2B5EF4-FFF2-40B4-BE49-F238E27FC236}">
                <a16:creationId xmlns:a16="http://schemas.microsoft.com/office/drawing/2014/main" id="{AC5D45BE-DA15-4ED8-ACFF-9BAF362EB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088" y="427492"/>
            <a:ext cx="5418261" cy="5047806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A1B0F88-C9BE-4BA8-A8F5-17F04C6CA038}"/>
              </a:ext>
            </a:extLst>
          </p:cNvPr>
          <p:cNvSpPr/>
          <p:nvPr/>
        </p:nvSpPr>
        <p:spPr>
          <a:xfrm>
            <a:off x="4813809" y="1137764"/>
            <a:ext cx="4953540" cy="4105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775A31-87A5-4C3D-B3E0-208DF75CF585}"/>
              </a:ext>
            </a:extLst>
          </p:cNvPr>
          <p:cNvSpPr/>
          <p:nvPr/>
        </p:nvSpPr>
        <p:spPr>
          <a:xfrm>
            <a:off x="5127085" y="2148183"/>
            <a:ext cx="4533446" cy="2898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5613A-26EB-4F78-B7CE-E1DCBAEB510E}"/>
              </a:ext>
            </a:extLst>
          </p:cNvPr>
          <p:cNvSpPr txBox="1"/>
          <p:nvPr/>
        </p:nvSpPr>
        <p:spPr>
          <a:xfrm>
            <a:off x="7527554" y="757320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테이블의 개수만큼 반복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41D20F-E2D3-4698-A050-7DE12485A74E}"/>
              </a:ext>
            </a:extLst>
          </p:cNvPr>
          <p:cNvSpPr txBox="1"/>
          <p:nvPr/>
        </p:nvSpPr>
        <p:spPr>
          <a:xfrm>
            <a:off x="7527554" y="1636869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행의 수 만큼 반복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317A4C-9414-4682-B7DB-C956C1CF09AB}"/>
              </a:ext>
            </a:extLst>
          </p:cNvPr>
          <p:cNvSpPr/>
          <p:nvPr/>
        </p:nvSpPr>
        <p:spPr>
          <a:xfrm>
            <a:off x="5418446" y="2562876"/>
            <a:ext cx="4218216" cy="2253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54FD3-0884-489D-8DBE-4898EC05B746}"/>
              </a:ext>
            </a:extLst>
          </p:cNvPr>
          <p:cNvSpPr txBox="1"/>
          <p:nvPr/>
        </p:nvSpPr>
        <p:spPr>
          <a:xfrm>
            <a:off x="7420995" y="2685695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열의 수 만큼 반복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0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4"/>
          <p:cNvSpPr txBox="1">
            <a:spLocks/>
          </p:cNvSpPr>
          <p:nvPr/>
        </p:nvSpPr>
        <p:spPr>
          <a:xfrm>
            <a:off x="504190" y="678815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함수 실행 및 결과 확인 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05" name="그림 93" descr="C:/Users/adad4/AppData/Roaming/PolarisOffice/ETemp/5564_11139096/fImage4462621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7"/>
          <a:stretch/>
        </p:blipFill>
        <p:spPr>
          <a:xfrm>
            <a:off x="0" y="2772082"/>
            <a:ext cx="10081260" cy="1531789"/>
          </a:xfrm>
          <a:prstGeom prst="rect">
            <a:avLst/>
          </a:prstGeom>
          <a:noFill/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ACE5C5-9BFF-4D23-8F42-7626D2985DEB}"/>
              </a:ext>
            </a:extLst>
          </p:cNvPr>
          <p:cNvCxnSpPr>
            <a:cxnSpLocks/>
          </p:cNvCxnSpPr>
          <p:nvPr/>
        </p:nvCxnSpPr>
        <p:spPr>
          <a:xfrm>
            <a:off x="2586036" y="3093243"/>
            <a:ext cx="74945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3694DC-A0C1-4DF1-AEAD-3EC2B7C0E39F}"/>
              </a:ext>
            </a:extLst>
          </p:cNvPr>
          <p:cNvSpPr txBox="1"/>
          <p:nvPr/>
        </p:nvSpPr>
        <p:spPr>
          <a:xfrm>
            <a:off x="3791373" y="1946048"/>
            <a:ext cx="643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데이터의 수 만큼 반복하여 </a:t>
            </a:r>
            <a:r>
              <a:rPr lang="en-US" altLang="ko-KR" sz="1600" dirty="0"/>
              <a:t>INSERT</a:t>
            </a:r>
            <a:r>
              <a:rPr lang="ko-KR" altLang="en-US" sz="1600" dirty="0"/>
              <a:t>하는 행 데이터가 쿼리로 생성 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5033B8-657D-4ABB-8D32-F5C60E250F62}"/>
              </a:ext>
            </a:extLst>
          </p:cNvPr>
          <p:cNvCxnSpPr>
            <a:cxnSpLocks/>
          </p:cNvCxnSpPr>
          <p:nvPr/>
        </p:nvCxnSpPr>
        <p:spPr>
          <a:xfrm>
            <a:off x="4907756" y="2284602"/>
            <a:ext cx="132239" cy="5678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AC8B3D-AD3A-4FEE-A0D5-DEC4542CA1AB}"/>
              </a:ext>
            </a:extLst>
          </p:cNvPr>
          <p:cNvSpPr/>
          <p:nvPr/>
        </p:nvSpPr>
        <p:spPr>
          <a:xfrm>
            <a:off x="0" y="2772084"/>
            <a:ext cx="2386013" cy="1531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7DC0542-4738-4853-BC10-B1E17C319012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193007" y="4303872"/>
            <a:ext cx="1092993" cy="4610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75FB5B-1F26-461B-9519-22E3451B4BB8}"/>
              </a:ext>
            </a:extLst>
          </p:cNvPr>
          <p:cNvSpPr txBox="1"/>
          <p:nvPr/>
        </p:nvSpPr>
        <p:spPr>
          <a:xfrm>
            <a:off x="2286000" y="4644227"/>
            <a:ext cx="3620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테이블의 수만큼 </a:t>
            </a:r>
            <a:r>
              <a:rPr lang="en-US" altLang="ko-KR" sz="1600" dirty="0"/>
              <a:t>INSERT </a:t>
            </a:r>
            <a:r>
              <a:rPr lang="ko-KR" altLang="en-US" sz="1600" dirty="0" err="1"/>
              <a:t>쿼리문</a:t>
            </a:r>
            <a:r>
              <a:rPr lang="ko-KR" altLang="en-US" sz="1600" dirty="0"/>
              <a:t> 생성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7995" y="514350"/>
            <a:ext cx="9071610" cy="9467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 dirty="0">
                <a:solidFill>
                  <a:srgbClr val="000000"/>
                </a:solidFill>
                <a:latin typeface="나눔고딕" charset="0"/>
              </a:rPr>
              <a:t>목차</a:t>
            </a:r>
            <a:endParaRPr lang="ko-KR" altLang="en-US" sz="4400" b="0" strike="noStrike" dirty="0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7" name="PlaceHolder 2"/>
          <p:cNvSpPr txBox="1">
            <a:spLocks noGrp="1"/>
          </p:cNvSpPr>
          <p:nvPr>
            <p:ph/>
          </p:nvPr>
        </p:nvSpPr>
        <p:spPr>
          <a:xfrm>
            <a:off x="666115" y="1638935"/>
            <a:ext cx="9072880" cy="36195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t">
            <a:normAutofit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endParaRPr lang="ko-KR" altLang="en-US" sz="2200" b="0" strike="noStrike" dirty="0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altLang="en-US" sz="2200" b="0" strike="noStrike" dirty="0">
                <a:solidFill>
                  <a:srgbClr val="000000"/>
                </a:solidFill>
                <a:latin typeface="나눔고딕" charset="0"/>
              </a:rPr>
              <a:t>1. 팀 소개</a:t>
            </a: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 dirty="0">
                <a:solidFill>
                  <a:srgbClr val="000000"/>
                </a:solidFill>
                <a:latin typeface="나눔고딕" charset="0"/>
              </a:rPr>
              <a:t>2</a:t>
            </a:r>
            <a:r>
              <a:rPr lang="en-US" sz="2200" b="0" strike="noStrike" dirty="0">
                <a:solidFill>
                  <a:srgbClr val="000000"/>
                </a:solidFill>
                <a:latin typeface="나눔고딕" charset="0"/>
              </a:rPr>
              <a:t>. 1</a:t>
            </a:r>
            <a:r>
              <a:rPr lang="ko-KR" sz="2200" b="0" strike="noStrike" dirty="0">
                <a:solidFill>
                  <a:srgbClr val="000000"/>
                </a:solidFill>
                <a:latin typeface="나눔고딕" charset="0"/>
              </a:rPr>
              <a:t>차 프로젝트의 산출물</a:t>
            </a:r>
            <a:r>
              <a:rPr lang="en-US" sz="2200" b="0" strike="noStrike" dirty="0">
                <a:solidFill>
                  <a:srgbClr val="000000"/>
                </a:solidFill>
                <a:latin typeface="나눔고딕" charset="0"/>
              </a:rPr>
              <a:t>, </a:t>
            </a:r>
            <a:r>
              <a:rPr lang="ko-KR" sz="2200" b="0" strike="noStrike" dirty="0">
                <a:solidFill>
                  <a:srgbClr val="000000"/>
                </a:solidFill>
                <a:latin typeface="나눔고딕" charset="0"/>
              </a:rPr>
              <a:t>사용할 라이브러리</a:t>
            </a:r>
            <a:endParaRPr lang="ko-KR" altLang="en-US" sz="2200" b="0" strike="noStrike" dirty="0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 dirty="0">
                <a:solidFill>
                  <a:srgbClr val="000000"/>
                </a:solidFill>
                <a:latin typeface="나눔고딕" charset="0"/>
              </a:rPr>
              <a:t>3</a:t>
            </a:r>
            <a:r>
              <a:rPr lang="en-US" sz="2200" b="0" strike="noStrike" dirty="0">
                <a:solidFill>
                  <a:srgbClr val="000000"/>
                </a:solidFill>
                <a:latin typeface="나눔고딕" charset="0"/>
              </a:rPr>
              <a:t>.</a:t>
            </a:r>
            <a:r>
              <a:rPr lang="en-US" sz="2000" b="0" strike="noStrike" dirty="0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ko-KR" sz="2200" b="0" strike="noStrike" dirty="0">
                <a:solidFill>
                  <a:srgbClr val="000000"/>
                </a:solidFill>
                <a:latin typeface="나눔고딕" charset="0"/>
              </a:rPr>
              <a:t>테이블 생성을 위한 </a:t>
            </a:r>
            <a:r>
              <a:rPr lang="ko-KR" sz="2200" b="0" strike="noStrike" dirty="0" err="1">
                <a:solidFill>
                  <a:srgbClr val="000000"/>
                </a:solidFill>
                <a:latin typeface="나눔고딕" charset="0"/>
              </a:rPr>
              <a:t>쿼리문</a:t>
            </a:r>
            <a:r>
              <a:rPr lang="ko-KR" sz="2200" b="0" strike="noStrike" dirty="0">
                <a:solidFill>
                  <a:srgbClr val="000000"/>
                </a:solidFill>
                <a:latin typeface="나눔고딕" charset="0"/>
              </a:rPr>
              <a:t> 작성 및 데이터 삽입을 위한 작업</a:t>
            </a:r>
            <a:endParaRPr lang="ko-KR" altLang="en-US" sz="2200" b="0" strike="noStrike" dirty="0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 dirty="0">
                <a:solidFill>
                  <a:srgbClr val="000000"/>
                </a:solidFill>
                <a:latin typeface="나눔고딕" charset="0"/>
              </a:rPr>
              <a:t>4</a:t>
            </a:r>
            <a:r>
              <a:rPr lang="en-US" sz="2200" b="0" strike="noStrike" dirty="0">
                <a:solidFill>
                  <a:srgbClr val="000000"/>
                </a:solidFill>
                <a:latin typeface="나눔고딕" charset="0"/>
              </a:rPr>
              <a:t>. </a:t>
            </a:r>
            <a:r>
              <a:rPr lang="ko-KR" sz="2200" b="0" strike="noStrike" dirty="0">
                <a:solidFill>
                  <a:srgbClr val="000000"/>
                </a:solidFill>
                <a:latin typeface="나눔고딕" charset="0"/>
              </a:rPr>
              <a:t>함수 선언 및 실행, 결과물 확인</a:t>
            </a:r>
            <a:endParaRPr lang="ko-KR" altLang="en-US" sz="2200" b="0" strike="noStrike" dirty="0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 dirty="0">
                <a:solidFill>
                  <a:srgbClr val="000000"/>
                </a:solidFill>
                <a:latin typeface="나눔고딕" charset="0"/>
              </a:rPr>
              <a:t>5. 다음 프로젝트 계획</a:t>
            </a:r>
            <a:endParaRPr lang="ko-KR" altLang="en-US" sz="2200" b="0" strike="noStrike" dirty="0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 dirty="0">
                <a:solidFill>
                  <a:srgbClr val="000000"/>
                </a:solidFill>
                <a:latin typeface="나눔고딕" charset="0"/>
              </a:rPr>
              <a:t>6. 프로젝트 소감</a:t>
            </a:r>
            <a:endParaRPr lang="ko-KR" altLang="en-US" sz="2200" b="0" strike="noStrike" dirty="0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0" y="0"/>
            <a:ext cx="10079355" cy="5669915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5534365" y="42215"/>
            <a:ext cx="4320000" cy="522000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97" name="그림 96"/>
          <p:cNvPicPr/>
          <p:nvPr/>
        </p:nvPicPr>
        <p:blipFill>
          <a:blip r:embed="rId2"/>
          <a:stretch/>
        </p:blipFill>
        <p:spPr>
          <a:xfrm>
            <a:off x="180000" y="1764000"/>
            <a:ext cx="5183640" cy="2109240"/>
          </a:xfrm>
          <a:prstGeom prst="rect">
            <a:avLst/>
          </a:prstGeom>
          <a:ln w="0">
            <a:noFill/>
          </a:ln>
        </p:spPr>
      </p:pic>
      <p:sp>
        <p:nvSpPr>
          <p:cNvPr id="98" name="TextBox 97"/>
          <p:cNvSpPr txBox="1"/>
          <p:nvPr/>
        </p:nvSpPr>
        <p:spPr>
          <a:xfrm>
            <a:off x="5617800" y="720000"/>
            <a:ext cx="3922200" cy="6174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latin typeface="나눔고딕"/>
              </a:rPr>
              <a:t>getConnection</a:t>
            </a:r>
            <a:r>
              <a:rPr lang="en-US" sz="1800" b="0" strike="noStrike" spc="-1" dirty="0">
                <a:solidFill>
                  <a:srgbClr val="000000"/>
                </a:solidFill>
                <a:latin typeface="나눔고딕"/>
              </a:rPr>
              <a:t>()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/>
              </a:rPr>
              <a:t>함수를 통해서 만든</a:t>
            </a:r>
            <a:endParaRPr lang="en-US" sz="1800" b="0" strike="noStrike" spc="-1" dirty="0">
              <a:solidFill>
                <a:srgbClr val="000000"/>
              </a:solidFill>
              <a:latin typeface="나눔고딕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나눔고딕"/>
              </a:rPr>
              <a:t> connection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/>
              </a:rPr>
              <a:t>객체를 </a:t>
            </a:r>
            <a:r>
              <a:rPr lang="en-US" sz="1800" b="0" strike="noStrike" spc="-1" dirty="0">
                <a:solidFill>
                  <a:srgbClr val="000000"/>
                </a:solidFill>
                <a:latin typeface="나눔고딕"/>
              </a:rPr>
              <a:t>conn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/>
              </a:rPr>
              <a:t>변수에 저장</a:t>
            </a:r>
            <a:endParaRPr lang="en-US" sz="18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534365" y="1674180"/>
            <a:ext cx="4412520" cy="114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 dirty="0" err="1">
                <a:solidFill>
                  <a:srgbClr val="000000"/>
                </a:solidFill>
                <a:latin typeface="나눔고딕"/>
              </a:rPr>
              <a:t>CreateTable</a:t>
            </a:r>
            <a:r>
              <a:rPr lang="en-US" sz="1600" b="0" strike="noStrike" spc="-1" dirty="0">
                <a:solidFill>
                  <a:srgbClr val="000000"/>
                </a:solidFill>
                <a:latin typeface="나눔고딕"/>
              </a:rPr>
              <a:t> </a:t>
            </a:r>
            <a:r>
              <a:rPr lang="ko-KR" sz="1600" b="0" strike="noStrike" spc="-1" dirty="0">
                <a:solidFill>
                  <a:srgbClr val="000000"/>
                </a:solidFill>
                <a:latin typeface="나눔고딕"/>
              </a:rPr>
              <a:t>함수 매개변수로 테이블 생성 쿼리문이 담긴 리스트와 위에서 선언한 </a:t>
            </a:r>
            <a:r>
              <a:rPr lang="en-US" sz="1600" b="0" strike="noStrike" spc="-1" dirty="0">
                <a:solidFill>
                  <a:srgbClr val="000000"/>
                </a:solidFill>
                <a:latin typeface="나눔고딕"/>
              </a:rPr>
              <a:t>conn </a:t>
            </a:r>
            <a:r>
              <a:rPr lang="ko-KR" sz="1600" b="0" strike="noStrike" spc="-1" dirty="0">
                <a:solidFill>
                  <a:srgbClr val="000000"/>
                </a:solidFill>
                <a:latin typeface="나눔고딕"/>
              </a:rPr>
              <a:t>넣기</a:t>
            </a:r>
            <a:endParaRPr lang="en-US" sz="1600" b="0" strike="noStrike" spc="-1" dirty="0">
              <a:solidFill>
                <a:srgbClr val="000000"/>
              </a:solidFill>
              <a:latin typeface="나눔고딕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18880" y="2584440"/>
            <a:ext cx="4146354" cy="8809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latin typeface="나눔고딕"/>
              </a:rPr>
              <a:t>InsertData</a:t>
            </a:r>
            <a:r>
              <a:rPr lang="en-US" sz="1800" b="0" strike="noStrike" spc="-1" dirty="0">
                <a:solidFill>
                  <a:srgbClr val="000000"/>
                </a:solidFill>
                <a:latin typeface="나눔고딕"/>
              </a:rPr>
              <a:t>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/>
              </a:rPr>
              <a:t>함수 매개변수로 </a:t>
            </a:r>
            <a:endParaRPr lang="en-US" sz="1800" b="0" strike="noStrike" spc="-1" dirty="0">
              <a:solidFill>
                <a:srgbClr val="000000"/>
              </a:solidFill>
              <a:latin typeface="나눔고딕"/>
            </a:endParaRPr>
          </a:p>
          <a:p>
            <a:r>
              <a:rPr lang="ko-KR" sz="1800" b="0" strike="noStrike" spc="-1" dirty="0">
                <a:solidFill>
                  <a:srgbClr val="000000"/>
                </a:solidFill>
                <a:latin typeface="나눔고딕"/>
              </a:rPr>
              <a:t>데이터 삽입에 필요한 </a:t>
            </a:r>
            <a:r>
              <a:rPr lang="ko-KR" sz="1800" b="0" strike="noStrike" spc="-1" dirty="0" err="1">
                <a:solidFill>
                  <a:srgbClr val="000000"/>
                </a:solidFill>
                <a:latin typeface="나눔고딕"/>
              </a:rPr>
              <a:t>딕셔너리와</a:t>
            </a:r>
            <a:endParaRPr lang="en-US" sz="1800" b="0" strike="noStrike" spc="-1" dirty="0">
              <a:solidFill>
                <a:srgbClr val="000000"/>
              </a:solidFill>
              <a:latin typeface="나눔고딕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나눔고딕"/>
              </a:rPr>
              <a:t>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/>
              </a:rPr>
              <a:t>위에서 선언한 </a:t>
            </a:r>
            <a:r>
              <a:rPr lang="en-US" sz="1800" b="0" strike="noStrike" spc="-1" dirty="0">
                <a:solidFill>
                  <a:srgbClr val="000000"/>
                </a:solidFill>
                <a:latin typeface="나눔고딕"/>
              </a:rPr>
              <a:t>conn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/>
              </a:rPr>
              <a:t>넣기  </a:t>
            </a:r>
            <a:endParaRPr lang="en-US" sz="18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67760" y="3833185"/>
            <a:ext cx="3166200" cy="6174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나눔고딕"/>
              </a:rPr>
              <a:t>close()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/>
              </a:rPr>
              <a:t>메소드로</a:t>
            </a:r>
            <a:endParaRPr lang="en-US" sz="1800" b="0" strike="noStrike" spc="-1" dirty="0">
              <a:solidFill>
                <a:srgbClr val="000000"/>
              </a:solidFill>
              <a:latin typeface="나눔고딕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나눔고딕"/>
              </a:rPr>
              <a:t>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/>
              </a:rPr>
              <a:t>데이터베이스와 연결 종료하기</a:t>
            </a:r>
            <a:endParaRPr lang="en-US" sz="1800" b="0" strike="noStrike" spc="-1" dirty="0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그림 29"/>
          <p:cNvPicPr/>
          <p:nvPr/>
        </p:nvPicPr>
        <p:blipFill>
          <a:blip r:embed="rId2"/>
          <a:stretch/>
        </p:blipFill>
        <p:spPr>
          <a:xfrm>
            <a:off x="2723515" y="3072765"/>
            <a:ext cx="4476750" cy="2147570"/>
          </a:xfrm>
          <a:prstGeom prst="rect">
            <a:avLst/>
          </a:prstGeom>
          <a:ln w="0">
            <a:noFill/>
          </a:ln>
        </p:spPr>
      </p:pic>
      <p:sp>
        <p:nvSpPr>
          <p:cNvPr id="106" name="텍스트 상자 30"/>
          <p:cNvSpPr txBox="1">
            <a:spLocks/>
          </p:cNvSpPr>
          <p:nvPr/>
        </p:nvSpPr>
        <p:spPr>
          <a:xfrm>
            <a:off x="1373505" y="471170"/>
            <a:ext cx="8120380" cy="108077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buFontTx/>
              <a:buNone/>
            </a:pP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테이블 생성 확인 및 데이터 삽입 확인</a:t>
            </a:r>
            <a:endParaRPr lang="ko-KR" altLang="en-US" sz="32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07" name="그림 31"/>
          <p:cNvPicPr/>
          <p:nvPr/>
        </p:nvPicPr>
        <p:blipFill>
          <a:blip r:embed="rId3"/>
          <a:srcRect t="46396"/>
          <a:stretch/>
        </p:blipFill>
        <p:spPr>
          <a:xfrm>
            <a:off x="1440180" y="1259840"/>
            <a:ext cx="6973570" cy="144018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2B5E5-3E01-4B21-9017-71C7D6A1720C}"/>
              </a:ext>
            </a:extLst>
          </p:cNvPr>
          <p:cNvSpPr txBox="1"/>
          <p:nvPr/>
        </p:nvSpPr>
        <p:spPr>
          <a:xfrm>
            <a:off x="396284" y="3145523"/>
            <a:ext cx="195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산출물에 대해서 테이블이 생성 되어 </a:t>
            </a:r>
            <a:r>
              <a:rPr lang="ko-KR" altLang="en-US" dirty="0" err="1"/>
              <a:t>있는것을</a:t>
            </a:r>
            <a:r>
              <a:rPr lang="ko-KR" altLang="en-US" dirty="0"/>
              <a:t> 확인 할 수 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32"/>
          <p:cNvPicPr/>
          <p:nvPr/>
        </p:nvPicPr>
        <p:blipFill>
          <a:blip r:embed="rId2"/>
          <a:stretch/>
        </p:blipFill>
        <p:spPr>
          <a:xfrm>
            <a:off x="288290" y="179863"/>
            <a:ext cx="3420110" cy="2177415"/>
          </a:xfrm>
          <a:prstGeom prst="rect">
            <a:avLst/>
          </a:prstGeom>
          <a:ln w="0">
            <a:noFill/>
          </a:ln>
        </p:spPr>
      </p:pic>
      <p:pic>
        <p:nvPicPr>
          <p:cNvPr id="109" name="그림 33"/>
          <p:cNvPicPr/>
          <p:nvPr/>
        </p:nvPicPr>
        <p:blipFill>
          <a:blip r:embed="rId3"/>
          <a:stretch/>
        </p:blipFill>
        <p:spPr>
          <a:xfrm>
            <a:off x="108585" y="2339975"/>
            <a:ext cx="9719945" cy="1449070"/>
          </a:xfrm>
          <a:prstGeom prst="rect">
            <a:avLst/>
          </a:prstGeom>
          <a:ln w="0">
            <a:noFill/>
          </a:ln>
        </p:spPr>
      </p:pic>
      <p:pic>
        <p:nvPicPr>
          <p:cNvPr id="110" name="그림 34"/>
          <p:cNvPicPr/>
          <p:nvPr/>
        </p:nvPicPr>
        <p:blipFill>
          <a:blip r:embed="rId4"/>
          <a:stretch/>
        </p:blipFill>
        <p:spPr>
          <a:xfrm>
            <a:off x="4067810" y="136525"/>
            <a:ext cx="5761990" cy="2167255"/>
          </a:xfrm>
          <a:prstGeom prst="rect">
            <a:avLst/>
          </a:prstGeom>
          <a:ln w="0">
            <a:noFill/>
          </a:ln>
        </p:spPr>
      </p:pic>
      <p:pic>
        <p:nvPicPr>
          <p:cNvPr id="111" name="그림 35"/>
          <p:cNvPicPr/>
          <p:nvPr/>
        </p:nvPicPr>
        <p:blipFill>
          <a:blip r:embed="rId5"/>
          <a:stretch/>
        </p:blipFill>
        <p:spPr>
          <a:xfrm>
            <a:off x="108585" y="3823652"/>
            <a:ext cx="9899650" cy="1315085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8175EB-0DCA-4E4B-86D1-56886B4F28EB}"/>
              </a:ext>
            </a:extLst>
          </p:cNvPr>
          <p:cNvSpPr txBox="1"/>
          <p:nvPr/>
        </p:nvSpPr>
        <p:spPr>
          <a:xfrm>
            <a:off x="252095" y="5203796"/>
            <a:ext cx="9719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HeidiSQL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데이터베이스 관리도구를 이용하여 생성한 테이블에 올바른 데이터가 들어갔는지 확인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6EB5F3-F0EA-47DA-A9B2-3CFDB5D4CB1E}"/>
              </a:ext>
            </a:extLst>
          </p:cNvPr>
          <p:cNvSpPr/>
          <p:nvPr/>
        </p:nvSpPr>
        <p:spPr>
          <a:xfrm>
            <a:off x="381470" y="918066"/>
            <a:ext cx="3233750" cy="13893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B4DFB0-C3C5-43BF-A009-1E8F9A002119}"/>
              </a:ext>
            </a:extLst>
          </p:cNvPr>
          <p:cNvSpPr/>
          <p:nvPr/>
        </p:nvSpPr>
        <p:spPr>
          <a:xfrm>
            <a:off x="474649" y="2487770"/>
            <a:ext cx="9437167" cy="13150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111"/>
          <p:cNvPicPr/>
          <p:nvPr/>
        </p:nvPicPr>
        <p:blipFill>
          <a:blip r:embed="rId2"/>
          <a:stretch/>
        </p:blipFill>
        <p:spPr>
          <a:xfrm>
            <a:off x="950760" y="84600"/>
            <a:ext cx="4809240" cy="2255400"/>
          </a:xfrm>
          <a:prstGeom prst="rect">
            <a:avLst/>
          </a:prstGeom>
          <a:ln w="0">
            <a:noFill/>
          </a:ln>
        </p:spPr>
      </p:pic>
      <p:pic>
        <p:nvPicPr>
          <p:cNvPr id="113" name="그림 112"/>
          <p:cNvPicPr/>
          <p:nvPr/>
        </p:nvPicPr>
        <p:blipFill>
          <a:blip r:embed="rId3"/>
          <a:stretch/>
        </p:blipFill>
        <p:spPr>
          <a:xfrm>
            <a:off x="6300000" y="70200"/>
            <a:ext cx="2628000" cy="2292120"/>
          </a:xfrm>
          <a:prstGeom prst="rect">
            <a:avLst/>
          </a:prstGeom>
          <a:ln w="0">
            <a:noFill/>
          </a:ln>
        </p:spPr>
      </p:pic>
      <p:pic>
        <p:nvPicPr>
          <p:cNvPr id="114" name="그림 113"/>
          <p:cNvPicPr/>
          <p:nvPr/>
        </p:nvPicPr>
        <p:blipFill>
          <a:blip r:embed="rId4"/>
          <a:stretch/>
        </p:blipFill>
        <p:spPr>
          <a:xfrm>
            <a:off x="1490760" y="2374560"/>
            <a:ext cx="6429240" cy="1536480"/>
          </a:xfrm>
          <a:prstGeom prst="rect">
            <a:avLst/>
          </a:prstGeom>
          <a:ln w="0">
            <a:noFill/>
          </a:ln>
        </p:spPr>
      </p:pic>
      <p:pic>
        <p:nvPicPr>
          <p:cNvPr id="115" name="그림 114"/>
          <p:cNvPicPr/>
          <p:nvPr/>
        </p:nvPicPr>
        <p:blipFill>
          <a:blip r:embed="rId5"/>
          <a:stretch/>
        </p:blipFill>
        <p:spPr>
          <a:xfrm>
            <a:off x="950760" y="3947040"/>
            <a:ext cx="8081640" cy="167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115"/>
          <p:cNvPicPr/>
          <p:nvPr/>
        </p:nvPicPr>
        <p:blipFill>
          <a:blip r:embed="rId2"/>
          <a:stretch/>
        </p:blipFill>
        <p:spPr>
          <a:xfrm>
            <a:off x="36000" y="396000"/>
            <a:ext cx="5400000" cy="1800000"/>
          </a:xfrm>
          <a:prstGeom prst="rect">
            <a:avLst/>
          </a:prstGeom>
          <a:ln w="0">
            <a:noFill/>
          </a:ln>
        </p:spPr>
      </p:pic>
      <p:pic>
        <p:nvPicPr>
          <p:cNvPr id="117" name="그림 116"/>
          <p:cNvPicPr/>
          <p:nvPr/>
        </p:nvPicPr>
        <p:blipFill>
          <a:blip r:embed="rId3"/>
          <a:stretch/>
        </p:blipFill>
        <p:spPr>
          <a:xfrm>
            <a:off x="5508000" y="396000"/>
            <a:ext cx="4531680" cy="1800000"/>
          </a:xfrm>
          <a:prstGeom prst="rect">
            <a:avLst/>
          </a:prstGeom>
          <a:ln w="0">
            <a:noFill/>
          </a:ln>
        </p:spPr>
      </p:pic>
      <p:pic>
        <p:nvPicPr>
          <p:cNvPr id="118" name="그림 117"/>
          <p:cNvPicPr/>
          <p:nvPr/>
        </p:nvPicPr>
        <p:blipFill>
          <a:blip r:embed="rId4"/>
          <a:srcRect l="1782"/>
          <a:stretch/>
        </p:blipFill>
        <p:spPr>
          <a:xfrm>
            <a:off x="108000" y="2520000"/>
            <a:ext cx="9900720" cy="1182600"/>
          </a:xfrm>
          <a:prstGeom prst="rect">
            <a:avLst/>
          </a:prstGeom>
          <a:ln w="0">
            <a:noFill/>
          </a:ln>
        </p:spPr>
      </p:pic>
      <p:pic>
        <p:nvPicPr>
          <p:cNvPr id="119" name="그림 118"/>
          <p:cNvPicPr/>
          <p:nvPr/>
        </p:nvPicPr>
        <p:blipFill>
          <a:blip r:embed="rId5"/>
          <a:srcRect l="1785"/>
          <a:stretch/>
        </p:blipFill>
        <p:spPr>
          <a:xfrm>
            <a:off x="108000" y="3929760"/>
            <a:ext cx="9900360" cy="136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DADABD96-6CC1-4A47-92E7-7C670507170E}"/>
              </a:ext>
            </a:extLst>
          </p:cNvPr>
          <p:cNvSpPr/>
          <p:nvPr/>
        </p:nvSpPr>
        <p:spPr>
          <a:xfrm>
            <a:off x="0" y="0"/>
            <a:ext cx="4510463" cy="5670550"/>
          </a:xfrm>
          <a:prstGeom prst="snip1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24E13-91E3-40E9-8231-2B796D615A72}"/>
              </a:ext>
            </a:extLst>
          </p:cNvPr>
          <p:cNvSpPr txBox="1"/>
          <p:nvPr/>
        </p:nvSpPr>
        <p:spPr>
          <a:xfrm>
            <a:off x="2751142" y="2301344"/>
            <a:ext cx="1800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05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2D27FE-445A-46B0-8AE0-34886FE21053}"/>
              </a:ext>
            </a:extLst>
          </p:cNvPr>
          <p:cNvCxnSpPr>
            <a:cxnSpLocks/>
          </p:cNvCxnSpPr>
          <p:nvPr/>
        </p:nvCxnSpPr>
        <p:spPr>
          <a:xfrm flipH="1">
            <a:off x="5612687" y="3686339"/>
            <a:ext cx="39989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2D0E96-7E4B-4787-A9E2-C60C1F58C6CC}"/>
              </a:ext>
            </a:extLst>
          </p:cNvPr>
          <p:cNvSpPr txBox="1"/>
          <p:nvPr/>
        </p:nvSpPr>
        <p:spPr>
          <a:xfrm>
            <a:off x="4460958" y="3040008"/>
            <a:ext cx="485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altLang="ko-KR" sz="3600" b="0" strike="noStrike" dirty="0">
                <a:solidFill>
                  <a:srgbClr val="000000"/>
                </a:solidFill>
                <a:latin typeface="나눔고딕" charset="0"/>
              </a:rPr>
              <a:t>다음 프로젝트 계획</a:t>
            </a:r>
            <a:endParaRPr lang="ko-KR" altLang="en-US" sz="3600" b="0" strike="noStrike" dirty="0">
              <a:solidFill>
                <a:srgbClr val="000000"/>
              </a:solidFill>
              <a:latin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20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375285" y="186055"/>
            <a:ext cx="4305300" cy="35433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70" tIns="45085" rIns="90170" bIns="45085" numCol="1" anchor="t">
            <a:noAutofit/>
          </a:bodyPr>
          <a:lstStyle/>
          <a:p>
            <a:pPr marL="0" indent="0">
              <a:buFontTx/>
              <a:buNone/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 다음 프로젝트 계획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21" name="텍스트 상자 45"/>
          <p:cNvSpPr txBox="1">
            <a:spLocks/>
          </p:cNvSpPr>
          <p:nvPr/>
        </p:nvSpPr>
        <p:spPr>
          <a:xfrm>
            <a:off x="5159375" y="186055"/>
            <a:ext cx="2037080" cy="35433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프로토타입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22" name="그림 111" descr="C:/Users/adad4/AppData/Roaming/PolarisOffice/ETemp/5564_11139096/fImage559101235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705"/>
            <a:ext cx="10081260" cy="49784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6578E4-9C30-4FCF-AEC8-9BF8762B7954}"/>
              </a:ext>
            </a:extLst>
          </p:cNvPr>
          <p:cNvSpPr txBox="1"/>
          <p:nvPr/>
        </p:nvSpPr>
        <p:spPr>
          <a:xfrm>
            <a:off x="7685148" y="984202"/>
            <a:ext cx="20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전기화재발생요인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0222A-A7EF-4946-9757-7DC0738F62BB}"/>
              </a:ext>
            </a:extLst>
          </p:cNvPr>
          <p:cNvSpPr txBox="1"/>
          <p:nvPr/>
        </p:nvSpPr>
        <p:spPr>
          <a:xfrm>
            <a:off x="4205324" y="2573827"/>
            <a:ext cx="253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감전사고 현황 </a:t>
            </a:r>
            <a:r>
              <a:rPr lang="en-US" altLang="ko-KR" dirty="0"/>
              <a:t>-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C9338-8430-4389-B27F-6754BE604D06}"/>
              </a:ext>
            </a:extLst>
          </p:cNvPr>
          <p:cNvSpPr txBox="1"/>
          <p:nvPr/>
        </p:nvSpPr>
        <p:spPr>
          <a:xfrm>
            <a:off x="7196455" y="2572098"/>
            <a:ext cx="263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감전사고 현황 </a:t>
            </a:r>
            <a:r>
              <a:rPr lang="en-US" altLang="ko-KR" dirty="0"/>
              <a:t>– </a:t>
            </a:r>
            <a:r>
              <a:rPr lang="ko-KR" altLang="en-US" dirty="0"/>
              <a:t>시간별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6AA15-EC45-431F-B0F9-EAC33486D6A0}"/>
              </a:ext>
            </a:extLst>
          </p:cNvPr>
          <p:cNvSpPr txBox="1"/>
          <p:nvPr/>
        </p:nvSpPr>
        <p:spPr>
          <a:xfrm>
            <a:off x="3657600" y="4608730"/>
            <a:ext cx="307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감전사고 현황 </a:t>
            </a:r>
            <a:r>
              <a:rPr lang="en-US" altLang="ko-KR" dirty="0"/>
              <a:t>- </a:t>
            </a:r>
            <a:r>
              <a:rPr lang="ko-KR" altLang="en-US" dirty="0"/>
              <a:t>화상범위별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2CF701-EFC0-440D-8977-341EEAE9C68C}"/>
              </a:ext>
            </a:extLst>
          </p:cNvPr>
          <p:cNvSpPr txBox="1"/>
          <p:nvPr/>
        </p:nvSpPr>
        <p:spPr>
          <a:xfrm>
            <a:off x="7340819" y="4040017"/>
            <a:ext cx="276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인명피해 최대 발생 요일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인명피해 최대 발생 시간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02C19-BF7F-46EE-9C6F-DCDE7AAA38EB}"/>
              </a:ext>
            </a:extLst>
          </p:cNvPr>
          <p:cNvSpPr txBox="1"/>
          <p:nvPr/>
        </p:nvSpPr>
        <p:spPr>
          <a:xfrm>
            <a:off x="858557" y="1232474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감전화재 현황 </a:t>
            </a:r>
            <a:r>
              <a:rPr lang="en-US" altLang="ko-KR" dirty="0"/>
              <a:t>– </a:t>
            </a:r>
            <a:r>
              <a:rPr lang="ko-KR" altLang="en-US" dirty="0"/>
              <a:t>지역별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DADABD96-6CC1-4A47-92E7-7C670507170E}"/>
              </a:ext>
            </a:extLst>
          </p:cNvPr>
          <p:cNvSpPr/>
          <p:nvPr/>
        </p:nvSpPr>
        <p:spPr>
          <a:xfrm>
            <a:off x="0" y="0"/>
            <a:ext cx="4510463" cy="5670550"/>
          </a:xfrm>
          <a:prstGeom prst="snip1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24E13-91E3-40E9-8231-2B796D615A72}"/>
              </a:ext>
            </a:extLst>
          </p:cNvPr>
          <p:cNvSpPr txBox="1"/>
          <p:nvPr/>
        </p:nvSpPr>
        <p:spPr>
          <a:xfrm>
            <a:off x="2751142" y="2301344"/>
            <a:ext cx="1800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06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2D27FE-445A-46B0-8AE0-34886FE21053}"/>
              </a:ext>
            </a:extLst>
          </p:cNvPr>
          <p:cNvCxnSpPr>
            <a:cxnSpLocks/>
          </p:cNvCxnSpPr>
          <p:nvPr/>
        </p:nvCxnSpPr>
        <p:spPr>
          <a:xfrm flipH="1">
            <a:off x="5612687" y="3686339"/>
            <a:ext cx="39989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2D0E96-7E4B-4787-A9E2-C60C1F58C6CC}"/>
              </a:ext>
            </a:extLst>
          </p:cNvPr>
          <p:cNvSpPr txBox="1"/>
          <p:nvPr/>
        </p:nvSpPr>
        <p:spPr>
          <a:xfrm>
            <a:off x="4460958" y="3040008"/>
            <a:ext cx="485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altLang="en-US" sz="3600" dirty="0">
                <a:solidFill>
                  <a:srgbClr val="000000"/>
                </a:solidFill>
                <a:latin typeface="나눔고딕" charset="0"/>
              </a:rPr>
              <a:t>프로젝트 소감</a:t>
            </a:r>
            <a:endParaRPr lang="ko-KR" altLang="en-US" sz="3600" b="0" strike="noStrike" dirty="0">
              <a:solidFill>
                <a:srgbClr val="000000"/>
              </a:solidFill>
              <a:latin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02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13"/>
          <p:cNvSpPr txBox="1">
            <a:spLocks/>
          </p:cNvSpPr>
          <p:nvPr/>
        </p:nvSpPr>
        <p:spPr>
          <a:xfrm>
            <a:off x="746125" y="515620"/>
            <a:ext cx="1631950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프로젝</a:t>
            </a:r>
            <a:r>
              <a:rPr lang="ko-KR" sz="1800">
                <a:latin typeface="맑은 고딕" charset="0"/>
                <a:ea typeface="맑은 고딕" charset="0"/>
              </a:rPr>
              <a:t>트 소감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17"/>
          <p:cNvSpPr>
            <a:spLocks/>
          </p:cNvSpPr>
          <p:nvPr/>
        </p:nvSpPr>
        <p:spPr>
          <a:xfrm>
            <a:off x="2222500" y="1325245"/>
            <a:ext cx="7247890" cy="112776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18"/>
          <p:cNvSpPr>
            <a:spLocks/>
          </p:cNvSpPr>
          <p:nvPr/>
        </p:nvSpPr>
        <p:spPr>
          <a:xfrm>
            <a:off x="2230755" y="2809875"/>
            <a:ext cx="7231380" cy="112776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19"/>
          <p:cNvSpPr>
            <a:spLocks/>
          </p:cNvSpPr>
          <p:nvPr/>
        </p:nvSpPr>
        <p:spPr>
          <a:xfrm>
            <a:off x="2230120" y="4175125"/>
            <a:ext cx="7223760" cy="112776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26"/>
          <p:cNvSpPr txBox="1">
            <a:spLocks/>
          </p:cNvSpPr>
          <p:nvPr/>
        </p:nvSpPr>
        <p:spPr>
          <a:xfrm>
            <a:off x="2381250" y="1436370"/>
            <a:ext cx="865505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남지</a:t>
            </a:r>
            <a:r>
              <a:rPr lang="ko-KR" sz="1800" dirty="0">
                <a:latin typeface="맑은 고딕" charset="0"/>
                <a:ea typeface="맑은 고딕" charset="0"/>
              </a:rPr>
              <a:t>훈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28"/>
          <p:cNvSpPr txBox="1">
            <a:spLocks/>
          </p:cNvSpPr>
          <p:nvPr/>
        </p:nvSpPr>
        <p:spPr>
          <a:xfrm>
            <a:off x="2381250" y="2952750"/>
            <a:ext cx="8655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오철</a:t>
            </a:r>
            <a:r>
              <a:rPr lang="ko-KR" sz="1800" dirty="0">
                <a:latin typeface="맑은 고딕" charset="0"/>
                <a:ea typeface="맑은 고딕" charset="0"/>
              </a:rPr>
              <a:t>민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29"/>
          <p:cNvSpPr txBox="1">
            <a:spLocks/>
          </p:cNvSpPr>
          <p:nvPr/>
        </p:nvSpPr>
        <p:spPr>
          <a:xfrm>
            <a:off x="2381250" y="4365625"/>
            <a:ext cx="8655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김봄이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30"/>
          <p:cNvSpPr txBox="1">
            <a:spLocks/>
          </p:cNvSpPr>
          <p:nvPr/>
        </p:nvSpPr>
        <p:spPr>
          <a:xfrm>
            <a:off x="3215005" y="1595755"/>
            <a:ext cx="5945505" cy="86169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31"/>
          <p:cNvSpPr txBox="1">
            <a:spLocks/>
          </p:cNvSpPr>
          <p:nvPr/>
        </p:nvSpPr>
        <p:spPr>
          <a:xfrm>
            <a:off x="3199130" y="3295015"/>
            <a:ext cx="5945505" cy="60007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100" dirty="0">
                <a:latin typeface="맑은 고딕" charset="0"/>
                <a:ea typeface="맑은 고딕" charset="0"/>
              </a:rPr>
              <a:t>이번 프로젝트를 통해서 데이터베이스에 데이터를 삽입하기 위해 사용하는 데이터 </a:t>
            </a:r>
            <a:r>
              <a:rPr lang="ko-KR" sz="1100" dirty="0" err="1">
                <a:latin typeface="맑은 고딕" charset="0"/>
                <a:ea typeface="맑은 고딕" charset="0"/>
              </a:rPr>
              <a:t>조작어에</a:t>
            </a:r>
            <a:r>
              <a:rPr lang="ko-KR" sz="1100" dirty="0">
                <a:latin typeface="맑은 고딕" charset="0"/>
                <a:ea typeface="맑은 고딕" charset="0"/>
              </a:rPr>
              <a:t> 대해 좀 더 알게 되었고, 사용한 라이브러리가 제공하는 기능에 대해 제대로 활용하지 못한점이 아쉬움</a:t>
            </a:r>
            <a:r>
              <a:rPr lang="ko-KR" sz="1000" dirty="0">
                <a:latin typeface="맑은 고딕" charset="0"/>
                <a:ea typeface="맑은 고딕" charset="0"/>
              </a:rPr>
              <a:t> 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2"/>
          <p:cNvSpPr txBox="1">
            <a:spLocks/>
          </p:cNvSpPr>
          <p:nvPr/>
        </p:nvSpPr>
        <p:spPr>
          <a:xfrm>
            <a:off x="3215005" y="4672596"/>
            <a:ext cx="5945505" cy="60144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100" dirty="0" err="1">
                <a:latin typeface="맑은 고딕" charset="0"/>
                <a:ea typeface="맑은 고딕" charset="0"/>
              </a:rPr>
              <a:t>파이썬으로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 데이터베이스와 연결 하는 건 이번이 처음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평소에 자바로 배우던 것과 조금 달랐지만 편리하고 신선했음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앞으로 </a:t>
            </a:r>
            <a:r>
              <a:rPr lang="ko-KR" altLang="en-US" sz="1100" dirty="0" err="1">
                <a:latin typeface="맑은 고딕" charset="0"/>
                <a:ea typeface="맑은 고딕" charset="0"/>
              </a:rPr>
              <a:t>파이썬을</a:t>
            </a:r>
            <a:r>
              <a:rPr lang="ko-KR" altLang="en-US" sz="1100" dirty="0">
                <a:latin typeface="맑은 고딕" charset="0"/>
                <a:ea typeface="맑은 고딕" charset="0"/>
              </a:rPr>
              <a:t> 이용하여 데이터베이스로 데이터를 다루는데 자신감이 더 생길 것 같음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.</a:t>
            </a:r>
            <a:endParaRPr lang="ko-KR" altLang="en-US" sz="1100" dirty="0">
              <a:latin typeface="맑은 고딕" charset="0"/>
              <a:ea typeface="맑은 고딕" charset="0"/>
            </a:endParaRPr>
          </a:p>
        </p:txBody>
      </p:sp>
      <p:pic>
        <p:nvPicPr>
          <p:cNvPr id="15" name="그래픽 14" descr="사용자 단색으로 채워진">
            <a:extLst>
              <a:ext uri="{FF2B5EF4-FFF2-40B4-BE49-F238E27FC236}">
                <a16:creationId xmlns:a16="http://schemas.microsoft.com/office/drawing/2014/main" id="{C6D0751C-6202-40F1-BEF0-AB24762A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223" y="2865755"/>
            <a:ext cx="914400" cy="9144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8FF37E05-6F89-48CE-A1BF-37DA501A0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223" y="4278630"/>
            <a:ext cx="914400" cy="914400"/>
          </a:xfrm>
          <a:prstGeom prst="rect">
            <a:avLst/>
          </a:prstGeom>
        </p:spPr>
      </p:pic>
      <p:pic>
        <p:nvPicPr>
          <p:cNvPr id="17" name="그래픽 16" descr="사용자 단색으로 채워진">
            <a:extLst>
              <a:ext uri="{FF2B5EF4-FFF2-40B4-BE49-F238E27FC236}">
                <a16:creationId xmlns:a16="http://schemas.microsoft.com/office/drawing/2014/main" id="{14043B20-F40C-4845-8113-6F2DD6088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223" y="154432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 txBox="1">
            <a:spLocks noGrp="1"/>
          </p:cNvSpPr>
          <p:nvPr>
            <p:ph type="title"/>
          </p:nvPr>
        </p:nvSpPr>
        <p:spPr>
          <a:xfrm>
            <a:off x="504190" y="797560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감사합니다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numCol="1" anchor="t">
            <a:normAutofit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endParaRPr lang="ko-KR" altLang="en-US" sz="3200" b="0" strike="noStrike">
              <a:solidFill>
                <a:srgbClr val="000000"/>
              </a:solidFill>
              <a:latin typeface="나눔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DADABD96-6CC1-4A47-92E7-7C670507170E}"/>
              </a:ext>
            </a:extLst>
          </p:cNvPr>
          <p:cNvSpPr/>
          <p:nvPr/>
        </p:nvSpPr>
        <p:spPr>
          <a:xfrm>
            <a:off x="0" y="0"/>
            <a:ext cx="4510463" cy="5670550"/>
          </a:xfrm>
          <a:prstGeom prst="snip1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24E13-91E3-40E9-8231-2B796D615A72}"/>
              </a:ext>
            </a:extLst>
          </p:cNvPr>
          <p:cNvSpPr txBox="1"/>
          <p:nvPr/>
        </p:nvSpPr>
        <p:spPr>
          <a:xfrm>
            <a:off x="2751142" y="2301344"/>
            <a:ext cx="1800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01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2D27FE-445A-46B0-8AE0-34886FE21053}"/>
              </a:ext>
            </a:extLst>
          </p:cNvPr>
          <p:cNvCxnSpPr>
            <a:cxnSpLocks/>
          </p:cNvCxnSpPr>
          <p:nvPr/>
        </p:nvCxnSpPr>
        <p:spPr>
          <a:xfrm flipH="1">
            <a:off x="5473085" y="3595597"/>
            <a:ext cx="16257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9CE2F3-862F-4871-BD4C-17019783D0EA}"/>
              </a:ext>
            </a:extLst>
          </p:cNvPr>
          <p:cNvSpPr txBox="1"/>
          <p:nvPr/>
        </p:nvSpPr>
        <p:spPr>
          <a:xfrm>
            <a:off x="4949570" y="2921347"/>
            <a:ext cx="290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58936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BA0CB5-84FE-44CD-8ED1-F78C1944443D}"/>
              </a:ext>
            </a:extLst>
          </p:cNvPr>
          <p:cNvSpPr txBox="1"/>
          <p:nvPr/>
        </p:nvSpPr>
        <p:spPr>
          <a:xfrm>
            <a:off x="1161143" y="110308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팀소개</a:t>
            </a:r>
            <a:r>
              <a:rPr lang="ko-KR" altLang="en-US" sz="2400" dirty="0"/>
              <a:t> 및 역할</a:t>
            </a:r>
          </a:p>
        </p:txBody>
      </p:sp>
      <p:pic>
        <p:nvPicPr>
          <p:cNvPr id="15" name="그래픽 14" descr="여성 프로필 단색으로 채워진">
            <a:extLst>
              <a:ext uri="{FF2B5EF4-FFF2-40B4-BE49-F238E27FC236}">
                <a16:creationId xmlns:a16="http://schemas.microsoft.com/office/drawing/2014/main" id="{22352E14-59BD-4300-964E-982ECF708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264" y="2422525"/>
            <a:ext cx="914400" cy="914400"/>
          </a:xfrm>
          <a:prstGeom prst="rect">
            <a:avLst/>
          </a:prstGeom>
        </p:spPr>
      </p:pic>
      <p:pic>
        <p:nvPicPr>
          <p:cNvPr id="17" name="그래픽 16" descr="사용자 단색으로 채워진">
            <a:extLst>
              <a:ext uri="{FF2B5EF4-FFF2-40B4-BE49-F238E27FC236}">
                <a16:creationId xmlns:a16="http://schemas.microsoft.com/office/drawing/2014/main" id="{E44706FE-4FFD-4DDC-B354-023D8BAEB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2932" y="2359390"/>
            <a:ext cx="914400" cy="914400"/>
          </a:xfrm>
          <a:prstGeom prst="rect">
            <a:avLst/>
          </a:prstGeom>
        </p:spPr>
      </p:pic>
      <p:pic>
        <p:nvPicPr>
          <p:cNvPr id="19" name="그래픽 18" descr="사용자 단색으로 채워진">
            <a:extLst>
              <a:ext uri="{FF2B5EF4-FFF2-40B4-BE49-F238E27FC236}">
                <a16:creationId xmlns:a16="http://schemas.microsoft.com/office/drawing/2014/main" id="{43EF89CF-2317-4E97-A219-B9285D3F5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8498" y="235939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B4534C-4693-4B2D-83ED-BF66CD577B31}"/>
              </a:ext>
            </a:extLst>
          </p:cNvPr>
          <p:cNvSpPr txBox="1"/>
          <p:nvPr/>
        </p:nvSpPr>
        <p:spPr>
          <a:xfrm>
            <a:off x="1707117" y="32324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남지훈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264AD2-F09F-4A3F-970C-0AC4938FA947}"/>
              </a:ext>
            </a:extLst>
          </p:cNvPr>
          <p:cNvSpPr txBox="1"/>
          <p:nvPr/>
        </p:nvSpPr>
        <p:spPr>
          <a:xfrm>
            <a:off x="4404235" y="32324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오철민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68831-DDF3-40B7-B60F-71A7BED6AEBE}"/>
              </a:ext>
            </a:extLst>
          </p:cNvPr>
          <p:cNvSpPr txBox="1"/>
          <p:nvPr/>
        </p:nvSpPr>
        <p:spPr>
          <a:xfrm>
            <a:off x="7247646" y="32659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김봄이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D71B0F-962C-440A-8C3A-56C735CCF387}"/>
              </a:ext>
            </a:extLst>
          </p:cNvPr>
          <p:cNvSpPr txBox="1"/>
          <p:nvPr/>
        </p:nvSpPr>
        <p:spPr>
          <a:xfrm>
            <a:off x="1009536" y="3666132"/>
            <a:ext cx="257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가공한 데이터를 넣기 위한 테이블 설계 및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 작성 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8F0CD5-B1F5-4EA7-A9E9-31642E76F1CA}"/>
              </a:ext>
            </a:extLst>
          </p:cNvPr>
          <p:cNvSpPr txBox="1"/>
          <p:nvPr/>
        </p:nvSpPr>
        <p:spPr>
          <a:xfrm>
            <a:off x="4107338" y="3666727"/>
            <a:ext cx="172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삽입을 위한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 작성 및 파이썬 함수 선언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DE829-6446-4F38-843A-F2093BD5D441}"/>
              </a:ext>
            </a:extLst>
          </p:cNvPr>
          <p:cNvSpPr txBox="1"/>
          <p:nvPr/>
        </p:nvSpPr>
        <p:spPr>
          <a:xfrm>
            <a:off x="6949213" y="3726775"/>
            <a:ext cx="158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산출물 가공 및 데이터베이스 설치 및 연결</a:t>
            </a:r>
            <a:endParaRPr lang="ko-KR" altLang="en-US" sz="1200" dirty="0"/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9DA83ABC-50C4-4D00-A5F8-7CF973E497EC}"/>
              </a:ext>
            </a:extLst>
          </p:cNvPr>
          <p:cNvSpPr/>
          <p:nvPr/>
        </p:nvSpPr>
        <p:spPr>
          <a:xfrm>
            <a:off x="-373380" y="-107950"/>
            <a:ext cx="10706100" cy="5975350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5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DADABD96-6CC1-4A47-92E7-7C670507170E}"/>
              </a:ext>
            </a:extLst>
          </p:cNvPr>
          <p:cNvSpPr/>
          <p:nvPr/>
        </p:nvSpPr>
        <p:spPr>
          <a:xfrm>
            <a:off x="0" y="0"/>
            <a:ext cx="4510463" cy="5670550"/>
          </a:xfrm>
          <a:prstGeom prst="snip1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24E13-91E3-40E9-8231-2B796D615A72}"/>
              </a:ext>
            </a:extLst>
          </p:cNvPr>
          <p:cNvSpPr txBox="1"/>
          <p:nvPr/>
        </p:nvSpPr>
        <p:spPr>
          <a:xfrm>
            <a:off x="2751142" y="2301344"/>
            <a:ext cx="1800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02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2D27FE-445A-46B0-8AE0-34886FE21053}"/>
              </a:ext>
            </a:extLst>
          </p:cNvPr>
          <p:cNvCxnSpPr>
            <a:cxnSpLocks/>
          </p:cNvCxnSpPr>
          <p:nvPr/>
        </p:nvCxnSpPr>
        <p:spPr>
          <a:xfrm flipH="1">
            <a:off x="5863971" y="3686339"/>
            <a:ext cx="2707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2D0E96-7E4B-4787-A9E2-C60C1F58C6CC}"/>
              </a:ext>
            </a:extLst>
          </p:cNvPr>
          <p:cNvSpPr txBox="1"/>
          <p:nvPr/>
        </p:nvSpPr>
        <p:spPr>
          <a:xfrm>
            <a:off x="4921644" y="2486010"/>
            <a:ext cx="318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</a:t>
            </a:r>
            <a:r>
              <a:rPr lang="ko-KR" altLang="en-US" sz="3600" dirty="0"/>
              <a:t>차 산출물 및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98628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3" descr="C:/Users/adad4/AppData/Roaming/PolarisOffice/ETemp/5564_11139096/image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1692275"/>
            <a:ext cx="7685405" cy="296291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도형 84"/>
          <p:cNvSpPr>
            <a:spLocks/>
          </p:cNvSpPr>
          <p:nvPr/>
        </p:nvSpPr>
        <p:spPr>
          <a:xfrm>
            <a:off x="1007745" y="4716145"/>
            <a:ext cx="7920355" cy="90043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" name="도형 85"/>
          <p:cNvSpPr>
            <a:spLocks/>
          </p:cNvSpPr>
          <p:nvPr/>
        </p:nvSpPr>
        <p:spPr>
          <a:xfrm>
            <a:off x="1188085" y="4895850"/>
            <a:ext cx="7920355" cy="720090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Pandas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라이브러리를 이용하여 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.csv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파일을 불러들여 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DataFrame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형태로 변환하는 코드입니다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.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5" name="도형 88"/>
          <p:cNvSpPr>
            <a:spLocks/>
          </p:cNvSpPr>
          <p:nvPr/>
        </p:nvSpPr>
        <p:spPr>
          <a:xfrm>
            <a:off x="1165225" y="288290"/>
            <a:ext cx="7367270" cy="43243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2000" b="1" strike="noStrike">
                <a:solidFill>
                  <a:srgbClr val="000000"/>
                </a:solidFill>
                <a:latin typeface="나눔고딕" charset="0"/>
              </a:rPr>
              <a:t>1</a:t>
            </a:r>
            <a:r>
              <a:rPr lang="ko-KR" sz="2000" b="1" strike="noStrike">
                <a:solidFill>
                  <a:srgbClr val="000000"/>
                </a:solidFill>
                <a:latin typeface="나눔고딕" charset="0"/>
              </a:rPr>
              <a:t>차 프로젝트의 산출물</a:t>
            </a:r>
            <a:r>
              <a:rPr lang="en-US" sz="2000" b="1" strike="noStrike">
                <a:solidFill>
                  <a:srgbClr val="000000"/>
                </a:solidFill>
                <a:latin typeface="나눔고딕" charset="0"/>
              </a:rPr>
              <a:t>, </a:t>
            </a:r>
            <a:r>
              <a:rPr lang="ko-KR" sz="2000" b="1" strike="noStrike">
                <a:solidFill>
                  <a:srgbClr val="000000"/>
                </a:solidFill>
                <a:latin typeface="나눔고딕" charset="0"/>
              </a:rPr>
              <a:t>라이브러리</a:t>
            </a:r>
            <a:endParaRPr lang="ko-KR" altLang="en-US" sz="2000" b="1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6" name="도형 89"/>
          <p:cNvSpPr>
            <a:spLocks/>
          </p:cNvSpPr>
          <p:nvPr/>
        </p:nvSpPr>
        <p:spPr>
          <a:xfrm>
            <a:off x="1151890" y="828040"/>
            <a:ext cx="7668260" cy="792480"/>
          </a:xfrm>
          <a:prstGeom prst="rect">
            <a:avLst/>
          </a:prstGeom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7" name="텍스트 상자 90"/>
          <p:cNvSpPr txBox="1">
            <a:spLocks/>
          </p:cNvSpPr>
          <p:nvPr/>
        </p:nvSpPr>
        <p:spPr>
          <a:xfrm>
            <a:off x="1072128" y="911054"/>
            <a:ext cx="7827784" cy="739946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400">
                <a:latin typeface="맑은 고딕" charset="0"/>
                <a:ea typeface="맑은 고딕" charset="0"/>
              </a:rPr>
              <a:t>사용하는 라이브러리</a:t>
            </a:r>
            <a:br>
              <a:rPr lang="en-US" altLang="ko-KR" sz="1400" dirty="0">
                <a:latin typeface="맑은 고딕" charset="0"/>
                <a:ea typeface="맑은 고딕" charset="0"/>
              </a:rPr>
            </a:br>
            <a:r>
              <a:rPr lang="ko-KR" sz="1400" dirty="0" err="1">
                <a:latin typeface="맑은 고딕" charset="0"/>
                <a:ea typeface="맑은 고딕" charset="0"/>
              </a:rPr>
              <a:t>pandas</a:t>
            </a:r>
            <a:r>
              <a:rPr lang="ko-KR" sz="1400" dirty="0">
                <a:latin typeface="맑은 고딕" charset="0"/>
                <a:ea typeface="맑은 고딕" charset="0"/>
              </a:rPr>
              <a:t> 라이브러리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데이터베이스처럼 테이블형식의 데이터를 쉽게 처리할 수 있는 라이브러리</a:t>
            </a:r>
            <a:endParaRPr lang="en-US" altLang="ko-KR" sz="14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 dirty="0" err="1">
                <a:latin typeface="맑은 고딕" charset="0"/>
                <a:ea typeface="맑은 고딕" charset="0"/>
              </a:rPr>
              <a:t>pymysql</a:t>
            </a:r>
            <a:r>
              <a:rPr lang="ko-KR" sz="1400" dirty="0">
                <a:latin typeface="맑은 고딕" charset="0"/>
                <a:ea typeface="맑은 고딕" charset="0"/>
              </a:rPr>
              <a:t> 라이브러리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400" dirty="0" err="1">
                <a:latin typeface="맑은 고딕" charset="0"/>
                <a:ea typeface="맑은 고딕" charset="0"/>
              </a:rPr>
              <a:t>파이썬에서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 데이터베이스와 연결 할 수 있게 해주는 라이브러리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/>
          <p:nvPr/>
        </p:nvPicPr>
        <p:blipFill>
          <a:blip r:embed="rId2"/>
          <a:stretch/>
        </p:blipFill>
        <p:spPr>
          <a:xfrm>
            <a:off x="37800" y="36000"/>
            <a:ext cx="4240440" cy="2699640"/>
          </a:xfrm>
          <a:prstGeom prst="rect">
            <a:avLst/>
          </a:prstGeom>
          <a:ln w="0">
            <a:noFill/>
          </a:ln>
        </p:spPr>
      </p:pic>
      <p:sp>
        <p:nvSpPr>
          <p:cNvPr id="28" name="직사각형 27"/>
          <p:cNvSpPr/>
          <p:nvPr/>
        </p:nvSpPr>
        <p:spPr>
          <a:xfrm>
            <a:off x="360000" y="2700000"/>
            <a:ext cx="395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29" name="그림 28"/>
          <p:cNvPicPr/>
          <p:nvPr/>
        </p:nvPicPr>
        <p:blipFill>
          <a:blip r:embed="rId3"/>
          <a:stretch/>
        </p:blipFill>
        <p:spPr>
          <a:xfrm>
            <a:off x="25560" y="2880000"/>
            <a:ext cx="7714080" cy="2699640"/>
          </a:xfrm>
          <a:prstGeom prst="rect">
            <a:avLst/>
          </a:prstGeom>
          <a:ln w="0">
            <a:noFill/>
          </a:ln>
        </p:spPr>
      </p:pic>
      <p:pic>
        <p:nvPicPr>
          <p:cNvPr id="30" name="그림 29"/>
          <p:cNvPicPr/>
          <p:nvPr/>
        </p:nvPicPr>
        <p:blipFill>
          <a:blip r:embed="rId4"/>
          <a:stretch/>
        </p:blipFill>
        <p:spPr>
          <a:xfrm>
            <a:off x="4320000" y="36000"/>
            <a:ext cx="5756040" cy="2699640"/>
          </a:xfrm>
          <a:prstGeom prst="rect">
            <a:avLst/>
          </a:prstGeom>
          <a:ln w="0">
            <a:noFill/>
          </a:ln>
        </p:spPr>
      </p:pic>
      <p:sp>
        <p:nvSpPr>
          <p:cNvPr id="31" name="직사각형 30"/>
          <p:cNvSpPr/>
          <p:nvPr/>
        </p:nvSpPr>
        <p:spPr>
          <a:xfrm>
            <a:off x="7920000" y="3420000"/>
            <a:ext cx="1979640" cy="21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Pandas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라이브러리를 통하여 가져온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1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차 프로젝트 산출물들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20000" y="3420000"/>
            <a:ext cx="1979640" cy="1439640"/>
          </a:xfrm>
          <a:prstGeom prst="rect">
            <a:avLst/>
          </a:prstGeom>
          <a:solidFill>
            <a:srgbClr val="729FCF">
              <a:alpha val="21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8280000" y="540000"/>
            <a:ext cx="1619640" cy="14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Pandas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라이브러리를 통하여 가져온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1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차 프로젝트 산출물들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34" name="그림 33"/>
          <p:cNvPicPr/>
          <p:nvPr/>
        </p:nvPicPr>
        <p:blipFill>
          <a:blip r:embed="rId2"/>
          <a:stretch/>
        </p:blipFill>
        <p:spPr>
          <a:xfrm>
            <a:off x="36000" y="2484000"/>
            <a:ext cx="3508560" cy="3059640"/>
          </a:xfrm>
          <a:prstGeom prst="rect">
            <a:avLst/>
          </a:prstGeom>
          <a:ln w="0">
            <a:noFill/>
          </a:ln>
        </p:spPr>
      </p:pic>
      <p:pic>
        <p:nvPicPr>
          <p:cNvPr id="35" name="그림 34"/>
          <p:cNvPicPr/>
          <p:nvPr/>
        </p:nvPicPr>
        <p:blipFill>
          <a:blip r:embed="rId3"/>
          <a:stretch/>
        </p:blipFill>
        <p:spPr>
          <a:xfrm>
            <a:off x="36000" y="36000"/>
            <a:ext cx="8130960" cy="2339640"/>
          </a:xfrm>
          <a:prstGeom prst="rect">
            <a:avLst/>
          </a:prstGeom>
          <a:ln w="0">
            <a:noFill/>
          </a:ln>
        </p:spPr>
      </p:pic>
      <p:pic>
        <p:nvPicPr>
          <p:cNvPr id="36" name="그림 35"/>
          <p:cNvPicPr/>
          <p:nvPr/>
        </p:nvPicPr>
        <p:blipFill>
          <a:blip r:embed="rId4"/>
          <a:stretch/>
        </p:blipFill>
        <p:spPr>
          <a:xfrm>
            <a:off x="3564000" y="2675880"/>
            <a:ext cx="6505200" cy="2327760"/>
          </a:xfrm>
          <a:prstGeom prst="rect">
            <a:avLst/>
          </a:prstGeom>
          <a:ln w="0">
            <a:noFill/>
          </a:ln>
        </p:spPr>
      </p:pic>
      <p:sp>
        <p:nvSpPr>
          <p:cNvPr id="37" name="직사각형 36"/>
          <p:cNvSpPr/>
          <p:nvPr/>
        </p:nvSpPr>
        <p:spPr>
          <a:xfrm>
            <a:off x="8208000" y="540000"/>
            <a:ext cx="1619640" cy="1439640"/>
          </a:xfrm>
          <a:prstGeom prst="rect">
            <a:avLst/>
          </a:prstGeom>
          <a:solidFill>
            <a:srgbClr val="729FCF">
              <a:alpha val="21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8"/>
          <p:cNvPicPr/>
          <p:nvPr/>
        </p:nvPicPr>
        <p:blipFill>
          <a:blip r:embed="rId2"/>
          <a:srcRect t="31444" r="6398" b="7841"/>
          <a:stretch/>
        </p:blipFill>
        <p:spPr>
          <a:xfrm rot="21598200">
            <a:off x="265703" y="452223"/>
            <a:ext cx="5241925" cy="1381760"/>
          </a:xfrm>
          <a:prstGeom prst="rect">
            <a:avLst/>
          </a:prstGeom>
          <a:ln w="0">
            <a:noFill/>
          </a:ln>
        </p:spPr>
      </p:pic>
      <p:pic>
        <p:nvPicPr>
          <p:cNvPr id="39" name="그림 9"/>
          <p:cNvPicPr/>
          <p:nvPr/>
        </p:nvPicPr>
        <p:blipFill>
          <a:blip r:embed="rId3"/>
          <a:stretch/>
        </p:blipFill>
        <p:spPr>
          <a:xfrm>
            <a:off x="288290" y="2058670"/>
            <a:ext cx="5219700" cy="3161030"/>
          </a:xfrm>
          <a:prstGeom prst="rect">
            <a:avLst/>
          </a:prstGeom>
          <a:ln w="0">
            <a:noFill/>
          </a:ln>
        </p:spPr>
      </p:pic>
      <p:sp>
        <p:nvSpPr>
          <p:cNvPr id="40" name="직사각형 39"/>
          <p:cNvSpPr/>
          <p:nvPr/>
        </p:nvSpPr>
        <p:spPr>
          <a:xfrm>
            <a:off x="6228080" y="406400"/>
            <a:ext cx="3240405" cy="27260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700" b="0" strike="noStrike">
                <a:solidFill>
                  <a:srgbClr val="000000"/>
                </a:solidFill>
                <a:latin typeface="나눔고딕" charset="0"/>
              </a:rPr>
              <a:t>DataFrame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</a:rPr>
              <a:t>형태로 되어있는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1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차 프로젝트 산출물 데이터들을 </a:t>
            </a: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Dictionary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형태로 변환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to_dict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안에 들어간 매개변수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(’list’)의 의미는 </a:t>
            </a: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DataFrame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의 열을 기준 잡아 리스트로 변환 하겠다는 의미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20130" y="3368675"/>
            <a:ext cx="3059430" cy="167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Dictionary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형태로 잘 변환되었는지 확인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키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: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값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(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리스트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)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로 잘 변환 되어있는 것을 확인 할 수 있습니다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42" name="Rect 42"/>
          <p:cNvSpPr>
            <a:spLocks/>
          </p:cNvSpPr>
          <p:nvPr/>
        </p:nvSpPr>
        <p:spPr>
          <a:xfrm>
            <a:off x="5641975" y="3239770"/>
            <a:ext cx="4074160" cy="1980565"/>
          </a:xfrm>
          <a:prstGeom prst="bracePair">
            <a:avLst>
              <a:gd name="adj" fmla="val 8333"/>
            </a:avLst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4140" tIns="59690" rIns="104140" bIns="59690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3" name="액자 42"/>
          <p:cNvSpPr/>
          <p:nvPr/>
        </p:nvSpPr>
        <p:spPr>
          <a:xfrm>
            <a:off x="5939790" y="144145"/>
            <a:ext cx="3780155" cy="288036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64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3345" tIns="48260" rIns="93345" bIns="48260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0689D-835E-4D8B-ACBA-FB323636D51D}"/>
              </a:ext>
            </a:extLst>
          </p:cNvPr>
          <p:cNvSpPr txBox="1"/>
          <p:nvPr/>
        </p:nvSpPr>
        <p:spPr>
          <a:xfrm>
            <a:off x="3075671" y="466517"/>
            <a:ext cx="2333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차 산출물을 </a:t>
            </a:r>
            <a:r>
              <a:rPr lang="ko-KR" altLang="en-US" sz="1600" dirty="0" err="1">
                <a:solidFill>
                  <a:schemeClr val="bg1"/>
                </a:solidFill>
              </a:rPr>
              <a:t>딕셔너리</a:t>
            </a:r>
            <a:r>
              <a:rPr lang="ko-KR" altLang="en-US" sz="1600" dirty="0">
                <a:solidFill>
                  <a:schemeClr val="bg1"/>
                </a:solidFill>
              </a:rPr>
              <a:t> 형태로 변환 </a:t>
            </a:r>
            <a:r>
              <a:rPr lang="en-US" altLang="ko-KR" sz="1600" dirty="0">
                <a:solidFill>
                  <a:schemeClr val="bg1"/>
                </a:solidFill>
              </a:rPr>
              <a:t>!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Pages>23</Pages>
  <Words>857</Words>
  <Characters>0</Characters>
  <Application>Microsoft Office PowerPoint</Application>
  <DocSecurity>0</DocSecurity>
  <PresentationFormat>사용자 지정</PresentationFormat>
  <Lines>0</Lines>
  <Paragraphs>134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나눔고딕</vt:lpstr>
      <vt:lpstr>맑은 고딕</vt:lpstr>
      <vt:lpstr>바탕</vt:lpstr>
      <vt:lpstr>Arial</vt:lpstr>
      <vt:lpstr>Symbol</vt:lpstr>
      <vt:lpstr>Wingdings</vt:lpstr>
      <vt:lpstr>Office</vt:lpstr>
      <vt:lpstr>Office</vt:lpstr>
      <vt:lpstr>한국 전기 안전 공사 감전 사고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 선언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 전기 안전 공사 감전 사고</dc:title>
  <cp:lastModifiedBy>철민 오</cp:lastModifiedBy>
  <cp:revision>22</cp:revision>
  <dcterms:modified xsi:type="dcterms:W3CDTF">2024-04-11T08:44:04Z</dcterms:modified>
  <cp:version>10.105.224.52366</cp:version>
</cp:coreProperties>
</file>