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xlsx" ContentType="application/vnd.openxmlformats-officedocument.spreadsheetml.sheet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emf" ContentType="image/x-emf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736" r:id="rId3"/>
    <p:sldMasterId id="2147483737" r:id="rId5"/>
  </p:sldMasterIdLst>
  <p:sldIdLst>
    <p:sldId id="256" r:id="rId7"/>
    <p:sldId id="257" r:id="rId8"/>
    <p:sldId id="278" r:id="rId9"/>
    <p:sldId id="279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080625" cy="5670550"/>
  <p:notesSz cx="7559675" cy="1069213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_rels/presentation.xml.rels><?xml version="1.0" encoding="UTF-8"?>
<Relationships xmlns="http://schemas.openxmlformats.org/package/2006/relationships"><Relationship Id="rId3" Type="http://schemas.openxmlformats.org/officeDocument/2006/relationships/slideMaster" Target="slideMasters/slideMaster1.xml"></Relationship><Relationship Id="rId4" Type="http://schemas.openxmlformats.org/officeDocument/2006/relationships/theme" Target="theme/theme1.xml"></Relationship><Relationship Id="rId5" Type="http://schemas.openxmlformats.org/officeDocument/2006/relationships/slideMaster" Target="slideMasters/slideMaster2.xml"></Relationship><Relationship Id="rId7" Type="http://schemas.openxmlformats.org/officeDocument/2006/relationships/slide" Target="slides/slide1.xml"></Relationship><Relationship Id="rId8" Type="http://schemas.openxmlformats.org/officeDocument/2006/relationships/slide" Target="slides/slide2.xml"></Relationship><Relationship Id="rId9" Type="http://schemas.openxmlformats.org/officeDocument/2006/relationships/slide" Target="slides/slide3.xml"></Relationship><Relationship Id="rId10" Type="http://schemas.openxmlformats.org/officeDocument/2006/relationships/slide" Target="slides/slide4.xml"></Relationship><Relationship Id="rId11" Type="http://schemas.openxmlformats.org/officeDocument/2006/relationships/slide" Target="slides/slide5.xml"></Relationship><Relationship Id="rId12" Type="http://schemas.openxmlformats.org/officeDocument/2006/relationships/slide" Target="slides/slide6.xml"></Relationship><Relationship Id="rId13" Type="http://schemas.openxmlformats.org/officeDocument/2006/relationships/slide" Target="slides/slide7.xml"></Relationship><Relationship Id="rId14" Type="http://schemas.openxmlformats.org/officeDocument/2006/relationships/slide" Target="slides/slide8.xml"></Relationship><Relationship Id="rId15" Type="http://schemas.openxmlformats.org/officeDocument/2006/relationships/slide" Target="slides/slide9.xml"></Relationship><Relationship Id="rId16" Type="http://schemas.openxmlformats.org/officeDocument/2006/relationships/slide" Target="slides/slide10.xml"></Relationship><Relationship Id="rId17" Type="http://schemas.openxmlformats.org/officeDocument/2006/relationships/slide" Target="slides/slide11.xml"></Relationship><Relationship Id="rId18" Type="http://schemas.openxmlformats.org/officeDocument/2006/relationships/slide" Target="slides/slide12.xml"></Relationship><Relationship Id="rId19" Type="http://schemas.openxmlformats.org/officeDocument/2006/relationships/slide" Target="slides/slide13.xml"></Relationship><Relationship Id="rId20" Type="http://schemas.openxmlformats.org/officeDocument/2006/relationships/slide" Target="slides/slide14.xml"></Relationship><Relationship Id="rId21" Type="http://schemas.openxmlformats.org/officeDocument/2006/relationships/slide" Target="slides/slide15.xml"></Relationship><Relationship Id="rId22" Type="http://schemas.openxmlformats.org/officeDocument/2006/relationships/slide" Target="slides/slide16.xml"></Relationship><Relationship Id="rId23" Type="http://schemas.openxmlformats.org/officeDocument/2006/relationships/slide" Target="slides/slide17.xml"></Relationship><Relationship Id="rId24" Type="http://schemas.openxmlformats.org/officeDocument/2006/relationships/slide" Target="slides/slide18.xml"></Relationship><Relationship Id="rId25" Type="http://schemas.openxmlformats.org/officeDocument/2006/relationships/slide" Target="slides/slide19.xml"></Relationship><Relationship Id="rId26" Type="http://schemas.openxmlformats.org/officeDocument/2006/relationships/slide" Target="slides/slide20.xml"></Relationship><Relationship Id="rId27" Type="http://schemas.openxmlformats.org/officeDocument/2006/relationships/slide" Target="slides/slide21.xml"></Relationship><Relationship Id="rId28" Type="http://schemas.openxmlformats.org/officeDocument/2006/relationships/slide" Target="slides/slide22.xml"></Relationship><Relationship Id="rId29" Type="http://schemas.openxmlformats.org/officeDocument/2006/relationships/slide" Target="slides/slide23.xml"></Relationship><Relationship Id="rId30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0,'5203'0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0,'4960'0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0,'4828'0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0,'6173'0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0,'6151'0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c9211e"/>
      <inkml:brushProperty name="fitToCurve" value="1"/>
    </inkml:brush>
  </inkml:definitions>
  <inkml:trace contextRef="#ctx0" brushRef="#br0">0 0,'6085'0</inkml:trace>
</inkml:ink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 txBox="1">
            <a:spLocks noGrp="1"/>
          </p:cNvSpPr>
          <p:nvPr>
            <p:ph type="title"/>
          </p:nvPr>
        </p:nvSpPr>
        <p:spPr>
          <a:xfrm rot="0">
            <a:off x="504190" y="226060"/>
            <a:ext cx="9071610" cy="94678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</a:p>
        </p:txBody>
      </p:sp>
      <p:sp>
        <p:nvSpPr>
          <p:cNvPr id="5" name="PlaceHolder 1"/>
          <p:cNvSpPr txBox="1">
            <a:spLocks noGrp="1"/>
          </p:cNvSpPr>
          <p:nvPr>
            <p:ph type="title"/>
          </p:nvPr>
        </p:nvSpPr>
        <p:spPr>
          <a:xfrm rot="0">
            <a:off x="504190" y="226060"/>
            <a:ext cx="9071610" cy="94678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</a:p>
        </p:txBody>
      </p:sp>
      <p:sp>
        <p:nvSpPr>
          <p:cNvPr id="6" name="PlaceHolder 2"/>
          <p:cNvSpPr txBox="1">
            <a:spLocks noGrp="1"/>
          </p:cNvSpPr>
          <p:nvPr>
            <p:ph type="subTitle"/>
          </p:nvPr>
        </p:nvSpPr>
        <p:spPr>
          <a:xfrm rot="0">
            <a:off x="504190" y="1326515"/>
            <a:ext cx="9071610" cy="328866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</a:p>
        </p:txBody>
      </p:sp>
      <p:sp>
        <p:nvSpPr>
          <p:cNvPr id="6" name="PlaceHolder 2"/>
          <p:cNvSpPr txBox="1">
            <a:spLocks noGrp="1"/>
          </p:cNvSpPr>
          <p:nvPr>
            <p:ph type="subTitle"/>
          </p:nvPr>
        </p:nvSpPr>
        <p:spPr>
          <a:xfrm rot="0">
            <a:off x="504190" y="1326515"/>
            <a:ext cx="9071610" cy="328866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</a:p>
        </p:txBody>
      </p:sp>
      <p:sp>
        <p:nvSpPr>
          <p:cNvPr id="4" name="PlaceHolder 3"/>
          <p:cNvSpPr txBox="1">
            <a:spLocks noGrp="1"/>
          </p:cNvSpPr>
          <p:nvPr>
            <p:ph type="ftr" idx="1"/>
          </p:nvPr>
        </p:nvSpPr>
        <p:spPr>
          <a:xfrm rot="0">
            <a:off x="3447415" y="5165090"/>
            <a:ext cx="3195320" cy="391160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  <a:r>
              <a:rPr/>
              <a:t>Footer</a:t>
            </a: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44030B-D908-44A3-9BFB-775E02B2D1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theme" Target="../theme/theme1.xml"></Relationship>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190" y="22606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415" y="5165090"/>
            <a:ext cx="3194685" cy="390525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57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42E4EA-1EF5-4243-8B51-486318C045CB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19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190" y="1326515"/>
            <a:ext cx="9072245" cy="3288665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7B6021-9D97-4C3B-90F6-6397BD5FF08D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image17.png"></Relationship><Relationship Id="rId2" Type="http://schemas.openxmlformats.org/officeDocument/2006/relationships/image" Target="../media/image18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image19.png"></Relationship><Relationship Id="rId2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84642165724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23.png"></Relationship><Relationship Id="rId3" Type="http://schemas.openxmlformats.org/officeDocument/2006/relationships/image" Target="../media/fImage382761691478.png"></Relationship><Relationship Id="rId4" Type="http://schemas.openxmlformats.org/officeDocument/2006/relationships/slideLayout" Target="../slideLayouts/slideLayout2.xml"></Relationship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446262179358.png"></Relationship><Relationship Id="rId3" Type="http://schemas.openxmlformats.org/officeDocument/2006/relationships/customXml" Target="../ink/ink1.xml"></Relationship><Relationship Id="rId4" Type="http://schemas.openxmlformats.org/officeDocument/2006/relationships/image" Target="../media/fImage4442286962.emf"></Relationship><Relationship Id="rId5" Type="http://schemas.openxmlformats.org/officeDocument/2006/relationships/customXml" Target="../ink/ink2.xml"></Relationship><Relationship Id="rId6" Type="http://schemas.openxmlformats.org/officeDocument/2006/relationships/image" Target="../media/fImage4442294464.emf"></Relationship><Relationship Id="rId7" Type="http://schemas.openxmlformats.org/officeDocument/2006/relationships/customXml" Target="../ink/ink3.xml"></Relationship><Relationship Id="rId8" Type="http://schemas.openxmlformats.org/officeDocument/2006/relationships/image" Target="../media/fImage4442305705.emf"></Relationship><Relationship Id="rId9" Type="http://schemas.openxmlformats.org/officeDocument/2006/relationships/customXml" Target="../ink/ink4.xml"></Relationship><Relationship Id="rId10" Type="http://schemas.openxmlformats.org/officeDocument/2006/relationships/image" Target="../media/fImage4442318145.emf"></Relationship><Relationship Id="rId11" Type="http://schemas.openxmlformats.org/officeDocument/2006/relationships/customXml" Target="../ink/ink5.xml"></Relationship><Relationship Id="rId12" Type="http://schemas.openxmlformats.org/officeDocument/2006/relationships/image" Target="../media/fImage4442323281.emf"></Relationship><Relationship Id="rId13" Type="http://schemas.openxmlformats.org/officeDocument/2006/relationships/customXml" Target="../ink/ink6.xml"></Relationship><Relationship Id="rId14" Type="http://schemas.openxmlformats.org/officeDocument/2006/relationships/image" Target="../media/fImage4442336827.emf"></Relationship><Relationship Id="rId15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image" Target="../media/image26.png"></Relationship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image" Target="../media/image2.png"></Relationship><Relationship Id="rId2" Type="http://schemas.openxmlformats.org/officeDocument/2006/relationships/image" Target="../media/image27.png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28.png"></Relationship><Relationship Id="rId5" Type="http://schemas.openxmlformats.org/officeDocument/2006/relationships/slideLayout" Target="../slideLayouts/slideLayout2.xml"></Relationship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2.xml"/>
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2.xml"/>
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5591012359961.pn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image" Target="../media/fImage18389239491.png"></Relationship><Relationship Id="rId2" Type="http://schemas.openxmlformats.org/officeDocument/2006/relationships/image" Target="../media/fImage187372402995.png"></Relationship><Relationship Id="rId3" Type="http://schemas.openxmlformats.org/officeDocument/2006/relationships/image" Target="../media/fImage218062411942.png"></Relationship><Relationship Id="rId4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300418341.png"></Relationship><Relationship Id="rId3" Type="http://schemas.openxmlformats.org/officeDocument/2006/relationships/image" Target="../media/fImage219221858467.png"></Relationship><Relationship Id="rId4" Type="http://schemas.openxmlformats.org/officeDocument/2006/relationships/image" Target="../media/fImage183281876334.png"></Relationship><Relationship Id="rId5" Type="http://schemas.openxmlformats.org/officeDocument/2006/relationships/image" Target="../media/fImage183281976500.png"></Relationship><Relationship Id="rId6" Type="http://schemas.openxmlformats.org/officeDocument/2006/relationships/image" Target="../media/fImage183891989169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image8.png"></Relationship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image10.png"></Relationship><Relationship Id="rId2" Type="http://schemas.openxmlformats.org/officeDocument/2006/relationships/image" Target="../media/image11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 txBox="1">
            <a:spLocks noGrp="1"/>
          </p:cNvSpPr>
          <p:nvPr>
            <p:ph type="title"/>
          </p:nvPr>
        </p:nvSpPr>
        <p:spPr>
          <a:xfrm rot="0">
            <a:off x="132715" y="970915"/>
            <a:ext cx="9072245" cy="947420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한국 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전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기 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안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전 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공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사 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감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전 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사</a:t>
            </a: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고</a:t>
            </a:r>
            <a:endParaRPr lang="ko-KR" altLang="en-US" sz="36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5" name="PlaceHolder 2"/>
          <p:cNvSpPr txBox="1">
            <a:spLocks noGrp="1"/>
          </p:cNvSpPr>
          <p:nvPr>
            <p:ph type="subTitle"/>
          </p:nvPr>
        </p:nvSpPr>
        <p:spPr>
          <a:xfrm rot="0">
            <a:off x="607060" y="2096770"/>
            <a:ext cx="8335645" cy="65214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산업현장 감전사고 발생 대처 솔루션 데이터 데이터베이스 저장</a:t>
            </a:r>
            <a:endParaRPr lang="ko-KR" altLang="en-US" sz="10000" b="0" strike="noStrike">
              <a:solidFill>
                <a:srgbClr val="000000"/>
              </a:solidFill>
              <a:latin typeface="나눔고딕" charset="0"/>
              <a:ea typeface="DejaVu Sans" charset="0"/>
              <a:cs typeface="+mn-cs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graphicFrame>
        <p:nvGraphicFramePr>
          <p:cNvPr id="16" name="표 62"/>
          <p:cNvGraphicFramePr>
            <a:graphicFrameLocks noGrp="1"/>
          </p:cNvGraphicFramePr>
          <p:nvPr/>
        </p:nvGraphicFramePr>
        <p:xfrm>
          <a:off x="7207885" y="4017645"/>
          <a:ext cx="2823210" cy="14909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1605"/>
                <a:gridCol w="1411605"/>
              </a:tblGrid>
              <a:tr h="37846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팀명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햄스터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봄이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남지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훈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도형 82"/>
          <p:cNvSpPr>
            <a:spLocks/>
          </p:cNvSpPr>
          <p:nvPr/>
        </p:nvSpPr>
        <p:spPr>
          <a:xfrm rot="0">
            <a:off x="809625" y="555625"/>
            <a:ext cx="8136890" cy="2484755"/>
          </a:xfrm>
          <a:prstGeom prst="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5256000" y="3672000"/>
            <a:ext cx="4499640" cy="1547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테이블 생성 과 데이터 삽입을 하기 위한 작업을 하는 과정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88000" y="504000"/>
            <a:ext cx="4859640" cy="472212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5233320" y="504000"/>
            <a:ext cx="4486320" cy="30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15"/>
          <p:cNvPicPr/>
          <p:nvPr/>
        </p:nvPicPr>
        <p:blipFill>
          <a:blip r:embed="rId1"/>
          <a:stretch/>
        </p:blipFill>
        <p:spPr>
          <a:xfrm>
            <a:off x="4095115" y="144145"/>
            <a:ext cx="5939155" cy="2195830"/>
          </a:xfrm>
          <a:prstGeom prst="rect">
            <a:avLst/>
          </a:prstGeom>
          <a:ln w="0">
            <a:noFill/>
          </a:ln>
        </p:spPr>
      </p:pic>
      <p:pic>
        <p:nvPicPr>
          <p:cNvPr id="69" name="그림 16"/>
          <p:cNvPicPr/>
          <p:nvPr/>
        </p:nvPicPr>
        <p:blipFill>
          <a:blip r:embed="rId2"/>
          <a:stretch/>
        </p:blipFill>
        <p:spPr>
          <a:xfrm>
            <a:off x="71755" y="139065"/>
            <a:ext cx="3976370" cy="526034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5039995" y="2440305"/>
            <a:ext cx="4048760" cy="35369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CREATE TABLE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쿼리문을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List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1" name=""/>
          <p:cNvSpPr/>
          <p:nvPr/>
        </p:nvSpPr>
        <p:spPr>
          <a:xfrm>
            <a:off x="4140200" y="3811905"/>
            <a:ext cx="1799590" cy="140779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생성한 테이블에 데이터 삽입을 위한 데이터를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Dictionary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2" name=""/>
          <p:cNvSpPr/>
          <p:nvPr/>
        </p:nvSpPr>
        <p:spPr>
          <a:xfrm>
            <a:off x="107950" y="1764030"/>
            <a:ext cx="2700020" cy="63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4048760" y="3776345"/>
            <a:ext cx="1891030" cy="1587500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4" name="Rect 74"/>
          <p:cNvSpPr>
            <a:spLocks/>
          </p:cNvSpPr>
          <p:nvPr/>
        </p:nvSpPr>
        <p:spPr>
          <a:xfrm rot="0">
            <a:off x="4904740" y="2433955"/>
            <a:ext cx="4321175" cy="721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3465A4">
                <a:alpha val="100000"/>
              </a:srgbClr>
            </a:solidFill>
            <a:prstDash val="solid"/>
            <a:round/>
          </a:ln>
        </p:spPr>
        <p:style>
          <a:lnRef idx="0"/>
          <a:fillRef idx="0"/>
          <a:effectRef idx="0"/>
          <a:fontRef idx="minor"/>
        </p:style>
        <p:txBody>
          <a:bodyPr wrap="square" lIns="104140" tIns="59690" rIns="104140" bIns="59690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5" name=""/>
          <p:cNvSpPr/>
          <p:nvPr/>
        </p:nvSpPr>
        <p:spPr>
          <a:xfrm>
            <a:off x="6299835" y="3239770"/>
            <a:ext cx="3059430" cy="197993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테이블 생성에 필요한 쿼리문이 담긴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List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의 내용과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데이터 삽입을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Dictionary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의 내용이 잘 담겨 있는지 확인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6" name=""/>
          <p:cNvSpPr/>
          <p:nvPr/>
        </p:nvSpPr>
        <p:spPr>
          <a:xfrm flipV="1">
            <a:off x="4283710" y="1259840"/>
            <a:ext cx="5796280" cy="3619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18360" bIns="-18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107950" y="2736215"/>
            <a:ext cx="647700" cy="197993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756285" y="2700020"/>
            <a:ext cx="2879725" cy="2159635"/>
          </a:xfrm>
          <a:prstGeom prst="bracketPair">
            <a:avLst>
              <a:gd name="adj" fmla="val 17129"/>
            </a:avLst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630" y="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함수 선언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0" name=""/>
          <p:cNvSpPr/>
          <p:nvPr/>
        </p:nvSpPr>
        <p:spPr>
          <a:xfrm>
            <a:off x="5219700" y="1440180"/>
            <a:ext cx="4320540" cy="3780155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연동하기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위한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pymysql.connect()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연동하기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위해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넘겨준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인자들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host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존재하는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IP(host)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user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데이터베이스에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등록된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아이디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password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등록된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아이디의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비밀번호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db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연결하고자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이름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결과값으로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나오는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함수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입니다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pic>
        <p:nvPicPr>
          <p:cNvPr id="81" name="그림 17"/>
          <p:cNvPicPr/>
          <p:nvPr/>
        </p:nvPicPr>
        <p:blipFill>
          <a:blip r:embed="rId1"/>
          <a:stretch/>
        </p:blipFill>
        <p:spPr>
          <a:xfrm>
            <a:off x="179705" y="1440180"/>
            <a:ext cx="4890770" cy="3060065"/>
          </a:xfrm>
          <a:prstGeom prst="rect">
            <a:avLst/>
          </a:prstGeom>
          <a:ln w="0"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 82"/>
          <p:cNvSpPr>
            <a:spLocks/>
          </p:cNvSpPr>
          <p:nvPr/>
        </p:nvSpPr>
        <p:spPr>
          <a:xfrm rot="0">
            <a:off x="312420" y="3163570"/>
            <a:ext cx="9360535" cy="1980565"/>
          </a:xfrm>
          <a:prstGeom prst="rect"/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테이블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생성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함수는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테이블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생성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sql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문이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담긴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리스트와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매개변수로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받습니다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이용하여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생성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 →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상호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작용하는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사용되는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개체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Cursor.execute()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메서드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가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있는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데,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매개변수로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str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형식의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sql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문을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넣어주면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해당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쿼리문을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실행해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줍니다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for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문을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이용하여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create_sql_list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안에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있는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내용을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i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라는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변수에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하나씩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담아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cuersor.excecue()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메서드를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이용하여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테이블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생성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쿼리문을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실행합니다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 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pic>
        <p:nvPicPr>
          <p:cNvPr id="83" name="그림 92" descr="C:/Users/adad4/AppData/Roaming/PolarisOffice/ETemp/5564_11139096/fImage8464216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5800" y="605790"/>
            <a:ext cx="6077585" cy="2228215"/>
          </a:xfrm>
          <a:prstGeom prst="rect"/>
          <a:noFill/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49" descr="C:/Users/adad4/AppData/Roaming/PolarisOffice/ETemp/5564_11139096/fImage38276169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635" y="1270"/>
            <a:ext cx="6115685" cy="5692140"/>
          </a:xfrm>
          <a:prstGeom prst="rect"/>
          <a:noFill/>
        </p:spPr>
      </p:pic>
      <p:sp>
        <p:nvSpPr>
          <p:cNvPr id="86" name="Rect 86"/>
          <p:cNvSpPr>
            <a:spLocks/>
          </p:cNvSpPr>
          <p:nvPr/>
        </p:nvSpPr>
        <p:spPr>
          <a:xfrm rot="0">
            <a:off x="3696335" y="-29845"/>
            <a:ext cx="2593975" cy="164719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['ELECTRIC_ACCIDENTS_BURN_RANGE',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'ELECTRIC_ACCIDENTS_BY_TIME', 'ELECTRIC_ACCIDENTS_BY_DAY', 'CURRENT_STATUS_OF_ELECTRIC_ACCIDENTS', 'FACTORS_CAUSING_ELECTRIC_ACCIDENTS', 'ELECTRIC_ACCIDENTS_FIRE_STATISTICS]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7" name=""/>
          <p:cNvSpPr/>
          <p:nvPr/>
        </p:nvSpPr>
        <p:spPr>
          <a:xfrm>
            <a:off x="5219700" y="1385570"/>
            <a:ext cx="4486910" cy="23495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insert_sql_ditct[‘ELECTRIC_ACCIDENTS_BURN_RANGE]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['</a:t>
            </a:r>
            <a:r>
              <a:rPr b="0" lang="ko-KR" sz="1000" spc="-1" strike="noStrike">
                <a:solidFill>
                  <a:srgbClr val="ff0000"/>
                </a:solidFill>
                <a:latin typeface="나눔고딕"/>
              </a:rPr>
              <a:t>연도</a:t>
            </a: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', '0-5', '6-10', '11-20', '21-30', '31-40', '41-50', '51-60', '60</a:t>
            </a:r>
            <a:r>
              <a:rPr b="0" lang="ko-KR" sz="1000" spc="-1" strike="noStrike">
                <a:solidFill>
                  <a:srgbClr val="ff0000"/>
                </a:solidFill>
                <a:latin typeface="나눔고딕"/>
              </a:rPr>
              <a:t>초과</a:t>
            </a:r>
            <a:r>
              <a:rPr b="0" lang="en-US" sz="1000" spc="-1" strike="noStrike">
                <a:solidFill>
                  <a:srgbClr val="ff0000"/>
                </a:solidFill>
                <a:latin typeface="나눔고딕"/>
              </a:rPr>
              <a:t>'] </a:t>
            </a:r>
            <a:r>
              <a:rPr b="0" lang="en-US" sz="1000" spc="-1" strike="noStrike">
                <a:solidFill>
                  <a:srgbClr val="000000"/>
                </a:solidFill>
                <a:latin typeface="나눔고딕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88" name="그림 21"/>
          <p:cNvPicPr/>
          <p:nvPr/>
        </p:nvPicPr>
        <p:blipFill>
          <a:blip r:embed="rId2"/>
          <a:srcRect l="0" t="7472" r="1945" b="0"/>
          <a:stretch/>
        </p:blipFill>
        <p:spPr>
          <a:xfrm>
            <a:off x="6728460" y="1713230"/>
            <a:ext cx="3239135" cy="518160"/>
          </a:xfrm>
          <a:prstGeom prst="rect">
            <a:avLst/>
          </a:prstGeom>
          <a:ln w="0">
            <a:noFill/>
          </a:ln>
        </p:spPr>
      </p:pic>
      <p:sp>
        <p:nvSpPr>
          <p:cNvPr id="89" name="Rect 89"/>
          <p:cNvSpPr>
            <a:spLocks/>
          </p:cNvSpPr>
          <p:nvPr/>
        </p:nvSpPr>
        <p:spPr>
          <a:xfrm rot="0">
            <a:off x="4877435" y="2231390"/>
            <a:ext cx="3704590" cy="70866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45085" rIns="90170" bIns="45085" numCol="1" vert="horz" anchor="t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위 리스트의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len()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함수 매개변수로 넣고 나온값 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→7(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행의 갯수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)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즉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j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를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0,1,2…6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까지 반복 함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0" name="Rect 90"/>
          <p:cNvSpPr>
            <a:spLocks/>
          </p:cNvSpPr>
          <p:nvPr/>
        </p:nvSpPr>
        <p:spPr>
          <a:xfrm rot="0">
            <a:off x="3533140" y="3451860"/>
            <a:ext cx="3197225" cy="61785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C9211E"/>
                </a:solidFill>
                <a:latin typeface="나눔고딕" charset="0"/>
                <a:ea typeface="나눔고딕" charset="0"/>
              </a:rPr>
              <a:t>INSERT INTO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ELECTRIC_ACCIDENTS_BURN_RANGE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VALUES (2016,300,184,35,16,3,2,2,4)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1" name=""/>
          <p:cNvSpPr/>
          <p:nvPr/>
        </p:nvSpPr>
        <p:spPr>
          <a:xfrm>
            <a:off x="3239770" y="4422775"/>
            <a:ext cx="3196590" cy="6172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c9211e"/>
                </a:solidFill>
                <a:latin typeface="나눔고딕"/>
                <a:ea typeface="나눔고딕"/>
              </a:rPr>
              <a:t>INSERT INTO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0" lang="en-US" sz="1000" spc="-1" strike="noStrike">
                <a:solidFill>
                  <a:srgbClr val="ff0000"/>
                </a:solidFill>
                <a:latin typeface="나눔고딕"/>
                <a:ea typeface="나눔고딕"/>
              </a:rPr>
              <a:t>ELECTRIC_ACCIDENTS_BURN_RANGE</a:t>
            </a:r>
            <a:endParaRPr b="0" lang="en-US" sz="10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나눔고딕"/>
                <a:ea typeface="나눔고딕"/>
              </a:rPr>
              <a:t>VALUES (2016,300,184,35,16,3,2,2,4) ,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2" name="Rect 92"/>
          <p:cNvSpPr>
            <a:spLocks/>
          </p:cNvSpPr>
          <p:nvPr/>
        </p:nvSpPr>
        <p:spPr>
          <a:xfrm rot="0">
            <a:off x="2893060" y="2586990"/>
            <a:ext cx="1800225" cy="29654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열의 개수 만큼 반복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3" name=""/>
          <p:cNvSpPr/>
          <p:nvPr/>
        </p:nvSpPr>
        <p:spPr>
          <a:xfrm flipH="1">
            <a:off x="3060065" y="5219700"/>
            <a:ext cx="3780155" cy="635"/>
          </a:xfrm>
          <a:prstGeom prst="line">
            <a:avLst/>
          </a:prstGeom>
          <a:ln w="0">
            <a:solidFill>
              <a:srgbClr val="2a60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6840220" y="3780155"/>
            <a:ext cx="2699385" cy="1760855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INSERT INTO 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ELECTRIC_ACCIDENTS_BURN_RANGE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VALUES 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(2016,300,184,35,16,3,2,2,4),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(2017,357,102,38,24,7,2,1,1),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(2018,339,101,46,19,4,4,1,1),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(2019,393,61,36,8,6,2,0,2),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(2020,272,67,35,19,8,2,2,3),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(2021,261,74,45,19,8,3,2,0),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나눔고딕"/>
                <a:ea typeface="DejaVu Sans"/>
              </a:rPr>
              <a:t>(2022,258,77,38,14,11,3,1,3)</a:t>
            </a:r>
            <a:endParaRPr b="0" lang="en-US" sz="11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5" name="Rect 95"/>
          <p:cNvSpPr>
            <a:spLocks/>
          </p:cNvSpPr>
          <p:nvPr/>
        </p:nvSpPr>
        <p:spPr>
          <a:xfrm rot="0">
            <a:off x="1894205" y="5283835"/>
            <a:ext cx="3297555" cy="35433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데이터베이스에 반영</a:t>
            </a: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 및 </a:t>
            </a: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커</a:t>
            </a: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서 </a:t>
            </a: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닫</a:t>
            </a: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기</a:t>
            </a:r>
            <a:endParaRPr lang="ko-KR" altLang="en-US" sz="16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6" name="텍스트 상자 22"/>
          <p:cNvSpPr txBox="1"/>
          <p:nvPr/>
        </p:nvSpPr>
        <p:spPr>
          <a:xfrm>
            <a:off x="6748780" y="539750"/>
            <a:ext cx="3331845" cy="702945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INSERT INTO</a:t>
            </a:r>
            <a:endParaRPr b="1" lang="en-US" sz="14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ELECTRIC_ACCIDENTS_BURN_RANGE</a:t>
            </a:r>
            <a:endParaRPr b="1" lang="en-US" sz="14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나눔고딕"/>
              </a:rPr>
              <a:t>VALUES </a:t>
            </a:r>
            <a:endParaRPr b="1" lang="en-US" sz="14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0000" y="1764000"/>
            <a:ext cx="5183640" cy="210924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 txBox="1"/>
          <p:nvPr/>
        </p:nvSpPr>
        <p:spPr>
          <a:xfrm>
            <a:off x="5617800" y="720000"/>
            <a:ext cx="3922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getConnection()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함수를 통해서 만든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connection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객체를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변수에 저장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5580000" y="1440000"/>
            <a:ext cx="4412520" cy="11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CreateTable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함수 매개변수로 테이블 생성 쿼리문이 담긴 리스트와 위에서 선언한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넣기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5618880" y="2584440"/>
            <a:ext cx="3381120" cy="8809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InsertData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함수 매개변수로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데이터 삽입에 필요한 딕셔너리와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위에서 선언한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conn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넣기 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5653800" y="3600000"/>
            <a:ext cx="3166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close()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메소드로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데이터베이스와 연결 종료하기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5508000" y="180000"/>
            <a:ext cx="4320000" cy="522000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4"/>
          <p:cNvSpPr txBox="1">
            <a:spLocks/>
          </p:cNvSpPr>
          <p:nvPr/>
        </p:nvSpPr>
        <p:spPr>
          <a:xfrm rot="0">
            <a:off x="504190" y="678815"/>
            <a:ext cx="9071610" cy="94678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함수 실행 및 결과 확인 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05" name="그림 93" descr="C:/Users/adad4/AppData/Roaming/PolarisOffice/ETemp/5564_11139096/fImage4462621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134870"/>
            <a:ext cx="10081260" cy="184023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6" name="잉크 104"/>
              <p14:cNvContentPartPr/>
              <p14:nvPr/>
            </p14:nvContentPartPr>
            <p14:xfrm>
              <a:off x="690880" y="3048000"/>
              <a:ext cx="1873250" cy="0"/>
            </p14:xfrm>
          </p:contentPart>
        </mc:Choice>
        <mc:Fallback>
          <p:pic>
            <p:nvPicPr>
              <p:cNvPr id="106" name="잉크 10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880" y="3048000"/>
                <a:ext cx="18732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7" name="잉크 105"/>
              <p14:cNvContentPartPr/>
              <p14:nvPr/>
            </p14:nvContentPartPr>
            <p14:xfrm>
              <a:off x="650875" y="3214370"/>
              <a:ext cx="1786255" cy="0"/>
            </p14:xfrm>
          </p:contentPart>
        </mc:Choice>
        <mc:Fallback>
          <p:pic>
            <p:nvPicPr>
              <p:cNvPr id="107" name="잉크 10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0875" y="3214370"/>
                <a:ext cx="1786255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8" name="잉크 106"/>
              <p14:cNvContentPartPr/>
              <p14:nvPr/>
            </p14:nvContentPartPr>
            <p14:xfrm>
              <a:off x="666750" y="3429000"/>
              <a:ext cx="1738630" cy="0"/>
            </p14:xfrm>
          </p:contentPart>
        </mc:Choice>
        <mc:Fallback>
          <p:pic>
            <p:nvPicPr>
              <p:cNvPr id="108" name="잉크 10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750" y="3429000"/>
                <a:ext cx="173863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9" name="잉크 107"/>
              <p14:cNvContentPartPr/>
              <p14:nvPr/>
            </p14:nvContentPartPr>
            <p14:xfrm>
              <a:off x="706755" y="3619500"/>
              <a:ext cx="2222500" cy="0"/>
            </p14:xfrm>
          </p:contentPart>
        </mc:Choice>
        <mc:Fallback>
          <p:pic>
            <p:nvPicPr>
              <p:cNvPr id="109" name="잉크 10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6755" y="3619500"/>
                <a:ext cx="22225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0" name="잉크 108"/>
              <p14:cNvContentPartPr/>
              <p14:nvPr/>
            </p14:nvContentPartPr>
            <p14:xfrm>
              <a:off x="643255" y="3778250"/>
              <a:ext cx="2214245" cy="0"/>
            </p14:xfrm>
          </p:contentPart>
        </mc:Choice>
        <mc:Fallback>
          <p:pic>
            <p:nvPicPr>
              <p:cNvPr id="110" name="잉크 10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3255" y="3778250"/>
                <a:ext cx="2214245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1" name="잉크 109"/>
              <p14:cNvContentPartPr/>
              <p14:nvPr/>
            </p14:nvContentPartPr>
            <p14:xfrm>
              <a:off x="659130" y="3968750"/>
              <a:ext cx="2190750" cy="0"/>
            </p14:xfrm>
          </p:contentPart>
        </mc:Choice>
        <mc:Fallback>
          <p:pic>
            <p:nvPicPr>
              <p:cNvPr id="111" name="잉크 10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9130" y="3968750"/>
                <a:ext cx="2190750" cy="0"/>
              </a:xfrm>
              <a:prstGeom prst="rect">
                <a:avLst/>
              </a:prstGeom>
            </p:spPr>
          </p:pic>
        </mc:Fallback>
      </mc:AlternateContent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그림 29"/>
          <p:cNvPicPr/>
          <p:nvPr/>
        </p:nvPicPr>
        <p:blipFill>
          <a:blip r:embed="rId1"/>
          <a:stretch/>
        </p:blipFill>
        <p:spPr>
          <a:xfrm>
            <a:off x="2723515" y="3072765"/>
            <a:ext cx="4476750" cy="2147570"/>
          </a:xfrm>
          <a:prstGeom prst="rect">
            <a:avLst/>
          </a:prstGeom>
          <a:ln w="0">
            <a:noFill/>
          </a:ln>
        </p:spPr>
      </p:pic>
      <p:sp>
        <p:nvSpPr>
          <p:cNvPr id="106" name="텍스트 상자 30"/>
          <p:cNvSpPr txBox="1">
            <a:spLocks/>
          </p:cNvSpPr>
          <p:nvPr/>
        </p:nvSpPr>
        <p:spPr>
          <a:xfrm rot="0">
            <a:off x="1373505" y="471170"/>
            <a:ext cx="8120380" cy="1080770"/>
          </a:xfrm>
          <a:prstGeom prst="rect"/>
          <a:noFill/>
          <a:ln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테이블 생성</a:t>
            </a: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확</a:t>
            </a: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인</a:t>
            </a: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 및 데이터 삽입 확인</a:t>
            </a:r>
            <a:endParaRPr lang="ko-KR" altLang="en-US" sz="32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07" name="그림 31"/>
          <p:cNvPicPr/>
          <p:nvPr/>
        </p:nvPicPr>
        <p:blipFill>
          <a:blip r:embed="rId2"/>
          <a:srcRect l="0" t="46396" r="0" b="0"/>
          <a:stretch/>
        </p:blipFill>
        <p:spPr>
          <a:xfrm>
            <a:off x="1440180" y="1259840"/>
            <a:ext cx="6973570" cy="1440180"/>
          </a:xfrm>
          <a:prstGeom prst="rect">
            <a:avLst/>
          </a:prstGeom>
          <a:ln w="0"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32"/>
          <p:cNvPicPr/>
          <p:nvPr/>
        </p:nvPicPr>
        <p:blipFill>
          <a:blip r:embed="rId1"/>
          <a:stretch/>
        </p:blipFill>
        <p:spPr>
          <a:xfrm>
            <a:off x="288290" y="162560"/>
            <a:ext cx="3420110" cy="2177415"/>
          </a:xfrm>
          <a:prstGeom prst="rect">
            <a:avLst/>
          </a:prstGeom>
          <a:ln w="0">
            <a:noFill/>
          </a:ln>
        </p:spPr>
      </p:pic>
      <p:pic>
        <p:nvPicPr>
          <p:cNvPr id="109" name="그림 33"/>
          <p:cNvPicPr/>
          <p:nvPr/>
        </p:nvPicPr>
        <p:blipFill>
          <a:blip r:embed="rId2"/>
          <a:stretch/>
        </p:blipFill>
        <p:spPr>
          <a:xfrm>
            <a:off x="179705" y="2510790"/>
            <a:ext cx="9719945" cy="1449070"/>
          </a:xfrm>
          <a:prstGeom prst="rect">
            <a:avLst/>
          </a:prstGeom>
          <a:ln w="0">
            <a:noFill/>
          </a:ln>
        </p:spPr>
      </p:pic>
      <p:pic>
        <p:nvPicPr>
          <p:cNvPr id="110" name="그림 34"/>
          <p:cNvPicPr/>
          <p:nvPr/>
        </p:nvPicPr>
        <p:blipFill>
          <a:blip r:embed="rId3"/>
          <a:stretch/>
        </p:blipFill>
        <p:spPr>
          <a:xfrm>
            <a:off x="4067810" y="136525"/>
            <a:ext cx="5761990" cy="2167255"/>
          </a:xfrm>
          <a:prstGeom prst="rect">
            <a:avLst/>
          </a:prstGeom>
          <a:ln w="0">
            <a:noFill/>
          </a:ln>
        </p:spPr>
      </p:pic>
      <p:pic>
        <p:nvPicPr>
          <p:cNvPr id="111" name="그림 35"/>
          <p:cNvPicPr/>
          <p:nvPr/>
        </p:nvPicPr>
        <p:blipFill>
          <a:blip r:embed="rId4"/>
          <a:stretch/>
        </p:blipFill>
        <p:spPr>
          <a:xfrm>
            <a:off x="108585" y="4140200"/>
            <a:ext cx="9899650" cy="1315085"/>
          </a:xfrm>
          <a:prstGeom prst="rect">
            <a:avLst/>
          </a:prstGeom>
          <a:ln w="0"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950760" y="84600"/>
            <a:ext cx="4809240" cy="225540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6300000" y="70200"/>
            <a:ext cx="2628000" cy="229212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1490760" y="2374560"/>
            <a:ext cx="6429240" cy="153648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950760" y="3947040"/>
            <a:ext cx="8081640" cy="167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7995" y="514350"/>
            <a:ext cx="9071610" cy="946785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목차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7" name="PlaceHolder 2"/>
          <p:cNvSpPr txBox="1">
            <a:spLocks noGrp="1"/>
          </p:cNvSpPr>
          <p:nvPr>
            <p:ph type="obj"/>
          </p:nvPr>
        </p:nvSpPr>
        <p:spPr>
          <a:xfrm rot="0">
            <a:off x="666115" y="1638935"/>
            <a:ext cx="9072245" cy="361886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t">
            <a:normAutofit fontScale="100000" lnSpcReduction="20000"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altLang="en-US" sz="2200" b="0" strike="noStrike">
                <a:solidFill>
                  <a:srgbClr val="000000"/>
                </a:solidFill>
                <a:latin typeface="나눔고딕" charset="0"/>
              </a:rPr>
              <a:t>1</a:t>
            </a:r>
            <a:r>
              <a:rPr lang="ko-KR" altLang="en-US" sz="2200" b="0" strike="noStrike">
                <a:solidFill>
                  <a:srgbClr val="000000"/>
                </a:solidFill>
                <a:latin typeface="나눔고딕" charset="0"/>
              </a:rPr>
              <a:t>. </a:t>
            </a:r>
            <a:r>
              <a:rPr lang="ko-KR" altLang="en-US" sz="2200" b="0" strike="noStrike">
                <a:solidFill>
                  <a:srgbClr val="000000"/>
                </a:solidFill>
                <a:latin typeface="나눔고딕" charset="0"/>
              </a:rPr>
              <a:t>팀 </a:t>
            </a:r>
            <a:r>
              <a:rPr lang="ko-KR" altLang="en-US" sz="2200" b="0" strike="noStrike">
                <a:solidFill>
                  <a:srgbClr val="000000"/>
                </a:solidFill>
                <a:latin typeface="나눔고딕" charset="0"/>
              </a:rPr>
              <a:t>소</a:t>
            </a:r>
            <a:r>
              <a:rPr lang="ko-KR" altLang="en-US" sz="2200" b="0" strike="noStrike">
                <a:solidFill>
                  <a:srgbClr val="000000"/>
                </a:solidFill>
                <a:latin typeface="나눔고딕" charset="0"/>
              </a:rPr>
              <a:t>개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2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 1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차 프로젝트의 산출물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, 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사용할 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라이브러리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3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</a:t>
            </a:r>
            <a:r>
              <a:rPr lang="en-US" sz="20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테이블 생성을 위한 쿼리문 작성 및 데이터 삽입을 위한 작업</a:t>
            </a:r>
            <a:endParaRPr lang="ko-KR" altLang="en-US" sz="20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4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 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함수 선언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5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 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실행 및 결과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물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 확인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6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. 다음 프로젝트 계획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7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. 프로젝트 소감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0079355" cy="5669915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000" y="396000"/>
            <a:ext cx="5400000" cy="18000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5508000" y="396000"/>
            <a:ext cx="4531680" cy="18000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rcRect l="1782" t="0" r="0" b="0"/>
          <a:stretch/>
        </p:blipFill>
        <p:spPr>
          <a:xfrm>
            <a:off x="108000" y="2520000"/>
            <a:ext cx="9900720" cy="11826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rcRect l="1785" t="0" r="0" b="0"/>
          <a:stretch/>
        </p:blipFill>
        <p:spPr>
          <a:xfrm>
            <a:off x="108000" y="3929760"/>
            <a:ext cx="9900360" cy="136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 txBox="1"/>
          <p:nvPr/>
        </p:nvSpPr>
        <p:spPr>
          <a:xfrm>
            <a:off x="375285" y="186055"/>
            <a:ext cx="4305300" cy="354330"/>
          </a:xfrm>
          <a:prstGeom prst="rect">
            <a:avLst/>
          </a:prstGeom>
          <a:noFill/>
          <a:ln w="0">
            <a:noFill/>
          </a:ln>
        </p:spPr>
        <p:txBody>
          <a:bodyPr wrap="non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 다음 프로젝트 계획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21" name="텍스트 상자 45"/>
          <p:cNvSpPr txBox="1">
            <a:spLocks/>
          </p:cNvSpPr>
          <p:nvPr/>
        </p:nvSpPr>
        <p:spPr>
          <a:xfrm rot="0">
            <a:off x="5159375" y="186055"/>
            <a:ext cx="2037080" cy="354330"/>
          </a:xfrm>
          <a:prstGeom prst="rect"/>
          <a:noFill/>
          <a:ln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프로토타입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22" name="그림 111" descr="C:/Users/adad4/AppData/Roaming/PolarisOffice/ETemp/5564_11139096/fImage559101235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687705"/>
            <a:ext cx="10081260" cy="4978400"/>
          </a:xfrm>
          <a:prstGeom prst="rect"/>
          <a:noFill/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13"/>
          <p:cNvSpPr txBox="1">
            <a:spLocks/>
          </p:cNvSpPr>
          <p:nvPr/>
        </p:nvSpPr>
        <p:spPr>
          <a:xfrm rot="0">
            <a:off x="746125" y="515620"/>
            <a:ext cx="1631950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프로젝</a:t>
            </a:r>
            <a:r>
              <a:rPr lang="ko-KR" sz="1800">
                <a:latin typeface="맑은 고딕" charset="0"/>
                <a:ea typeface="맑은 고딕" charset="0"/>
              </a:rPr>
              <a:t>트 </a:t>
            </a:r>
            <a:r>
              <a:rPr lang="ko-KR" sz="1800">
                <a:latin typeface="맑은 고딕" charset="0"/>
                <a:ea typeface="맑은 고딕" charset="0"/>
              </a:rPr>
              <a:t>소</a:t>
            </a:r>
            <a:r>
              <a:rPr lang="ko-KR" sz="1800">
                <a:latin typeface="맑은 고딕" charset="0"/>
                <a:ea typeface="맑은 고딕" charset="0"/>
              </a:rPr>
              <a:t>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114" descr="C:/Users/adad4/AppData/Roaming/PolarisOffice/ETemp/5564_11139096/fImage183892394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8535" y="4175125"/>
            <a:ext cx="903605" cy="1238885"/>
          </a:xfrm>
          <a:prstGeom prst="rect"/>
          <a:noFill/>
        </p:spPr>
      </p:pic>
      <p:pic>
        <p:nvPicPr>
          <p:cNvPr id="4" name="그림 115" descr="C:/Users/adad4/AppData/Roaming/PolarisOffice/ETemp/5564_11139096/fImage18737240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1860" y="2658745"/>
            <a:ext cx="993775" cy="1278890"/>
          </a:xfrm>
          <a:prstGeom prst="rect"/>
          <a:noFill/>
        </p:spPr>
      </p:pic>
      <p:pic>
        <p:nvPicPr>
          <p:cNvPr id="5" name="그림 116" descr="C:/Users/adad4/AppData/Roaming/PolarisOffice/ETemp/5564_11139096/fImage21806241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2495" y="1325245"/>
            <a:ext cx="906145" cy="1135380"/>
          </a:xfrm>
          <a:prstGeom prst="rect"/>
          <a:noFill/>
        </p:spPr>
      </p:pic>
      <p:sp>
        <p:nvSpPr>
          <p:cNvPr id="6" name="도형 117"/>
          <p:cNvSpPr>
            <a:spLocks/>
          </p:cNvSpPr>
          <p:nvPr/>
        </p:nvSpPr>
        <p:spPr>
          <a:xfrm rot="0">
            <a:off x="2222500" y="1325245"/>
            <a:ext cx="7247890" cy="1127760"/>
          </a:xfrm>
          <a:prstGeom prst="foldedCorner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18"/>
          <p:cNvSpPr>
            <a:spLocks/>
          </p:cNvSpPr>
          <p:nvPr/>
        </p:nvSpPr>
        <p:spPr>
          <a:xfrm rot="0">
            <a:off x="2230755" y="2809875"/>
            <a:ext cx="7231380" cy="1127760"/>
          </a:xfrm>
          <a:prstGeom prst="foldedCorner"/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19"/>
          <p:cNvSpPr>
            <a:spLocks/>
          </p:cNvSpPr>
          <p:nvPr/>
        </p:nvSpPr>
        <p:spPr>
          <a:xfrm rot="0">
            <a:off x="2230120" y="4175125"/>
            <a:ext cx="7223760" cy="1127760"/>
          </a:xfrm>
          <a:prstGeom prst="foldedCorner"/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26"/>
          <p:cNvSpPr txBox="1">
            <a:spLocks/>
          </p:cNvSpPr>
          <p:nvPr/>
        </p:nvSpPr>
        <p:spPr>
          <a:xfrm rot="0">
            <a:off x="2381250" y="1436370"/>
            <a:ext cx="865505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남지</a:t>
            </a:r>
            <a:r>
              <a:rPr lang="ko-KR" sz="1800">
                <a:latin typeface="맑은 고딕" charset="0"/>
                <a:ea typeface="맑은 고딕" charset="0"/>
              </a:rPr>
              <a:t>훈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28"/>
          <p:cNvSpPr txBox="1">
            <a:spLocks/>
          </p:cNvSpPr>
          <p:nvPr/>
        </p:nvSpPr>
        <p:spPr>
          <a:xfrm rot="0">
            <a:off x="2381250" y="2952750"/>
            <a:ext cx="865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오철</a:t>
            </a:r>
            <a:r>
              <a:rPr lang="ko-KR" sz="1800">
                <a:latin typeface="맑은 고딕" charset="0"/>
                <a:ea typeface="맑은 고딕" charset="0"/>
              </a:rPr>
              <a:t>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29"/>
          <p:cNvSpPr txBox="1">
            <a:spLocks/>
          </p:cNvSpPr>
          <p:nvPr/>
        </p:nvSpPr>
        <p:spPr>
          <a:xfrm rot="0">
            <a:off x="2381250" y="4365625"/>
            <a:ext cx="865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김봄이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30"/>
          <p:cNvSpPr txBox="1">
            <a:spLocks/>
          </p:cNvSpPr>
          <p:nvPr/>
        </p:nvSpPr>
        <p:spPr>
          <a:xfrm rot="0">
            <a:off x="3215005" y="1595755"/>
            <a:ext cx="5945505" cy="8616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31"/>
          <p:cNvSpPr txBox="1">
            <a:spLocks/>
          </p:cNvSpPr>
          <p:nvPr/>
        </p:nvSpPr>
        <p:spPr>
          <a:xfrm rot="0">
            <a:off x="3199130" y="3295015"/>
            <a:ext cx="5945505" cy="6000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latin typeface="맑은 고딕" charset="0"/>
                <a:ea typeface="맑은 고딕" charset="0"/>
              </a:rPr>
              <a:t>이번 </a:t>
            </a:r>
            <a:r>
              <a:rPr lang="ko-KR" sz="1100">
                <a:latin typeface="맑은 고딕" charset="0"/>
                <a:ea typeface="맑은 고딕" charset="0"/>
              </a:rPr>
              <a:t>프로젝트</a:t>
            </a:r>
            <a:r>
              <a:rPr lang="ko-KR" sz="1100">
                <a:latin typeface="맑은 고딕" charset="0"/>
                <a:ea typeface="맑은 고딕" charset="0"/>
              </a:rPr>
              <a:t>를 </a:t>
            </a:r>
            <a:r>
              <a:rPr lang="ko-KR" sz="1100">
                <a:latin typeface="맑은 고딕" charset="0"/>
                <a:ea typeface="맑은 고딕" charset="0"/>
              </a:rPr>
              <a:t>통해</a:t>
            </a:r>
            <a:r>
              <a:rPr lang="ko-KR" sz="1100">
                <a:latin typeface="맑은 고딕" charset="0"/>
                <a:ea typeface="맑은 고딕" charset="0"/>
              </a:rPr>
              <a:t>서 데이터베이스에 </a:t>
            </a:r>
            <a:r>
              <a:rPr lang="ko-KR" sz="1100">
                <a:latin typeface="맑은 고딕" charset="0"/>
                <a:ea typeface="맑은 고딕" charset="0"/>
              </a:rPr>
              <a:t>데이터</a:t>
            </a:r>
            <a:r>
              <a:rPr lang="ko-KR" sz="1100">
                <a:latin typeface="맑은 고딕" charset="0"/>
                <a:ea typeface="맑은 고딕" charset="0"/>
              </a:rPr>
              <a:t>를 삽입하기 </a:t>
            </a:r>
            <a:r>
              <a:rPr lang="ko-KR" sz="1100">
                <a:latin typeface="맑은 고딕" charset="0"/>
                <a:ea typeface="맑은 고딕" charset="0"/>
              </a:rPr>
              <a:t>위</a:t>
            </a:r>
            <a:r>
              <a:rPr lang="ko-KR" sz="1100">
                <a:latin typeface="맑은 고딕" charset="0"/>
                <a:ea typeface="맑은 고딕" charset="0"/>
              </a:rPr>
              <a:t>해 </a:t>
            </a:r>
            <a:r>
              <a:rPr lang="ko-KR" sz="1100">
                <a:latin typeface="맑은 고딕" charset="0"/>
                <a:ea typeface="맑은 고딕" charset="0"/>
              </a:rPr>
              <a:t>사용하</a:t>
            </a:r>
            <a:r>
              <a:rPr lang="ko-KR" sz="1100">
                <a:latin typeface="맑은 고딕" charset="0"/>
                <a:ea typeface="맑은 고딕" charset="0"/>
              </a:rPr>
              <a:t>는 데이터 </a:t>
            </a:r>
            <a:r>
              <a:rPr lang="ko-KR" sz="1100">
                <a:latin typeface="맑은 고딕" charset="0"/>
                <a:ea typeface="맑은 고딕" charset="0"/>
              </a:rPr>
              <a:t>조작</a:t>
            </a:r>
            <a:r>
              <a:rPr lang="ko-KR" sz="1100">
                <a:latin typeface="맑은 고딕" charset="0"/>
                <a:ea typeface="맑은 고딕" charset="0"/>
              </a:rPr>
              <a:t>어에 </a:t>
            </a:r>
            <a:r>
              <a:rPr lang="ko-KR" sz="1100">
                <a:latin typeface="맑은 고딕" charset="0"/>
                <a:ea typeface="맑은 고딕" charset="0"/>
              </a:rPr>
              <a:t>대</a:t>
            </a:r>
            <a:r>
              <a:rPr lang="ko-KR" sz="1100">
                <a:latin typeface="맑은 고딕" charset="0"/>
                <a:ea typeface="맑은 고딕" charset="0"/>
              </a:rPr>
              <a:t>해 좀 더 알게 </a:t>
            </a:r>
            <a:r>
              <a:rPr lang="ko-KR" sz="1100">
                <a:latin typeface="맑은 고딕" charset="0"/>
                <a:ea typeface="맑은 고딕" charset="0"/>
              </a:rPr>
              <a:t>되었</a:t>
            </a:r>
            <a:r>
              <a:rPr lang="ko-KR" sz="1100">
                <a:latin typeface="맑은 고딕" charset="0"/>
                <a:ea typeface="맑은 고딕" charset="0"/>
              </a:rPr>
              <a:t>고,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사용한 </a:t>
            </a:r>
            <a:r>
              <a:rPr lang="ko-KR" sz="1100">
                <a:latin typeface="맑은 고딕" charset="0"/>
                <a:ea typeface="맑은 고딕" charset="0"/>
              </a:rPr>
              <a:t>라이브러</a:t>
            </a:r>
            <a:r>
              <a:rPr lang="ko-KR" sz="1100">
                <a:latin typeface="맑은 고딕" charset="0"/>
                <a:ea typeface="맑은 고딕" charset="0"/>
              </a:rPr>
              <a:t>리가 제공하는 </a:t>
            </a:r>
            <a:r>
              <a:rPr lang="ko-KR" sz="1100">
                <a:latin typeface="맑은 고딕" charset="0"/>
                <a:ea typeface="맑은 고딕" charset="0"/>
              </a:rPr>
              <a:t>기능</a:t>
            </a:r>
            <a:r>
              <a:rPr lang="ko-KR" sz="1100">
                <a:latin typeface="맑은 고딕" charset="0"/>
                <a:ea typeface="맑은 고딕" charset="0"/>
              </a:rPr>
              <a:t>에 </a:t>
            </a:r>
            <a:r>
              <a:rPr lang="ko-KR" sz="1100">
                <a:latin typeface="맑은 고딕" charset="0"/>
                <a:ea typeface="맑은 고딕" charset="0"/>
              </a:rPr>
              <a:t>대</a:t>
            </a:r>
            <a:r>
              <a:rPr lang="ko-KR" sz="1100">
                <a:latin typeface="맑은 고딕" charset="0"/>
                <a:ea typeface="맑은 고딕" charset="0"/>
              </a:rPr>
              <a:t>해 제대로 </a:t>
            </a:r>
            <a:r>
              <a:rPr lang="ko-KR" sz="1100">
                <a:latin typeface="맑은 고딕" charset="0"/>
                <a:ea typeface="맑은 고딕" charset="0"/>
              </a:rPr>
              <a:t>활</a:t>
            </a:r>
            <a:r>
              <a:rPr lang="ko-KR" sz="1100">
                <a:latin typeface="맑은 고딕" charset="0"/>
                <a:ea typeface="맑은 고딕" charset="0"/>
              </a:rPr>
              <a:t>용하지 </a:t>
            </a:r>
            <a:r>
              <a:rPr lang="ko-KR" sz="1100">
                <a:latin typeface="맑은 고딕" charset="0"/>
                <a:ea typeface="맑은 고딕" charset="0"/>
              </a:rPr>
              <a:t>못</a:t>
            </a:r>
            <a:r>
              <a:rPr lang="ko-KR" sz="1100">
                <a:latin typeface="맑은 고딕" charset="0"/>
                <a:ea typeface="맑은 고딕" charset="0"/>
              </a:rPr>
              <a:t>한점이 </a:t>
            </a:r>
            <a:r>
              <a:rPr lang="ko-KR" sz="1100">
                <a:latin typeface="맑은 고딕" charset="0"/>
                <a:ea typeface="맑은 고딕" charset="0"/>
              </a:rPr>
              <a:t>아</a:t>
            </a:r>
            <a:r>
              <a:rPr lang="ko-KR" sz="1100">
                <a:latin typeface="맑은 고딕" charset="0"/>
                <a:ea typeface="맑은 고딕" charset="0"/>
              </a:rPr>
              <a:t>쉬움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2"/>
          <p:cNvSpPr txBox="1">
            <a:spLocks/>
          </p:cNvSpPr>
          <p:nvPr/>
        </p:nvSpPr>
        <p:spPr>
          <a:xfrm rot="0">
            <a:off x="3278505" y="4438015"/>
            <a:ext cx="5945505" cy="8616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</a:t>
            </a:r>
            <a:r>
              <a:rPr lang="ko-KR" sz="1000">
                <a:latin typeface="맑은 고딕" charset="0"/>
                <a:ea typeface="맑은 고딕" charset="0"/>
              </a:rPr>
              <a:t>소</a:t>
            </a:r>
            <a:r>
              <a:rPr lang="ko-KR" sz="1000">
                <a:latin typeface="맑은 고딕" charset="0"/>
                <a:ea typeface="맑은 고딕" charset="0"/>
              </a:rPr>
              <a:t>감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 txBox="1">
            <a:spLocks noGrp="1"/>
          </p:cNvSpPr>
          <p:nvPr>
            <p:ph type="title"/>
          </p:nvPr>
        </p:nvSpPr>
        <p:spPr>
          <a:xfrm rot="0">
            <a:off x="504190" y="797560"/>
            <a:ext cx="9071610" cy="94678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감사합니다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numCol="1" vert="horz" anchor="t">
            <a:normAutofit fontScale="100000" lnSpcReduction="0"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endParaRPr lang="ko-KR" altLang="en-US" sz="3200" b="0" strike="noStrike">
              <a:solidFill>
                <a:srgbClr val="000000"/>
              </a:solidFill>
              <a:latin typeface="나눔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 rot="0">
            <a:off x="1012190" y="718820"/>
            <a:ext cx="9071610" cy="94678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/>
            <a:r>
              <a:rPr lang="ko-KR" sz="2400"/>
              <a:t>팀소개</a:t>
            </a:r>
            <a:endParaRPr lang="ko-KR" altLang="en-US" sz="2400"/>
          </a:p>
        </p:txBody>
      </p:sp>
      <p:sp>
        <p:nvSpPr>
          <p:cNvPr id="3" name="텍스트 상자 52"/>
          <p:cNvSpPr txBox="1">
            <a:spLocks/>
          </p:cNvSpPr>
          <p:nvPr/>
        </p:nvSpPr>
        <p:spPr>
          <a:xfrm rot="0">
            <a:off x="1290955" y="3543935"/>
            <a:ext cx="865505" cy="64706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남지훈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53"/>
          <p:cNvSpPr txBox="1">
            <a:spLocks/>
          </p:cNvSpPr>
          <p:nvPr/>
        </p:nvSpPr>
        <p:spPr>
          <a:xfrm rot="0">
            <a:off x="4469130" y="3544570"/>
            <a:ext cx="865505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오철</a:t>
            </a:r>
            <a:r>
              <a:rPr lang="ko-KR" sz="1800">
                <a:latin typeface="맑은 고딕" charset="0"/>
                <a:ea typeface="맑은 고딕" charset="0"/>
              </a:rPr>
              <a:t>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54"/>
          <p:cNvSpPr txBox="1">
            <a:spLocks/>
          </p:cNvSpPr>
          <p:nvPr/>
        </p:nvSpPr>
        <p:spPr>
          <a:xfrm rot="0">
            <a:off x="7562850" y="3548380"/>
            <a:ext cx="865505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김봄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5"/>
          <p:cNvSpPr txBox="1">
            <a:spLocks/>
          </p:cNvSpPr>
          <p:nvPr/>
        </p:nvSpPr>
        <p:spPr>
          <a:xfrm rot="0">
            <a:off x="1092200" y="4015740"/>
            <a:ext cx="1488440" cy="7766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 latinLnBrk="1"/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가공한 데이터를 넣기 위한 테이블 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설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계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및 Query문 작성 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56"/>
          <p:cNvSpPr txBox="1">
            <a:spLocks/>
          </p:cNvSpPr>
          <p:nvPr/>
        </p:nvSpPr>
        <p:spPr>
          <a:xfrm rot="0">
            <a:off x="4293870" y="4013835"/>
            <a:ext cx="1557020" cy="7766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 latinLnBrk="1"/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 삽입을 위한 Query문 작성 및 파이썬 함수 선언</a:t>
            </a:r>
            <a:endParaRPr lang="ko-KR" altLang="en-US" sz="2200"/>
          </a:p>
        </p:txBody>
      </p:sp>
      <p:sp>
        <p:nvSpPr>
          <p:cNvPr id="8" name="텍스트 상자 57"/>
          <p:cNvSpPr txBox="1">
            <a:spLocks/>
          </p:cNvSpPr>
          <p:nvPr/>
        </p:nvSpPr>
        <p:spPr>
          <a:xfrm rot="0">
            <a:off x="7112000" y="4018915"/>
            <a:ext cx="1802765" cy="60579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 latinLnBrk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1차 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프로젝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트 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산출물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가공 및 데이터베이스 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설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치 및 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연결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64"/>
          <p:cNvGrpSpPr>
            <a:grpSpLocks/>
          </p:cNvGrpSpPr>
          <p:nvPr/>
        </p:nvGrpSpPr>
        <p:grpSpPr>
          <a:xfrm rot="0">
            <a:off x="1231900" y="2131695"/>
            <a:ext cx="994410" cy="1420495"/>
            <a:chOff x="1231900" y="2131695"/>
            <a:chExt cx="994410" cy="1420495"/>
          </a:xfrm>
        </p:grpSpPr>
        <p:pic>
          <p:nvPicPr>
            <p:cNvPr id="20" name="그림 63" descr="C:/Users/adad4/AppData/Roaming/PolarisOffice/ETemp/5564_11139096/fImage330041834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231900" y="2131695"/>
              <a:ext cx="994410" cy="1420495"/>
            </a:xfrm>
            <a:prstGeom prst="rect"/>
            <a:noFill/>
          </p:spPr>
        </p:pic>
      </p:grpSp>
      <p:grpSp>
        <p:nvGrpSpPr>
          <p:cNvPr id="21" name="그룹 66"/>
          <p:cNvGrpSpPr>
            <a:grpSpLocks/>
          </p:cNvGrpSpPr>
          <p:nvPr/>
        </p:nvGrpSpPr>
        <p:grpSpPr>
          <a:xfrm rot="0">
            <a:off x="4416425" y="2086610"/>
            <a:ext cx="1036955" cy="1461135"/>
            <a:chOff x="4416425" y="2086610"/>
            <a:chExt cx="1036955" cy="1461135"/>
          </a:xfrm>
        </p:grpSpPr>
        <p:pic>
          <p:nvPicPr>
            <p:cNvPr id="22" name="그림 65" descr="C:/Users/adad4/AppData/Roaming/PolarisOffice/ETemp/5564_11139096/fImage219221858467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416425" y="2086610"/>
              <a:ext cx="1036955" cy="1461135"/>
            </a:xfrm>
            <a:prstGeom prst="rect"/>
            <a:noFill/>
          </p:spPr>
        </p:pic>
      </p:grpSp>
      <p:grpSp>
        <p:nvGrpSpPr>
          <p:cNvPr id="23" name="그룹 68"/>
          <p:cNvGrpSpPr>
            <a:grpSpLocks/>
          </p:cNvGrpSpPr>
          <p:nvPr/>
        </p:nvGrpSpPr>
        <p:grpSpPr>
          <a:xfrm rot="0">
            <a:off x="14023975" y="5538470"/>
            <a:ext cx="2099945" cy="2843530"/>
            <a:chOff x="14023975" y="5538470"/>
            <a:chExt cx="2099945" cy="2843530"/>
          </a:xfrm>
        </p:grpSpPr>
        <p:pic>
          <p:nvPicPr>
            <p:cNvPr id="24" name="그림 67" descr="C:/Users/adad4/AppData/Roaming/PolarisOffice/ETemp/5564_11139096/fImage183281876334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4023975" y="5538470"/>
              <a:ext cx="2099945" cy="2843530"/>
            </a:xfrm>
            <a:prstGeom prst="rect"/>
            <a:noFill/>
          </p:spPr>
        </p:pic>
      </p:grpSp>
      <p:pic>
        <p:nvPicPr>
          <p:cNvPr id="25" name="그림 77" descr="C:/Users/adad4/AppData/Roaming/PolarisOffice/ETemp/5564_11139096/fImage18328197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52220" y="5466715"/>
            <a:ext cx="2099945" cy="2843530"/>
          </a:xfrm>
          <a:prstGeom prst="rect"/>
          <a:noFill/>
        </p:spPr>
      </p:pic>
      <p:pic>
        <p:nvPicPr>
          <p:cNvPr id="26" name="그림 78" descr="C:/Users/adad4/AppData/Roaming/PolarisOffice/ETemp/5564_11139096/fImage1838919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40930" y="2061845"/>
            <a:ext cx="1085215" cy="1478915"/>
          </a:xfrm>
          <a:prstGeom prst="rect"/>
          <a:noFill/>
        </p:spPr>
      </p:pic>
      <p:sp>
        <p:nvSpPr>
          <p:cNvPr id="27" name="도형 112"/>
          <p:cNvSpPr>
            <a:spLocks/>
          </p:cNvSpPr>
          <p:nvPr/>
        </p:nvSpPr>
        <p:spPr>
          <a:xfrm rot="0">
            <a:off x="-198120" y="-198755"/>
            <a:ext cx="10422255" cy="6009640"/>
          </a:xfrm>
          <a:prstGeom prst="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3" descr="C:/Users/adad4/AppData/Roaming/PolarisOffice/ETemp/5564_11139096/image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5380" y="1692275"/>
            <a:ext cx="7685405" cy="2962910"/>
          </a:xfrm>
          <a:prstGeom prst="rect"/>
          <a:noFill/>
          <a:ln>
            <a:noFill/>
            <a:prstDash/>
          </a:ln>
        </p:spPr>
      </p:pic>
      <p:sp>
        <p:nvSpPr>
          <p:cNvPr id="3" name="도형 84"/>
          <p:cNvSpPr>
            <a:spLocks/>
          </p:cNvSpPr>
          <p:nvPr/>
        </p:nvSpPr>
        <p:spPr>
          <a:xfrm rot="0">
            <a:off x="1007745" y="4716145"/>
            <a:ext cx="7920355" cy="90043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" name="도형 85"/>
          <p:cNvSpPr>
            <a:spLocks/>
          </p:cNvSpPr>
          <p:nvPr/>
        </p:nvSpPr>
        <p:spPr>
          <a:xfrm rot="0">
            <a:off x="1188085" y="4895850"/>
            <a:ext cx="7920355" cy="72009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Pandas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라이브러리를 이용하여 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.csv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파일을 불러들여 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DataFrame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형태로 변환하는 코드입니다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.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5" name="도형 88"/>
          <p:cNvSpPr>
            <a:spLocks/>
          </p:cNvSpPr>
          <p:nvPr/>
        </p:nvSpPr>
        <p:spPr>
          <a:xfrm rot="0">
            <a:off x="1165225" y="288290"/>
            <a:ext cx="7367270" cy="43243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2000" b="1" strike="noStrike">
                <a:solidFill>
                  <a:srgbClr val="000000"/>
                </a:solidFill>
                <a:latin typeface="나눔고딕" charset="0"/>
              </a:rPr>
              <a:t>1</a:t>
            </a:r>
            <a:r>
              <a:rPr lang="ko-KR" sz="2000" b="1" strike="noStrike">
                <a:solidFill>
                  <a:srgbClr val="000000"/>
                </a:solidFill>
                <a:latin typeface="나눔고딕" charset="0"/>
              </a:rPr>
              <a:t>차 프로젝트의 산출물</a:t>
            </a:r>
            <a:r>
              <a:rPr lang="en-US" sz="2000" b="1" strike="noStrike">
                <a:solidFill>
                  <a:srgbClr val="000000"/>
                </a:solidFill>
                <a:latin typeface="나눔고딕" charset="0"/>
              </a:rPr>
              <a:t>, </a:t>
            </a:r>
            <a:r>
              <a:rPr lang="ko-KR" sz="2000" b="1" strike="noStrike">
                <a:solidFill>
                  <a:srgbClr val="000000"/>
                </a:solidFill>
                <a:latin typeface="나눔고딕" charset="0"/>
              </a:rPr>
              <a:t>라이브러리</a:t>
            </a:r>
            <a:endParaRPr lang="ko-KR" altLang="en-US" sz="2000" b="1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6" name="도형 89"/>
          <p:cNvSpPr>
            <a:spLocks/>
          </p:cNvSpPr>
          <p:nvPr/>
        </p:nvSpPr>
        <p:spPr>
          <a:xfrm rot="0">
            <a:off x="1151890" y="828040"/>
            <a:ext cx="7668260" cy="792480"/>
          </a:xfrm>
          <a:prstGeom prst="rect"/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" name="텍스트 상자 90"/>
          <p:cNvSpPr txBox="1">
            <a:spLocks/>
          </p:cNvSpPr>
          <p:nvPr/>
        </p:nvSpPr>
        <p:spPr>
          <a:xfrm rot="0">
            <a:off x="1190625" y="1039495"/>
            <a:ext cx="6654165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사용하</a:t>
            </a:r>
            <a:r>
              <a:rPr lang="ko-KR" sz="1800">
                <a:latin typeface="맑은 고딕" charset="0"/>
                <a:ea typeface="맑은 고딕" charset="0"/>
              </a:rPr>
              <a:t>는  </a:t>
            </a:r>
            <a:r>
              <a:rPr lang="ko-KR" sz="1800">
                <a:latin typeface="맑은 고딕" charset="0"/>
                <a:ea typeface="맑은 고딕" charset="0"/>
              </a:rPr>
              <a:t>라이브러</a:t>
            </a:r>
            <a:r>
              <a:rPr lang="ko-KR" sz="1800">
                <a:latin typeface="맑은 고딕" charset="0"/>
                <a:ea typeface="맑은 고딕" charset="0"/>
              </a:rPr>
              <a:t>리 p</a:t>
            </a:r>
            <a:r>
              <a:rPr lang="ko-KR" sz="1800">
                <a:latin typeface="맑은 고딕" charset="0"/>
                <a:ea typeface="맑은 고딕" charset="0"/>
              </a:rPr>
              <a:t>andas 라이브러</a:t>
            </a:r>
            <a:r>
              <a:rPr lang="ko-KR" sz="1800">
                <a:latin typeface="맑은 고딕" charset="0"/>
                <a:ea typeface="맑은 고딕" charset="0"/>
              </a:rPr>
              <a:t>리,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ymysql 라이브러</a:t>
            </a:r>
            <a:r>
              <a:rPr lang="ko-KR" sz="1800">
                <a:latin typeface="맑은 고딕" charset="0"/>
                <a:ea typeface="맑은 고딕" charset="0"/>
              </a:rPr>
              <a:t>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37800" y="36000"/>
            <a:ext cx="4240440" cy="2699640"/>
          </a:xfrm>
          <a:prstGeom prst="rect">
            <a:avLst/>
          </a:prstGeom>
          <a:ln w="0">
            <a:noFill/>
          </a:ln>
        </p:spPr>
      </p:pic>
      <p:sp>
        <p:nvSpPr>
          <p:cNvPr id="28" name=""/>
          <p:cNvSpPr/>
          <p:nvPr/>
        </p:nvSpPr>
        <p:spPr>
          <a:xfrm>
            <a:off x="360000" y="2700000"/>
            <a:ext cx="39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9" name="" descr=""/>
          <p:cNvPicPr/>
          <p:nvPr/>
        </p:nvPicPr>
        <p:blipFill>
          <a:blip r:embed="rId2"/>
          <a:stretch/>
        </p:blipFill>
        <p:spPr>
          <a:xfrm>
            <a:off x="25560" y="2880000"/>
            <a:ext cx="7714080" cy="2699640"/>
          </a:xfrm>
          <a:prstGeom prst="rect">
            <a:avLst/>
          </a:prstGeom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3"/>
          <a:stretch/>
        </p:blipFill>
        <p:spPr>
          <a:xfrm>
            <a:off x="4320000" y="36000"/>
            <a:ext cx="5756040" cy="2699640"/>
          </a:xfrm>
          <a:prstGeom prst="rect">
            <a:avLst/>
          </a:prstGeom>
          <a:ln w="0">
            <a:noFill/>
          </a:ln>
        </p:spPr>
      </p:pic>
      <p:sp>
        <p:nvSpPr>
          <p:cNvPr id="31" name=""/>
          <p:cNvSpPr/>
          <p:nvPr/>
        </p:nvSpPr>
        <p:spPr>
          <a:xfrm>
            <a:off x="7920000" y="3420000"/>
            <a:ext cx="1979640" cy="21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Pandas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라이브러리를 통하여 가져온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차 프로젝트 산출물들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2" name=""/>
          <p:cNvSpPr/>
          <p:nvPr/>
        </p:nvSpPr>
        <p:spPr>
          <a:xfrm>
            <a:off x="7920000" y="3420000"/>
            <a:ext cx="197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>
            <a:off x="8280000" y="540000"/>
            <a:ext cx="1619640" cy="14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Pandas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라이브러리를 통하여 가져온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차 프로젝트 산출물들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36000" y="2484000"/>
            <a:ext cx="3508560" cy="3059640"/>
          </a:xfrm>
          <a:prstGeom prst="rect">
            <a:avLst/>
          </a:prstGeom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00" y="36000"/>
            <a:ext cx="8130960" cy="2339640"/>
          </a:xfrm>
          <a:prstGeom prst="rect">
            <a:avLst/>
          </a:prstGeom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564000" y="2675880"/>
            <a:ext cx="6505200" cy="2327760"/>
          </a:xfrm>
          <a:prstGeom prst="rect">
            <a:avLst/>
          </a:prstGeom>
          <a:ln w="0">
            <a:noFill/>
          </a:ln>
        </p:spPr>
      </p:pic>
      <p:sp>
        <p:nvSpPr>
          <p:cNvPr id="37" name=""/>
          <p:cNvSpPr/>
          <p:nvPr/>
        </p:nvSpPr>
        <p:spPr>
          <a:xfrm>
            <a:off x="8208000" y="540000"/>
            <a:ext cx="161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8"/>
          <p:cNvPicPr/>
          <p:nvPr/>
        </p:nvPicPr>
        <p:blipFill>
          <a:blip r:embed="rId1"/>
          <a:srcRect l="0" t="31444" r="6398" b="7841"/>
          <a:stretch/>
        </p:blipFill>
        <p:spPr>
          <a:xfrm rot="21598200">
            <a:off x="301625" y="416560"/>
            <a:ext cx="5241925" cy="1381760"/>
          </a:xfrm>
          <a:prstGeom prst="rect">
            <a:avLst/>
          </a:prstGeom>
          <a:ln w="0">
            <a:noFill/>
          </a:ln>
        </p:spPr>
      </p:pic>
      <p:pic>
        <p:nvPicPr>
          <p:cNvPr id="39" name="그림 9"/>
          <p:cNvPicPr/>
          <p:nvPr/>
        </p:nvPicPr>
        <p:blipFill>
          <a:blip r:embed="rId2"/>
          <a:stretch/>
        </p:blipFill>
        <p:spPr>
          <a:xfrm>
            <a:off x="288290" y="2058670"/>
            <a:ext cx="5219700" cy="3161030"/>
          </a:xfrm>
          <a:prstGeom prst="rect">
            <a:avLst/>
          </a:prstGeom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6228080" y="406400"/>
            <a:ext cx="3240405" cy="272605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</a:rPr>
              <a:t>DataFrame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</a:rPr>
              <a:t>형태로 되어있는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1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차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프로젝트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산출물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데이터들을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Dictionary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형태로 변환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to_dict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안에 들어간 매개변수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(’l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ist’)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의 의미는 </a:t>
            </a: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DataFrame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의 열을 기준 잡아 리스트로 변환 하겠다는 의미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"/>
          <p:cNvSpPr/>
          <p:nvPr/>
        </p:nvSpPr>
        <p:spPr>
          <a:xfrm>
            <a:off x="6120130" y="3368675"/>
            <a:ext cx="3059430" cy="16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Dictionary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형태로 잘 변환되었는지 확인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키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값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리스트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) </a:t>
            </a: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로 잘 변환 되어있는 것을 확인 할 수 있습니다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2" name="Rect 42"/>
          <p:cNvSpPr>
            <a:spLocks/>
          </p:cNvSpPr>
          <p:nvPr/>
        </p:nvSpPr>
        <p:spPr>
          <a:xfrm rot="0">
            <a:off x="5641975" y="3239770"/>
            <a:ext cx="4074160" cy="1980565"/>
          </a:xfrm>
          <a:prstGeom prst="bracePair">
            <a:avLst>
              <a:gd name="adj" fmla="val 8333"/>
            </a:avLst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0"/>
          <a:fillRef idx="0"/>
          <a:effectRef idx="0"/>
          <a:fontRef idx="minor"/>
        </p:style>
        <p:txBody>
          <a:bodyPr wrap="square" lIns="104140" tIns="59690" rIns="104140" bIns="59690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3" name=""/>
          <p:cNvSpPr/>
          <p:nvPr/>
        </p:nvSpPr>
        <p:spPr>
          <a:xfrm>
            <a:off x="5939790" y="144145"/>
            <a:ext cx="3780155" cy="288036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square" lIns="93345" tIns="48260" rIns="93345" bIns="48260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8"/>
          <p:cNvPicPr/>
          <p:nvPr/>
        </p:nvPicPr>
        <p:blipFill>
          <a:blip r:embed="rId1"/>
          <a:srcRect l="0" t="33277" r="54161" b="16639"/>
          <a:stretch/>
        </p:blipFill>
        <p:spPr>
          <a:xfrm>
            <a:off x="894715" y="1151890"/>
            <a:ext cx="2344420" cy="539115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6264275" y="1007745"/>
            <a:ext cx="2771775" cy="89979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생성한 테이블에 데이터 삽입을 위한 데이터를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Dictionary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46" name="그림 9" descr="C:/Users/adad4/AppData/Roaming/PolarisOffice/ETemp/5564_11139096/image1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2175" y="1939925"/>
            <a:ext cx="8169910" cy="3640455"/>
          </a:xfrm>
          <a:prstGeom prst="rect"/>
          <a:noFill/>
          <a:ln>
            <a:noFill/>
            <a:prstDash/>
          </a:ln>
        </p:spPr>
      </p:pic>
      <p:sp>
        <p:nvSpPr>
          <p:cNvPr id="47" name=""/>
          <p:cNvSpPr/>
          <p:nvPr/>
        </p:nvSpPr>
        <p:spPr>
          <a:xfrm>
            <a:off x="5579745" y="2700020"/>
            <a:ext cx="3059430" cy="7899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아까 선언한 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List</a:t>
            </a: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에 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.append() </a:t>
            </a:r>
            <a:r>
              <a:rPr b="0" lang="ko-KR" sz="1600" spc="-1" strike="noStrike">
                <a:solidFill>
                  <a:srgbClr val="ffffff"/>
                </a:solidFill>
                <a:latin typeface="나눔고딕"/>
              </a:rPr>
              <a:t>메소드를 이용하여 값을 넣어줍니다</a:t>
            </a:r>
            <a:r>
              <a:rPr b="0" lang="en-US" sz="1600" spc="-1" strike="noStrike">
                <a:solidFill>
                  <a:srgbClr val="ffffff"/>
                </a:solidFill>
                <a:latin typeface="나눔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8" name="Rect 48"/>
          <p:cNvSpPr>
            <a:spLocks/>
          </p:cNvSpPr>
          <p:nvPr/>
        </p:nvSpPr>
        <p:spPr>
          <a:xfrm rot="0">
            <a:off x="1487805" y="2377440"/>
            <a:ext cx="2782570" cy="198691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49" name=""/>
          <p:cNvSpPr/>
          <p:nvPr/>
        </p:nvSpPr>
        <p:spPr>
          <a:xfrm>
            <a:off x="864235" y="4643755"/>
            <a:ext cx="3959860" cy="251460"/>
          </a:xfrm>
          <a:prstGeom prst="rect">
            <a:avLst/>
          </a:prstGeom>
          <a:noFill/>
          <a:ln cap="rnd" w="3816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899795" y="5039995"/>
            <a:ext cx="4859655" cy="251460"/>
          </a:xfrm>
          <a:prstGeom prst="rect">
            <a:avLst/>
          </a:prstGeom>
          <a:noFill/>
          <a:ln cap="rnd" w="3816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4500245" y="3420110"/>
            <a:ext cx="1080135" cy="122428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cxnSp>
        <p:nvCxnSpPr>
          <p:cNvPr id="52" name="Rect 52"/>
          <p:cNvCxnSpPr>
            <a:stCxn id="48" idx="-1"/>
            <a:endCxn id="48" idx="-1"/>
          </p:cNvCxnSpPr>
          <p:nvPr/>
        </p:nvCxnSpPr>
        <p:spPr>
          <a:xfrm rot="16200000" flipH="1">
            <a:off x="8822690" y="4542790"/>
            <a:ext cx="2540" cy="2540"/>
          </a:xfrm>
          <a:prstGeom prst="bentConnector3">
            <a:avLst>
              <a:gd name="adj1" fmla="val 4162778"/>
            </a:avLst>
          </a:prstGeom>
          <a:ln w="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 53"/>
          <p:cNvSpPr>
            <a:spLocks/>
          </p:cNvSpPr>
          <p:nvPr/>
        </p:nvSpPr>
        <p:spPr>
          <a:xfrm rot="0">
            <a:off x="5841365" y="3661410"/>
            <a:ext cx="3129280" cy="1671955"/>
          </a:xfrm>
          <a:prstGeom prst="bracePair">
            <a:avLst>
              <a:gd name="adj" fmla="val 8333"/>
            </a:avLst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/>
          <a:fillRef idx="0"/>
          <a:effectRef idx="0"/>
          <a:fontRef idx="minor"/>
        </p:style>
        <p:txBody>
          <a:bodyPr wrap="square" lIns="109220" tIns="64135" rIns="109220" bIns="64135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5219700" y="4319905"/>
            <a:ext cx="720090" cy="72009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760" rIns="104760" tIns="59760" bIns="597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5" name="Rect 55"/>
          <p:cNvSpPr>
            <a:spLocks/>
          </p:cNvSpPr>
          <p:nvPr/>
        </p:nvSpPr>
        <p:spPr>
          <a:xfrm rot="0">
            <a:off x="949960" y="1992630"/>
            <a:ext cx="5005070" cy="324485"/>
          </a:xfrm>
          <a:prstGeom prst="rect"/>
          <a:solidFill>
            <a:srgbClr val="111111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테이블 생성을 위한 쿼리문을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sql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이라는 변수에 저장 </a:t>
            </a: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</p:txBody>
      </p:sp>
      <p:sp>
        <p:nvSpPr>
          <p:cNvPr id="56" name="Rect 56"/>
          <p:cNvSpPr>
            <a:spLocks/>
          </p:cNvSpPr>
          <p:nvPr/>
        </p:nvSpPr>
        <p:spPr>
          <a:xfrm rot="0">
            <a:off x="5579745" y="2663825"/>
            <a:ext cx="3242945" cy="848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/>
          <a:fillRef idx="0"/>
          <a:effectRef idx="0"/>
          <a:fontRef idx="minor"/>
        </p:style>
        <p:txBody>
          <a:bodyPr wrap="square" lIns="104140" tIns="59690" rIns="104140" bIns="59690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7" name=""/>
          <p:cNvSpPr/>
          <p:nvPr/>
        </p:nvSpPr>
        <p:spPr>
          <a:xfrm>
            <a:off x="3312160" y="1064260"/>
            <a:ext cx="2699385" cy="770890"/>
          </a:xfrm>
          <a:prstGeom prst="bracketPair">
            <a:avLst>
              <a:gd name="adj" fmla="val 17129"/>
            </a:avLst>
          </a:prstGeom>
          <a:noFill/>
          <a:ln cap="sq" w="29160">
            <a:solidFill>
              <a:srgbClr val="729f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760" rIns="104760" tIns="59760" bIns="597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6151245" y="1007745"/>
            <a:ext cx="2884805" cy="899795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3456305" y="1151890"/>
            <a:ext cx="2591435" cy="6172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테이블 생성을 위한 쿼리문을 담기 위한 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List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0" name=""/>
          <p:cNvSpPr/>
          <p:nvPr/>
        </p:nvSpPr>
        <p:spPr>
          <a:xfrm>
            <a:off x="899795" y="360045"/>
            <a:ext cx="7019925" cy="53975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테이블 생성을 위한 쿼리문 작성 및 데이터 삽입을 위한 작업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1" name="텍스트 상자 48"/>
          <p:cNvSpPr txBox="1">
            <a:spLocks/>
          </p:cNvSpPr>
          <p:nvPr/>
        </p:nvSpPr>
        <p:spPr>
          <a:xfrm rot="0">
            <a:off x="6129020" y="3658235"/>
            <a:ext cx="2562225" cy="18180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위에서 선언한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Dictionary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에 아까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DataFrame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에서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Dictionary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형태로 변환한 변수를 </a:t>
            </a: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Dictionary[Key] = Value 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형태로  새로운 요소를 추가 해줍니다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40000" y="36000"/>
            <a:ext cx="3912840" cy="34318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4536000" y="36000"/>
            <a:ext cx="5003640" cy="344448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68000" y="3530160"/>
            <a:ext cx="4967640" cy="210348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544000" y="3564000"/>
            <a:ext cx="3995640" cy="2015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테이블 생성 과 데이터 삽입을 하기 위한 작업을 하는 과정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adad4852</cp:lastModifiedBy>
  <cp:version>10.105.224.52366</cp:version>
  <dcterms:modified xsi:type="dcterms:W3CDTF">2024-04-08T01:47:23Z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