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8" r:id="rId1"/>
    <p:sldMasterId id="2147483749" r:id="rId2"/>
  </p:sldMasterIdLst>
  <p:sldIdLst>
    <p:sldId id="291" r:id="rId3"/>
    <p:sldId id="257" r:id="rId4"/>
    <p:sldId id="258" r:id="rId5"/>
    <p:sldId id="293" r:id="rId6"/>
    <p:sldId id="297" r:id="rId7"/>
    <p:sldId id="279" r:id="rId8"/>
    <p:sldId id="259" r:id="rId9"/>
    <p:sldId id="260" r:id="rId10"/>
    <p:sldId id="261" r:id="rId11"/>
    <p:sldId id="295" r:id="rId12"/>
    <p:sldId id="262" r:id="rId13"/>
    <p:sldId id="263" r:id="rId14"/>
    <p:sldId id="264" r:id="rId15"/>
    <p:sldId id="265" r:id="rId16"/>
    <p:sldId id="298" r:id="rId17"/>
    <p:sldId id="266" r:id="rId18"/>
    <p:sldId id="267" r:id="rId19"/>
    <p:sldId id="299" r:id="rId20"/>
    <p:sldId id="268" r:id="rId21"/>
    <p:sldId id="270" r:id="rId22"/>
    <p:sldId id="300" r:id="rId23"/>
    <p:sldId id="289" r:id="rId24"/>
    <p:sldId id="271" r:id="rId25"/>
    <p:sldId id="272" r:id="rId26"/>
    <p:sldId id="273" r:id="rId27"/>
    <p:sldId id="274" r:id="rId28"/>
    <p:sldId id="282" r:id="rId29"/>
    <p:sldId id="275" r:id="rId30"/>
    <p:sldId id="284" r:id="rId31"/>
    <p:sldId id="285" r:id="rId32"/>
    <p:sldId id="277" r:id="rId33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9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2T04:41:37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0 24575,'1091'0'0,"-1088"0"0,-1 0 0,0 0 0,1 1 0,-1-1 0,0 0 0,0 1 0,1 0 0,-1-1 0,0 1 0,0 0 0,0 0 0,0 0 0,0 1 0,0-1 0,0 0 0,0 1 0,-1-1 0,1 1 0,0 0 0,-1-1 0,1 1 0,-1 0 0,0 0 0,0 0 0,0 0 0,0 0 0,0 0 0,0 0 0,0 0 0,0 1 0,-1-1 0,1 0 0,-1 0 0,0 4 0,1 10 0,0 0 0,-1-1 0,-1 1 0,-4 18 0,2-7 0,-30 312 0,-24 327 0,29 785-377,22-610 212,-2 729 634,8-1099-396,11-192-73,-1 18 0,9-44 0,-2-65 0,0 62 0,-10 145 0,-10-220 0,3-122 0,-12 377 0,11-425 0,1 5 0,-1 0 0,0 0 0,-1 0 0,-1 0 0,-3 9 0,6-16 0,-1-1 0,0 0 0,-1 0 0,1 0 0,0 0 0,-1 0 0,1 0 0,-1-1 0,1 1 0,-1 0 0,0-1 0,0 1 0,0-1 0,0 0 0,0 1 0,0-1 0,0 0 0,0 0 0,0 0 0,0-1 0,-1 1 0,1 0 0,0-1 0,-1 0 0,1 1 0,-4-1 0,-15-1 0,0-1 0,0-1 0,0 0 0,-26-9 0,-11-2 0,-579-105 0,588 112 0,0 2 0,0 2 0,-55 4 0,-47-3 0,118-2 0,-47-11 0,51 9 0,-1 0 0,-40-1 0,-4 8 0,41 0 0,-50-4 0,82 3 0,0 0 0,1 0 0,-1 0 0,0 0 0,0 0 0,1 0 0,-1 0 0,0-1 0,0 1 0,1 0 0,-1 0 0,0 0 0,1-1 0,-1 1 0,1-1 0,-1 1 0,0 0 0,1-1 0,-1 1 0,1-1 0,-1 1 0,1-1 0,-1 1 0,1-1 0,-1 0 0,1 1 0,0-1 0,-1 1 0,1-1 0,0 0 0,-1 1 0,1-2 0,0 0 0,0 0 0,1 0 0,-1 1 0,1-1 0,0 0 0,-1 1 0,1-1 0,0 1 0,0-1 0,0 1 0,0-1 0,0 1 0,2-2 0,43-38 0,-45 40 0,124-87-1365,-111 76-5461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2T04:44:44.7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3078 1 24575,'1557'0'0,"-1551"0"0,1 0 0,-1 0 0,1 1 0,-1 0 0,1 0 0,-1 0 0,1 1 0,7 3 0,-12-4 0,0 0 0,0 1 0,0-1 0,-1 0 0,1 1 0,0 0 0,0-1 0,-1 1 0,1 0 0,-1 0 0,0 0 0,1 0 0,-1 0 0,0 0 0,0 0 0,0 0 0,-1 1 0,1-1 0,0 0 0,-1 1 0,0-1 0,1 0 0,-1 1 0,0-1 0,0 0 0,-1 4 0,-1 13 0,0-1 0,-2 0 0,-7 21 0,-6 39 0,8 35 0,9 159 0,3-106 0,-5 71 0,5 261 0,6-376 0,1 53 0,-8-137 0,2 0 0,9 46 0,-5-42 0,4 63 0,-13 249 0,2 57 0,18-244 0,-10-105 0,2 73 0,-8-74 0,13 66 0,-7-68 0,2 83 0,-12 764 0,-9-746 0,0 5 0,-5 162 0,14-275 0,2-42 0,0-1 0,-1 0 0,0 0 0,-1 1 0,0-1 0,0 0 0,-1 0 0,0 0 0,-1 0 0,-4 11 0,4-17 0,1 0 0,-1 0 0,0-1 0,0 1 0,0 0 0,0-1 0,-1 0 0,1 0 0,0 0 0,-1 0 0,0-1 0,1 1 0,-7 1 0,-56 10 0,38-9 0,-84 11 0,0-5 0,-183-7 0,8-2 0,147 8 0,-122 2 0,207-12 0,-16 0 0,-127 14 0,118-5 0,1-4 0,-89-6 0,42 0 0,-2013 2 0,2051 10 0,6 0 0,15-10 0,28 0 0,0 1 0,-58 9 0,88-8 0,3-1 0,0 1 0,0-1 0,0 0 0,0 0 0,0 0 0,0-1 0,0 0 0,0 0 0,0-1 0,0 0 0,-8-2 0,14 3 0,0-1 0,-1 0 0,1 0 0,0 1 0,0-1 0,0 0 0,0 0 0,0 0 0,0 1 0,0-1 0,0 0 0,0 0 0,0 0 0,0 1 0,0-1 0,1 0 0,-1 0 0,0 1 0,0-1 0,1 0 0,-1 1 0,1-1 0,-1 0 0,1 1 0,-1-1 0,1 0 0,-1 1 0,1-1 0,-1 1 0,1-1 0,0 1 0,-1-1 0,2 1 0,26-25 0,-24 22 0,-1 1-18,38-34-319,2 1 0,2 3 1,83-46-1,-109 69-6489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2T04:44:45.8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24575,'9'11'0,"1"1"0,-1 0 0,13 24 0,6 7 0,-13-22-195,1-2 0,1 0 0,1-1 0,1 0 0,0-2 0,40 26 0,-39-30-6631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2T04:41:38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24575,'3'0'0,"5"3"0,4 4 0,6 15 0,4 6 0,5 9 0,0 4 0,0-1 0,-5-4 0,-3-9 0,-1-5 0,-1-3 0,-3-1 0,-4-4-8191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2T04:42:46.7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305 1 24575,'693'0'0,"-690"0"0,1 0 0,-1 0 0,0 0 0,0 0 0,0 0 0,0 1 0,0-1 0,0 1 0,1 0 0,-1 0 0,-1 0 0,1 0 0,0 1 0,0-1 0,0 1 0,-1 0 0,5 3 0,-5-1 0,1 0 0,-1-1 0,-1 2 0,1-1 0,0 0 0,-1 0 0,0 0 0,0 1 0,0-1 0,0 1 0,-1-1 0,0 0 0,0 6 0,-1 85 0,-26 177 0,8-115 0,-44 1212 0,63-1357 0,1-4 0,-1 1 0,0-1 0,-1 1 0,0-1 0,-4 15 0,4-21 0,1 0 0,-1 0 0,0 0 0,0-1 0,0 1 0,0 0 0,0 0 0,-1-1 0,1 1 0,-1-1 0,1 0 0,-1 1 0,1-1 0,-1 0 0,0 0 0,1 0 0,-1 0 0,0 0 0,0 0 0,0 0 0,0-1 0,0 1 0,0-1 0,0 1 0,0-1 0,0 0 0,0 0 0,0 0 0,-2 0 0,-426-9 0,271-1 0,14 0 0,99 11 0,28 0 0,-1-1 0,1 0 0,-35-6 0,52 6 0,0 0 0,0-1 0,0 1 0,1 0 0,-1 0 0,0-1 0,0 1 0,0 0 0,0-1 0,0 1 0,1-1 0,-1 1 0,0-1 0,0 0 0,1 1 0,-1-1 0,0 0 0,1 1 0,-1-1 0,1 0 0,-1 0 0,1 0 0,-1 1 0,1-1 0,0 0 0,-1 0 0,1 0 0,0 0 0,0 0 0,0 0 0,-1-1 0,2-1 0,-1 0 0,1 0 0,-1 0 0,1 0 0,0 0 0,0 1 0,0-1 0,1 0 0,-1 0 0,2-2 0,7-9 0,-1 1 0,20-19 0,-3 5-273,2 2 0,1 1 0,0 2 0,49-28 0,-36 26-6553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2T04:42:47.4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24575,'3'0'0,"8"0"0,5 3 0,4 5 0,1 7 0,0 8 0,-3 6 0,-1 6 0,-1 2 0,-2-1 0,-1-3 0,-3-5 0,-2-6-8191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2T04:43:13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1279 0 24575,'1092'0'0,"-1090"0"0,0 0 0,0 0 0,0 1 0,0-1 0,0 0 0,0 1 0,0-1 0,0 1 0,-1 0 0,1 0 0,0 0 0,0 0 0,-1 0 0,1 0 0,0 0 0,-1 0 0,1 1 0,-1-1 0,0 1 0,1-1 0,-1 1 0,0-1 0,0 1 0,0 0 0,0 0 0,0-1 0,0 1 0,-1 0 0,1 0 0,0 2 0,1 8 0,1-1 0,-2 1 0,0-1 0,-1 16 0,1-9 0,0 620 0,-4-299 0,3 622 0,-5-870 0,-27 156 0,-2 2 0,25 405 0,11-389 0,0 25 0,-4 320 0,-17-294 0,-1 45 0,21-236 0,1-34 0,-20 170 0,8-201 0,2 1 0,3 0 0,3 0 0,2 0 0,16 112 0,-3-89 0,3 136 0,-17 90 0,-3-106 0,5-183 0,-1-12 0,1 1 0,-2-1 0,1 0 0,-1 0 0,-1 1 0,-3 13 0,4-20 0,0-1 0,-1 1 0,1-1 0,-1 1 0,0-1 0,0 0 0,1 1 0,-1-1 0,-1 0 0,1 0 0,0-1 0,0 1 0,-1 0 0,1-1 0,-1 1 0,1-1 0,-1 0 0,0 0 0,1 0 0,-1 0 0,0-1 0,0 1 0,0-1 0,0 1 0,-5-1 0,-29 2 0,-1-2 0,0-2 0,-54-9 0,-113-31 0,98 18 0,-288-50 0,277 58 0,-166 0 0,-586 20 0,868-3 0,0-1 0,0 0 0,0 0 0,0 0 0,1 0 0,-1-1 0,0 1 0,0 0 0,0-1 0,0 1 0,1-1 0,-1 0 0,0 1 0,1-1 0,-1 0 0,0 0 0,1 0 0,-1 0 0,1-1 0,-1 1 0,1 0 0,0-1 0,0 1 0,-1 0 0,1-1 0,0 0 0,0 1 0,0-1 0,1 0 0,-1 1 0,0-1 0,1 0 0,-1 0 0,1 0 0,-1 1 0,1-1 0,0 0 0,0 0 0,0 0 0,0 0 0,0 0 0,0 1 0,2-5 0,-1-2 0,1 1 0,0-1 0,0 1 0,1-1 0,0 1 0,1 0 0,-1 0 0,1 0 0,7-9 0,15-12-1365,0 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2T04:43:14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24575,'0'-3'0,"3"-1"0,5 0 0,4 4 0,3 5 0,6 15 0,6 14 0,1 8 0,0-3 0,-6-5 0,-5-9-8191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2T04:43:46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2527 2 24575,'655'0'0,"-653"-1"0,1 1 0,-1 0 0,0 0 0,1 0 0,-1 0 0,0 0 0,0 0 0,1 1 0,-1-1 0,0 1 0,0-1 0,0 1 0,0 0 0,0 0 0,0 0 0,0 0 0,0 0 0,0 1 0,0-1 0,0 0 0,-1 1 0,1 0 0,-1-1 0,1 1 0,-1 0 0,1 0 0,-1-1 0,0 1 0,0 0 0,0 0 0,0 1 0,0-1 0,-1 0 0,1 0 0,-1 0 0,1 0 0,-1 1 0,0-1 0,0 0 0,0 4 0,7 73 0,-4-1 0,-11 123 0,2-80 0,-8 1628 0,35-1195 0,-2-79 0,22 35 0,-14-234 0,-16 378 0,-14-396 0,-17 236 0,14-454 0,-1 0 0,-15 45 0,21-83 0,0 0 0,-1 1 0,1-1 0,0 0 0,-1 0 0,1 0 0,-1 0 0,1 0 0,-1 0 0,0 0 0,0-1 0,0 1 0,0 0 0,0-1 0,0 0 0,0 0 0,-1 1 0,1-1 0,0-1 0,-1 1 0,1 0 0,-1 0 0,1-1 0,-1 0 0,-4 1 0,-9 0 0,-1 0 0,1-1 0,-18-3 0,2 1 0,-1779-4 0,1026 8 0,638 9 0,5-1 0,126-9 0,-1 1 0,1 1 0,0 0 0,-20 7 0,19-4 0,-1-2 0,1 0 0,-26 2 0,41-6 0,0 1 0,-1-1 0,1 0 0,0 0 0,0 0 0,0 0 0,0-1 0,-1 1 0,1 0 0,0-1 0,0 0 0,0 1 0,0-1 0,-3-1 0,5 0 0,0 1 0,0 0 0,-1-1 0,1 1 0,0 0 0,0-1 0,1 1 0,-1-1 0,0 1 0,0 0 0,1-1 0,-1 1 0,0 0 0,1 0 0,0-1 0,-1 1 0,1 0 0,0 0 0,-1 0 0,1 0 0,0 0 0,0 0 0,0 0 0,0 0 0,0 0 0,1-1 0,19-22-195,0 0 0,2 1 0,0 2 0,2 0 0,0 2 0,49-29 0,-47 35-6631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2T04:43:4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24575,'3'3'0,"9"8"0,1 5 0,5 4 0,3 1 0,2 0 0,-1-3 0,-3-1 0,1 3 0,-3 1 0,0-3 0,-1-1 0,1 0 0,-3-3-8191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2T04:44:01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2682 0 24575,'68'0'0,"408"16"0,-242-12 0,-30-3 0,-38 17 0,-163-17 0,0-1 0,-1 1 0,1-1 0,0 1 0,0 0 0,-1 0 0,1 0 0,-1 0 0,1 1 0,-1-1 0,1 1 0,-1-1 0,0 1 0,0 0 0,0 0 0,0 0 0,0 0 0,0 0 0,0 0 0,-1 1 0,1-1 0,-1 0 0,1 1 0,-1 0 0,0-1 0,0 1 0,0 0 0,-1-1 0,1 1 0,0 4 0,1 10 0,-2 0 0,1-1 0,-2 1 0,-3 22 0,0 10 0,4 15 0,15 105 0,17 119 0,-20-117 0,-11 189 0,-3-158 0,0-14 0,4 207 0,7-267 0,2 115 0,-11 2097 0,9-2068 0,1 11 0,-11-196 0,2 99 0,8-107 0,2 39 0,-12 842 0,1-943 0,-1 1 0,-1-1 0,-1 0 0,-1 0 0,0 0 0,-1 0 0,-1-1 0,-12 26 0,15-38 0,0-1 0,0 0 0,0 0 0,0 0 0,0 0 0,-1 0 0,1-1 0,-1 1 0,1-1 0,-1 0 0,0 0 0,0 0 0,0-1 0,0 0 0,-1 1 0,1-1 0,0-1 0,0 1 0,-7 0 0,-14 0 0,1-1 0,-33-3 0,16 0 0,33 3 0,-100-3 0,-146-21 0,132 7 0,-144-1 0,-127 18 0,161 3 0,-2009-3 0,2218 2 0,0 1 0,-35 11 0,57-14 0,35-10 0,-1-2 0,0-1 0,45-25 0,6-33-1365,-70 64-5461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 txBox="1">
            <a:spLocks noGrp="1"/>
          </p:cNvSpPr>
          <p:nvPr>
            <p:ph type="title"/>
          </p:nvPr>
        </p:nvSpPr>
        <p:spPr>
          <a:xfrm>
            <a:off x="504190" y="226060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504190" y="226060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6" name="PlaceHolder 2"/>
          <p:cNvSpPr txBox="1">
            <a:spLocks noGrp="1"/>
          </p:cNvSpPr>
          <p:nvPr>
            <p:ph type="subTitle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3" name="PlaceHolder 2"/>
          <p:cNvSpPr txBox="1">
            <a:spLocks noGrp="1"/>
          </p:cNvSpPr>
          <p:nvPr>
            <p:ph type="subTitle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4" name="PlaceHolder 3"/>
          <p:cNvSpPr txBox="1">
            <a:spLocks noGrp="1"/>
          </p:cNvSpPr>
          <p:nvPr>
            <p:ph type="ftr" idx="1"/>
          </p:nvPr>
        </p:nvSpPr>
        <p:spPr>
          <a:xfrm>
            <a:off x="3447415" y="5165090"/>
            <a:ext cx="3195320" cy="39116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>
              <a:buFontTx/>
              <a:buNone/>
            </a:pPr>
            <a:r>
              <a:t>Footer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3" y="1174364"/>
            <a:ext cx="4284266" cy="810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2142208"/>
            <a:ext cx="3528219" cy="9660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2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60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64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44030B-D908-44A3-9BFB-775E02B2D17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3" y="1174364"/>
            <a:ext cx="4284266" cy="810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047" y="2142208"/>
            <a:ext cx="3528219" cy="9660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2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60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64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16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190" y="226060"/>
            <a:ext cx="9070975" cy="946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447415" y="5165090"/>
            <a:ext cx="3194685" cy="390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570" y="5165090"/>
            <a:ext cx="2348230" cy="390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42E4EA-1EF5-4243-8B51-486318C045CB}" type="slidenum">
              <a:rPr lang="en-US" sz="1400" b="0" strike="noStrike" spc="-1">
                <a:solidFill>
                  <a:srgbClr val="000000"/>
                </a:solidFill>
                <a:latin typeface="바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190" y="5165090"/>
            <a:ext cx="2348230" cy="3905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190" y="1326515"/>
            <a:ext cx="9072245" cy="32886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lang="en-US" sz="3200" b="0" strike="noStrike" spc="-1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나눔고딕"/>
              </a:rPr>
              <a:t>2</a:t>
            </a:r>
            <a:r>
              <a:rPr lang="ko-KR" sz="2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800" b="0" strike="noStrike" spc="-1">
              <a:solidFill>
                <a:srgbClr val="000000"/>
              </a:solidFill>
              <a:latin typeface="나눔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sz="24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400" b="0" strike="noStrike" spc="-1">
              <a:solidFill>
                <a:srgbClr val="000000"/>
              </a:solidFill>
              <a:latin typeface="나눔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4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나눔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.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개요 텍스트의 서식을 편집하려면 클릭하십시오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2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5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6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나눔고딕"/>
              </a:rPr>
              <a:t>7</a:t>
            </a:r>
            <a:r>
              <a:rPr lang="ko-KR" sz="1800" b="0" strike="noStrike" spc="-1">
                <a:solidFill>
                  <a:srgbClr val="000000"/>
                </a:solidFill>
                <a:latin typeface="나눔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&lt;바닥글&gt;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B7B6021-9D97-4C3B-90F6-6397BD5FF08D}" type="slidenum">
              <a:rPr lang="en-US" sz="1400" b="0" strike="noStrike" spc="-1">
                <a:solidFill>
                  <a:srgbClr val="000000"/>
                </a:solidFill>
                <a:latin typeface="바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</a:rPr>
              <a:t>&lt;날짜/시간&gt;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75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0.png"/><Relationship Id="rId18" Type="http://schemas.openxmlformats.org/officeDocument/2006/relationships/customXml" Target="../ink/ink8.xml"/><Relationship Id="rId3" Type="http://schemas.openxmlformats.org/officeDocument/2006/relationships/image" Target="../media/image65.png"/><Relationship Id="rId21" Type="http://schemas.openxmlformats.org/officeDocument/2006/relationships/image" Target="../media/image104.png"/><Relationship Id="rId7" Type="http://schemas.openxmlformats.org/officeDocument/2006/relationships/image" Target="../media/image97.png"/><Relationship Id="rId12" Type="http://schemas.openxmlformats.org/officeDocument/2006/relationships/customXml" Target="../ink/ink5.xml"/><Relationship Id="rId17" Type="http://schemas.openxmlformats.org/officeDocument/2006/relationships/image" Target="../media/image102.png"/><Relationship Id="rId25" Type="http://schemas.openxmlformats.org/officeDocument/2006/relationships/image" Target="../media/image106.png"/><Relationship Id="rId2" Type="http://schemas.openxmlformats.org/officeDocument/2006/relationships/image" Target="../media/image95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99.png"/><Relationship Id="rId24" Type="http://schemas.openxmlformats.org/officeDocument/2006/relationships/customXml" Target="../ink/ink11.xml"/><Relationship Id="rId5" Type="http://schemas.openxmlformats.org/officeDocument/2006/relationships/image" Target="../media/image96.png"/><Relationship Id="rId15" Type="http://schemas.openxmlformats.org/officeDocument/2006/relationships/image" Target="../media/image101.png"/><Relationship Id="rId23" Type="http://schemas.openxmlformats.org/officeDocument/2006/relationships/image" Target="../media/image105.png"/><Relationship Id="rId10" Type="http://schemas.openxmlformats.org/officeDocument/2006/relationships/customXml" Target="../ink/ink4.xml"/><Relationship Id="rId19" Type="http://schemas.openxmlformats.org/officeDocument/2006/relationships/image" Target="../media/image103.png"/><Relationship Id="rId4" Type="http://schemas.openxmlformats.org/officeDocument/2006/relationships/customXml" Target="../ink/ink1.xml"/><Relationship Id="rId9" Type="http://schemas.openxmlformats.org/officeDocument/2006/relationships/image" Target="../media/image9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" Type="http://schemas.openxmlformats.org/officeDocument/2006/relationships/image" Target="../media/image119.png"/><Relationship Id="rId7" Type="http://schemas.openxmlformats.org/officeDocument/2006/relationships/image" Target="../media/image47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118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123.png"/><Relationship Id="rId5" Type="http://schemas.openxmlformats.org/officeDocument/2006/relationships/image" Target="../media/image45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4" Type="http://schemas.openxmlformats.org/officeDocument/2006/relationships/image" Target="../media/image44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40869" y="1069996"/>
            <a:ext cx="7218295" cy="8329"/>
            <a:chOff x="2613986" y="1940979"/>
            <a:chExt cx="13095238" cy="151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3986" y="1940979"/>
              <a:ext cx="13095238" cy="151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0869" y="1102378"/>
            <a:ext cx="7218295" cy="27561"/>
            <a:chOff x="2613986" y="1999725"/>
            <a:chExt cx="13095238" cy="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3986" y="1999725"/>
              <a:ext cx="13095238" cy="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0869" y="2401823"/>
            <a:ext cx="7218295" cy="51184"/>
            <a:chOff x="2613986" y="4357143"/>
            <a:chExt cx="13095238" cy="9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3986" y="4357143"/>
              <a:ext cx="13095238" cy="9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41497" y="4075627"/>
            <a:ext cx="2519842" cy="19686"/>
            <a:chOff x="13318748" y="7393714"/>
            <a:chExt cx="4571429" cy="3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18748" y="7393714"/>
              <a:ext cx="4571429" cy="3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52294" y="4491651"/>
            <a:ext cx="2519842" cy="3937"/>
            <a:chOff x="13338336" y="8148452"/>
            <a:chExt cx="4571429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8336" y="8148452"/>
              <a:ext cx="4571429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41497" y="5466885"/>
            <a:ext cx="2519842" cy="7875"/>
            <a:chOff x="13318748" y="9917697"/>
            <a:chExt cx="4571429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18748" y="9917697"/>
              <a:ext cx="4571429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28492" y="4781670"/>
            <a:ext cx="1345930" cy="5250"/>
            <a:chOff x="13113738" y="8674598"/>
            <a:chExt cx="2441750" cy="952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3113738" y="8674598"/>
              <a:ext cx="2441750" cy="9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341497" y="4819420"/>
            <a:ext cx="2519842" cy="3937"/>
            <a:chOff x="13318748" y="8743082"/>
            <a:chExt cx="4571429" cy="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18748" y="8743082"/>
              <a:ext cx="4571429" cy="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41497" y="5166221"/>
            <a:ext cx="2519842" cy="3937"/>
            <a:chOff x="13318748" y="9372239"/>
            <a:chExt cx="4571429" cy="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18748" y="9372239"/>
              <a:ext cx="4571429" cy="71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41831" y="840720"/>
            <a:ext cx="9555013" cy="207018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23802" y="2420706"/>
            <a:ext cx="5890748" cy="61898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73369" y="111501"/>
            <a:ext cx="605203" cy="43982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87796" y="4099568"/>
            <a:ext cx="559825" cy="48638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87733" y="4464880"/>
            <a:ext cx="575700" cy="48657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87734" y="4770653"/>
            <a:ext cx="565200" cy="48657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07682" y="5100332"/>
            <a:ext cx="565200" cy="48657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52931" y="4037607"/>
            <a:ext cx="1315037" cy="59453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57130" y="4393534"/>
            <a:ext cx="1315037" cy="58928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156080" y="4738962"/>
            <a:ext cx="1336036" cy="59453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156081" y="5059193"/>
            <a:ext cx="1372783" cy="5945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74603" y="99"/>
            <a:ext cx="6338172" cy="5669643"/>
            <a:chOff x="5759281" y="0"/>
            <a:chExt cx="1149854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9281" y="0"/>
              <a:ext cx="11498542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77202" y="3081309"/>
            <a:ext cx="4212485" cy="166086"/>
            <a:chOff x="7033916" y="5589847"/>
            <a:chExt cx="7642177" cy="3013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3916" y="5589847"/>
              <a:ext cx="7642177" cy="3013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97143" y="-1565536"/>
            <a:ext cx="3182882" cy="6941649"/>
            <a:chOff x="-3260328" y="-2840334"/>
            <a:chExt cx="5774300" cy="125933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80000">
              <a:off x="-3260328" y="-2840334"/>
              <a:ext cx="5774300" cy="125933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76261" y="2135503"/>
            <a:ext cx="6197865" cy="14323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90839" y="1653595"/>
            <a:ext cx="2866403" cy="2471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9" descr="C:/Users/adad4/AppData/Roaming/PolarisOffice/ETemp/5564_11139096/image1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35" y="1892221"/>
            <a:ext cx="8169910" cy="364045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44" name="그림 8"/>
          <p:cNvPicPr/>
          <p:nvPr/>
        </p:nvPicPr>
        <p:blipFill>
          <a:blip r:embed="rId3"/>
          <a:srcRect t="33277" r="54161" b="16639"/>
          <a:stretch/>
        </p:blipFill>
        <p:spPr>
          <a:xfrm>
            <a:off x="894715" y="1151890"/>
            <a:ext cx="2344420" cy="539115"/>
          </a:xfrm>
          <a:prstGeom prst="rect">
            <a:avLst/>
          </a:prstGeom>
          <a:ln w="0">
            <a:noFill/>
          </a:ln>
        </p:spPr>
      </p:pic>
      <p:sp>
        <p:nvSpPr>
          <p:cNvPr id="45" name="직사각형 44"/>
          <p:cNvSpPr/>
          <p:nvPr/>
        </p:nvSpPr>
        <p:spPr>
          <a:xfrm>
            <a:off x="6264275" y="1007745"/>
            <a:ext cx="2771775" cy="8997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altLang="ko-KR" sz="18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테이블에 데이터 삽입을 하기 위해서 필요한 데이터를 담기 위한</a:t>
            </a:r>
            <a:r>
              <a:rPr lang="en-US" altLang="ko-KR" sz="18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0" strike="noStrike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endParaRPr lang="ko-KR" altLang="en-US" sz="18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7174" y="2425807"/>
            <a:ext cx="3059430" cy="7899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600" b="0" strike="noStrike" spc="-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아까 선언한 </a:t>
            </a:r>
            <a:r>
              <a:rPr lang="ko-KR" altLang="en-US" sz="1600" spc="-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ko-KR" sz="1600" b="0" strike="noStrike" spc="-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sz="1600" b="0" strike="noStrike" spc="-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.append() </a:t>
            </a:r>
            <a:r>
              <a:rPr lang="ko-KR" sz="1600" b="0" strike="noStrike" spc="-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메소드를 이용하여 값을 넣어줍니다</a:t>
            </a:r>
            <a:r>
              <a:rPr lang="en-US" sz="1600" b="0" strike="noStrike" spc="-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Rect 48"/>
          <p:cNvSpPr>
            <a:spLocks/>
          </p:cNvSpPr>
          <p:nvPr/>
        </p:nvSpPr>
        <p:spPr>
          <a:xfrm>
            <a:off x="1487805" y="2377440"/>
            <a:ext cx="2782570" cy="1986915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>
              <a:solidFill>
                <a:srgbClr val="FFFFFF"/>
              </a:solidFill>
              <a:latin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64235" y="4643755"/>
            <a:ext cx="3959860" cy="251460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99795" y="5039995"/>
            <a:ext cx="4859655" cy="251460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1" name="직선 연결선 50"/>
          <p:cNvSpPr/>
          <p:nvPr/>
        </p:nvSpPr>
        <p:spPr>
          <a:xfrm flipH="1">
            <a:off x="4500244" y="2729240"/>
            <a:ext cx="1025489" cy="1915150"/>
          </a:xfrm>
          <a:prstGeom prst="line">
            <a:avLst/>
          </a:prstGeom>
          <a:ln w="291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cxnSp>
        <p:nvCxnSpPr>
          <p:cNvPr id="52" name="Rect 52"/>
          <p:cNvCxnSpPr>
            <a:stCxn id="48" idx="0"/>
            <a:endCxn id="48" idx="0"/>
          </p:cNvCxnSpPr>
          <p:nvPr/>
        </p:nvCxnSpPr>
        <p:spPr>
          <a:xfrm rot="16200000" flipH="1">
            <a:off x="8822690" y="4542790"/>
            <a:ext cx="2540" cy="2540"/>
          </a:xfrm>
          <a:prstGeom prst="bentConnector3">
            <a:avLst>
              <a:gd name="adj1" fmla="val 4162778"/>
            </a:avLst>
          </a:prstGeom>
          <a:ln w="0" cap="flat" cmpd="sng">
            <a:solidFill>
              <a:srgbClr val="FF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 53"/>
          <p:cNvSpPr>
            <a:spLocks/>
          </p:cNvSpPr>
          <p:nvPr/>
        </p:nvSpPr>
        <p:spPr>
          <a:xfrm>
            <a:off x="5841365" y="3349098"/>
            <a:ext cx="3129280" cy="1984267"/>
          </a:xfrm>
          <a:prstGeom prst="bracePair">
            <a:avLst>
              <a:gd name="adj" fmla="val 8333"/>
            </a:avLst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9220" tIns="64135" rIns="109220" bIns="6413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54" name="직선 연결선 53"/>
          <p:cNvSpPr/>
          <p:nvPr/>
        </p:nvSpPr>
        <p:spPr>
          <a:xfrm flipH="1">
            <a:off x="5219700" y="4319905"/>
            <a:ext cx="720090" cy="720090"/>
          </a:xfrm>
          <a:prstGeom prst="line">
            <a:avLst/>
          </a:prstGeom>
          <a:ln w="2916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5" name="Rect 55"/>
          <p:cNvSpPr>
            <a:spLocks/>
          </p:cNvSpPr>
          <p:nvPr/>
        </p:nvSpPr>
        <p:spPr>
          <a:xfrm>
            <a:off x="949960" y="1992630"/>
            <a:ext cx="5005070" cy="324485"/>
          </a:xfrm>
          <a:prstGeom prst="rect">
            <a:avLst/>
          </a:prstGeom>
          <a:solidFill>
            <a:srgbClr val="111111"/>
          </a:solidFill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생성</a:t>
            </a:r>
            <a:r>
              <a:rPr lang="en-US" altLang="ko-KR" sz="1600" b="0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sz="1600" b="0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쿼리문을 </a:t>
            </a:r>
            <a:r>
              <a:rPr lang="en-US" sz="1600" b="0" strike="noStrike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sz="1600" b="0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변수에 저장 </a:t>
            </a:r>
            <a:endParaRPr lang="ko-KR" altLang="en-US" sz="1600" b="0" strike="noStrike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Rect 56"/>
          <p:cNvSpPr>
            <a:spLocks/>
          </p:cNvSpPr>
          <p:nvPr/>
        </p:nvSpPr>
        <p:spPr>
          <a:xfrm>
            <a:off x="5579745" y="2359342"/>
            <a:ext cx="3242945" cy="848995"/>
          </a:xfrm>
          <a:prstGeom prst="bracketPair">
            <a:avLst>
              <a:gd name="adj" fmla="val 17129"/>
            </a:avLst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4140" tIns="59690" rIns="104140" bIns="59690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57" name="양쪽 대괄호 56"/>
          <p:cNvSpPr/>
          <p:nvPr/>
        </p:nvSpPr>
        <p:spPr>
          <a:xfrm>
            <a:off x="3312160" y="1064260"/>
            <a:ext cx="2699385" cy="770890"/>
          </a:xfrm>
          <a:prstGeom prst="bracketPair">
            <a:avLst>
              <a:gd name="adj" fmla="val 17129"/>
            </a:avLst>
          </a:prstGeom>
          <a:noFill/>
          <a:ln w="29160" cap="sq">
            <a:solidFill>
              <a:srgbClr val="729FC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760" tIns="59760" rIns="104760" bIns="597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8" name="양쪽 중괄호 57"/>
          <p:cNvSpPr/>
          <p:nvPr/>
        </p:nvSpPr>
        <p:spPr>
          <a:xfrm>
            <a:off x="6151245" y="1007745"/>
            <a:ext cx="2884805" cy="899795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729FC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56305" y="1151890"/>
            <a:ext cx="2591435" cy="617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생성을 위한 쿼리문을 담기 위한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endParaRPr lang="en-US" sz="18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99795" y="360045"/>
            <a:ext cx="7019925" cy="5397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ko-KR" sz="2000" b="1" strike="noStrike" spc="-1" dirty="0">
                <a:solidFill>
                  <a:srgbClr val="000000"/>
                </a:solidFill>
                <a:latin typeface="나눔고딕"/>
              </a:rPr>
              <a:t>테이블 생성을 위한 </a:t>
            </a:r>
            <a:r>
              <a:rPr lang="ko-KR" sz="2000" b="1" strike="noStrike" spc="-1" dirty="0" err="1">
                <a:solidFill>
                  <a:srgbClr val="000000"/>
                </a:solidFill>
                <a:latin typeface="나눔고딕"/>
              </a:rPr>
              <a:t>쿼리문</a:t>
            </a:r>
            <a:r>
              <a:rPr lang="ko-KR" sz="2000" b="1" strike="noStrike" spc="-1" dirty="0">
                <a:solidFill>
                  <a:srgbClr val="000000"/>
                </a:solidFill>
                <a:latin typeface="나눔고딕"/>
              </a:rPr>
              <a:t> 작성 및 데이터 삽입을 위한 작업</a:t>
            </a:r>
            <a:endParaRPr lang="en-US" sz="2000" b="0" strike="noStrike" spc="-1" dirty="0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61" name="텍스트 상자 48"/>
          <p:cNvSpPr txBox="1">
            <a:spLocks/>
          </p:cNvSpPr>
          <p:nvPr/>
        </p:nvSpPr>
        <p:spPr>
          <a:xfrm>
            <a:off x="6114379" y="3724588"/>
            <a:ext cx="2562225" cy="107850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altLang="ko-KR" sz="1600" b="0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위에서 선언한 </a:t>
            </a:r>
            <a:r>
              <a:rPr lang="ko-KR" altLang="en-US" sz="1600" b="0" strike="noStrike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ko-KR" altLang="ko-KR" sz="1600" b="0" strike="noStrike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에는</a:t>
            </a:r>
            <a:r>
              <a:rPr lang="ko-KR" altLang="ko-KR" sz="1600" b="0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키이름은 ‘테이블명’ 값은 </a:t>
            </a:r>
            <a:r>
              <a:rPr lang="ko-KR" altLang="ko-KR" sz="1600" b="0" strike="noStrike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ko-KR" altLang="ko-KR" sz="1600" b="0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형태로 변환한 1차 산출물을 담았습니다</a:t>
            </a:r>
            <a:r>
              <a:rPr lang="en-US" altLang="ko-KR" sz="1600" b="0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0" strike="noStrike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79E6F8-1610-4CEF-84B0-577B39E27412}"/>
              </a:ext>
            </a:extLst>
          </p:cNvPr>
          <p:cNvSpPr txBox="1"/>
          <p:nvPr/>
        </p:nvSpPr>
        <p:spPr>
          <a:xfrm>
            <a:off x="2196529" y="5241211"/>
            <a:ext cx="24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1EA07-B29E-404D-BE77-1C0899F8C509}"/>
              </a:ext>
            </a:extLst>
          </p:cNvPr>
          <p:cNvSpPr txBox="1"/>
          <p:nvPr/>
        </p:nvSpPr>
        <p:spPr>
          <a:xfrm>
            <a:off x="3761776" y="5269958"/>
            <a:ext cx="5198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테이블의 데이터가 담긴 </a:t>
            </a:r>
            <a:r>
              <a:rPr lang="ko-KR" altLang="en-US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형태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산출물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2F971F-09AD-47D2-AA73-4DF36E76AB92}"/>
              </a:ext>
            </a:extLst>
          </p:cNvPr>
          <p:cNvSpPr/>
          <p:nvPr/>
        </p:nvSpPr>
        <p:spPr>
          <a:xfrm>
            <a:off x="949960" y="2354072"/>
            <a:ext cx="4335744" cy="2188717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/>
          <p:cNvPicPr/>
          <p:nvPr/>
        </p:nvPicPr>
        <p:blipFill>
          <a:blip r:embed="rId2"/>
          <a:stretch/>
        </p:blipFill>
        <p:spPr>
          <a:xfrm>
            <a:off x="540000" y="36000"/>
            <a:ext cx="3912840" cy="3431880"/>
          </a:xfrm>
          <a:prstGeom prst="rect">
            <a:avLst/>
          </a:prstGeom>
          <a:ln w="0">
            <a:noFill/>
          </a:ln>
        </p:spPr>
      </p:pic>
      <p:pic>
        <p:nvPicPr>
          <p:cNvPr id="62" name="그림 61"/>
          <p:cNvPicPr/>
          <p:nvPr/>
        </p:nvPicPr>
        <p:blipFill>
          <a:blip r:embed="rId3"/>
          <a:stretch/>
        </p:blipFill>
        <p:spPr>
          <a:xfrm>
            <a:off x="4536000" y="36000"/>
            <a:ext cx="5003640" cy="3444480"/>
          </a:xfrm>
          <a:prstGeom prst="rect">
            <a:avLst/>
          </a:prstGeom>
          <a:ln w="0">
            <a:noFill/>
          </a:ln>
        </p:spPr>
      </p:pic>
      <p:pic>
        <p:nvPicPr>
          <p:cNvPr id="63" name="그림 62"/>
          <p:cNvPicPr/>
          <p:nvPr/>
        </p:nvPicPr>
        <p:blipFill>
          <a:blip r:embed="rId4"/>
          <a:stretch/>
        </p:blipFill>
        <p:spPr>
          <a:xfrm>
            <a:off x="468000" y="3530160"/>
            <a:ext cx="4967640" cy="2103480"/>
          </a:xfrm>
          <a:prstGeom prst="rect">
            <a:avLst/>
          </a:prstGeom>
          <a:ln w="0">
            <a:noFill/>
          </a:ln>
        </p:spPr>
      </p:pic>
      <p:sp>
        <p:nvSpPr>
          <p:cNvPr id="64" name="직사각형 63"/>
          <p:cNvSpPr/>
          <p:nvPr/>
        </p:nvSpPr>
        <p:spPr>
          <a:xfrm>
            <a:off x="5969790" y="3948129"/>
            <a:ext cx="3216092" cy="1342687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ko-KR" alt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 그림들은 아까 설명</a:t>
            </a:r>
            <a:r>
              <a:rPr lang="en-US" alt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드린 과정</a:t>
            </a:r>
            <a:endParaRPr lang="en-US" altLang="ko-KR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lnSpc>
                <a:spcPct val="100000"/>
              </a:lnSpc>
              <a:buFontTx/>
              <a:buNone/>
            </a:pPr>
            <a:r>
              <a:rPr lang="ko-KR" alt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각각 1차 산출물에 대</a:t>
            </a:r>
            <a:r>
              <a:rPr lang="ko-KR" alt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테이블 생성 및 데이터 삽입을 위한 </a:t>
            </a:r>
            <a:r>
              <a:rPr lang="ko-KR" alt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작업을 진행하는 그림입니다.</a:t>
            </a:r>
            <a:endParaRPr lang="ko-KR" altLang="en-US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8A018A-BEE9-492F-973D-CDFC38E5F7EE}"/>
              </a:ext>
            </a:extLst>
          </p:cNvPr>
          <p:cNvSpPr/>
          <p:nvPr/>
        </p:nvSpPr>
        <p:spPr>
          <a:xfrm>
            <a:off x="635194" y="390889"/>
            <a:ext cx="3531957" cy="2687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8A20C-F905-4556-B8A7-686D849EC24A}"/>
              </a:ext>
            </a:extLst>
          </p:cNvPr>
          <p:cNvSpPr/>
          <p:nvPr/>
        </p:nvSpPr>
        <p:spPr>
          <a:xfrm>
            <a:off x="4535952" y="438587"/>
            <a:ext cx="4552207" cy="2325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C157D4-0C81-4E49-BE68-724A978B415C}"/>
              </a:ext>
            </a:extLst>
          </p:cNvPr>
          <p:cNvSpPr/>
          <p:nvPr/>
        </p:nvSpPr>
        <p:spPr>
          <a:xfrm>
            <a:off x="540001" y="3971707"/>
            <a:ext cx="4353086" cy="1074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6EAE26-7CC3-42F5-9CD9-D9773890D68B}"/>
              </a:ext>
            </a:extLst>
          </p:cNvPr>
          <p:cNvSpPr/>
          <p:nvPr/>
        </p:nvSpPr>
        <p:spPr>
          <a:xfrm>
            <a:off x="540000" y="3127926"/>
            <a:ext cx="3912840" cy="352553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C3BD5-F841-409F-97FE-5E5587BAAD7B}"/>
              </a:ext>
            </a:extLst>
          </p:cNvPr>
          <p:cNvSpPr/>
          <p:nvPr/>
        </p:nvSpPr>
        <p:spPr>
          <a:xfrm>
            <a:off x="4548034" y="3002195"/>
            <a:ext cx="4991606" cy="382521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51A03C-2FFE-43B0-8761-7E79E356EB6F}"/>
              </a:ext>
            </a:extLst>
          </p:cNvPr>
          <p:cNvSpPr/>
          <p:nvPr/>
        </p:nvSpPr>
        <p:spPr>
          <a:xfrm>
            <a:off x="498214" y="5231963"/>
            <a:ext cx="4991606" cy="382521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5256000" y="3672000"/>
            <a:ext cx="4499640" cy="154764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</a:pPr>
            <a:r>
              <a:rPr lang="ko-KR" altLang="ko-KR" sz="18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6개의 1차 산출물에 대해서 작업을 진행했습니다. </a:t>
            </a:r>
            <a:endParaRPr lang="ko-KR" altLang="en-US" sz="18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6" name="그림 65"/>
          <p:cNvPicPr/>
          <p:nvPr/>
        </p:nvPicPr>
        <p:blipFill>
          <a:blip r:embed="rId2"/>
          <a:stretch/>
        </p:blipFill>
        <p:spPr>
          <a:xfrm>
            <a:off x="288000" y="504000"/>
            <a:ext cx="4859640" cy="4722120"/>
          </a:xfrm>
          <a:prstGeom prst="rect">
            <a:avLst/>
          </a:prstGeom>
          <a:ln w="0">
            <a:noFill/>
          </a:ln>
        </p:spPr>
      </p:pic>
      <p:pic>
        <p:nvPicPr>
          <p:cNvPr id="67" name="그림 66"/>
          <p:cNvPicPr/>
          <p:nvPr/>
        </p:nvPicPr>
        <p:blipFill>
          <a:blip r:embed="rId3"/>
          <a:stretch/>
        </p:blipFill>
        <p:spPr>
          <a:xfrm>
            <a:off x="5233320" y="504000"/>
            <a:ext cx="4486320" cy="3059640"/>
          </a:xfrm>
          <a:prstGeom prst="rect">
            <a:avLst/>
          </a:prstGeom>
          <a:ln w="0"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EB2E2EC-ED7E-4238-ADD9-903D01F610A8}"/>
              </a:ext>
            </a:extLst>
          </p:cNvPr>
          <p:cNvSpPr/>
          <p:nvPr/>
        </p:nvSpPr>
        <p:spPr>
          <a:xfrm>
            <a:off x="288001" y="1101702"/>
            <a:ext cx="4458504" cy="3658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FBDC9E-0380-4A20-B24A-796615088549}"/>
              </a:ext>
            </a:extLst>
          </p:cNvPr>
          <p:cNvSpPr/>
          <p:nvPr/>
        </p:nvSpPr>
        <p:spPr>
          <a:xfrm>
            <a:off x="5325856" y="998161"/>
            <a:ext cx="3908886" cy="216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4F96AC-36E9-499E-BC1B-2202443786F1}"/>
              </a:ext>
            </a:extLst>
          </p:cNvPr>
          <p:cNvSpPr/>
          <p:nvPr/>
        </p:nvSpPr>
        <p:spPr>
          <a:xfrm>
            <a:off x="244738" y="4837119"/>
            <a:ext cx="4902902" cy="389001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160228-1164-421F-8DD9-0ABF712789FF}"/>
              </a:ext>
            </a:extLst>
          </p:cNvPr>
          <p:cNvSpPr/>
          <p:nvPr/>
        </p:nvSpPr>
        <p:spPr>
          <a:xfrm>
            <a:off x="5256000" y="3162008"/>
            <a:ext cx="4341710" cy="349009"/>
          </a:xfrm>
          <a:prstGeom prst="rect">
            <a:avLst/>
          </a:prstGeom>
          <a:noFill/>
          <a:ln w="38160" cap="rnd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15"/>
          <p:cNvPicPr/>
          <p:nvPr/>
        </p:nvPicPr>
        <p:blipFill>
          <a:blip r:embed="rId2"/>
          <a:stretch/>
        </p:blipFill>
        <p:spPr>
          <a:xfrm>
            <a:off x="4095115" y="144145"/>
            <a:ext cx="5939155" cy="2195830"/>
          </a:xfrm>
          <a:prstGeom prst="rect">
            <a:avLst/>
          </a:prstGeom>
          <a:ln w="0">
            <a:noFill/>
          </a:ln>
        </p:spPr>
      </p:pic>
      <p:pic>
        <p:nvPicPr>
          <p:cNvPr id="69" name="그림 16"/>
          <p:cNvPicPr/>
          <p:nvPr/>
        </p:nvPicPr>
        <p:blipFill>
          <a:blip r:embed="rId3"/>
          <a:stretch/>
        </p:blipFill>
        <p:spPr>
          <a:xfrm>
            <a:off x="71755" y="139065"/>
            <a:ext cx="3976370" cy="5260340"/>
          </a:xfrm>
          <a:prstGeom prst="rect">
            <a:avLst/>
          </a:prstGeom>
          <a:ln w="0">
            <a:noFill/>
          </a:ln>
        </p:spPr>
      </p:pic>
      <p:sp>
        <p:nvSpPr>
          <p:cNvPr id="70" name="직사각형 69"/>
          <p:cNvSpPr/>
          <p:nvPr/>
        </p:nvSpPr>
        <p:spPr>
          <a:xfrm>
            <a:off x="5039995" y="2440305"/>
            <a:ext cx="4676378" cy="7219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 TABLE </a:t>
            </a:r>
            <a:r>
              <a:rPr lang="ko-KR" sz="14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쿼리문을 담기 위한 </a:t>
            </a:r>
            <a:r>
              <a:rPr lang="en-US" sz="14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lang="en-US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IST</a:t>
            </a:r>
            <a:endParaRPr lang="en-US" sz="14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400" spc="-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정의어</a:t>
            </a:r>
            <a:r>
              <a:rPr lang="ko-KR" altLang="en-US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 하나인 </a:t>
            </a:r>
            <a:r>
              <a:rPr lang="en-US" altLang="ko-KR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CRATE </a:t>
            </a:r>
            <a:r>
              <a:rPr lang="ko-KR" altLang="en-US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문자열이 있는 것을 확인 할 수 있음</a:t>
            </a:r>
            <a:r>
              <a:rPr lang="en-US" altLang="ko-KR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sz="14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40098" y="3266808"/>
            <a:ext cx="2088475" cy="21958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키이름으로   </a:t>
            </a:r>
            <a:r>
              <a:rPr lang="en-US" altLang="ko-KR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테이블명</a:t>
            </a:r>
            <a:r>
              <a:rPr lang="en-US" altLang="ko-KR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되어 있고 값으로는 해당 테이블의 데이터 삽입</a:t>
            </a:r>
            <a:r>
              <a:rPr lang="en-US" altLang="ko-KR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위한 </a:t>
            </a:r>
            <a:r>
              <a:rPr lang="ko-KR" altLang="en-US" sz="1400" spc="-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ko-KR" altLang="en-US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형태의 </a:t>
            </a:r>
            <a:r>
              <a:rPr lang="en-US" altLang="ko-KR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산출물가 있는 것을 확인 할 수 있음</a:t>
            </a:r>
            <a:r>
              <a:rPr lang="en-US" altLang="ko-KR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lang="ko-KR" altLang="en-US" sz="1400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직선 연결선 71"/>
          <p:cNvSpPr/>
          <p:nvPr/>
        </p:nvSpPr>
        <p:spPr>
          <a:xfrm>
            <a:off x="107950" y="1764030"/>
            <a:ext cx="2700020" cy="635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-54360" rIns="99360" bIns="-54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3" name="양쪽 중괄호 72"/>
          <p:cNvSpPr/>
          <p:nvPr/>
        </p:nvSpPr>
        <p:spPr>
          <a:xfrm>
            <a:off x="3780790" y="3168650"/>
            <a:ext cx="2459466" cy="1547495"/>
          </a:xfrm>
          <a:prstGeom prst="bracePair">
            <a:avLst>
              <a:gd name="adj" fmla="val 8333"/>
            </a:avLst>
          </a:prstGeom>
          <a:noFill/>
          <a:ln w="291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4" name="Rect 74"/>
          <p:cNvSpPr>
            <a:spLocks/>
          </p:cNvSpPr>
          <p:nvPr/>
        </p:nvSpPr>
        <p:spPr>
          <a:xfrm>
            <a:off x="4904740" y="2433955"/>
            <a:ext cx="5014057" cy="721995"/>
          </a:xfrm>
          <a:prstGeom prst="bracketPair">
            <a:avLst>
              <a:gd name="adj" fmla="val 17129"/>
            </a:avLst>
          </a:prstGeom>
          <a:noFill/>
          <a:ln w="28575" cap="flat" cmpd="sng">
            <a:solidFill>
              <a:srgbClr val="3465A4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4140" tIns="59690" rIns="104140" bIns="59690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99835" y="3239770"/>
            <a:ext cx="3059430" cy="1979930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생성에 필요한 쿼리문이 담긴 </a:t>
            </a:r>
            <a:r>
              <a:rPr lang="ko-KR" altLang="en-US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내용과 </a:t>
            </a:r>
            <a:endParaRPr lang="en-US" sz="18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삽입을 위한 </a:t>
            </a:r>
            <a:r>
              <a:rPr lang="ko-KR" altLang="en-US" sz="1800" b="0" strike="noStrike" spc="-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ko-KR" sz="1800" b="0" strike="noStrike" spc="-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내용이 잘 담겨 있는지 확인</a:t>
            </a:r>
            <a:r>
              <a:rPr lang="ko-KR" altLang="en-US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</a:t>
            </a:r>
            <a:r>
              <a:rPr lang="en-US" altLang="ko-KR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과정</a:t>
            </a:r>
            <a:endParaRPr lang="en-US" sz="18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선 연결선 75"/>
          <p:cNvSpPr/>
          <p:nvPr/>
        </p:nvSpPr>
        <p:spPr>
          <a:xfrm flipV="1">
            <a:off x="4283710" y="1259840"/>
            <a:ext cx="5796280" cy="36195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-18360" rIns="99360" bIns="-18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7950" y="2736215"/>
            <a:ext cx="647700" cy="197993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78" name="양쪽 대괄호 77"/>
          <p:cNvSpPr/>
          <p:nvPr/>
        </p:nvSpPr>
        <p:spPr>
          <a:xfrm>
            <a:off x="756285" y="2700020"/>
            <a:ext cx="2879725" cy="2159635"/>
          </a:xfrm>
          <a:prstGeom prst="bracketPair">
            <a:avLst>
              <a:gd name="adj" fmla="val 17129"/>
            </a:avLst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74603" y="99"/>
            <a:ext cx="6338172" cy="5669643"/>
            <a:chOff x="5759281" y="0"/>
            <a:chExt cx="1149854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9281" y="0"/>
              <a:ext cx="11498542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3425" y="2994363"/>
            <a:ext cx="4212485" cy="153097"/>
            <a:chOff x="7734592" y="5432112"/>
            <a:chExt cx="7642177" cy="277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4592" y="5432112"/>
              <a:ext cx="7642177" cy="2777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97143" y="-1565536"/>
            <a:ext cx="3182882" cy="6941649"/>
            <a:chOff x="-3260328" y="-2840334"/>
            <a:chExt cx="5774300" cy="125933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80000">
              <a:off x="-3260328" y="-2840334"/>
              <a:ext cx="5774300" cy="125933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06233" y="1477788"/>
            <a:ext cx="4061192" cy="206939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55275" y="1551091"/>
            <a:ext cx="2865689" cy="24715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630" y="0"/>
            <a:ext cx="9070975" cy="946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sz="2000" b="1" strike="noStrike" spc="-1">
                <a:solidFill>
                  <a:srgbClr val="000000"/>
                </a:solidFill>
                <a:latin typeface="나눔고딕"/>
              </a:rPr>
              <a:t>함수 선언</a:t>
            </a:r>
            <a:endParaRPr lang="en-US" sz="2000" b="0" strike="noStrike" spc="-1">
              <a:solidFill>
                <a:srgbClr val="000000"/>
              </a:solidFill>
              <a:latin typeface="나눔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219700" y="1440180"/>
            <a:ext cx="4320540" cy="3780155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alt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데이터베이스와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연결하는 함수 입니다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en-US" altLang="ko-KR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데이터베이스와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 위한 </a:t>
            </a:r>
            <a:r>
              <a:rPr lang="en-US" sz="1600" b="0" strike="noStrike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pymysql</a:t>
            </a:r>
            <a:r>
              <a:rPr lang="ko-KR" alt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connect() </a:t>
            </a:r>
            <a:r>
              <a:rPr lang="ko-KR" alt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메서드 입니다</a:t>
            </a:r>
            <a:r>
              <a:rPr lang="en-US" alt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연동하기 위해 넘겨준 인자들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endParaRPr lang="ko-KR" altLang="en-US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host = 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데이터베이스가 존재하는  </a:t>
            </a:r>
            <a:r>
              <a:rPr 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IP(host)</a:t>
            </a:r>
            <a:endParaRPr lang="ko-KR" altLang="en-US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user = 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등록된 아이디</a:t>
            </a:r>
            <a:endParaRPr lang="ko-KR" altLang="en-US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password = 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등록된 아이디의 비밀번호</a:t>
            </a:r>
            <a:endParaRPr lang="ko-KR" altLang="en-US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1600" b="0" strike="noStrike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연결하고자 하는 데이터베이스의 이름</a:t>
            </a:r>
            <a:endParaRPr lang="ko-KR" altLang="en-US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실행해서</a:t>
            </a:r>
            <a:r>
              <a:rPr lang="ko-KR" alt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나온 </a:t>
            </a:r>
            <a:r>
              <a:rPr lang="ko-KR" altLang="en-US" sz="1600" b="0" strike="noStrike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  <a:r>
              <a:rPr lang="ko-KR" alt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객체를 </a:t>
            </a: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ko-KR" altLang="en-US" sz="1600" b="0" strike="noStrike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</a:t>
            </a:r>
            <a:r>
              <a:rPr lang="ko-KR" alt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이라는 변수에 담고 이를 반환하는 함수 입니다</a:t>
            </a:r>
          </a:p>
        </p:txBody>
      </p:sp>
      <p:pic>
        <p:nvPicPr>
          <p:cNvPr id="81" name="그림 17"/>
          <p:cNvPicPr/>
          <p:nvPr/>
        </p:nvPicPr>
        <p:blipFill>
          <a:blip r:embed="rId2"/>
          <a:stretch/>
        </p:blipFill>
        <p:spPr>
          <a:xfrm>
            <a:off x="179705" y="1440180"/>
            <a:ext cx="4890770" cy="306006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CFDC2FE-17FB-4A46-BBF9-9BF2C826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05" y="772559"/>
            <a:ext cx="4474143" cy="2212756"/>
          </a:xfrm>
          <a:prstGeom prst="rect">
            <a:avLst/>
          </a:prstGeom>
        </p:spPr>
      </p:pic>
      <p:sp>
        <p:nvSpPr>
          <p:cNvPr id="82" name="Rect 82"/>
          <p:cNvSpPr>
            <a:spLocks/>
          </p:cNvSpPr>
          <p:nvPr/>
        </p:nvSpPr>
        <p:spPr>
          <a:xfrm>
            <a:off x="312420" y="3163570"/>
            <a:ext cx="9360535" cy="1980565"/>
          </a:xfrm>
          <a:prstGeom prst="rect">
            <a:avLst/>
          </a:prstGeom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생성 함수는 테이블 생성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쿼리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문이 담긴 리스트와 </a:t>
            </a:r>
            <a:r>
              <a:rPr 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 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매개변수로 받습니다</a:t>
            </a:r>
            <a:r>
              <a:rPr 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 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이용하여 </a:t>
            </a:r>
            <a:r>
              <a:rPr 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cursor 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생성</a:t>
            </a:r>
            <a:endParaRPr lang="en-US" altLang="ko-KR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문을 이용하여 </a:t>
            </a:r>
            <a:r>
              <a:rPr lang="ko-KR" alt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 있는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쿼리문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하나씩 </a:t>
            </a:r>
            <a:r>
              <a:rPr lang="en-US" alt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cursor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0" strike="noStrike" dirty="0">
                <a:solidFill>
                  <a:srgbClr val="000000"/>
                </a:solidFill>
                <a:latin typeface="나눔고딕" charset="0"/>
                <a:ea typeface="DejaVu Sans" charset="0"/>
              </a:rPr>
              <a:t>execute</a:t>
            </a:r>
            <a:r>
              <a:rPr 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메서드를</a:t>
            </a:r>
            <a:r>
              <a:rPr lang="en-US" alt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이용하여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쿼리</a:t>
            </a:r>
            <a:r>
              <a:rPr lang="ko-KR" alt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</a:t>
            </a:r>
            <a:r>
              <a:rPr lang="ko-KR" altLang="en-US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함수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111F33-8DEA-4C9B-A3F8-5DEDD9880098}"/>
              </a:ext>
            </a:extLst>
          </p:cNvPr>
          <p:cNvSpPr txBox="1"/>
          <p:nvPr/>
        </p:nvSpPr>
        <p:spPr>
          <a:xfrm>
            <a:off x="6547248" y="1735127"/>
            <a:ext cx="1898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리스트의 요소들을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Cursor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통해서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쿼리문을 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4FD7A7-3C46-4DB2-8EDC-48F5AC7C39A5}"/>
              </a:ext>
            </a:extLst>
          </p:cNvPr>
          <p:cNvSpPr/>
          <p:nvPr/>
        </p:nvSpPr>
        <p:spPr>
          <a:xfrm>
            <a:off x="2511069" y="1735127"/>
            <a:ext cx="3774137" cy="7386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AE71A04-D9F3-48BA-9EDA-B4AE4047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6317"/>
            <a:ext cx="10080625" cy="1599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AAFB66-8BF9-43FA-9B25-A0CA731BE00B}"/>
              </a:ext>
            </a:extLst>
          </p:cNvPr>
          <p:cNvSpPr txBox="1"/>
          <p:nvPr/>
        </p:nvSpPr>
        <p:spPr>
          <a:xfrm>
            <a:off x="900439" y="3727401"/>
            <a:ext cx="738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생성 함수를 실행하면 위와 같은 테이블 생성 쿼리문이 실행됩니다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94584F-D677-4F77-9DFF-90B8358BA64B}"/>
              </a:ext>
            </a:extLst>
          </p:cNvPr>
          <p:cNvSpPr/>
          <p:nvPr/>
        </p:nvSpPr>
        <p:spPr>
          <a:xfrm>
            <a:off x="0" y="1806317"/>
            <a:ext cx="2771121" cy="155113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44481-127C-4BA1-950E-074EBA406FC9}"/>
              </a:ext>
            </a:extLst>
          </p:cNvPr>
          <p:cNvSpPr txBox="1"/>
          <p:nvPr/>
        </p:nvSpPr>
        <p:spPr>
          <a:xfrm>
            <a:off x="0" y="1388124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리스트에는 총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테이블 생성 쿼리문이 있음</a:t>
            </a:r>
          </a:p>
        </p:txBody>
      </p:sp>
    </p:spTree>
    <p:extLst>
      <p:ext uri="{BB962C8B-B14F-4D97-AF65-F5344CB8AC3E}">
        <p14:creationId xmlns:p14="http://schemas.microsoft.com/office/powerpoint/2010/main" val="135749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1139AC8-36AD-4206-9557-348A3D7E6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841" y="468626"/>
            <a:ext cx="5477639" cy="477443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0F537F6-AA39-4A99-A6EC-7BBF02BEB2F3}"/>
              </a:ext>
            </a:extLst>
          </p:cNvPr>
          <p:cNvSpPr/>
          <p:nvPr/>
        </p:nvSpPr>
        <p:spPr>
          <a:xfrm>
            <a:off x="3695450" y="5158"/>
            <a:ext cx="3396385" cy="102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 82">
            <a:extLst>
              <a:ext uri="{FF2B5EF4-FFF2-40B4-BE49-F238E27FC236}">
                <a16:creationId xmlns:a16="http://schemas.microsoft.com/office/drawing/2014/main" id="{DF77DE36-F8A8-4FED-82D9-B79533B51A90}"/>
              </a:ext>
            </a:extLst>
          </p:cNvPr>
          <p:cNvSpPr>
            <a:spLocks/>
          </p:cNvSpPr>
          <p:nvPr/>
        </p:nvSpPr>
        <p:spPr>
          <a:xfrm>
            <a:off x="360044" y="632777"/>
            <a:ext cx="3039289" cy="4637237"/>
          </a:xfrm>
          <a:prstGeom prst="rect">
            <a:avLst/>
          </a:prstGeom>
          <a:solidFill>
            <a:srgbClr val="729FCF">
              <a:alpha val="20017"/>
            </a:srgbClr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ctr">
            <a:no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삽입을 하기위해서 선언한 </a:t>
            </a:r>
            <a:r>
              <a:rPr lang="en-US" altLang="ko-KR" sz="10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insertData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05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매개 변수로 데이터 삽입을 하기위해 필요한 정보가 담겨있는 </a:t>
            </a:r>
            <a:r>
              <a:rPr lang="ko-KR" altLang="en-US" sz="10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Connection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받음</a:t>
            </a:r>
            <a:endParaRPr lang="en-US" altLang="ko-KR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05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삽입 해야 하는 테이블의 개수는 </a:t>
            </a:r>
            <a:r>
              <a:rPr lang="en-US" altLang="ko-KR" sz="10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0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lang="en-US" altLang="ko-KR" sz="10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05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sz="10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각각 테이블 마다 구성하고 있는 속성</a:t>
            </a:r>
            <a:r>
              <a:rPr lang="en-US" altLang="ko-KR" sz="10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차수가 다 다름</a:t>
            </a:r>
            <a:r>
              <a:rPr lang="en-US" altLang="ko-KR" sz="10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sz="105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해결 하기위해 테이블의 개수만큼 반복을 돌리고 다시 행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수 만큼 반복을 돌리고 그리고 다시 열의 수만큼 반복을 돌림으로써 테이블마다 각 다른 </a:t>
            </a:r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</a:t>
            </a:r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쿼리문을 동적으로 작성하고 일괄적으로 쿼리를 실행시켜 데이터를 삽입하는 함수 </a:t>
            </a:r>
            <a:endParaRPr lang="ko-KR" altLang="en-US" sz="10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60DE4-9057-4733-8B04-8CA5CADB9284}"/>
              </a:ext>
            </a:extLst>
          </p:cNvPr>
          <p:cNvSpPr txBox="1"/>
          <p:nvPr/>
        </p:nvSpPr>
        <p:spPr>
          <a:xfrm>
            <a:off x="907805" y="21587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삽입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1B0F88-C9BE-4BA8-A8F5-17F04C6CA038}"/>
              </a:ext>
            </a:extLst>
          </p:cNvPr>
          <p:cNvSpPr/>
          <p:nvPr/>
        </p:nvSpPr>
        <p:spPr>
          <a:xfrm>
            <a:off x="4813809" y="1137764"/>
            <a:ext cx="4953540" cy="41052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775A31-87A5-4C3D-B3E0-208DF75CF585}"/>
              </a:ext>
            </a:extLst>
          </p:cNvPr>
          <p:cNvSpPr/>
          <p:nvPr/>
        </p:nvSpPr>
        <p:spPr>
          <a:xfrm>
            <a:off x="5103216" y="1975424"/>
            <a:ext cx="4533446" cy="272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5613A-26EB-4F78-B7CE-E1DCBAEB510E}"/>
              </a:ext>
            </a:extLst>
          </p:cNvPr>
          <p:cNvSpPr txBox="1"/>
          <p:nvPr/>
        </p:nvSpPr>
        <p:spPr>
          <a:xfrm>
            <a:off x="7527554" y="757320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개수만큼 반복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41D20F-E2D3-4698-A050-7DE12485A74E}"/>
              </a:ext>
            </a:extLst>
          </p:cNvPr>
          <p:cNvSpPr txBox="1"/>
          <p:nvPr/>
        </p:nvSpPr>
        <p:spPr>
          <a:xfrm>
            <a:off x="7527554" y="1636869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행의 수 만큼 반복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317A4C-9414-4682-B7DB-C956C1CF09AB}"/>
              </a:ext>
            </a:extLst>
          </p:cNvPr>
          <p:cNvSpPr/>
          <p:nvPr/>
        </p:nvSpPr>
        <p:spPr>
          <a:xfrm>
            <a:off x="5418446" y="2191767"/>
            <a:ext cx="4218216" cy="2125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54FD3-0884-489D-8DBE-4898EC05B746}"/>
              </a:ext>
            </a:extLst>
          </p:cNvPr>
          <p:cNvSpPr txBox="1"/>
          <p:nvPr/>
        </p:nvSpPr>
        <p:spPr>
          <a:xfrm>
            <a:off x="6935084" y="2306007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열의 수 만큼 반복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0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4002" y="1857722"/>
            <a:ext cx="369549" cy="369549"/>
            <a:chOff x="1494884" y="3370049"/>
            <a:chExt cx="670426" cy="6704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884" y="3370049"/>
              <a:ext cx="670426" cy="6704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4003" y="2222021"/>
            <a:ext cx="2539282" cy="5250"/>
            <a:chOff x="1494884" y="4030952"/>
            <a:chExt cx="4606697" cy="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884" y="4030952"/>
              <a:ext cx="4606697" cy="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4002" y="2189183"/>
            <a:ext cx="369549" cy="36748"/>
            <a:chOff x="1494884" y="3971377"/>
            <a:chExt cx="670426" cy="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884" y="3971377"/>
              <a:ext cx="670426" cy="66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18295" y="1873471"/>
            <a:ext cx="369549" cy="369549"/>
            <a:chOff x="6745633" y="3398620"/>
            <a:chExt cx="670426" cy="6704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5633" y="3398620"/>
              <a:ext cx="670426" cy="6704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718296" y="2237770"/>
            <a:ext cx="2539282" cy="5250"/>
            <a:chOff x="6745633" y="4059523"/>
            <a:chExt cx="4606697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5633" y="4059523"/>
              <a:ext cx="4606697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18295" y="2204932"/>
            <a:ext cx="369549" cy="36748"/>
            <a:chOff x="6745633" y="3999948"/>
            <a:chExt cx="670426" cy="666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5633" y="3999948"/>
              <a:ext cx="670426" cy="666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12589" y="1873471"/>
            <a:ext cx="369549" cy="369549"/>
            <a:chOff x="11996382" y="3398620"/>
            <a:chExt cx="670426" cy="6704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96382" y="3398620"/>
              <a:ext cx="670426" cy="6704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12589" y="2237770"/>
            <a:ext cx="2692643" cy="5250"/>
            <a:chOff x="11996382" y="4059523"/>
            <a:chExt cx="4884921" cy="95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6382" y="4059523"/>
              <a:ext cx="4884921" cy="9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12589" y="2204932"/>
            <a:ext cx="369549" cy="36748"/>
            <a:chOff x="11996382" y="3999948"/>
            <a:chExt cx="670426" cy="666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6382" y="3999948"/>
              <a:ext cx="670426" cy="666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24002" y="3353878"/>
            <a:ext cx="369549" cy="369549"/>
            <a:chOff x="1494884" y="6084335"/>
            <a:chExt cx="670426" cy="67042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4884" y="6084335"/>
              <a:ext cx="670426" cy="6704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24003" y="3718177"/>
            <a:ext cx="2714226" cy="5250"/>
            <a:chOff x="1494884" y="6745237"/>
            <a:chExt cx="4924077" cy="95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4884" y="6745237"/>
              <a:ext cx="4924077" cy="95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24002" y="3685339"/>
            <a:ext cx="369549" cy="36748"/>
            <a:chOff x="1494884" y="6685663"/>
            <a:chExt cx="670426" cy="6666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4884" y="6685663"/>
              <a:ext cx="670426" cy="666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612589" y="3353878"/>
            <a:ext cx="369549" cy="369549"/>
            <a:chOff x="11996382" y="6084335"/>
            <a:chExt cx="670426" cy="67042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96382" y="6084335"/>
              <a:ext cx="670426" cy="67042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612589" y="3718177"/>
            <a:ext cx="2539282" cy="5250"/>
            <a:chOff x="11996382" y="6745237"/>
            <a:chExt cx="4606697" cy="952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6382" y="6745237"/>
              <a:ext cx="4606697" cy="952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612589" y="3685339"/>
            <a:ext cx="369549" cy="36748"/>
            <a:chOff x="11996382" y="6685663"/>
            <a:chExt cx="670426" cy="6666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6382" y="6685663"/>
              <a:ext cx="670426" cy="6666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77785" y="844789"/>
            <a:ext cx="1682886" cy="26248"/>
            <a:chOff x="1229619" y="1532412"/>
            <a:chExt cx="3053047" cy="4761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9619" y="1532412"/>
              <a:ext cx="3053047" cy="47619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0192" y="231596"/>
            <a:ext cx="1149053" cy="92823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4413" y="1780807"/>
            <a:ext cx="890470" cy="59863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4322" y="1780541"/>
            <a:ext cx="406183" cy="541194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23956" y="1796555"/>
            <a:ext cx="2207270" cy="59863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52069" y="1796289"/>
            <a:ext cx="407816" cy="54119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18249" y="1799668"/>
            <a:ext cx="2434460" cy="59559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49058" y="1796290"/>
            <a:ext cx="399704" cy="54644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34912" y="3298779"/>
            <a:ext cx="2172718" cy="90148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7376" y="3276696"/>
            <a:ext cx="379026" cy="54119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129205" y="3317465"/>
            <a:ext cx="2445894" cy="901484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654646" y="3276696"/>
            <a:ext cx="377714" cy="54644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3718295" y="3353878"/>
            <a:ext cx="369549" cy="369549"/>
            <a:chOff x="6745633" y="6084335"/>
            <a:chExt cx="670426" cy="6704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5633" y="6084335"/>
              <a:ext cx="670426" cy="67042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718296" y="3718177"/>
            <a:ext cx="2677486" cy="5250"/>
            <a:chOff x="6745633" y="6745237"/>
            <a:chExt cx="4857424" cy="9524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45633" y="6745237"/>
              <a:ext cx="4857424" cy="952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3718295" y="3685339"/>
            <a:ext cx="369549" cy="36748"/>
            <a:chOff x="6745633" y="6685663"/>
            <a:chExt cx="670426" cy="66667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5633" y="6685663"/>
              <a:ext cx="670426" cy="66667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23498" y="3310627"/>
            <a:ext cx="1429889" cy="901484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753628" y="3276696"/>
            <a:ext cx="403138" cy="5464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4"/>
          <p:cNvSpPr txBox="1">
            <a:spLocks/>
          </p:cNvSpPr>
          <p:nvPr/>
        </p:nvSpPr>
        <p:spPr>
          <a:xfrm>
            <a:off x="504190" y="678815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altLang="en-US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삽입 함수를 실행하면 </a:t>
            </a:r>
            <a:endParaRPr lang="en-US" altLang="ko-KR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altLang="en-US" sz="24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생성되는 </a:t>
            </a:r>
            <a:r>
              <a:rPr lang="en-US" altLang="ko-KR" sz="24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 </a:t>
            </a:r>
            <a:r>
              <a:rPr lang="ko-KR" altLang="en-US" sz="2400" b="0" strike="noStrike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쿼리문</a:t>
            </a:r>
            <a:r>
              <a:rPr lang="en-US" altLang="ko-KR" sz="24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ko-KR" altLang="en-US" sz="24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5" name="그림 93" descr="C:/Users/adad4/AppData/Roaming/PolarisOffice/ETemp/5564_11139096/fImage44626217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7"/>
          <a:stretch/>
        </p:blipFill>
        <p:spPr>
          <a:xfrm>
            <a:off x="0" y="2772082"/>
            <a:ext cx="10081260" cy="1531789"/>
          </a:xfrm>
          <a:prstGeom prst="rect">
            <a:avLst/>
          </a:prstGeom>
          <a:noFill/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ACE5C5-9BFF-4D23-8F42-7626D2985DEB}"/>
              </a:ext>
            </a:extLst>
          </p:cNvPr>
          <p:cNvCxnSpPr>
            <a:cxnSpLocks/>
          </p:cNvCxnSpPr>
          <p:nvPr/>
        </p:nvCxnSpPr>
        <p:spPr>
          <a:xfrm>
            <a:off x="2586036" y="3093243"/>
            <a:ext cx="74945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3694DC-A0C1-4DF1-AEAD-3EC2B7C0E39F}"/>
              </a:ext>
            </a:extLst>
          </p:cNvPr>
          <p:cNvSpPr txBox="1"/>
          <p:nvPr/>
        </p:nvSpPr>
        <p:spPr>
          <a:xfrm>
            <a:off x="3791373" y="1946048"/>
            <a:ext cx="6053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수 만큼 반복하여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INSERT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행 데이터가 쿼리로 생성 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5033B8-657D-4ABB-8D32-F5C60E250F62}"/>
              </a:ext>
            </a:extLst>
          </p:cNvPr>
          <p:cNvCxnSpPr>
            <a:cxnSpLocks/>
          </p:cNvCxnSpPr>
          <p:nvPr/>
        </p:nvCxnSpPr>
        <p:spPr>
          <a:xfrm>
            <a:off x="4907756" y="2284602"/>
            <a:ext cx="132239" cy="5678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AC8B3D-AD3A-4FEE-A0D5-DEC4542CA1AB}"/>
              </a:ext>
            </a:extLst>
          </p:cNvPr>
          <p:cNvSpPr/>
          <p:nvPr/>
        </p:nvSpPr>
        <p:spPr>
          <a:xfrm>
            <a:off x="0" y="2772084"/>
            <a:ext cx="2386013" cy="1531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7DC0542-4738-4853-BC10-B1E17C319012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1193007" y="4303872"/>
            <a:ext cx="1092993" cy="4610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75FB5B-1F26-461B-9519-22E3451B4BB8}"/>
              </a:ext>
            </a:extLst>
          </p:cNvPr>
          <p:cNvSpPr txBox="1"/>
          <p:nvPr/>
        </p:nvSpPr>
        <p:spPr>
          <a:xfrm>
            <a:off x="2286000" y="4644227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수만큼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INSERT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쿼리문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5534365" y="1186626"/>
            <a:ext cx="4320000" cy="3301612"/>
          </a:xfrm>
          <a:prstGeom prst="rect">
            <a:avLst/>
          </a:prstGeom>
          <a:solidFill>
            <a:srgbClr val="729FCF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 dirty="0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97" name="그림 96"/>
          <p:cNvPicPr/>
          <p:nvPr/>
        </p:nvPicPr>
        <p:blipFill>
          <a:blip r:embed="rId2"/>
          <a:stretch/>
        </p:blipFill>
        <p:spPr>
          <a:xfrm>
            <a:off x="180000" y="1764000"/>
            <a:ext cx="5183640" cy="2109240"/>
          </a:xfrm>
          <a:prstGeom prst="rect">
            <a:avLst/>
          </a:prstGeom>
          <a:ln w="0">
            <a:noFill/>
          </a:ln>
        </p:spPr>
      </p:pic>
      <p:sp>
        <p:nvSpPr>
          <p:cNvPr id="98" name="TextBox 97"/>
          <p:cNvSpPr txBox="1"/>
          <p:nvPr/>
        </p:nvSpPr>
        <p:spPr>
          <a:xfrm>
            <a:off x="5617800" y="1349640"/>
            <a:ext cx="3922200" cy="6174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pPr marL="0" indent="0">
              <a:buFontTx/>
              <a:buNone/>
            </a:pPr>
            <a:r>
              <a:rPr lang="en-US" altLang="ko-KR" sz="1800" b="0" strike="noStrike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getConnection</a:t>
            </a:r>
            <a:r>
              <a:rPr lang="en-US" altLang="ko-KR" sz="18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ko-KR" sz="18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통해서 </a:t>
            </a:r>
            <a:endParaRPr lang="ko-KR" altLang="en-US" sz="18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ko-KR" sz="18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데이터베이스와 연결</a:t>
            </a:r>
            <a:endParaRPr lang="ko-KR" altLang="en-US" sz="18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17800" y="1967040"/>
            <a:ext cx="4412520" cy="114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buFontTx/>
              <a:buNone/>
            </a:pPr>
            <a:r>
              <a:rPr lang="en-US" altLang="ko-KR" b="0" strike="noStrike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CreateTable</a:t>
            </a:r>
            <a:r>
              <a:rPr lang="en-US" altLang="ko-KR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이용하여 테이블 생성합니다</a:t>
            </a:r>
            <a:r>
              <a:rPr lang="ko-KR" altLang="ko-KR" sz="16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6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sz="18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18880" y="2584440"/>
            <a:ext cx="4146354" cy="8809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altLang="ko-KR" sz="1800" b="0" strike="noStrike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InsertData</a:t>
            </a:r>
            <a:r>
              <a:rPr lang="en-US" altLang="ko-KR" sz="18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8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통해서 </a:t>
            </a:r>
            <a:endParaRPr lang="en-US" altLang="ko-KR" sz="18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ko-KR" sz="18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테이블에 데이터를 삽입</a:t>
            </a:r>
            <a:endParaRPr lang="en-US" sz="18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17800" y="3465360"/>
            <a:ext cx="3166200" cy="6174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close()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메소드로</a:t>
            </a:r>
            <a:endParaRPr lang="en-US" sz="18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데이터베이스와 연결 종료하기</a:t>
            </a:r>
            <a:endParaRPr lang="en-US" sz="18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51D4C-B3FB-40A7-9629-22C16259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실행 및 결과 확인</a:t>
            </a:r>
          </a:p>
        </p:txBody>
      </p:sp>
      <p:pic>
        <p:nvPicPr>
          <p:cNvPr id="4" name="그림 7" descr="C:/Users/adad4/AppData/Roaming/PolarisOffice/ETemp/22256_14938808/fImage8107520041.png">
            <a:extLst>
              <a:ext uri="{FF2B5EF4-FFF2-40B4-BE49-F238E27FC236}">
                <a16:creationId xmlns:a16="http://schemas.microsoft.com/office/drawing/2014/main" id="{4B2D4764-2B55-44AF-89B9-B59FC17ED3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720"/>
            <a:ext cx="10081260" cy="21590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4A69B1-19B0-47C8-B487-B67CA819E3E0}"/>
              </a:ext>
            </a:extLst>
          </p:cNvPr>
          <p:cNvSpPr txBox="1"/>
          <p:nvPr/>
        </p:nvSpPr>
        <p:spPr>
          <a:xfrm>
            <a:off x="1099930" y="4449614"/>
            <a:ext cx="800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함수를 실행하는 모습입니다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 그림을 보시면 테이블 생성과 테이블 삽입이 진행이 되었다는 것을 확인 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972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그림 29"/>
          <p:cNvPicPr/>
          <p:nvPr/>
        </p:nvPicPr>
        <p:blipFill>
          <a:blip r:embed="rId2"/>
          <a:stretch/>
        </p:blipFill>
        <p:spPr>
          <a:xfrm>
            <a:off x="2723515" y="3072765"/>
            <a:ext cx="4476750" cy="2147570"/>
          </a:xfrm>
          <a:prstGeom prst="rect">
            <a:avLst/>
          </a:prstGeom>
          <a:ln w="0">
            <a:noFill/>
          </a:ln>
        </p:spPr>
      </p:pic>
      <p:sp>
        <p:nvSpPr>
          <p:cNvPr id="106" name="텍스트 상자 30"/>
          <p:cNvSpPr txBox="1">
            <a:spLocks/>
          </p:cNvSpPr>
          <p:nvPr/>
        </p:nvSpPr>
        <p:spPr>
          <a:xfrm>
            <a:off x="1373505" y="471170"/>
            <a:ext cx="8120380" cy="108077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buFontTx/>
              <a:buNone/>
            </a:pPr>
            <a:r>
              <a:rPr lang="ko-KR" sz="3200" b="0" strike="noStrike">
                <a:solidFill>
                  <a:srgbClr val="000000"/>
                </a:solidFill>
                <a:latin typeface="나눔고딕" charset="0"/>
              </a:rPr>
              <a:t>테이블 생성 확인 및 데이터 삽입 확인</a:t>
            </a:r>
            <a:endParaRPr lang="ko-KR" altLang="en-US" sz="3200" b="0" strike="noStrike">
              <a:solidFill>
                <a:srgbClr val="000000"/>
              </a:solidFill>
              <a:latin typeface="나눔고딕" charset="0"/>
            </a:endParaRPr>
          </a:p>
        </p:txBody>
      </p:sp>
      <p:pic>
        <p:nvPicPr>
          <p:cNvPr id="107" name="그림 31"/>
          <p:cNvPicPr/>
          <p:nvPr/>
        </p:nvPicPr>
        <p:blipFill>
          <a:blip r:embed="rId3"/>
          <a:srcRect t="46396"/>
          <a:stretch/>
        </p:blipFill>
        <p:spPr>
          <a:xfrm>
            <a:off x="1440180" y="1259840"/>
            <a:ext cx="6973570" cy="1440180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2B5E5-3E01-4B21-9017-71C7D6A1720C}"/>
              </a:ext>
            </a:extLst>
          </p:cNvPr>
          <p:cNvSpPr txBox="1"/>
          <p:nvPr/>
        </p:nvSpPr>
        <p:spPr>
          <a:xfrm>
            <a:off x="303518" y="2915783"/>
            <a:ext cx="19544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hangingPunct="1"/>
            <a:r>
              <a:rPr lang="ko-KR" altLang="ko-KR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heidisql를</a:t>
            </a:r>
            <a:r>
              <a:rPr lang="ko-KR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테이블 생성을 확인하는 그림입니다.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 hangingPunct="1"/>
            <a:r>
              <a:rPr lang="ko-KR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1차 산출물에 대해서 테이블이 올바르게 생성된 것을 확인 할 수 있습니다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D740320-53ED-4ED1-AEA6-5FD7C271CE34}"/>
              </a:ext>
            </a:extLst>
          </p:cNvPr>
          <p:cNvGrpSpPr/>
          <p:nvPr/>
        </p:nvGrpSpPr>
        <p:grpSpPr>
          <a:xfrm>
            <a:off x="7357029" y="2366137"/>
            <a:ext cx="657720" cy="2898360"/>
            <a:chOff x="7357029" y="2366137"/>
            <a:chExt cx="657720" cy="28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C802319-EA6F-4C82-9EA4-69DA59924F93}"/>
                    </a:ext>
                  </a:extLst>
                </p14:cNvPr>
                <p14:cNvContentPartPr/>
                <p14:nvPr/>
              </p14:nvContentPartPr>
              <p14:xfrm>
                <a:off x="7359189" y="2366137"/>
                <a:ext cx="655560" cy="28602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C802319-EA6F-4C82-9EA4-69DA59924F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50549" y="2357137"/>
                  <a:ext cx="673200" cy="28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0D7DD94-FE0F-489B-B5C9-11ABE1BCE01B}"/>
                    </a:ext>
                  </a:extLst>
                </p14:cNvPr>
                <p14:cNvContentPartPr/>
                <p14:nvPr/>
              </p14:nvContentPartPr>
              <p14:xfrm>
                <a:off x="7357029" y="5151097"/>
                <a:ext cx="87840" cy="1134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0D7DD94-FE0F-489B-B5C9-11ABE1BCE0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48029" y="5142457"/>
                  <a:ext cx="10548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C00374F-6980-4E15-83DB-A38E6564A8A0}"/>
              </a:ext>
            </a:extLst>
          </p:cNvPr>
          <p:cNvGrpSpPr/>
          <p:nvPr/>
        </p:nvGrpSpPr>
        <p:grpSpPr>
          <a:xfrm>
            <a:off x="7254069" y="2533177"/>
            <a:ext cx="386640" cy="823320"/>
            <a:chOff x="7254069" y="2533177"/>
            <a:chExt cx="386640" cy="82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A59CD4A-E0E1-4DFC-B0B3-ADB3686E80D1}"/>
                    </a:ext>
                  </a:extLst>
                </p14:cNvPr>
                <p14:cNvContentPartPr/>
                <p14:nvPr/>
              </p14:nvContentPartPr>
              <p14:xfrm>
                <a:off x="7254069" y="2533177"/>
                <a:ext cx="386640" cy="7509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A59CD4A-E0E1-4DFC-B0B3-ADB3686E80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45069" y="2524537"/>
                  <a:ext cx="40428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8CAE2AE-7738-47C3-925D-8794050EBEAE}"/>
                    </a:ext>
                  </a:extLst>
                </p14:cNvPr>
                <p14:cNvContentPartPr/>
                <p14:nvPr/>
              </p14:nvContentPartPr>
              <p14:xfrm>
                <a:off x="7266309" y="3259657"/>
                <a:ext cx="68040" cy="96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8CAE2AE-7738-47C3-925D-8794050EBE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57309" y="3250657"/>
                  <a:ext cx="856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AA8607-6D5A-45D7-916E-99501FD0D0CE}"/>
              </a:ext>
            </a:extLst>
          </p:cNvPr>
          <p:cNvGrpSpPr/>
          <p:nvPr/>
        </p:nvGrpSpPr>
        <p:grpSpPr>
          <a:xfrm>
            <a:off x="7300869" y="2191537"/>
            <a:ext cx="880920" cy="2545920"/>
            <a:chOff x="7300869" y="2191537"/>
            <a:chExt cx="880920" cy="25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6FBFBF2-652A-4203-B671-81D5B8C4D0F3}"/>
                    </a:ext>
                  </a:extLst>
                </p14:cNvPr>
                <p14:cNvContentPartPr/>
                <p14:nvPr/>
              </p14:nvContentPartPr>
              <p14:xfrm>
                <a:off x="7308429" y="2191537"/>
                <a:ext cx="873360" cy="25434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6FBFBF2-652A-4203-B671-81D5B8C4D0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99789" y="2182537"/>
                  <a:ext cx="891000" cy="25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B6B1FA8-481E-4D8E-9792-7AFFFC05576A}"/>
                    </a:ext>
                  </a:extLst>
                </p14:cNvPr>
                <p14:cNvContentPartPr/>
                <p14:nvPr/>
              </p14:nvContentPartPr>
              <p14:xfrm>
                <a:off x="7300869" y="4665097"/>
                <a:ext cx="65520" cy="723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B6B1FA8-481E-4D8E-9792-7AFFFC0557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92229" y="4656457"/>
                  <a:ext cx="8316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8027247-D960-452E-81D1-4E827EABAFC1}"/>
              </a:ext>
            </a:extLst>
          </p:cNvPr>
          <p:cNvGrpSpPr/>
          <p:nvPr/>
        </p:nvGrpSpPr>
        <p:grpSpPr>
          <a:xfrm>
            <a:off x="7340469" y="2023417"/>
            <a:ext cx="1204200" cy="2144520"/>
            <a:chOff x="7340469" y="2023417"/>
            <a:chExt cx="1204200" cy="21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362D4D3-02E0-4C0F-B6E7-CFD399047CAE}"/>
                    </a:ext>
                  </a:extLst>
                </p14:cNvPr>
                <p14:cNvContentPartPr/>
                <p14:nvPr/>
              </p14:nvContentPartPr>
              <p14:xfrm>
                <a:off x="7340469" y="2023417"/>
                <a:ext cx="1204200" cy="20746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362D4D3-02E0-4C0F-B6E7-CFD399047C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31469" y="2014777"/>
                  <a:ext cx="1221840" cy="20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A6B3952-BD05-4A4B-BEC0-F469A0D9CA14}"/>
                    </a:ext>
                  </a:extLst>
                </p14:cNvPr>
                <p14:cNvContentPartPr/>
                <p14:nvPr/>
              </p14:nvContentPartPr>
              <p14:xfrm>
                <a:off x="7384749" y="4083337"/>
                <a:ext cx="83880" cy="846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A6B3952-BD05-4A4B-BEC0-F469A0D9CA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75749" y="4074337"/>
                  <a:ext cx="10152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D8440284-5A25-4DD9-AC4E-2992625D94DE}"/>
                  </a:ext>
                </a:extLst>
              </p14:cNvPr>
              <p14:cNvContentPartPr/>
              <p14:nvPr/>
            </p14:nvContentPartPr>
            <p14:xfrm>
              <a:off x="7305909" y="1842337"/>
              <a:ext cx="1440360" cy="2523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D8440284-5A25-4DD9-AC4E-2992625D94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97269" y="1833337"/>
                <a:ext cx="1458000" cy="254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6F543F0C-96DB-4BDD-BFDB-B0E78ABC05AF}"/>
              </a:ext>
            </a:extLst>
          </p:cNvPr>
          <p:cNvGrpSpPr/>
          <p:nvPr/>
        </p:nvGrpSpPr>
        <p:grpSpPr>
          <a:xfrm>
            <a:off x="7303029" y="1660897"/>
            <a:ext cx="1736640" cy="2069280"/>
            <a:chOff x="7303029" y="1660897"/>
            <a:chExt cx="1736640" cy="20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7393ACA-F951-49F9-9656-9A6136128257}"/>
                    </a:ext>
                  </a:extLst>
                </p14:cNvPr>
                <p14:cNvContentPartPr/>
                <p14:nvPr/>
              </p14:nvContentPartPr>
              <p14:xfrm>
                <a:off x="7303029" y="1660897"/>
                <a:ext cx="1736640" cy="19900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7393ACA-F951-49F9-9656-9A61361282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94389" y="1652257"/>
                  <a:ext cx="1754280" cy="20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2394C4B-4C64-4617-9DFC-8DEBEA721CD4}"/>
                    </a:ext>
                  </a:extLst>
                </p14:cNvPr>
                <p14:cNvContentPartPr/>
                <p14:nvPr/>
              </p14:nvContentPartPr>
              <p14:xfrm>
                <a:off x="7335789" y="3629377"/>
                <a:ext cx="94320" cy="1008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2394C4B-4C64-4617-9DFC-8DEBEA721C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27149" y="3620737"/>
                  <a:ext cx="111960" cy="118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32"/>
          <p:cNvPicPr/>
          <p:nvPr/>
        </p:nvPicPr>
        <p:blipFill>
          <a:blip r:embed="rId2"/>
          <a:stretch/>
        </p:blipFill>
        <p:spPr>
          <a:xfrm>
            <a:off x="288290" y="179863"/>
            <a:ext cx="3420110" cy="2177415"/>
          </a:xfrm>
          <a:prstGeom prst="rect">
            <a:avLst/>
          </a:prstGeom>
          <a:ln w="0">
            <a:noFill/>
          </a:ln>
        </p:spPr>
      </p:pic>
      <p:pic>
        <p:nvPicPr>
          <p:cNvPr id="109" name="그림 33"/>
          <p:cNvPicPr/>
          <p:nvPr/>
        </p:nvPicPr>
        <p:blipFill>
          <a:blip r:embed="rId3"/>
          <a:stretch/>
        </p:blipFill>
        <p:spPr>
          <a:xfrm>
            <a:off x="108585" y="2339975"/>
            <a:ext cx="9719945" cy="1449070"/>
          </a:xfrm>
          <a:prstGeom prst="rect">
            <a:avLst/>
          </a:prstGeom>
          <a:ln w="0">
            <a:noFill/>
          </a:ln>
        </p:spPr>
      </p:pic>
      <p:pic>
        <p:nvPicPr>
          <p:cNvPr id="110" name="그림 34"/>
          <p:cNvPicPr/>
          <p:nvPr/>
        </p:nvPicPr>
        <p:blipFill>
          <a:blip r:embed="rId4"/>
          <a:stretch/>
        </p:blipFill>
        <p:spPr>
          <a:xfrm>
            <a:off x="4067810" y="136525"/>
            <a:ext cx="5761990" cy="2167255"/>
          </a:xfrm>
          <a:prstGeom prst="rect">
            <a:avLst/>
          </a:prstGeom>
          <a:ln w="0">
            <a:noFill/>
          </a:ln>
        </p:spPr>
      </p:pic>
      <p:pic>
        <p:nvPicPr>
          <p:cNvPr id="111" name="그림 35"/>
          <p:cNvPicPr/>
          <p:nvPr/>
        </p:nvPicPr>
        <p:blipFill>
          <a:blip r:embed="rId5"/>
          <a:stretch/>
        </p:blipFill>
        <p:spPr>
          <a:xfrm>
            <a:off x="108585" y="3823652"/>
            <a:ext cx="9899650" cy="1315085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8175EB-0DCA-4E4B-86D1-56886B4F28EB}"/>
              </a:ext>
            </a:extLst>
          </p:cNvPr>
          <p:cNvSpPr txBox="1"/>
          <p:nvPr/>
        </p:nvSpPr>
        <p:spPr>
          <a:xfrm>
            <a:off x="1524889" y="5241637"/>
            <a:ext cx="6781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heidisql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이용하여 생성한 테이블에 올바른 데이터가 들어갔는지 확인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6EB5F3-F0EA-47DA-A9B2-3CFDB5D4CB1E}"/>
              </a:ext>
            </a:extLst>
          </p:cNvPr>
          <p:cNvSpPr/>
          <p:nvPr/>
        </p:nvSpPr>
        <p:spPr>
          <a:xfrm>
            <a:off x="381470" y="918066"/>
            <a:ext cx="3233750" cy="13893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B4DFB0-C3C5-43BF-A009-1E8F9A002119}"/>
              </a:ext>
            </a:extLst>
          </p:cNvPr>
          <p:cNvSpPr/>
          <p:nvPr/>
        </p:nvSpPr>
        <p:spPr>
          <a:xfrm>
            <a:off x="474649" y="2487770"/>
            <a:ext cx="9437167" cy="13150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35A845-24CB-44D4-8104-33E707A48BF5}"/>
              </a:ext>
            </a:extLst>
          </p:cNvPr>
          <p:cNvSpPr/>
          <p:nvPr/>
        </p:nvSpPr>
        <p:spPr>
          <a:xfrm>
            <a:off x="4191469" y="876698"/>
            <a:ext cx="5600865" cy="13290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514800-716E-4AC1-B6D4-917852012577}"/>
              </a:ext>
            </a:extLst>
          </p:cNvPr>
          <p:cNvSpPr/>
          <p:nvPr/>
        </p:nvSpPr>
        <p:spPr>
          <a:xfrm>
            <a:off x="381470" y="3986845"/>
            <a:ext cx="9626765" cy="11518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그림 111"/>
          <p:cNvPicPr/>
          <p:nvPr/>
        </p:nvPicPr>
        <p:blipFill>
          <a:blip r:embed="rId2"/>
          <a:stretch/>
        </p:blipFill>
        <p:spPr>
          <a:xfrm>
            <a:off x="950760" y="84600"/>
            <a:ext cx="4809240" cy="2255400"/>
          </a:xfrm>
          <a:prstGeom prst="rect">
            <a:avLst/>
          </a:prstGeom>
          <a:ln w="0">
            <a:noFill/>
          </a:ln>
        </p:spPr>
      </p:pic>
      <p:pic>
        <p:nvPicPr>
          <p:cNvPr id="113" name="그림 112"/>
          <p:cNvPicPr/>
          <p:nvPr/>
        </p:nvPicPr>
        <p:blipFill>
          <a:blip r:embed="rId3"/>
          <a:stretch/>
        </p:blipFill>
        <p:spPr>
          <a:xfrm>
            <a:off x="6300000" y="70200"/>
            <a:ext cx="2628000" cy="2292120"/>
          </a:xfrm>
          <a:prstGeom prst="rect">
            <a:avLst/>
          </a:prstGeom>
          <a:ln w="0">
            <a:noFill/>
          </a:ln>
        </p:spPr>
      </p:pic>
      <p:pic>
        <p:nvPicPr>
          <p:cNvPr id="114" name="그림 113"/>
          <p:cNvPicPr/>
          <p:nvPr/>
        </p:nvPicPr>
        <p:blipFill>
          <a:blip r:embed="rId4"/>
          <a:stretch/>
        </p:blipFill>
        <p:spPr>
          <a:xfrm>
            <a:off x="1490760" y="2374560"/>
            <a:ext cx="6429240" cy="1536480"/>
          </a:xfrm>
          <a:prstGeom prst="rect">
            <a:avLst/>
          </a:prstGeom>
          <a:ln w="0">
            <a:noFill/>
          </a:ln>
        </p:spPr>
      </p:pic>
      <p:pic>
        <p:nvPicPr>
          <p:cNvPr id="115" name="그림 114"/>
          <p:cNvPicPr/>
          <p:nvPr/>
        </p:nvPicPr>
        <p:blipFill>
          <a:blip r:embed="rId5"/>
          <a:stretch/>
        </p:blipFill>
        <p:spPr>
          <a:xfrm>
            <a:off x="950760" y="3947040"/>
            <a:ext cx="8081640" cy="1679040"/>
          </a:xfrm>
          <a:prstGeom prst="rect">
            <a:avLst/>
          </a:prstGeom>
          <a:ln w="0"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38EF95-3EDF-49F0-A809-E645B112AFB4}"/>
              </a:ext>
            </a:extLst>
          </p:cNvPr>
          <p:cNvSpPr/>
          <p:nvPr/>
        </p:nvSpPr>
        <p:spPr>
          <a:xfrm>
            <a:off x="1037604" y="810875"/>
            <a:ext cx="4658201" cy="142975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D80B71-8FDD-42A7-91B6-85FF910DBED3}"/>
              </a:ext>
            </a:extLst>
          </p:cNvPr>
          <p:cNvSpPr/>
          <p:nvPr/>
        </p:nvSpPr>
        <p:spPr>
          <a:xfrm>
            <a:off x="1832178" y="2551080"/>
            <a:ext cx="6087822" cy="13599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C674FD-ED6A-4E96-BFCF-933C2EBFF7B2}"/>
              </a:ext>
            </a:extLst>
          </p:cNvPr>
          <p:cNvSpPr/>
          <p:nvPr/>
        </p:nvSpPr>
        <p:spPr>
          <a:xfrm>
            <a:off x="6446116" y="837519"/>
            <a:ext cx="2369818" cy="140311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A44D1F-2D9B-4BEC-8305-ECF1F73CA430}"/>
              </a:ext>
            </a:extLst>
          </p:cNvPr>
          <p:cNvSpPr/>
          <p:nvPr/>
        </p:nvSpPr>
        <p:spPr>
          <a:xfrm>
            <a:off x="1279640" y="4158120"/>
            <a:ext cx="7752760" cy="14278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그림 115"/>
          <p:cNvPicPr/>
          <p:nvPr/>
        </p:nvPicPr>
        <p:blipFill>
          <a:blip r:embed="rId2"/>
          <a:stretch/>
        </p:blipFill>
        <p:spPr>
          <a:xfrm>
            <a:off x="36000" y="396000"/>
            <a:ext cx="5400000" cy="1800000"/>
          </a:xfrm>
          <a:prstGeom prst="rect">
            <a:avLst/>
          </a:prstGeom>
          <a:ln w="0">
            <a:noFill/>
          </a:ln>
        </p:spPr>
      </p:pic>
      <p:pic>
        <p:nvPicPr>
          <p:cNvPr id="117" name="그림 116"/>
          <p:cNvPicPr/>
          <p:nvPr/>
        </p:nvPicPr>
        <p:blipFill>
          <a:blip r:embed="rId3"/>
          <a:stretch/>
        </p:blipFill>
        <p:spPr>
          <a:xfrm>
            <a:off x="5508000" y="396000"/>
            <a:ext cx="4531680" cy="1800000"/>
          </a:xfrm>
          <a:prstGeom prst="rect">
            <a:avLst/>
          </a:prstGeom>
          <a:ln w="0">
            <a:noFill/>
          </a:ln>
        </p:spPr>
      </p:pic>
      <p:pic>
        <p:nvPicPr>
          <p:cNvPr id="118" name="그림 117"/>
          <p:cNvPicPr/>
          <p:nvPr/>
        </p:nvPicPr>
        <p:blipFill>
          <a:blip r:embed="rId4"/>
          <a:srcRect l="1782"/>
          <a:stretch/>
        </p:blipFill>
        <p:spPr>
          <a:xfrm>
            <a:off x="108000" y="2352480"/>
            <a:ext cx="9900720" cy="1182600"/>
          </a:xfrm>
          <a:prstGeom prst="rect">
            <a:avLst/>
          </a:prstGeom>
          <a:ln w="0">
            <a:noFill/>
          </a:ln>
        </p:spPr>
      </p:pic>
      <p:pic>
        <p:nvPicPr>
          <p:cNvPr id="119" name="그림 118"/>
          <p:cNvPicPr/>
          <p:nvPr/>
        </p:nvPicPr>
        <p:blipFill>
          <a:blip r:embed="rId5"/>
          <a:srcRect l="1785"/>
          <a:stretch/>
        </p:blipFill>
        <p:spPr>
          <a:xfrm>
            <a:off x="108000" y="3629615"/>
            <a:ext cx="9900360" cy="1362240"/>
          </a:xfrm>
          <a:prstGeom prst="rect">
            <a:avLst/>
          </a:prstGeom>
          <a:ln w="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9FDE64-F9F1-4691-A0BF-511F23CCFB94}"/>
              </a:ext>
            </a:extLst>
          </p:cNvPr>
          <p:cNvSpPr txBox="1"/>
          <p:nvPr/>
        </p:nvSpPr>
        <p:spPr>
          <a:xfrm>
            <a:off x="670094" y="5149212"/>
            <a:ext cx="8941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보시면 넣고자 하는 데이터들이 올바르게 삽입이 되었다는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것을 확인할 수 있습니다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AF355-D6E7-4DFC-8F62-E2AF9A4C51C1}"/>
              </a:ext>
            </a:extLst>
          </p:cNvPr>
          <p:cNvSpPr/>
          <p:nvPr/>
        </p:nvSpPr>
        <p:spPr>
          <a:xfrm>
            <a:off x="177938" y="970241"/>
            <a:ext cx="5258062" cy="11517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FA7C98-3564-47C6-B652-B383DFC69DAB}"/>
              </a:ext>
            </a:extLst>
          </p:cNvPr>
          <p:cNvSpPr/>
          <p:nvPr/>
        </p:nvSpPr>
        <p:spPr>
          <a:xfrm>
            <a:off x="5688824" y="1054002"/>
            <a:ext cx="4319536" cy="107385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AC0482-FB0A-43E7-A753-14992C1634BF}"/>
              </a:ext>
            </a:extLst>
          </p:cNvPr>
          <p:cNvSpPr/>
          <p:nvPr/>
        </p:nvSpPr>
        <p:spPr>
          <a:xfrm>
            <a:off x="713081" y="3782015"/>
            <a:ext cx="9259544" cy="12098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1ECC66-6527-4A50-9A07-3B55BCC7A4A7}"/>
              </a:ext>
            </a:extLst>
          </p:cNvPr>
          <p:cNvSpPr/>
          <p:nvPr/>
        </p:nvSpPr>
        <p:spPr>
          <a:xfrm>
            <a:off x="670093" y="2453082"/>
            <a:ext cx="9302531" cy="10819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74603" y="99"/>
            <a:ext cx="6338172" cy="5669643"/>
            <a:chOff x="5759281" y="0"/>
            <a:chExt cx="1149854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9281" y="0"/>
              <a:ext cx="11498542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3425" y="2994363"/>
            <a:ext cx="4212485" cy="153097"/>
            <a:chOff x="7734592" y="5432112"/>
            <a:chExt cx="7642177" cy="277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4592" y="5432112"/>
              <a:ext cx="7642177" cy="2777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97143" y="-1565536"/>
            <a:ext cx="3182882" cy="6941649"/>
            <a:chOff x="-3260328" y="-2840334"/>
            <a:chExt cx="5774300" cy="125933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80000">
              <a:off x="-3260328" y="-2840334"/>
              <a:ext cx="5774300" cy="125933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30799" y="2050326"/>
            <a:ext cx="6396754" cy="14323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2481" y="1551091"/>
            <a:ext cx="2877822" cy="24715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375285" y="186055"/>
            <a:ext cx="2779744" cy="354330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90170" tIns="45085" rIns="90170" bIns="45085" numCol="1" anchor="t">
            <a:noAutofit/>
          </a:bodyPr>
          <a:lstStyle/>
          <a:p>
            <a:pPr marL="0" indent="0">
              <a:buFontTx/>
              <a:buNone/>
            </a:pPr>
            <a:r>
              <a:rPr lang="ko-KR" sz="2200" b="0" strike="noStrike" dirty="0">
                <a:solidFill>
                  <a:srgbClr val="000000"/>
                </a:solidFill>
                <a:latin typeface="나눔고딕" charset="0"/>
              </a:rPr>
              <a:t> 다음 프로젝트 계획</a:t>
            </a:r>
            <a:endParaRPr lang="ko-KR" altLang="en-US" sz="1800" b="0" strike="noStrike" dirty="0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121" name="텍스트 상자 45"/>
          <p:cNvSpPr txBox="1">
            <a:spLocks/>
          </p:cNvSpPr>
          <p:nvPr/>
        </p:nvSpPr>
        <p:spPr>
          <a:xfrm>
            <a:off x="3266710" y="186055"/>
            <a:ext cx="5688825" cy="354330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buFontTx/>
              <a:buNone/>
            </a:pPr>
            <a:r>
              <a:rPr lang="ko-KR" altLang="en-US" sz="18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이번에 작업한 산출물을 통해서 만든 </a:t>
            </a:r>
            <a:r>
              <a:rPr lang="ko-KR" sz="18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endParaRPr lang="ko-KR" altLang="en-US" sz="18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2" name="그림 111" descr="C:/Users/adad4/AppData/Roaming/PolarisOffice/ETemp/5564_11139096/fImage559101235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705"/>
            <a:ext cx="10081260" cy="49784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6578E4-9C30-4FCF-AEC8-9BF8762B7954}"/>
              </a:ext>
            </a:extLst>
          </p:cNvPr>
          <p:cNvSpPr txBox="1"/>
          <p:nvPr/>
        </p:nvSpPr>
        <p:spPr>
          <a:xfrm>
            <a:off x="7685148" y="984202"/>
            <a:ext cx="207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전기화재발생요인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0222A-A7EF-4946-9757-7DC0738F62BB}"/>
              </a:ext>
            </a:extLst>
          </p:cNvPr>
          <p:cNvSpPr txBox="1"/>
          <p:nvPr/>
        </p:nvSpPr>
        <p:spPr>
          <a:xfrm>
            <a:off x="4205324" y="2573827"/>
            <a:ext cx="253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감전사고 현황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요일별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C9338-8430-4389-B27F-6754BE604D06}"/>
              </a:ext>
            </a:extLst>
          </p:cNvPr>
          <p:cNvSpPr txBox="1"/>
          <p:nvPr/>
        </p:nvSpPr>
        <p:spPr>
          <a:xfrm>
            <a:off x="7196455" y="2572098"/>
            <a:ext cx="263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감전사고 현황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6AA15-EC45-431F-B0F9-EAC33486D6A0}"/>
              </a:ext>
            </a:extLst>
          </p:cNvPr>
          <p:cNvSpPr txBox="1"/>
          <p:nvPr/>
        </p:nvSpPr>
        <p:spPr>
          <a:xfrm>
            <a:off x="3657600" y="4608730"/>
            <a:ext cx="307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감전사고 현황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화상범위별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2CF701-EFC0-440D-8977-341EEAE9C68C}"/>
              </a:ext>
            </a:extLst>
          </p:cNvPr>
          <p:cNvSpPr txBox="1"/>
          <p:nvPr/>
        </p:nvSpPr>
        <p:spPr>
          <a:xfrm>
            <a:off x="7340819" y="4040017"/>
            <a:ext cx="276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인명피해 최대 발생 요일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인명피해 최대 발생 시간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02C19-BF7F-46EE-9C6F-DCDE7AAA38EB}"/>
              </a:ext>
            </a:extLst>
          </p:cNvPr>
          <p:cNvSpPr txBox="1"/>
          <p:nvPr/>
        </p:nvSpPr>
        <p:spPr>
          <a:xfrm>
            <a:off x="858557" y="1232474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감전화재 현황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74603" y="99"/>
            <a:ext cx="6338172" cy="5669643"/>
            <a:chOff x="5759281" y="0"/>
            <a:chExt cx="1149854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9281" y="0"/>
              <a:ext cx="11498542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63425" y="2994363"/>
            <a:ext cx="4212485" cy="153097"/>
            <a:chOff x="7734592" y="5432112"/>
            <a:chExt cx="7642177" cy="277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4592" y="5432112"/>
              <a:ext cx="7642177" cy="2777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97143" y="-1565536"/>
            <a:ext cx="3182882" cy="6941649"/>
            <a:chOff x="-3260328" y="-2840334"/>
            <a:chExt cx="5774300" cy="125933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80000">
              <a:off x="-3260328" y="-2840334"/>
              <a:ext cx="5774300" cy="125933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48511" y="2050326"/>
            <a:ext cx="4277331" cy="14323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0455" y="1540592"/>
            <a:ext cx="2426145" cy="24715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74603" y="99"/>
            <a:ext cx="6338172" cy="5669643"/>
            <a:chOff x="5759281" y="0"/>
            <a:chExt cx="1149854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9281" y="0"/>
              <a:ext cx="11498542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77202" y="3081309"/>
            <a:ext cx="4212485" cy="166086"/>
            <a:chOff x="7033916" y="5589847"/>
            <a:chExt cx="7642177" cy="3013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3916" y="5589847"/>
              <a:ext cx="7642177" cy="3013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97143" y="-1565536"/>
            <a:ext cx="3182882" cy="6941649"/>
            <a:chOff x="-3260328" y="-2840334"/>
            <a:chExt cx="5774300" cy="125933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80000">
              <a:off x="-3260328" y="-2840334"/>
              <a:ext cx="5774300" cy="125933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45088" y="2124494"/>
            <a:ext cx="2188708" cy="14341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72635" y="1635747"/>
            <a:ext cx="2888751" cy="24620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17446" y="4222886"/>
            <a:ext cx="8599514" cy="1033719"/>
            <a:chOff x="1845825" y="7660866"/>
            <a:chExt cx="15601008" cy="1875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5825" y="7660866"/>
              <a:ext cx="15601008" cy="18753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446" y="2742516"/>
            <a:ext cx="8599514" cy="1033719"/>
            <a:chOff x="1845825" y="4975219"/>
            <a:chExt cx="15601008" cy="18753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5825" y="4975219"/>
              <a:ext cx="15601008" cy="18753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2483" y="273731"/>
            <a:ext cx="789523" cy="789523"/>
            <a:chOff x="476190" y="496416"/>
            <a:chExt cx="1432331" cy="143233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2483" y="271566"/>
            <a:ext cx="9554398" cy="791688"/>
            <a:chOff x="476190" y="492488"/>
            <a:chExt cx="17333333" cy="14362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3031" y="667457"/>
            <a:ext cx="792700" cy="5250"/>
            <a:chOff x="1184712" y="1210702"/>
            <a:chExt cx="1438095" cy="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3095" y="1042256"/>
            <a:ext cx="2034434" cy="26248"/>
            <a:chOff x="1892356" y="1890652"/>
            <a:chExt cx="3690816" cy="476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9094" y="1320343"/>
            <a:ext cx="8627866" cy="1033719"/>
            <a:chOff x="1794388" y="2395150"/>
            <a:chExt cx="15652444" cy="18753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4388" y="2395150"/>
              <a:ext cx="15652444" cy="18753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81746" y="2711942"/>
            <a:ext cx="839536" cy="1064293"/>
            <a:chOff x="1418223" y="4919752"/>
            <a:chExt cx="1523063" cy="19308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8223" y="4919752"/>
              <a:ext cx="1523063" cy="19308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5581" y="1152499"/>
            <a:ext cx="925700" cy="1282041"/>
            <a:chOff x="1261906" y="2090652"/>
            <a:chExt cx="1679380" cy="23258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1906" y="2090652"/>
              <a:ext cx="1679380" cy="23258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02455" y="3976454"/>
            <a:ext cx="998117" cy="1285401"/>
            <a:chOff x="1274376" y="7213796"/>
            <a:chExt cx="1810757" cy="233194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4376" y="7213796"/>
              <a:ext cx="1810757" cy="233194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4374" y="300163"/>
            <a:ext cx="2448409" cy="92823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30008" y="189551"/>
            <a:ext cx="994576" cy="105996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5680" y="2985808"/>
            <a:ext cx="8446487" cy="93971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02549" y="4560248"/>
            <a:ext cx="8046788" cy="72054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82036" y="1229608"/>
            <a:ext cx="914062" cy="62952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03034" y="2664499"/>
            <a:ext cx="945560" cy="63477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216670" y="4187905"/>
            <a:ext cx="908812" cy="63477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40060" y="1634792"/>
            <a:ext cx="8429221" cy="72054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 txBox="1">
            <a:spLocks noGrp="1"/>
          </p:cNvSpPr>
          <p:nvPr>
            <p:ph type="title"/>
          </p:nvPr>
        </p:nvSpPr>
        <p:spPr>
          <a:xfrm>
            <a:off x="504507" y="2361882"/>
            <a:ext cx="9071610" cy="9467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0" rIns="0" bIns="0" numCol="1" anchor="ctr">
            <a:noAutofit/>
          </a:bodyPr>
          <a:lstStyle/>
          <a:p>
            <a:pPr marL="0" indent="0" algn="ctr">
              <a:lnSpc>
                <a:spcPct val="100000"/>
              </a:lnSpc>
              <a:buFontTx/>
              <a:buNone/>
              <a:tabLst>
                <a:tab pos="0" algn="l"/>
              </a:tabLst>
            </a:pPr>
            <a:r>
              <a:rPr lang="ko-KR" sz="44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ko-KR" altLang="en-US" sz="4400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5684" y="2605435"/>
            <a:ext cx="9170851" cy="2873841"/>
            <a:chOff x="862974" y="4726531"/>
            <a:chExt cx="16637512" cy="52136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974" y="4726531"/>
              <a:ext cx="16637512" cy="52136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483" y="273731"/>
            <a:ext cx="789523" cy="789523"/>
            <a:chOff x="476190" y="496416"/>
            <a:chExt cx="1432331" cy="14323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190" y="496416"/>
              <a:ext cx="1432331" cy="14323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2483" y="271566"/>
            <a:ext cx="9554398" cy="791688"/>
            <a:chOff x="476190" y="492488"/>
            <a:chExt cx="17333333" cy="14362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190" y="492488"/>
              <a:ext cx="17333333" cy="14362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3031" y="667457"/>
            <a:ext cx="792700" cy="5250"/>
            <a:chOff x="1184712" y="1210702"/>
            <a:chExt cx="1438095" cy="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84712" y="1210702"/>
              <a:ext cx="1438095" cy="952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3095" y="1042256"/>
            <a:ext cx="2034434" cy="26248"/>
            <a:chOff x="1892356" y="1890652"/>
            <a:chExt cx="3690816" cy="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2356" y="1890652"/>
              <a:ext cx="3690816" cy="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97835" y="2941655"/>
            <a:ext cx="1199259" cy="1566979"/>
            <a:chOff x="7978436" y="5336491"/>
            <a:chExt cx="2175664" cy="28427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8436" y="5336491"/>
              <a:ext cx="2175664" cy="28427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55570" y="2912085"/>
            <a:ext cx="1241494" cy="1573862"/>
            <a:chOff x="2459240" y="5282846"/>
            <a:chExt cx="2252285" cy="28552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9240" y="5282846"/>
              <a:ext cx="2252285" cy="28552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730204" y="2995201"/>
            <a:ext cx="1157015" cy="1566979"/>
            <a:chOff x="14023929" y="5433634"/>
            <a:chExt cx="2099025" cy="28427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23929" y="5433634"/>
              <a:ext cx="2099025" cy="28427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43435" y="4842717"/>
            <a:ext cx="1869330" cy="436965"/>
            <a:chOff x="1892973" y="8785348"/>
            <a:chExt cx="3391288" cy="79273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2973" y="8785348"/>
              <a:ext cx="3391288" cy="79273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48032" y="4868966"/>
            <a:ext cx="1869330" cy="436965"/>
            <a:chOff x="7525250" y="8832967"/>
            <a:chExt cx="3391288" cy="79273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5250" y="8832967"/>
              <a:ext cx="3391288" cy="7927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85402" y="4868966"/>
            <a:ext cx="1869330" cy="436965"/>
            <a:chOff x="13398400" y="8832967"/>
            <a:chExt cx="3391288" cy="79273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98400" y="8832967"/>
              <a:ext cx="3391288" cy="79273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8626" y="300163"/>
            <a:ext cx="1506009" cy="92823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37857" y="1019425"/>
            <a:ext cx="2598303" cy="136168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79992" y="1854141"/>
            <a:ext cx="2676591" cy="80346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7228" y="189552"/>
            <a:ext cx="778851" cy="105996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95848" y="4426665"/>
            <a:ext cx="3423320" cy="57567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4044" y="4798870"/>
            <a:ext cx="2573256" cy="55831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096134" y="4469712"/>
            <a:ext cx="3370823" cy="57567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127756" y="4852417"/>
            <a:ext cx="1852425" cy="55831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47045" y="4474962"/>
            <a:ext cx="3370823" cy="57567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460932" y="4855738"/>
            <a:ext cx="1798532" cy="55831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386712" y="4512364"/>
            <a:ext cx="663910" cy="486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74603" y="99"/>
            <a:ext cx="6338172" cy="5669643"/>
            <a:chOff x="5759281" y="0"/>
            <a:chExt cx="1149854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9281" y="0"/>
              <a:ext cx="11498542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77202" y="3081309"/>
            <a:ext cx="4212485" cy="166086"/>
            <a:chOff x="7033916" y="5589847"/>
            <a:chExt cx="7642177" cy="3013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3916" y="5589847"/>
              <a:ext cx="7642177" cy="3013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97143" y="-1565536"/>
            <a:ext cx="3182882" cy="6941649"/>
            <a:chOff x="-3260328" y="-2840334"/>
            <a:chExt cx="5774300" cy="125933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780000">
              <a:off x="-3260328" y="-2840334"/>
              <a:ext cx="5774300" cy="1259335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8077" y="2113449"/>
            <a:ext cx="5657668" cy="143444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36837" y="1574850"/>
            <a:ext cx="2880651" cy="2471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3" descr="C:/Users/adad4/AppData/Roaming/PolarisOffice/ETemp/5564_11139096/image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1692275"/>
            <a:ext cx="7685405" cy="296291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도형 84"/>
          <p:cNvSpPr>
            <a:spLocks/>
          </p:cNvSpPr>
          <p:nvPr/>
        </p:nvSpPr>
        <p:spPr>
          <a:xfrm>
            <a:off x="1007745" y="4716145"/>
            <a:ext cx="7920355" cy="90043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4" name="도형 85"/>
          <p:cNvSpPr>
            <a:spLocks/>
          </p:cNvSpPr>
          <p:nvPr/>
        </p:nvSpPr>
        <p:spPr>
          <a:xfrm>
            <a:off x="1072129" y="4895850"/>
            <a:ext cx="7748022" cy="720090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altLang="ko-KR" sz="1600" b="0" strike="noStrike" dirty="0">
                <a:solidFill>
                  <a:srgbClr val="000000"/>
                </a:solidFill>
                <a:latin typeface="나눔고딕" charset="0"/>
              </a:rPr>
              <a:t>아래의 코드는  </a:t>
            </a:r>
            <a:r>
              <a:rPr lang="en-US" altLang="ko-KR" sz="1600" b="0" strike="noStrike" dirty="0">
                <a:solidFill>
                  <a:srgbClr val="000000"/>
                </a:solidFill>
                <a:latin typeface="나눔고딕" charset="0"/>
              </a:rPr>
              <a:t>csv</a:t>
            </a:r>
            <a:r>
              <a:rPr lang="ko-KR" altLang="ko-KR" sz="1600" b="0" strike="noStrike" dirty="0">
                <a:solidFill>
                  <a:srgbClr val="000000"/>
                </a:solidFill>
                <a:latin typeface="나눔고딕" charset="0"/>
              </a:rPr>
              <a:t>파일 형식으로 되어있는 1차 산출물들을 </a:t>
            </a:r>
            <a:r>
              <a:rPr lang="ko-KR" altLang="ko-KR" sz="1600" b="0" strike="noStrike" dirty="0" err="1">
                <a:solidFill>
                  <a:srgbClr val="000000"/>
                </a:solidFill>
                <a:latin typeface="나눔고딕" charset="0"/>
              </a:rPr>
              <a:t>read_csv</a:t>
            </a:r>
            <a:r>
              <a:rPr lang="ko-KR" altLang="ko-KR" sz="1600" b="0" strike="noStrike" dirty="0">
                <a:solidFill>
                  <a:srgbClr val="000000"/>
                </a:solidFill>
                <a:latin typeface="나눔고딕" charset="0"/>
              </a:rPr>
              <a:t> 메소드를 이용하여 </a:t>
            </a:r>
            <a:r>
              <a:rPr lang="en-US" altLang="ko-KR" sz="1600" b="0" strike="noStrike" dirty="0" err="1">
                <a:solidFill>
                  <a:srgbClr val="000000"/>
                </a:solidFill>
                <a:latin typeface="나눔고딕" charset="0"/>
              </a:rPr>
              <a:t>DataFrame</a:t>
            </a:r>
            <a:r>
              <a:rPr lang="en-US" altLang="ko-KR" sz="1600" b="0" strike="noStrike" dirty="0">
                <a:solidFill>
                  <a:srgbClr val="000000"/>
                </a:solidFill>
                <a:latin typeface="나눔고딕" charset="0"/>
              </a:rPr>
              <a:t> </a:t>
            </a:r>
            <a:r>
              <a:rPr lang="ko-KR" altLang="ko-KR" sz="1600" b="0" strike="noStrike" dirty="0">
                <a:solidFill>
                  <a:srgbClr val="000000"/>
                </a:solidFill>
                <a:latin typeface="나눔고딕" charset="0"/>
              </a:rPr>
              <a:t>형태로 변환하는 코드입니다</a:t>
            </a:r>
            <a:endParaRPr lang="ko-KR" altLang="en-US" sz="1600" b="0" strike="noStrike" dirty="0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5" name="도형 88"/>
          <p:cNvSpPr>
            <a:spLocks/>
          </p:cNvSpPr>
          <p:nvPr/>
        </p:nvSpPr>
        <p:spPr>
          <a:xfrm>
            <a:off x="1165225" y="288290"/>
            <a:ext cx="7367270" cy="432435"/>
          </a:xfrm>
          <a:prstGeom prst="rect">
            <a:avLst/>
          </a:prstGeom>
          <a:noFill/>
          <a:ln>
            <a:noFill/>
            <a:prstDash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en-US" sz="2000" b="1" strike="noStrike" dirty="0">
                <a:solidFill>
                  <a:srgbClr val="000000"/>
                </a:solidFill>
                <a:latin typeface="나눔고딕" charset="0"/>
              </a:rPr>
              <a:t>1</a:t>
            </a:r>
            <a:r>
              <a:rPr lang="ko-KR" sz="2000" b="1" strike="noStrike" dirty="0">
                <a:solidFill>
                  <a:srgbClr val="000000"/>
                </a:solidFill>
                <a:latin typeface="나눔고딕" charset="0"/>
              </a:rPr>
              <a:t>차 프로젝트의 산출물</a:t>
            </a:r>
            <a:r>
              <a:rPr lang="en-US" sz="2000" b="1" strike="noStrike" dirty="0">
                <a:solidFill>
                  <a:srgbClr val="000000"/>
                </a:solidFill>
                <a:latin typeface="나눔고딕" charset="0"/>
              </a:rPr>
              <a:t>, </a:t>
            </a:r>
            <a:r>
              <a:rPr lang="ko-KR" sz="2000" b="1" strike="noStrike" dirty="0">
                <a:solidFill>
                  <a:srgbClr val="000000"/>
                </a:solidFill>
                <a:latin typeface="나눔고딕" charset="0"/>
              </a:rPr>
              <a:t>라이브러리</a:t>
            </a:r>
            <a:endParaRPr lang="ko-KR" altLang="en-US" sz="2000" b="1" strike="noStrike" dirty="0">
              <a:solidFill>
                <a:srgbClr val="000000"/>
              </a:solidFill>
              <a:latin typeface="나눔고딕" charset="0"/>
            </a:endParaRPr>
          </a:p>
        </p:txBody>
      </p:sp>
      <p:sp>
        <p:nvSpPr>
          <p:cNvPr id="6" name="도형 89"/>
          <p:cNvSpPr>
            <a:spLocks/>
          </p:cNvSpPr>
          <p:nvPr/>
        </p:nvSpPr>
        <p:spPr>
          <a:xfrm>
            <a:off x="1151890" y="828040"/>
            <a:ext cx="7668260" cy="792480"/>
          </a:xfrm>
          <a:prstGeom prst="rect">
            <a:avLst/>
          </a:prstGeom>
          <a:noFill/>
          <a:ln w="0" cap="flat" cmpd="sng">
            <a:solidFill>
              <a:srgbClr val="3465A4">
                <a:alpha val="100000"/>
              </a:srgb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7" name="텍스트 상자 90"/>
          <p:cNvSpPr txBox="1">
            <a:spLocks/>
          </p:cNvSpPr>
          <p:nvPr/>
        </p:nvSpPr>
        <p:spPr>
          <a:xfrm>
            <a:off x="1126420" y="852598"/>
            <a:ext cx="7339830" cy="739946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사용하는 라이브러리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데이터베이스처럼 테이블형식의 데이터를 쉽게 처리할 수 있는 라이브러리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 hangingPunct="1"/>
            <a:r>
              <a:rPr 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pymysql</a:t>
            </a:r>
            <a:r>
              <a:rPr 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파이썬에서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데이터베이스와 연결을 할 수 있게 해주는 라이브러리</a:t>
            </a:r>
          </a:p>
        </p:txBody>
      </p:sp>
      <p:sp>
        <p:nvSpPr>
          <p:cNvPr id="8" name="텍스트 상자 1">
            <a:extLst>
              <a:ext uri="{FF2B5EF4-FFF2-40B4-BE49-F238E27FC236}">
                <a16:creationId xmlns:a16="http://schemas.microsoft.com/office/drawing/2014/main" id="{9CACA4DC-5244-4ACF-8A01-C2260D61CB6B}"/>
              </a:ext>
            </a:extLst>
          </p:cNvPr>
          <p:cNvSpPr txBox="1">
            <a:spLocks/>
          </p:cNvSpPr>
          <p:nvPr/>
        </p:nvSpPr>
        <p:spPr>
          <a:xfrm>
            <a:off x="2842430" y="1891738"/>
            <a:ext cx="4912520" cy="247504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000" dirty="0">
                <a:solidFill>
                  <a:schemeClr val="bg2"/>
                </a:solidFill>
                <a:latin typeface="맑은 고딕" charset="0"/>
                <a:ea typeface="맑은 고딕" charset="0"/>
              </a:rPr>
              <a:t>1차 산출물 파일형식이 CSV 파일 형식 -&gt; </a:t>
            </a:r>
            <a:r>
              <a:rPr lang="ko-KR" sz="1000" dirty="0" err="1">
                <a:solidFill>
                  <a:schemeClr val="bg2"/>
                </a:solidFill>
                <a:latin typeface="맑은 고딕" charset="0"/>
                <a:ea typeface="맑은 고딕" charset="0"/>
              </a:rPr>
              <a:t>딕셔너리</a:t>
            </a:r>
            <a:r>
              <a:rPr lang="ko-KR" sz="1000" dirty="0">
                <a:solidFill>
                  <a:schemeClr val="bg2"/>
                </a:solidFill>
                <a:latin typeface="맑은 고딕" charset="0"/>
                <a:ea typeface="맑은 고딕" charset="0"/>
              </a:rPr>
              <a:t> 형태로 변환하기 위해 사용</a:t>
            </a:r>
            <a:endParaRPr lang="ko-KR" altLang="en-US" sz="1800" dirty="0">
              <a:solidFill>
                <a:schemeClr val="bg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FFE83-E731-4883-A10F-247942525371}"/>
              </a:ext>
            </a:extLst>
          </p:cNvPr>
          <p:cNvSpPr txBox="1"/>
          <p:nvPr/>
        </p:nvSpPr>
        <p:spPr>
          <a:xfrm>
            <a:off x="2431145" y="2413151"/>
            <a:ext cx="51587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05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마리아DB</a:t>
            </a:r>
            <a:r>
              <a:rPr lang="ko-KR" altLang="en-US" sz="105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를</a:t>
            </a:r>
            <a:r>
              <a:rPr lang="ko-KR" altLang="ko-KR" sz="105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105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파이썬과</a:t>
            </a:r>
            <a:r>
              <a:rPr lang="ko-KR" altLang="ko-KR" sz="105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연결 </a:t>
            </a:r>
            <a:r>
              <a:rPr lang="ko-KR" altLang="en-US" sz="105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한 뒤</a:t>
            </a:r>
            <a:r>
              <a:rPr lang="ko-KR" altLang="ko-KR" sz="105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테이블 생성 및 데이터 삽입을 하기 위해서 사용</a:t>
            </a:r>
            <a:endParaRPr lang="ko-KR" altLang="en-US" sz="2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AD78F1-EC0D-47C0-B0EF-B47C84C49039}"/>
              </a:ext>
            </a:extLst>
          </p:cNvPr>
          <p:cNvSpPr txBox="1"/>
          <p:nvPr/>
        </p:nvSpPr>
        <p:spPr>
          <a:xfrm>
            <a:off x="1151612" y="3102558"/>
            <a:ext cx="7133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산업 현장 감전 사고 발생 정보 시각화 및 대처 솔루션 구축을 위한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차 프로젝트 산출물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/>
          <p:nvPr/>
        </p:nvPicPr>
        <p:blipFill>
          <a:blip r:embed="rId2"/>
          <a:stretch/>
        </p:blipFill>
        <p:spPr>
          <a:xfrm>
            <a:off x="37800" y="36000"/>
            <a:ext cx="4240440" cy="2699640"/>
          </a:xfrm>
          <a:prstGeom prst="rect">
            <a:avLst/>
          </a:prstGeom>
          <a:ln w="0">
            <a:noFill/>
          </a:ln>
        </p:spPr>
      </p:pic>
      <p:sp>
        <p:nvSpPr>
          <p:cNvPr id="28" name="직사각형 27"/>
          <p:cNvSpPr/>
          <p:nvPr/>
        </p:nvSpPr>
        <p:spPr>
          <a:xfrm>
            <a:off x="360000" y="2700000"/>
            <a:ext cx="3959640" cy="5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</a:endParaRPr>
          </a:p>
        </p:txBody>
      </p:sp>
      <p:pic>
        <p:nvPicPr>
          <p:cNvPr id="29" name="그림 28"/>
          <p:cNvPicPr/>
          <p:nvPr/>
        </p:nvPicPr>
        <p:blipFill>
          <a:blip r:embed="rId3"/>
          <a:stretch/>
        </p:blipFill>
        <p:spPr>
          <a:xfrm>
            <a:off x="25560" y="2880000"/>
            <a:ext cx="7714080" cy="2699640"/>
          </a:xfrm>
          <a:prstGeom prst="rect">
            <a:avLst/>
          </a:prstGeom>
          <a:ln w="0">
            <a:noFill/>
          </a:ln>
        </p:spPr>
      </p:pic>
      <p:pic>
        <p:nvPicPr>
          <p:cNvPr id="30" name="그림 29"/>
          <p:cNvPicPr/>
          <p:nvPr/>
        </p:nvPicPr>
        <p:blipFill>
          <a:blip r:embed="rId4"/>
          <a:stretch/>
        </p:blipFill>
        <p:spPr>
          <a:xfrm>
            <a:off x="4320000" y="36000"/>
            <a:ext cx="5756040" cy="2699640"/>
          </a:xfrm>
          <a:prstGeom prst="rect">
            <a:avLst/>
          </a:prstGeom>
          <a:ln w="0">
            <a:noFill/>
          </a:ln>
        </p:spPr>
      </p:pic>
      <p:sp>
        <p:nvSpPr>
          <p:cNvPr id="31" name="직사각형 30"/>
          <p:cNvSpPr/>
          <p:nvPr/>
        </p:nvSpPr>
        <p:spPr>
          <a:xfrm>
            <a:off x="7920000" y="3420000"/>
            <a:ext cx="1979640" cy="21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통하여 가져온 </a:t>
            </a:r>
            <a:r>
              <a:rPr lang="en-US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프로젝트 산출물들</a:t>
            </a:r>
            <a:endParaRPr lang="en-US" sz="18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20000" y="3420000"/>
            <a:ext cx="1979640" cy="1256702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8280000" y="507960"/>
            <a:ext cx="1619640" cy="1439640"/>
          </a:xfrm>
          <a:prstGeom prst="rect">
            <a:avLst/>
          </a:prstGeom>
          <a:solidFill>
            <a:srgbClr val="729FCF">
              <a:alpha val="21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나눔고딕"/>
              <a:ea typeface="DejaVu San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80000" y="540000"/>
            <a:ext cx="1619640" cy="140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altLang="ko-KR" sz="14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보시면 1차 산출물들이 문제없이 데이터프레임화 된</a:t>
            </a:r>
            <a:r>
              <a:rPr lang="en-US" altLang="ko-KR" sz="14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400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것을 확인 할 수 있습니다.</a:t>
            </a:r>
            <a:r>
              <a:rPr lang="ko-KR" altLang="ko-KR" b="0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0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/>
          <p:cNvPicPr/>
          <p:nvPr/>
        </p:nvPicPr>
        <p:blipFill>
          <a:blip r:embed="rId2"/>
          <a:stretch/>
        </p:blipFill>
        <p:spPr>
          <a:xfrm>
            <a:off x="36000" y="2484000"/>
            <a:ext cx="3508560" cy="3059640"/>
          </a:xfrm>
          <a:prstGeom prst="rect">
            <a:avLst/>
          </a:prstGeom>
          <a:ln w="0">
            <a:noFill/>
          </a:ln>
        </p:spPr>
      </p:pic>
      <p:pic>
        <p:nvPicPr>
          <p:cNvPr id="35" name="그림 34"/>
          <p:cNvPicPr/>
          <p:nvPr/>
        </p:nvPicPr>
        <p:blipFill>
          <a:blip r:embed="rId3"/>
          <a:stretch/>
        </p:blipFill>
        <p:spPr>
          <a:xfrm>
            <a:off x="36000" y="36000"/>
            <a:ext cx="8130960" cy="2339640"/>
          </a:xfrm>
          <a:prstGeom prst="rect">
            <a:avLst/>
          </a:prstGeom>
          <a:ln w="0">
            <a:noFill/>
          </a:ln>
        </p:spPr>
      </p:pic>
      <p:pic>
        <p:nvPicPr>
          <p:cNvPr id="36" name="그림 35"/>
          <p:cNvPicPr/>
          <p:nvPr/>
        </p:nvPicPr>
        <p:blipFill>
          <a:blip r:embed="rId4"/>
          <a:stretch/>
        </p:blipFill>
        <p:spPr>
          <a:xfrm>
            <a:off x="3564000" y="2675880"/>
            <a:ext cx="6505200" cy="2327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8"/>
          <p:cNvPicPr/>
          <p:nvPr/>
        </p:nvPicPr>
        <p:blipFill>
          <a:blip r:embed="rId2"/>
          <a:srcRect t="31444" r="6398" b="7841"/>
          <a:stretch/>
        </p:blipFill>
        <p:spPr>
          <a:xfrm rot="21598200">
            <a:off x="265703" y="452223"/>
            <a:ext cx="5241925" cy="1381760"/>
          </a:xfrm>
          <a:prstGeom prst="rect">
            <a:avLst/>
          </a:prstGeom>
          <a:ln w="0">
            <a:noFill/>
          </a:ln>
        </p:spPr>
      </p:pic>
      <p:pic>
        <p:nvPicPr>
          <p:cNvPr id="39" name="그림 9"/>
          <p:cNvPicPr/>
          <p:nvPr/>
        </p:nvPicPr>
        <p:blipFill>
          <a:blip r:embed="rId3"/>
          <a:stretch/>
        </p:blipFill>
        <p:spPr>
          <a:xfrm>
            <a:off x="288290" y="2058670"/>
            <a:ext cx="5219700" cy="3161030"/>
          </a:xfrm>
          <a:prstGeom prst="rect">
            <a:avLst/>
          </a:prstGeom>
          <a:ln w="0">
            <a:noFill/>
          </a:ln>
        </p:spPr>
      </p:pic>
      <p:sp>
        <p:nvSpPr>
          <p:cNvPr id="40" name="직사각형 39"/>
          <p:cNvSpPr/>
          <p:nvPr/>
        </p:nvSpPr>
        <p:spPr>
          <a:xfrm>
            <a:off x="6209664" y="388620"/>
            <a:ext cx="3240405" cy="27260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0170" tIns="45085" rIns="90170" bIns="45085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r>
              <a:rPr lang="ko-KR" altLang="ko-KR" sz="1600" b="0" strike="noStrik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테이블 생성 및 데이터 삽입하는 작업을 하기 전에 </a:t>
            </a:r>
            <a:r>
              <a:rPr lang="ko-KR" altLang="ko-KR" sz="1600" b="0" strike="noStrike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딕셔너리</a:t>
            </a:r>
            <a:r>
              <a:rPr lang="ko-KR" altLang="ko-KR" sz="1600" b="0" strike="noStrik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형태로 작업</a:t>
            </a:r>
            <a:r>
              <a:rPr lang="en-US" altLang="ko-KR" sz="1600" b="0" strike="noStrik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ko-KR" sz="1600" b="0" strike="noStrike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하는것이</a:t>
            </a:r>
            <a:r>
              <a:rPr lang="ko-KR" altLang="ko-KR" sz="1600" b="0" strike="noStrik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수월하다고 생각</a:t>
            </a:r>
            <a:r>
              <a:rPr lang="en-US" altLang="ko-KR" sz="1600" b="0" strike="noStrik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ko-KR" sz="1600" b="0" strike="noStrik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들어 데이터프레임 형태로 되어있는 1차 산출물을 </a:t>
            </a:r>
            <a:r>
              <a:rPr lang="ko-KR" altLang="ko-KR" sz="1600" b="0" strike="noStrike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딕셔너리</a:t>
            </a:r>
            <a:r>
              <a:rPr lang="ko-KR" altLang="ko-KR" sz="1600" b="0" strike="noStrik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형태로 바꿨습니다.</a:t>
            </a:r>
            <a:endParaRPr lang="en-US" altLang="ko-KR" sz="1600" b="0" strike="noStrike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ko-KR" sz="1600" b="0" strike="noStrik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t</a:t>
            </a:r>
            <a:r>
              <a:rPr lang="ko-KR" altLang="ko-KR" sz="1600" b="0" strike="noStrike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o_dict</a:t>
            </a:r>
            <a:r>
              <a:rPr lang="ko-KR" altLang="ko-KR" sz="1600" b="0" strike="noStrik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()메소드를 이용하여 데이터들을 </a:t>
            </a:r>
            <a:r>
              <a:rPr lang="ko-KR" altLang="ko-KR" sz="1600" b="0" strike="noStrike" dirty="0" err="1">
                <a:solidFill>
                  <a:srgbClr val="000000"/>
                </a:solidFill>
                <a:latin typeface="나눔고딕" charset="0"/>
                <a:ea typeface="나눔고딕" charset="0"/>
              </a:rPr>
              <a:t>딕셔너리로</a:t>
            </a:r>
            <a:r>
              <a:rPr lang="ko-KR" altLang="ko-KR" sz="1600" b="0" strike="noStrik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변환하는 코드들</a:t>
            </a:r>
            <a:r>
              <a:rPr lang="en-US" altLang="ko-KR" sz="1600" b="0" strike="noStrik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600" b="0" strike="noStrik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입니다</a:t>
            </a:r>
            <a:r>
              <a:rPr lang="en-US" altLang="ko-KR" sz="1600" b="0" strike="noStrike" dirty="0">
                <a:solidFill>
                  <a:srgbClr val="000000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600" b="0" strike="noStrike" dirty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20130" y="3368675"/>
            <a:ext cx="3059430" cy="167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Dictionary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형태로 잘 변환되었는지 확인</a:t>
            </a:r>
            <a:endParaRPr lang="en-US" sz="18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 </a:t>
            </a:r>
            <a:r>
              <a:rPr lang="en-US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잘 변환 되어있는 것을 확인 할 수 있습니다</a:t>
            </a:r>
            <a:r>
              <a:rPr lang="en-US" sz="1800" b="0" strike="noStrike" spc="-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2" name="Rect 42"/>
          <p:cNvSpPr>
            <a:spLocks/>
          </p:cNvSpPr>
          <p:nvPr/>
        </p:nvSpPr>
        <p:spPr>
          <a:xfrm>
            <a:off x="5641975" y="3239770"/>
            <a:ext cx="4074160" cy="1980565"/>
          </a:xfrm>
          <a:prstGeom prst="bracePair">
            <a:avLst>
              <a:gd name="adj" fmla="val 8333"/>
            </a:avLst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104140" tIns="59690" rIns="104140" bIns="59690" numCol="1" anchor="ctr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43" name="액자 42"/>
          <p:cNvSpPr/>
          <p:nvPr/>
        </p:nvSpPr>
        <p:spPr>
          <a:xfrm>
            <a:off x="5939790" y="144145"/>
            <a:ext cx="3780155" cy="288036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64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wrap="square" lIns="93345" tIns="48260" rIns="93345" bIns="48260" numCol="1" anchor="t">
            <a:noAutofit/>
          </a:bodyPr>
          <a:lstStyle/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  <a:p>
            <a:pPr marL="0" indent="0">
              <a:lnSpc>
                <a:spcPct val="100000"/>
              </a:lnSpc>
              <a:buFontTx/>
              <a:buNone/>
            </a:pPr>
            <a:endParaRPr lang="ko-KR" altLang="en-US" sz="1800" b="0" strike="noStrike">
              <a:solidFill>
                <a:srgbClr val="000000"/>
              </a:solidFill>
              <a:latin typeface="나눔고딕" charset="0"/>
              <a:ea typeface="DejaVu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0689D-835E-4D8B-ACBA-FB323636D51D}"/>
              </a:ext>
            </a:extLst>
          </p:cNvPr>
          <p:cNvSpPr txBox="1"/>
          <p:nvPr/>
        </p:nvSpPr>
        <p:spPr>
          <a:xfrm>
            <a:off x="3075671" y="466517"/>
            <a:ext cx="2333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산출물을 </a:t>
            </a:r>
            <a:r>
              <a:rPr lang="ko-KR" altLang="en-US" sz="16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형태로 변환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상자 9">
            <a:extLst>
              <a:ext uri="{FF2B5EF4-FFF2-40B4-BE49-F238E27FC236}">
                <a16:creationId xmlns:a16="http://schemas.microsoft.com/office/drawing/2014/main" id="{28C9F187-2C86-4AFF-B5AB-EF0F9E5AC769}"/>
              </a:ext>
            </a:extLst>
          </p:cNvPr>
          <p:cNvSpPr txBox="1">
            <a:spLocks/>
          </p:cNvSpPr>
          <p:nvPr/>
        </p:nvSpPr>
        <p:spPr>
          <a:xfrm>
            <a:off x="1524635" y="2128520"/>
            <a:ext cx="3834765" cy="64706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</a:t>
            </a:r>
            <a:r>
              <a:rPr 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리형태로 변환된 1차 산출물</a:t>
            </a:r>
            <a:r>
              <a:rPr lang="en-US" alt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하나</a:t>
            </a:r>
            <a:r>
              <a:rPr lang="ko-KR" altLang="en-US" sz="1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출력한 모습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Pages>23</Pages>
  <Words>724</Words>
  <Characters>0</Characters>
  <Application>Microsoft Office PowerPoint</Application>
  <DocSecurity>0</DocSecurity>
  <PresentationFormat>사용자 지정</PresentationFormat>
  <Lines>0</Lines>
  <Paragraphs>95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나눔고딕</vt:lpstr>
      <vt:lpstr>맑은 고딕</vt:lpstr>
      <vt:lpstr>바탕</vt:lpstr>
      <vt:lpstr>Arial</vt:lpstr>
      <vt:lpstr>Symbol</vt:lpstr>
      <vt:lpstr>Wingdings</vt:lpstr>
      <vt:lpstr>Office</vt:lpstr>
      <vt:lpstr>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 선언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 실행 및 결과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 전기 안전 공사 감전 사고</dc:title>
  <cp:lastModifiedBy>철민 오</cp:lastModifiedBy>
  <cp:revision>84</cp:revision>
  <dcterms:modified xsi:type="dcterms:W3CDTF">2024-04-12T08:05:35Z</dcterms:modified>
  <cp:version>10.105.224.52366</cp:version>
</cp:coreProperties>
</file>