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CA311"/>
    <a:srgbClr val="000000"/>
    <a:srgbClr val="4472C4"/>
    <a:srgbClr val="142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F1675-CFA5-BF53-CEF6-67644819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916F9-4CA4-B868-EA99-B121FDBD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DCC6C-DFB5-1428-F3B6-80AFA31F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2D7E4-AF51-D7C2-CFA1-6605B314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880A1-01F7-18DF-AB4E-CF904FF6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2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4D68-1B7B-4E09-2324-9F90F929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95F9F-4204-9A45-6E37-F857C3BB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DD1A-271F-8045-5B7D-24758925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19202-DCC7-8B6F-55B5-76E666AC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358D-38FE-B8B4-2095-B45A7F6C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ADF82-0AC2-B6C3-5275-B4803E20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DAAAF-10D3-6D26-3020-4B1DF9F0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2EEA7-20A0-77EF-9E4F-C1CBCC9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A403E-61BC-60A7-80A4-E3AC1F55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A6EE4-BA03-7E8D-9A75-0BF28A05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5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CAF06-7A6F-E2DA-4CBD-C4AC0F5F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E8AB5-38FB-4BE5-1BA6-A1664D11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67C0B-356B-D32A-4E90-A496C448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E8C8B-ADC3-7D3C-665A-3EF4F187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CD7DD-7C98-F965-3C3D-290D2F7D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1443-E392-F577-FD7C-74FC27E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0FFFD-2ADD-DC6F-6CCD-DF46F698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B4AA1-0A21-0321-C91A-34E329D0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47FBC-8F2C-3018-4EC3-57DA9E9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DE0B3-6DD7-17E7-B655-1729F5FA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A1584-F0D6-F18C-F0B3-740AA1B9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E684F-1E23-3A51-65E1-5EC5DD5C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D4A5B-3EEB-7B9C-E3E3-F9C65C72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614E6-4E72-FF6C-A3C1-569EC5A2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874A0-BC9A-C7D0-E586-D7D25178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31DD3-3A80-776F-B27E-DD00D1E5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8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09E42-692B-D79C-47FA-FFF70590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6D931-932B-F6BA-9099-1B1CF3CE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7BBAF-5BA9-8A92-9EDB-DC508569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F2123-D0F5-F1FE-43FE-27B6E1D9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E487D0-1933-5B3B-710D-9C6AFB837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7032C-5802-773B-6F06-6C733B93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032E87-4CAE-D11C-DF6E-76B0B733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2B7756-F199-E1DD-1014-2CB63E3C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3628D-2DE1-E54F-AF51-F0B25E53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01724-19AC-8E38-E270-7A681BC3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C081A-C75A-4FA7-189B-E17E08B7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1FCED-80F1-3471-ADF8-8E15769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2F6FC6-2623-1A40-F100-F61169C8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568A7-0E2B-5517-BAE8-E7C16070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8C5C5-C423-4037-7B53-AFEEB7A4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4340-C9D9-E801-1658-A06BB915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43450-C2F9-BD5B-D1CC-572AA339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60FB9-2C91-8FA6-D6A8-17EB5C7D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94976-36A3-71AB-B555-ABBF5D04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CD0FC-B1FE-40DC-123B-97BEC68C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A47B5-A35D-635A-2B9F-4E3FAB9D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84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1E5A-1067-1067-9BD9-CD8FF556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2F8D0-22DA-CA52-D5BB-0CB3B7CD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C65B4C-D13B-5A2E-0884-700F118B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CCC64-7586-F234-A3A4-BF4ACBA1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EBA4B-B6E3-51CB-5EF5-708E30E1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BC92C-6FF9-91BB-3E5E-ADCB2582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3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FD1CF7-D5A1-28D3-EBB2-271E13CB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617240-8E6D-84F3-CE9C-2B8F401D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1C86-DF30-E1B7-98CB-8F6E2C96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5BC6-E12B-49B8-9538-B8DA2E71140C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6A89F-EC45-4BA1-8A23-21A6C3FAC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D6868-0AE5-C3E3-65BF-93C06CFF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684A8-415E-4CA0-8D02-31110063F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1.wdp"/><Relationship Id="rId5" Type="http://schemas.openxmlformats.org/officeDocument/2006/relationships/image" Target="../media/image11.jpe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47D537-4D76-66BC-4C90-10914CDD03A2}"/>
              </a:ext>
            </a:extLst>
          </p:cNvPr>
          <p:cNvSpPr/>
          <p:nvPr/>
        </p:nvSpPr>
        <p:spPr>
          <a:xfrm>
            <a:off x="1078830" y="3027915"/>
            <a:ext cx="5815184" cy="330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1600" b="1" dirty="0">
                <a:solidFill>
                  <a:srgbClr val="000000"/>
                </a:solidFill>
              </a:rPr>
              <a:t>기능</a:t>
            </a:r>
            <a:endParaRPr lang="en-US" altLang="ko-KR" sz="1600" b="1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사용자 관리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보드 관리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컬럼 관리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카드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</a:rPr>
              <a:t>관리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카드 체크리스트</a:t>
            </a:r>
            <a:r>
              <a:rPr lang="en-US" altLang="ko-KR" sz="1400" b="1" dirty="0">
                <a:solidFill>
                  <a:srgbClr val="000000"/>
                </a:solidFill>
              </a:rPr>
              <a:t>/</a:t>
            </a:r>
            <a:r>
              <a:rPr lang="ko-KR" altLang="en-US" sz="1400" b="1" dirty="0">
                <a:solidFill>
                  <a:srgbClr val="000000"/>
                </a:solidFill>
              </a:rPr>
              <a:t>댓글</a:t>
            </a:r>
            <a:r>
              <a:rPr lang="ko-KR" altLang="en-US" sz="1400" dirty="0">
                <a:solidFill>
                  <a:srgbClr val="000000"/>
                </a:solidFill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</a:rPr>
              <a:t>관리</a:t>
            </a:r>
            <a:endParaRPr lang="en-US" altLang="ko-KR" sz="1400" b="1" dirty="0">
              <a:solidFill>
                <a:srgbClr val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AAAF7E-E76B-778A-E9F9-74B18AC73F4D}"/>
              </a:ext>
            </a:extLst>
          </p:cNvPr>
          <p:cNvSpPr/>
          <p:nvPr/>
        </p:nvSpPr>
        <p:spPr>
          <a:xfrm>
            <a:off x="8703974" y="1498359"/>
            <a:ext cx="157477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와이어 프레임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03ED0-6047-4E12-A42E-301A77185EAA}"/>
              </a:ext>
            </a:extLst>
          </p:cNvPr>
          <p:cNvSpPr txBox="1"/>
          <p:nvPr/>
        </p:nvSpPr>
        <p:spPr>
          <a:xfrm>
            <a:off x="428260" y="1416503"/>
            <a:ext cx="640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1" dirty="0" err="1">
                <a:effectLst/>
                <a:latin typeface="-apple-system"/>
              </a:rPr>
              <a:t>칸반</a:t>
            </a:r>
            <a:r>
              <a:rPr lang="ko-KR" altLang="en-US" b="1" i="1" dirty="0">
                <a:effectLst/>
                <a:latin typeface="-apple-system"/>
              </a:rPr>
              <a:t> 보드 기반의 서비스를 제공하는 </a:t>
            </a:r>
            <a:r>
              <a:rPr lang="en-US" altLang="ko-KR" b="1" i="1" dirty="0">
                <a:solidFill>
                  <a:srgbClr val="7030A0"/>
                </a:solidFill>
                <a:effectLst/>
                <a:latin typeface="-apple-system"/>
              </a:rPr>
              <a:t>Trello</a:t>
            </a:r>
            <a:r>
              <a:rPr lang="ko-KR" altLang="en-US" b="1" i="1" dirty="0">
                <a:effectLst/>
                <a:latin typeface="-apple-system"/>
              </a:rPr>
              <a:t>를 모방한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E9BEEA-9E95-EBCA-72BF-017BDD9FA19C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1F3518-28B0-D59B-50A3-41AE1CB2FD12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6" name="사각형: 둥근 한쪽 모서리 5">
                <a:extLst>
                  <a:ext uri="{FF2B5EF4-FFF2-40B4-BE49-F238E27FC236}">
                    <a16:creationId xmlns:a16="http://schemas.microsoft.com/office/drawing/2014/main" id="{98028FA1-25F9-990A-D54C-8555090CDF84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FCA311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F887002-B891-B8F4-1714-E1F82D60C037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112A0-0E7D-7123-961D-CD37F25674F0}"/>
                </a:ext>
              </a:extLst>
            </p:cNvPr>
            <p:cNvSpPr txBox="1"/>
            <p:nvPr/>
          </p:nvSpPr>
          <p:spPr>
            <a:xfrm>
              <a:off x="607287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탈모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5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rgbClr val="14213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Talmorello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심화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5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7776864-6F08-5994-326A-29A5E39AD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298" t="25546" r="15737" b="1211"/>
          <a:stretch/>
        </p:blipFill>
        <p:spPr>
          <a:xfrm>
            <a:off x="184833" y="97327"/>
            <a:ext cx="422454" cy="45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ABDC7-9C80-E769-7F46-BF8FEF98F9B6}"/>
              </a:ext>
            </a:extLst>
          </p:cNvPr>
          <p:cNvSpPr txBox="1"/>
          <p:nvPr/>
        </p:nvSpPr>
        <p:spPr>
          <a:xfrm>
            <a:off x="1217376" y="1945210"/>
            <a:ext cx="353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5400" b="1" i="0" dirty="0">
                <a:effectLst/>
                <a:latin typeface="-apple-system"/>
              </a:rPr>
              <a:t>Talmorello</a:t>
            </a:r>
            <a:endParaRPr lang="ko-KR" altLang="en-US" sz="5400" b="1" i="0" dirty="0">
              <a:effectLst/>
              <a:latin typeface="-apple-syste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CC731-AFE7-3E3B-8F5A-E7807E1B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65" y="1878117"/>
            <a:ext cx="5415175" cy="416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AAD852-B0CB-AB5E-3EDF-2058173FB4D9}"/>
              </a:ext>
            </a:extLst>
          </p:cNvPr>
          <p:cNvSpPr txBox="1"/>
          <p:nvPr/>
        </p:nvSpPr>
        <p:spPr>
          <a:xfrm>
            <a:off x="524444" y="861576"/>
            <a:ext cx="11143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latin typeface="-apple-system"/>
              </a:rPr>
              <a:t>문제는 데이터를 자바의 객체의 형태로 변환하는 것</a:t>
            </a:r>
            <a:endParaRPr lang="ko-KR" altLang="en-US" sz="2800" b="1" i="1" dirty="0">
              <a:effectLst/>
              <a:latin typeface="-apple-system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F72218-FC69-F0F8-F504-25872C3B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94158"/>
              </p:ext>
            </p:extLst>
          </p:nvPr>
        </p:nvGraphicFramePr>
        <p:xfrm>
          <a:off x="1696092" y="2241811"/>
          <a:ext cx="2073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Board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List&lt;Column&gt;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59E29D-7A40-16EC-8079-BC45F1D63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73405"/>
              </p:ext>
            </p:extLst>
          </p:nvPr>
        </p:nvGraphicFramePr>
        <p:xfrm>
          <a:off x="1696092" y="3686522"/>
          <a:ext cx="2073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Column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List&lt;Card&gt;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81ADBF5-A2F4-55E2-B9BB-37B0FD6D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46106"/>
              </p:ext>
            </p:extLst>
          </p:nvPr>
        </p:nvGraphicFramePr>
        <p:xfrm>
          <a:off x="1696092" y="5131233"/>
          <a:ext cx="2073072" cy="86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2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Card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495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B6E09B-65D4-6CBC-0A0A-ED6FB161071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732628" y="3354331"/>
            <a:ext cx="0" cy="3321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07D5D3-8DA3-DC56-EE38-B9DA13644677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732628" y="4799042"/>
            <a:ext cx="0" cy="3321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0DBBDD-BA53-62AB-227F-F8DA9CADB7E0}"/>
              </a:ext>
            </a:extLst>
          </p:cNvPr>
          <p:cNvSpPr txBox="1"/>
          <p:nvPr/>
        </p:nvSpPr>
        <p:spPr>
          <a:xfrm>
            <a:off x="6156762" y="1595169"/>
            <a:ext cx="20730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effectLst/>
                <a:latin typeface="NotoSansKR"/>
              </a:rPr>
              <a:t>{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"</a:t>
            </a:r>
            <a:r>
              <a:rPr lang="en-US" altLang="ko-KR" sz="900" b="0" i="0" dirty="0" err="1">
                <a:effectLst/>
                <a:latin typeface="NotoSansKR"/>
              </a:rPr>
              <a:t>boardId</a:t>
            </a:r>
            <a:r>
              <a:rPr lang="en-US" altLang="ko-KR" sz="900" b="0" i="0" dirty="0">
                <a:effectLst/>
                <a:latin typeface="NotoSansKR"/>
              </a:rPr>
              <a:t>": 3,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"</a:t>
            </a:r>
            <a:r>
              <a:rPr lang="en-US" altLang="ko-KR" sz="900" b="0" i="0" dirty="0" err="1">
                <a:effectLst/>
                <a:latin typeface="NotoSansKR"/>
              </a:rPr>
              <a:t>boardTitle</a:t>
            </a:r>
            <a:r>
              <a:rPr lang="en-US" altLang="ko-KR" sz="900" b="0" i="0" dirty="0">
                <a:effectLst/>
                <a:latin typeface="NotoSansKR"/>
              </a:rPr>
              <a:t>": “</a:t>
            </a:r>
            <a:r>
              <a:rPr lang="en-US" altLang="ko-KR" sz="900" b="0" i="0" dirty="0" err="1">
                <a:effectLst/>
                <a:latin typeface="NotoSansKR"/>
              </a:rPr>
              <a:t>boardTitle</a:t>
            </a:r>
            <a:r>
              <a:rPr lang="en-US" altLang="ko-KR" sz="900" b="0" i="0" dirty="0">
                <a:effectLst/>
                <a:latin typeface="NotoSansKR"/>
              </a:rPr>
              <a:t>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boardContent</a:t>
            </a:r>
            <a:r>
              <a:rPr lang="en-US" altLang="ko-KR" sz="900" b="0" i="0" dirty="0">
                <a:effectLst/>
                <a:latin typeface="NotoSansKR"/>
              </a:rPr>
              <a:t>": " </a:t>
            </a:r>
            <a:r>
              <a:rPr lang="en-US" altLang="ko-KR" sz="900" b="0" i="0" dirty="0" err="1">
                <a:effectLst/>
                <a:latin typeface="NotoSansKR"/>
              </a:rPr>
              <a:t>boardContent</a:t>
            </a:r>
            <a:r>
              <a:rPr lang="en-US" altLang="ko-KR" sz="900" b="0" i="0" dirty="0">
                <a:effectLst/>
                <a:latin typeface="NotoSansKR"/>
              </a:rPr>
              <a:t> 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boardColor</a:t>
            </a:r>
            <a:r>
              <a:rPr lang="en-US" altLang="ko-KR" sz="900" b="0" i="0" dirty="0">
                <a:effectLst/>
                <a:latin typeface="NotoSansKR"/>
              </a:rPr>
              <a:t>": "PINK",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"</a:t>
            </a:r>
            <a:r>
              <a:rPr lang="en-US" altLang="ko-KR" sz="900" b="0" i="0" dirty="0" err="1">
                <a:effectLst/>
                <a:latin typeface="NotoSansKR"/>
              </a:rPr>
              <a:t>columnList</a:t>
            </a:r>
            <a:r>
              <a:rPr lang="en-US" altLang="ko-KR" sz="900" b="0" i="0" dirty="0">
                <a:effectLst/>
                <a:latin typeface="NotoSansKR"/>
              </a:rPr>
              <a:t>": [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{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columnId</a:t>
            </a:r>
            <a:r>
              <a:rPr lang="en-US" altLang="ko-KR" sz="900" b="0" i="0" dirty="0">
                <a:effectLst/>
                <a:latin typeface="NotoSansKR"/>
              </a:rPr>
              <a:t>": 6,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columnTitle</a:t>
            </a:r>
            <a:r>
              <a:rPr lang="en-US" altLang="ko-KR" sz="900" b="0" i="0" dirty="0">
                <a:effectLst/>
                <a:latin typeface="NotoSansKR"/>
              </a:rPr>
              <a:t>": " </a:t>
            </a:r>
            <a:r>
              <a:rPr lang="en-US" altLang="ko-KR" sz="900" b="0" i="0" dirty="0" err="1">
                <a:effectLst/>
                <a:latin typeface="NotoSansKR"/>
              </a:rPr>
              <a:t>columnTitle</a:t>
            </a:r>
            <a:r>
              <a:rPr lang="en-US" altLang="ko-KR" sz="900" b="0" i="0" dirty="0">
                <a:effectLst/>
                <a:latin typeface="NotoSansKR"/>
              </a:rPr>
              <a:t>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    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columnOrders</a:t>
            </a:r>
            <a:r>
              <a:rPr lang="en-US" altLang="ko-KR" sz="900" b="0" i="0" dirty="0">
                <a:effectLst/>
                <a:latin typeface="NotoSansKR"/>
              </a:rPr>
              <a:t>": 3,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cardList</a:t>
            </a:r>
            <a:r>
              <a:rPr lang="en-US" altLang="ko-KR" sz="900" b="0" i="0" dirty="0">
                <a:effectLst/>
                <a:latin typeface="NotoSansKR"/>
              </a:rPr>
              <a:t>": [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{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cardId</a:t>
            </a:r>
            <a:r>
              <a:rPr lang="en-US" altLang="ko-KR" sz="900" b="0" i="0" dirty="0">
                <a:effectLst/>
                <a:latin typeface="NotoSansKR"/>
              </a:rPr>
              <a:t>": 8,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cardTitle</a:t>
            </a:r>
            <a:r>
              <a:rPr lang="en-US" altLang="ko-KR" sz="900" b="0" i="0" dirty="0">
                <a:effectLst/>
                <a:latin typeface="NotoSansKR"/>
              </a:rPr>
              <a:t>": " </a:t>
            </a:r>
            <a:r>
              <a:rPr lang="en-US" altLang="ko-KR" sz="900" b="0" i="0" dirty="0" err="1">
                <a:effectLst/>
                <a:latin typeface="NotoSansKR"/>
              </a:rPr>
              <a:t>cardTitle</a:t>
            </a:r>
            <a:r>
              <a:rPr lang="en-US" altLang="ko-KR" sz="900" b="0" i="0" dirty="0">
                <a:effectLst/>
                <a:latin typeface="NotoSansKR"/>
              </a:rPr>
              <a:t>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            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cardContent</a:t>
            </a:r>
            <a:r>
              <a:rPr lang="en-US" altLang="ko-KR" sz="900" b="0" i="0" dirty="0">
                <a:effectLst/>
                <a:latin typeface="NotoSansKR"/>
              </a:rPr>
              <a:t>": “</a:t>
            </a:r>
            <a:r>
              <a:rPr lang="en-US" altLang="ko-KR" sz="900" b="0" i="0" dirty="0" err="1">
                <a:effectLst/>
                <a:latin typeface="NotoSansKR"/>
              </a:rPr>
              <a:t>cardContent</a:t>
            </a:r>
            <a:r>
              <a:rPr lang="en-US" altLang="ko-KR" sz="900" b="0" i="0" dirty="0">
                <a:effectLst/>
                <a:latin typeface="NotoSansKR"/>
              </a:rPr>
              <a:t>”,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cardOrders</a:t>
            </a:r>
            <a:r>
              <a:rPr lang="en-US" altLang="ko-KR" sz="900" b="0" i="0" dirty="0">
                <a:effectLst/>
                <a:latin typeface="NotoSansKR"/>
              </a:rPr>
              <a:t>": 1,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userId</a:t>
            </a:r>
            <a:r>
              <a:rPr lang="en-US" altLang="ko-KR" sz="900" b="0" i="0" dirty="0">
                <a:effectLst/>
                <a:latin typeface="NotoSansKR"/>
              </a:rPr>
              <a:t>": 7,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"username": “</a:t>
            </a:r>
            <a:r>
              <a:rPr lang="en-US" altLang="ko-KR" sz="900" b="0" i="0" dirty="0" err="1">
                <a:effectLst/>
                <a:latin typeface="NotoSansKR"/>
              </a:rPr>
              <a:t>thsckdgus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},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{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cardId</a:t>
            </a:r>
            <a:r>
              <a:rPr lang="en-US" altLang="ko-KR" sz="900" b="0" i="0" dirty="0">
                <a:effectLst/>
                <a:latin typeface="NotoSansKR"/>
              </a:rPr>
              <a:t>": 9,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cardTitle</a:t>
            </a:r>
            <a:r>
              <a:rPr lang="en-US" altLang="ko-KR" sz="900" b="0" i="0" dirty="0">
                <a:effectLst/>
                <a:latin typeface="NotoSansKR"/>
              </a:rPr>
              <a:t>": " </a:t>
            </a:r>
            <a:r>
              <a:rPr lang="en-US" altLang="ko-KR" sz="900" b="0" i="0" dirty="0" err="1">
                <a:effectLst/>
                <a:latin typeface="NotoSansKR"/>
              </a:rPr>
              <a:t>cardTitle</a:t>
            </a:r>
            <a:r>
              <a:rPr lang="en-US" altLang="ko-KR" sz="900" dirty="0">
                <a:latin typeface="NotoSansKR"/>
              </a:rPr>
              <a:t> </a:t>
            </a:r>
            <a:r>
              <a:rPr lang="en-US" altLang="ko-KR" sz="900" b="0" i="0" dirty="0">
                <a:effectLst/>
                <a:latin typeface="NotoSansKR"/>
              </a:rPr>
              <a:t>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            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cardContent</a:t>
            </a:r>
            <a:r>
              <a:rPr lang="en-US" altLang="ko-KR" sz="900" b="0" i="0" dirty="0">
                <a:effectLst/>
                <a:latin typeface="NotoSansKR"/>
              </a:rPr>
              <a:t>": </a:t>
            </a:r>
            <a:r>
              <a:rPr lang="en-US" altLang="ko-KR" sz="900" b="0" i="0" dirty="0" err="1">
                <a:effectLst/>
                <a:latin typeface="NotoSansKR"/>
              </a:rPr>
              <a:t>cardContent</a:t>
            </a:r>
            <a:r>
              <a:rPr lang="en-US" altLang="ko-KR" sz="900" b="0" i="0" dirty="0">
                <a:effectLst/>
                <a:latin typeface="NotoSansKR"/>
              </a:rPr>
              <a:t>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cardOrders</a:t>
            </a:r>
            <a:r>
              <a:rPr lang="en-US" altLang="ko-KR" sz="900" b="0" i="0" dirty="0">
                <a:effectLst/>
                <a:latin typeface="NotoSansKR"/>
              </a:rPr>
              <a:t>": 2,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userId</a:t>
            </a:r>
            <a:r>
              <a:rPr lang="en-US" altLang="ko-KR" sz="900" b="0" i="0" dirty="0">
                <a:effectLst/>
                <a:latin typeface="NotoSansKR"/>
              </a:rPr>
              <a:t>": 7,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"username": " </a:t>
            </a:r>
            <a:r>
              <a:rPr lang="en-US" altLang="ko-KR" sz="900" b="0" i="0" dirty="0" err="1">
                <a:effectLst/>
                <a:latin typeface="NotoSansKR"/>
              </a:rPr>
              <a:t>thsckdgus</a:t>
            </a:r>
            <a:r>
              <a:rPr lang="en-US" altLang="ko-KR" sz="900" b="0" i="0" dirty="0">
                <a:effectLst/>
                <a:latin typeface="NotoSansKR"/>
              </a:rPr>
              <a:t> "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},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{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cardId</a:t>
            </a:r>
            <a:r>
              <a:rPr lang="en-US" altLang="ko-KR" sz="900" b="0" i="0" dirty="0">
                <a:effectLst/>
                <a:latin typeface="NotoSansKR"/>
              </a:rPr>
              <a:t>": 10,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cardTitle</a:t>
            </a:r>
            <a:r>
              <a:rPr lang="en-US" altLang="ko-KR" sz="900" b="0" i="0" dirty="0">
                <a:effectLst/>
                <a:latin typeface="NotoSansKR"/>
              </a:rPr>
              <a:t>": "</a:t>
            </a:r>
            <a:r>
              <a:rPr lang="ko-KR" altLang="en-US" sz="900" b="0" i="0" dirty="0">
                <a:effectLst/>
                <a:latin typeface="NotoSansKR"/>
              </a:rPr>
              <a:t>니 먼데</a:t>
            </a:r>
            <a:r>
              <a:rPr lang="en-US" altLang="ko-KR" sz="900" b="0" i="0" dirty="0">
                <a:effectLst/>
                <a:latin typeface="NotoSansKR"/>
              </a:rPr>
              <a:t>!!!!!",</a:t>
            </a:r>
            <a:br>
              <a:rPr lang="ko-KR" altLang="en-US" sz="900" dirty="0"/>
            </a:br>
            <a:r>
              <a:rPr lang="ko-KR" altLang="en-US" sz="900" b="0" i="0" dirty="0">
                <a:effectLst/>
                <a:latin typeface="NotoSansKR"/>
              </a:rPr>
              <a:t>                    </a:t>
            </a:r>
            <a:r>
              <a:rPr lang="en-US" altLang="ko-KR" sz="900" b="0" i="0" dirty="0">
                <a:effectLst/>
                <a:latin typeface="NotoSansKR"/>
              </a:rPr>
              <a:t>"</a:t>
            </a:r>
            <a:r>
              <a:rPr lang="en-US" altLang="ko-KR" sz="900" b="0" i="0" dirty="0" err="1">
                <a:effectLst/>
                <a:latin typeface="NotoSansKR"/>
              </a:rPr>
              <a:t>cardContent</a:t>
            </a:r>
            <a:r>
              <a:rPr lang="en-US" altLang="ko-KR" sz="900" b="0" i="0" dirty="0">
                <a:effectLst/>
                <a:latin typeface="NotoSansKR"/>
              </a:rPr>
              <a:t>": null,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cardOrders</a:t>
            </a:r>
            <a:r>
              <a:rPr lang="en-US" altLang="ko-KR" sz="900" b="0" i="0" dirty="0">
                <a:effectLst/>
                <a:latin typeface="NotoSansKR"/>
              </a:rPr>
              <a:t>": 3,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</a:t>
            </a:r>
            <a:r>
              <a:rPr lang="en-US" altLang="ko-KR" sz="900" b="0" i="0" dirty="0" err="1">
                <a:effectLst/>
                <a:latin typeface="NotoSansKR"/>
              </a:rPr>
              <a:t>userId</a:t>
            </a:r>
            <a:r>
              <a:rPr lang="en-US" altLang="ko-KR" sz="900" b="0" i="0" dirty="0">
                <a:effectLst/>
                <a:latin typeface="NotoSansKR"/>
              </a:rPr>
              <a:t>": 7,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    "username": " </a:t>
            </a:r>
            <a:r>
              <a:rPr lang="en-US" altLang="ko-KR" sz="900" b="0" i="0" dirty="0" err="1">
                <a:effectLst/>
                <a:latin typeface="NotoSansKR"/>
              </a:rPr>
              <a:t>thsckdgus</a:t>
            </a:r>
            <a:r>
              <a:rPr lang="en-US" altLang="ko-KR" sz="900" b="0" i="0" dirty="0">
                <a:effectLst/>
                <a:latin typeface="NotoSansKR"/>
              </a:rPr>
              <a:t> "</a:t>
            </a:r>
            <a:br>
              <a:rPr lang="en-US" altLang="ko-KR" sz="900" dirty="0"/>
            </a:br>
            <a:r>
              <a:rPr lang="en-US" altLang="ko-KR" sz="900" b="0" i="0" dirty="0">
                <a:effectLst/>
                <a:latin typeface="NotoSansKR"/>
              </a:rPr>
              <a:t>                }]}]}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317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185DABAB-009A-52D3-2C58-D168865A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438" y="1052097"/>
            <a:ext cx="3995004" cy="5478423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Arial Unicode MS"/>
                <a:ea typeface="JetBrains Mono"/>
              </a:rPr>
              <a:t>transformToMap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BoardDetailsDTO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FFB86C"/>
                </a:solidFill>
                <a:effectLst/>
                <a:latin typeface="Arial Unicode MS"/>
                <a:ea typeface="JetBrains Mono"/>
              </a:rPr>
              <a:t>boardDetailsList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BE9FD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&lt;&gt;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BoardDetailsDTO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FFB86C"/>
                </a:solidFill>
                <a:effectLst/>
                <a:latin typeface="Arial Unicode MS"/>
                <a:ea typeface="JetBrains Mono"/>
              </a:rPr>
              <a:t>boardDetailsList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existSameBoard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Objects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oldDTO.getBoardId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newDTO.id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existSameBoard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existSameColumn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newDTO.columnDTOList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Objects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columnDTO.id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existSameColumn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columnDTO.cardDTOList.add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CardDTO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oldDTO.getCardContent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oldDTO.getCardOrders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oldDTO.getCardPriority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oldDTO.getUsername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existSameColumn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oldDTO.getColumnOrders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BE9FD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&lt;&gt;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newColumnDTO.cardDTOList.add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CardDTO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oldDTO.getCardContent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oldDTO.getCardOrders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oldDTO.getCardPriority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oldDTO.getUsername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newDTO.columnDTOList.add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!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existSameBoard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oldDTO.getColumnOrders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BE9FD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&lt;&gt;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newColumnDTO.cardDTOList.add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CardDTO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oldDTO.getCardContent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oldDTO.getCardOrders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oldDTO.getCardPriority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oldDTO.getUsername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newBoardDTO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oldDTO.getBoardId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oldDTO.getBoardTitle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oldDTO.getBoardContent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oldDTO.getBoardColor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8BE9FD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&lt;&gt;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newBoardDTO.columnDTOList.add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newColumnDTO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boardDetailDTOS.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newBoardDTO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boardDetailDTOS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AFE9A-F040-A56F-DE54-B9EFA43A3A7F}"/>
              </a:ext>
            </a:extLst>
          </p:cNvPr>
          <p:cNvSpPr txBox="1"/>
          <p:nvPr/>
        </p:nvSpPr>
        <p:spPr>
          <a:xfrm>
            <a:off x="588813" y="909354"/>
            <a:ext cx="566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latin typeface="-apple-system"/>
              </a:rPr>
              <a:t>수많은 시행착오</a:t>
            </a:r>
            <a:endParaRPr lang="ko-KR" altLang="en-US" sz="2800" b="1" i="1" dirty="0"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83334-C2F3-7E83-ABB0-280D56AA6C66}"/>
              </a:ext>
            </a:extLst>
          </p:cNvPr>
          <p:cNvSpPr txBox="1"/>
          <p:nvPr/>
        </p:nvSpPr>
        <p:spPr>
          <a:xfrm>
            <a:off x="797103" y="3429000"/>
            <a:ext cx="640073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i="0" dirty="0">
                <a:solidFill>
                  <a:srgbClr val="FF0000"/>
                </a:solidFill>
                <a:effectLst/>
                <a:latin typeface="-apple-system"/>
              </a:rPr>
              <a:t>객체의 형태로 변환하는 코드만 이만큼</a:t>
            </a:r>
            <a:r>
              <a:rPr lang="en-US" altLang="ko-KR" i="0" dirty="0">
                <a:solidFill>
                  <a:srgbClr val="FF0000"/>
                </a:solidFill>
                <a:effectLst/>
                <a:latin typeface="-apple-system"/>
              </a:rPr>
              <a:t>~</a:t>
            </a:r>
          </a:p>
          <a:p>
            <a:pPr algn="l"/>
            <a:br>
              <a:rPr lang="en-US" altLang="ko-KR" i="0" dirty="0">
                <a:solidFill>
                  <a:srgbClr val="FF0000"/>
                </a:solidFill>
                <a:effectLst/>
                <a:latin typeface="-apple-system"/>
              </a:rPr>
            </a:br>
            <a:r>
              <a:rPr lang="en-US" altLang="ko-KR" sz="1100" i="0" dirty="0">
                <a:solidFill>
                  <a:srgbClr val="FF0000"/>
                </a:solidFill>
                <a:effectLst/>
                <a:latin typeface="-apple-system"/>
              </a:rPr>
              <a:t>stream()</a:t>
            </a:r>
            <a:r>
              <a:rPr lang="ko-KR" altLang="en-US" sz="1100" i="0" dirty="0">
                <a:solidFill>
                  <a:srgbClr val="FF0000"/>
                </a:solidFill>
                <a:effectLst/>
                <a:latin typeface="-apple-system"/>
              </a:rPr>
              <a:t>을 사용하면 더 줄어 들겠지만</a:t>
            </a:r>
            <a:r>
              <a:rPr lang="en-US" altLang="ko-KR" sz="1100" i="0" dirty="0">
                <a:solidFill>
                  <a:srgbClr val="FF0000"/>
                </a:solidFill>
                <a:effectLst/>
                <a:latin typeface="-apple-system"/>
              </a:rPr>
              <a:t>…</a:t>
            </a:r>
            <a:endParaRPr lang="ko-KR" altLang="en-US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1034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8CAFE9A-F040-A56F-DE54-B9EFA43A3A7F}"/>
              </a:ext>
            </a:extLst>
          </p:cNvPr>
          <p:cNvSpPr txBox="1"/>
          <p:nvPr/>
        </p:nvSpPr>
        <p:spPr>
          <a:xfrm>
            <a:off x="588813" y="909354"/>
            <a:ext cx="9038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latin typeface="-apple-system"/>
              </a:rPr>
              <a:t>해결방법</a:t>
            </a:r>
            <a:r>
              <a:rPr lang="en-US" altLang="ko-KR" sz="2800" b="1" i="1" dirty="0">
                <a:latin typeface="-apple-system"/>
              </a:rPr>
              <a:t>: </a:t>
            </a:r>
            <a:r>
              <a:rPr lang="en-US" altLang="ko-KR" sz="2800" b="1" i="1" dirty="0" err="1">
                <a:latin typeface="-apple-system"/>
              </a:rPr>
              <a:t>QueryDSL</a:t>
            </a:r>
            <a:r>
              <a:rPr lang="ko-KR" altLang="en-US" sz="2800" b="1" i="1" dirty="0">
                <a:latin typeface="-apple-system"/>
              </a:rPr>
              <a:t>의 </a:t>
            </a:r>
            <a:r>
              <a:rPr lang="en-US" altLang="ko-KR" sz="2800" b="1" i="1" dirty="0" err="1">
                <a:latin typeface="-apple-system"/>
              </a:rPr>
              <a:t>transfor</a:t>
            </a:r>
            <a:r>
              <a:rPr lang="ko-KR" altLang="en-US" sz="2800" b="1" i="1" dirty="0">
                <a:latin typeface="-apple-system"/>
              </a:rPr>
              <a:t>과 </a:t>
            </a:r>
            <a:r>
              <a:rPr lang="en-US" altLang="ko-KR" sz="2800" b="1" i="1" dirty="0" err="1">
                <a:latin typeface="-apple-system"/>
              </a:rPr>
              <a:t>groupBy</a:t>
            </a:r>
            <a:r>
              <a:rPr lang="en-US" altLang="ko-KR" sz="2800" b="1" i="1" dirty="0">
                <a:latin typeface="-apple-system"/>
              </a:rPr>
              <a:t> </a:t>
            </a:r>
            <a:r>
              <a:rPr lang="ko-KR" altLang="en-US" sz="2800" b="1" i="1" dirty="0">
                <a:latin typeface="-apple-system"/>
              </a:rPr>
              <a:t>사용 </a:t>
            </a:r>
            <a:endParaRPr lang="ko-KR" altLang="en-US" sz="2800" b="1" i="1" dirty="0"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83334-C2F3-7E83-ABB0-280D56AA6C66}"/>
              </a:ext>
            </a:extLst>
          </p:cNvPr>
          <p:cNvSpPr txBox="1"/>
          <p:nvPr/>
        </p:nvSpPr>
        <p:spPr>
          <a:xfrm>
            <a:off x="5791268" y="2879164"/>
            <a:ext cx="6400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전에 구성한 </a:t>
            </a:r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QueryDSL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절 뒤에 붙이기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보드 하나만 가져오기 때문에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컬럼의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Id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로만 묶으면 된다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-apple-system"/>
              </a:rPr>
              <a:t>!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물론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이를 받아줄 </a:t>
            </a:r>
            <a:r>
              <a:rPr lang="ko-KR" altLang="en-US" dirty="0">
                <a:solidFill>
                  <a:srgbClr val="0070C0"/>
                </a:solidFill>
                <a:latin typeface="-apple-system"/>
              </a:rPr>
              <a:t>클래스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가 필요하다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endParaRPr lang="en-US" altLang="ko-KR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i="0" dirty="0">
                <a:solidFill>
                  <a:srgbClr val="000000"/>
                </a:solidFill>
                <a:effectLst/>
                <a:latin typeface="-apple-system"/>
              </a:rPr>
              <a:t>여기선 </a:t>
            </a:r>
            <a:r>
              <a:rPr kumimoji="0" lang="ko-KR" altLang="ko-KR" sz="18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GetBoardDTO</a:t>
            </a:r>
            <a:r>
              <a:rPr kumimoji="0" lang="en-US" altLang="ko-KR" sz="18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.CLASS</a:t>
            </a:r>
            <a:endParaRPr lang="ko-KR" altLang="en-US" i="1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2BAAC6-8B46-E324-3E54-EFF42CE6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57" y="1909668"/>
            <a:ext cx="4396203" cy="39703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transform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groupBy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Projections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GetBoardDTO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ColumnResponse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GroupBy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Projections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GetBoardDTO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CardResponse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.content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.username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2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8CAFE9A-F040-A56F-DE54-B9EFA43A3A7F}"/>
              </a:ext>
            </a:extLst>
          </p:cNvPr>
          <p:cNvSpPr txBox="1"/>
          <p:nvPr/>
        </p:nvSpPr>
        <p:spPr>
          <a:xfrm>
            <a:off x="588813" y="909354"/>
            <a:ext cx="9038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effectLst/>
                <a:latin typeface="-apple-system"/>
              </a:rPr>
              <a:t>전체 코드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83334-C2F3-7E83-ABB0-280D56AA6C66}"/>
              </a:ext>
            </a:extLst>
          </p:cNvPr>
          <p:cNvSpPr txBox="1"/>
          <p:nvPr/>
        </p:nvSpPr>
        <p:spPr>
          <a:xfrm>
            <a:off x="1615356" y="3265098"/>
            <a:ext cx="4026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000000"/>
                </a:solidFill>
                <a:latin typeface="-apple-system"/>
              </a:rPr>
              <a:t>QueryDSL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이용해서 코드 한 줄이면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/>
            <a:br>
              <a:rPr lang="en-US" altLang="ko-KR" dirty="0">
                <a:solidFill>
                  <a:srgbClr val="000000"/>
                </a:solidFill>
                <a:latin typeface="-apple-system"/>
              </a:rPr>
            </a:br>
            <a:r>
              <a:rPr lang="ko-KR" altLang="en-US" b="1" dirty="0">
                <a:solidFill>
                  <a:srgbClr val="000000"/>
                </a:solidFill>
                <a:latin typeface="-apple-system"/>
              </a:rPr>
              <a:t>쿼리와 객체 정리를 한번에</a:t>
            </a:r>
            <a:r>
              <a:rPr lang="en-US" altLang="ko-KR" b="1" dirty="0">
                <a:solidFill>
                  <a:srgbClr val="000000"/>
                </a:solidFill>
                <a:latin typeface="-apple-system"/>
              </a:rPr>
              <a:t>!</a:t>
            </a:r>
            <a:endParaRPr lang="ko-KR" altLang="en-US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3967FC-DA6E-5A0F-1FFC-3905437C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870" y="988245"/>
            <a:ext cx="3942105" cy="5632311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queryFactory.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.boardColor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.content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.username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leftJoin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.board.id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leftJoin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.column.id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FFB86C"/>
                </a:solidFill>
                <a:effectLst/>
                <a:latin typeface="Arial Unicode MS"/>
                <a:ea typeface="JetBrains Mono"/>
              </a:rPr>
              <a:t>boardId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transform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groupBy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Projections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GetBoardDTO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ColumnResponse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GroupBy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Projections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GetBoardDTO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CardResponse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.content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    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.username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        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        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        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AAA90E-4B5C-42AD-77EF-D2F4D41227C8}"/>
              </a:ext>
            </a:extLst>
          </p:cNvPr>
          <p:cNvSpPr txBox="1"/>
          <p:nvPr/>
        </p:nvSpPr>
        <p:spPr>
          <a:xfrm>
            <a:off x="1447817" y="1209469"/>
            <a:ext cx="8900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1" dirty="0">
                <a:effectLst/>
                <a:latin typeface="-apple-system"/>
              </a:rPr>
              <a:t>여러 개의 쿼리가 나가는 것을 해결하기 위한 방법으로</a:t>
            </a:r>
            <a:endParaRPr lang="en-US" altLang="ko-KR" sz="2400" b="1" i="1" dirty="0">
              <a:effectLst/>
              <a:latin typeface="-apple-system"/>
            </a:endParaRPr>
          </a:p>
          <a:p>
            <a:pPr algn="l"/>
            <a:r>
              <a:rPr lang="ko-KR" altLang="en-US" sz="2400" b="1" i="1" dirty="0">
                <a:effectLst/>
                <a:latin typeface="-apple-system"/>
              </a:rPr>
              <a:t> </a:t>
            </a:r>
            <a:endParaRPr lang="en-US" altLang="ko-KR" sz="2400" b="1" i="1" dirty="0">
              <a:effectLst/>
              <a:latin typeface="-apple-system"/>
            </a:endParaRPr>
          </a:p>
          <a:p>
            <a:pPr algn="l"/>
            <a:r>
              <a:rPr lang="ko-KR" altLang="en-US" sz="2400" b="1" i="1" dirty="0">
                <a:effectLst/>
                <a:latin typeface="-apple-system"/>
              </a:rPr>
              <a:t>무조건 쿼리 한방으로 해결해야 할까</a:t>
            </a:r>
            <a:r>
              <a:rPr lang="en-US" altLang="ko-KR" sz="2400" b="1" i="1" dirty="0">
                <a:effectLst/>
                <a:latin typeface="-apple-system"/>
              </a:rPr>
              <a:t>?</a:t>
            </a:r>
            <a:endParaRPr lang="ko-KR" altLang="en-US" sz="2400" b="1" i="1" dirty="0"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7FF8B-BD4B-908C-EE0B-83ECA55744CC}"/>
              </a:ext>
            </a:extLst>
          </p:cNvPr>
          <p:cNvSpPr txBox="1"/>
          <p:nvPr/>
        </p:nvSpPr>
        <p:spPr>
          <a:xfrm>
            <a:off x="1447817" y="3550536"/>
            <a:ext cx="8900306" cy="2092881"/>
          </a:xfrm>
          <a:prstGeom prst="rect">
            <a:avLst/>
          </a:prstGeom>
          <a:solidFill>
            <a:srgbClr val="E5E5E5"/>
          </a:solidFill>
        </p:spPr>
        <p:txBody>
          <a:bodyPr wrap="square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0070C0"/>
                </a:solidFill>
                <a:effectLst/>
                <a:latin typeface="-apple-system"/>
              </a:rPr>
              <a:t>어쩌면 여러 번의 쿼리가 오히려  더 효율적일 때도 있다</a:t>
            </a:r>
            <a:r>
              <a:rPr lang="en-US" altLang="ko-KR" sz="2000" b="1" dirty="0">
                <a:solidFill>
                  <a:srgbClr val="0070C0"/>
                </a:solidFill>
                <a:latin typeface="-apple-system"/>
              </a:rPr>
              <a:t>!</a:t>
            </a:r>
          </a:p>
          <a:p>
            <a:pPr algn="l"/>
            <a:endParaRPr lang="en-US" altLang="ko-KR" sz="2000" b="1" dirty="0">
              <a:solidFill>
                <a:srgbClr val="0070C0"/>
              </a:solidFill>
              <a:latin typeface="-apple-system"/>
            </a:endParaRPr>
          </a:p>
          <a:p>
            <a:pPr algn="l"/>
            <a:r>
              <a:rPr lang="ko-KR" altLang="en-US" dirty="0">
                <a:latin typeface="-apple-system"/>
              </a:rPr>
              <a:t>하지만  </a:t>
            </a:r>
            <a:r>
              <a:rPr lang="ko-KR" altLang="en-US" b="1" dirty="0">
                <a:latin typeface="-apple-system"/>
              </a:rPr>
              <a:t>데이터베이스의 종류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b="1" dirty="0">
                <a:latin typeface="-apple-system"/>
              </a:rPr>
              <a:t>데이터의 양</a:t>
            </a:r>
            <a:r>
              <a:rPr lang="en-US" altLang="ko-KR" b="1" dirty="0">
                <a:latin typeface="-apple-system"/>
              </a:rPr>
              <a:t>, </a:t>
            </a:r>
            <a:r>
              <a:rPr lang="ko-KR" altLang="en-US" b="1" dirty="0">
                <a:latin typeface="-apple-system"/>
              </a:rPr>
              <a:t>쿼리 최적화 </a:t>
            </a:r>
            <a:r>
              <a:rPr lang="ko-KR" altLang="en-US" dirty="0">
                <a:latin typeface="-apple-system"/>
              </a:rPr>
              <a:t>등 여러 요소에 의해 영향을 받을 수 있다</a:t>
            </a:r>
            <a:r>
              <a:rPr lang="en-US" altLang="ko-KR" dirty="0">
                <a:latin typeface="-apple-system"/>
              </a:rPr>
              <a:t>.</a:t>
            </a:r>
          </a:p>
          <a:p>
            <a:pPr algn="l"/>
            <a:endParaRPr lang="en-US" altLang="ko-KR" dirty="0">
              <a:effectLst/>
              <a:latin typeface="-apple-system"/>
            </a:endParaRPr>
          </a:p>
          <a:p>
            <a:pPr algn="l"/>
            <a:r>
              <a:rPr lang="ko-KR" altLang="en-US" dirty="0">
                <a:latin typeface="-apple-system"/>
              </a:rPr>
              <a:t>즉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 상황마다 다를 수 있기 때문에</a:t>
            </a:r>
            <a:r>
              <a:rPr lang="en-US" altLang="ko-KR" dirty="0">
                <a:latin typeface="-apple-system"/>
              </a:rPr>
              <a:t> </a:t>
            </a:r>
            <a:r>
              <a:rPr lang="en-US" altLang="ko-KR" b="1" dirty="0">
                <a:latin typeface="-apple-system"/>
              </a:rPr>
              <a:t>Trade-Off</a:t>
            </a:r>
            <a:r>
              <a:rPr lang="ko-KR" altLang="en-US" dirty="0">
                <a:latin typeface="-apple-system"/>
              </a:rPr>
              <a:t>를 생각하면서 효율적인 방법을 선택해야 한다</a:t>
            </a:r>
            <a:r>
              <a:rPr lang="en-US" altLang="ko-KR" dirty="0">
                <a:latin typeface="-apple-system"/>
              </a:rPr>
              <a:t>.</a:t>
            </a:r>
            <a:endParaRPr lang="ko-KR" altLang="en-US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52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E9BEEA-9E95-EBCA-72BF-017BDD9FA19C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21F3518-28B0-D59B-50A3-41AE1CB2FD12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  <a:solidFill>
              <a:srgbClr val="000000"/>
            </a:solidFill>
          </p:grpSpPr>
          <p:sp>
            <p:nvSpPr>
              <p:cNvPr id="6" name="사각형: 둥근 한쪽 모서리 5">
                <a:extLst>
                  <a:ext uri="{FF2B5EF4-FFF2-40B4-BE49-F238E27FC236}">
                    <a16:creationId xmlns:a16="http://schemas.microsoft.com/office/drawing/2014/main" id="{98028FA1-25F9-990A-D54C-8555090CDF84}"/>
                  </a:ext>
                </a:extLst>
              </p:cNvPr>
              <p:cNvSpPr/>
              <p:nvPr/>
            </p:nvSpPr>
            <p:spPr>
              <a:xfrm flipV="1">
                <a:off x="0" y="-3"/>
                <a:ext cx="11795940" cy="566929"/>
              </a:xfrm>
              <a:prstGeom prst="round1Rect">
                <a:avLst>
                  <a:gd name="adj" fmla="val 36266"/>
                </a:avLst>
              </a:prstGeom>
              <a:solidFill>
                <a:srgbClr val="FCA311"/>
              </a:solidFill>
              <a:ln>
                <a:noFill/>
              </a:ln>
              <a:effectLst>
                <a:outerShdw dist="38100" dir="2700000" algn="tl" rotWithShape="0">
                  <a:srgbClr val="1C4289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F887002-B891-B8F4-1714-E1F82D60C037}"/>
                  </a:ext>
                </a:extLst>
              </p:cNvPr>
              <p:cNvSpPr/>
              <p:nvPr/>
            </p:nvSpPr>
            <p:spPr>
              <a:xfrm>
                <a:off x="0" y="0"/>
                <a:ext cx="36000" cy="5645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1112A0-0E7D-7123-961D-CD37F25674F0}"/>
                </a:ext>
              </a:extLst>
            </p:cNvPr>
            <p:cNvSpPr txBox="1"/>
            <p:nvPr/>
          </p:nvSpPr>
          <p:spPr>
            <a:xfrm>
              <a:off x="607287" y="71347"/>
              <a:ext cx="6963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탈모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5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bg2">
                      <a:lumMod val="5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-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srgbClr val="14213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Talmorello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 </a:t>
              </a:r>
              <a:r>
                <a:rPr lang="ko-KR" altLang="en-US" sz="900" kern="0" dirty="0" err="1">
                  <a:solidFill>
                    <a:prstClr val="white"/>
                  </a:solidFill>
                </a:rPr>
                <a:t>내일배움캠프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 심화 프로젝트 </a:t>
              </a:r>
              <a:r>
                <a:rPr lang="en-US" altLang="ko-KR" sz="900" kern="0" dirty="0">
                  <a:solidFill>
                    <a:prstClr val="white"/>
                  </a:solidFill>
                </a:rPr>
                <a:t>5</a:t>
              </a:r>
              <a:r>
                <a:rPr lang="ko-KR" altLang="en-US" sz="900" kern="0" dirty="0">
                  <a:solidFill>
                    <a:prstClr val="white"/>
                  </a:solidFill>
                </a:rPr>
                <a:t>조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7776864-6F08-5994-326A-29A5E39AD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298" t="25546" r="15737" b="1211"/>
          <a:stretch/>
        </p:blipFill>
        <p:spPr>
          <a:xfrm>
            <a:off x="184833" y="97327"/>
            <a:ext cx="422454" cy="45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ABDC7-9C80-E769-7F46-BF8FEF98F9B6}"/>
              </a:ext>
            </a:extLst>
          </p:cNvPr>
          <p:cNvSpPr txBox="1"/>
          <p:nvPr/>
        </p:nvSpPr>
        <p:spPr>
          <a:xfrm>
            <a:off x="607287" y="1149499"/>
            <a:ext cx="3533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effectLst/>
                <a:latin typeface="-apple-system"/>
              </a:rPr>
              <a:t>역할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1A3910-A35F-D87B-8DBD-5E42CF2FF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41" y="3079899"/>
            <a:ext cx="3912992" cy="13544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AFFAB2-E025-37C2-B0A0-4346A9F1D998}"/>
              </a:ext>
            </a:extLst>
          </p:cNvPr>
          <p:cNvSpPr/>
          <p:nvPr/>
        </p:nvSpPr>
        <p:spPr>
          <a:xfrm>
            <a:off x="607287" y="2325951"/>
            <a:ext cx="5815184" cy="268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 err="1">
                <a:solidFill>
                  <a:srgbClr val="000000"/>
                </a:solidFill>
              </a:rPr>
              <a:t>조예린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사용자 관리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일반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소셜 회원가입</a:t>
            </a:r>
            <a:r>
              <a:rPr lang="en-US" altLang="ko-KR" sz="1400" dirty="0">
                <a:solidFill>
                  <a:srgbClr val="000000"/>
                </a:solidFill>
              </a:rPr>
              <a:t>/</a:t>
            </a:r>
            <a:r>
              <a:rPr lang="ko-KR" altLang="en-US" sz="1400" dirty="0">
                <a:solidFill>
                  <a:srgbClr val="000000"/>
                </a:solidFill>
              </a:rPr>
              <a:t>로그인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프로필 수정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홍효정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보드 관리</a:t>
            </a:r>
            <a:r>
              <a:rPr lang="en-US" altLang="ko-KR" sz="1400" dirty="0">
                <a:solidFill>
                  <a:srgbClr val="000000"/>
                </a:solidFill>
              </a:rPr>
              <a:t>(</a:t>
            </a:r>
            <a:r>
              <a:rPr lang="ko-KR" altLang="en-US" sz="1400" dirty="0">
                <a:solidFill>
                  <a:srgbClr val="000000"/>
                </a:solidFill>
              </a:rPr>
              <a:t>등록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조회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수정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 err="1">
                <a:solidFill>
                  <a:srgbClr val="000000"/>
                </a:solidFill>
              </a:rPr>
              <a:t>손다희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컬럼 등록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조회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수정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삭제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 err="1">
                <a:solidFill>
                  <a:srgbClr val="000000"/>
                </a:solidFill>
              </a:rPr>
              <a:t>장동하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카드 등록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조회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수정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삭제</a:t>
            </a:r>
            <a:endParaRPr lang="en-US" altLang="ko-KR" sz="1400" dirty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</a:rPr>
              <a:t>손창현</a:t>
            </a:r>
            <a:r>
              <a:rPr lang="en-US" altLang="ko-KR" sz="1400" dirty="0">
                <a:solidFill>
                  <a:srgbClr val="000000"/>
                </a:solidFill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</a:rPr>
              <a:t>카드 체크리스트</a:t>
            </a:r>
            <a:r>
              <a:rPr lang="en-US" altLang="ko-KR" sz="1400" dirty="0">
                <a:solidFill>
                  <a:srgbClr val="000000"/>
                </a:solidFill>
              </a:rPr>
              <a:t>/</a:t>
            </a:r>
            <a:r>
              <a:rPr lang="ko-KR" altLang="en-US" sz="1400" dirty="0">
                <a:solidFill>
                  <a:srgbClr val="000000"/>
                </a:solidFill>
              </a:rPr>
              <a:t>댓글 등록 조회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수정</a:t>
            </a:r>
            <a:r>
              <a:rPr lang="en-US" altLang="ko-KR" sz="1400" dirty="0">
                <a:solidFill>
                  <a:srgbClr val="000000"/>
                </a:solidFill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</a:rPr>
              <a:t>삭제</a:t>
            </a:r>
            <a:r>
              <a:rPr lang="en-US" altLang="ko-KR" sz="1400" dirty="0">
                <a:solidFill>
                  <a:srgbClr val="000000"/>
                </a:solidFill>
              </a:rPr>
              <a:t>, CI/CD</a:t>
            </a:r>
          </a:p>
        </p:txBody>
      </p:sp>
    </p:spTree>
    <p:extLst>
      <p:ext uri="{BB962C8B-B14F-4D97-AF65-F5344CB8AC3E}">
        <p14:creationId xmlns:p14="http://schemas.microsoft.com/office/powerpoint/2010/main" val="1731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2E7876-EBDC-A009-31F6-D67CEE104511}"/>
              </a:ext>
            </a:extLst>
          </p:cNvPr>
          <p:cNvGrpSpPr/>
          <p:nvPr/>
        </p:nvGrpSpPr>
        <p:grpSpPr>
          <a:xfrm>
            <a:off x="658867" y="1445684"/>
            <a:ext cx="10517960" cy="4022766"/>
            <a:chOff x="658867" y="1445684"/>
            <a:chExt cx="10517960" cy="40227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0CA200-B6EA-C532-0769-BB4C7AA344ED}"/>
                </a:ext>
              </a:extLst>
            </p:cNvPr>
            <p:cNvGrpSpPr/>
            <p:nvPr/>
          </p:nvGrpSpPr>
          <p:grpSpPr>
            <a:xfrm>
              <a:off x="658867" y="2775924"/>
              <a:ext cx="1340178" cy="1692948"/>
              <a:chOff x="672205" y="2774298"/>
              <a:chExt cx="1124107" cy="142000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003FC56-C713-3449-4E55-0161DE27A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696" b="90435" l="8475" r="90678">
                            <a14:foregroundMark x1="55932" y1="89565" x2="55932" y2="89565"/>
                            <a14:foregroundMark x1="44915" y1="90435" x2="44915" y2="90435"/>
                            <a14:foregroundMark x1="40678" y1="88696" x2="40678" y2="88696"/>
                            <a14:foregroundMark x1="40678" y1="88696" x2="40678" y2="88696"/>
                            <a14:foregroundMark x1="38983" y1="88696" x2="38983" y2="88696"/>
                            <a14:foregroundMark x1="62712" y1="88696" x2="62712" y2="88696"/>
                            <a14:foregroundMark x1="90678" y1="52174" x2="90678" y2="52174"/>
                            <a14:foregroundMark x1="69492" y1="57391" x2="54237" y2="65217"/>
                            <a14:foregroundMark x1="53390" y1="52174" x2="43220" y2="67826"/>
                            <a14:foregroundMark x1="48305" y1="52174" x2="40678" y2="66957"/>
                            <a14:foregroundMark x1="51695" y1="47826" x2="40678" y2="66957"/>
                            <a14:foregroundMark x1="43220" y1="54783" x2="37288" y2="80000"/>
                            <a14:foregroundMark x1="42373" y1="59130" x2="42373" y2="67826"/>
                            <a14:foregroundMark x1="56780" y1="39130" x2="66102" y2="7304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2205" y="2774298"/>
                <a:ext cx="1124107" cy="109552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F60090-6F2F-DE3C-E388-2E702605EF0B}"/>
                  </a:ext>
                </a:extLst>
              </p:cNvPr>
              <p:cNvSpPr txBox="1"/>
              <p:nvPr/>
            </p:nvSpPr>
            <p:spPr>
              <a:xfrm>
                <a:off x="908132" y="3824968"/>
                <a:ext cx="888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Client</a:t>
                </a:r>
                <a:endParaRPr lang="ko-KR" altLang="en-US" b="1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A5A3386-ED38-953B-C724-EF4B882D064C}"/>
                </a:ext>
              </a:extLst>
            </p:cNvPr>
            <p:cNvGrpSpPr/>
            <p:nvPr/>
          </p:nvGrpSpPr>
          <p:grpSpPr>
            <a:xfrm>
              <a:off x="4201717" y="1445684"/>
              <a:ext cx="2458529" cy="4022766"/>
              <a:chOff x="5512278" y="557860"/>
              <a:chExt cx="2458529" cy="402276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82926E-BF4C-1BF7-D227-963D61879E8D}"/>
                  </a:ext>
                </a:extLst>
              </p:cNvPr>
              <p:cNvSpPr/>
              <p:nvPr/>
            </p:nvSpPr>
            <p:spPr>
              <a:xfrm>
                <a:off x="5512278" y="1218674"/>
                <a:ext cx="2458529" cy="33619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67FD086-4EBA-CB67-2324-1D4170538E7A}"/>
                  </a:ext>
                </a:extLst>
              </p:cNvPr>
              <p:cNvGrpSpPr/>
              <p:nvPr/>
            </p:nvGrpSpPr>
            <p:grpSpPr>
              <a:xfrm>
                <a:off x="5905934" y="2176911"/>
                <a:ext cx="1596100" cy="2144051"/>
                <a:chOff x="5109887" y="2151032"/>
                <a:chExt cx="1596100" cy="2144051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E6F160EB-96E9-64CA-E280-1E4EE61A11F5}"/>
                    </a:ext>
                  </a:extLst>
                </p:cNvPr>
                <p:cNvGrpSpPr/>
                <p:nvPr/>
              </p:nvGrpSpPr>
              <p:grpSpPr>
                <a:xfrm>
                  <a:off x="5109887" y="2748419"/>
                  <a:ext cx="1596100" cy="1546664"/>
                  <a:chOff x="4618182" y="2489627"/>
                  <a:chExt cx="1596100" cy="1546664"/>
                </a:xfrm>
              </p:grpSpPr>
              <p:pic>
                <p:nvPicPr>
                  <p:cNvPr id="7" name="Picture 2" descr="Spring boot | Request Detail | Icons8">
                    <a:extLst>
                      <a:ext uri="{FF2B5EF4-FFF2-40B4-BE49-F238E27FC236}">
                        <a16:creationId xmlns:a16="http://schemas.microsoft.com/office/drawing/2014/main" id="{391374D0-6119-3159-36EC-F205F686D23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29548" y="2775533"/>
                    <a:ext cx="965892" cy="96589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5F5C5575-2797-DF9E-65A5-25D6C0570E8B}"/>
                      </a:ext>
                    </a:extLst>
                  </p:cNvPr>
                  <p:cNvSpPr/>
                  <p:nvPr/>
                </p:nvSpPr>
                <p:spPr>
                  <a:xfrm>
                    <a:off x="4618182" y="2489627"/>
                    <a:ext cx="1596100" cy="15466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pic>
              <p:nvPicPr>
                <p:cNvPr id="6" name="Picture 4" descr="docker icon&quot; Icon - Download for free – Iconduck">
                  <a:extLst>
                    <a:ext uri="{FF2B5EF4-FFF2-40B4-BE49-F238E27FC236}">
                      <a16:creationId xmlns:a16="http://schemas.microsoft.com/office/drawing/2014/main" id="{770241A6-4AF8-1AC5-75CF-053AA86CE1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1253" y="2151032"/>
                  <a:ext cx="1130564" cy="8164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24" descr="AWS - EC2 개념">
                <a:extLst>
                  <a:ext uri="{FF2B5EF4-FFF2-40B4-BE49-F238E27FC236}">
                    <a16:creationId xmlns:a16="http://schemas.microsoft.com/office/drawing/2014/main" id="{27267BE3-C176-0963-61D8-97A2621E9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70" y="557860"/>
                <a:ext cx="2191828" cy="14003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01577F8-8FDA-2D63-5DA7-387E42063147}"/>
                </a:ext>
              </a:extLst>
            </p:cNvPr>
            <p:cNvCxnSpPr>
              <a:cxnSpLocks/>
            </p:cNvCxnSpPr>
            <p:nvPr/>
          </p:nvCxnSpPr>
          <p:spPr>
            <a:xfrm>
              <a:off x="2244437" y="3517406"/>
              <a:ext cx="164407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2C7CD7C-2DAD-2DBD-1AED-CAEE64DE4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67237" y="3552025"/>
              <a:ext cx="164407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7BEB148-BCEF-7092-3811-FA4AD9146080}"/>
                </a:ext>
              </a:extLst>
            </p:cNvPr>
            <p:cNvGrpSpPr/>
            <p:nvPr/>
          </p:nvGrpSpPr>
          <p:grpSpPr>
            <a:xfrm>
              <a:off x="8718298" y="1521572"/>
              <a:ext cx="2458529" cy="3946878"/>
              <a:chOff x="8718298" y="1521572"/>
              <a:chExt cx="2458529" cy="394687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82ACA43-7654-CA47-6F83-ECB8EDF08D15}"/>
                  </a:ext>
                </a:extLst>
              </p:cNvPr>
              <p:cNvSpPr/>
              <p:nvPr/>
            </p:nvSpPr>
            <p:spPr>
              <a:xfrm>
                <a:off x="8718298" y="2106498"/>
                <a:ext cx="2458529" cy="33619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54" name="Picture 6" descr="AWS RDS">
                <a:extLst>
                  <a:ext uri="{FF2B5EF4-FFF2-40B4-BE49-F238E27FC236}">
                    <a16:creationId xmlns:a16="http://schemas.microsoft.com/office/drawing/2014/main" id="{21435B27-CD75-6837-2D57-0609EE594A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16" r="21539"/>
              <a:stretch/>
            </p:blipFill>
            <p:spPr bwMode="auto">
              <a:xfrm>
                <a:off x="9023386" y="1521572"/>
                <a:ext cx="1848351" cy="11698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Mysql official 로고 - 소셜 미디어 및 로고 아이콘">
                <a:extLst>
                  <a:ext uri="{FF2B5EF4-FFF2-40B4-BE49-F238E27FC236}">
                    <a16:creationId xmlns:a16="http://schemas.microsoft.com/office/drawing/2014/main" id="{07BF8A3F-55EE-A630-BC35-E6D9B297EB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3386" y="3074607"/>
                <a:ext cx="1939099" cy="1007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46AE2B-28BB-42A4-CFF2-BFB8E0D2744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CE6097E-7563-0BBD-1757-9EB3ADF4BF1A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8E7C097-968B-33C5-5E75-23362AED9349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8" name="사각형: 둥근 한쪽 모서리 17">
                  <a:extLst>
                    <a:ext uri="{FF2B5EF4-FFF2-40B4-BE49-F238E27FC236}">
                      <a16:creationId xmlns:a16="http://schemas.microsoft.com/office/drawing/2014/main" id="{8EE350B6-72BF-C430-4EE9-43F838E668C0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959AE02-66C1-43B0-162D-392DB78A8D4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73E1A-7AFA-E5BF-0F3A-D6D20DE037EF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FCE756-660D-6A19-7E3D-EA54F493C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B35ACAD-E0CA-CEA9-838F-30868A6F5F37}"/>
              </a:ext>
            </a:extLst>
          </p:cNvPr>
          <p:cNvSpPr txBox="1"/>
          <p:nvPr/>
        </p:nvSpPr>
        <p:spPr>
          <a:xfrm>
            <a:off x="871145" y="1536255"/>
            <a:ext cx="3533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서비스 아키텍처</a:t>
            </a:r>
            <a:endParaRPr lang="ko-KR" altLang="en-US" sz="2800" b="1" i="1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153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DAA615-E63A-F66B-8162-2C6EEBEB8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90435" l="8475" r="90678">
                        <a14:foregroundMark x1="55932" y1="89565" x2="55932" y2="89565"/>
                        <a14:foregroundMark x1="44915" y1="90435" x2="44915" y2="90435"/>
                        <a14:foregroundMark x1="40678" y1="88696" x2="40678" y2="88696"/>
                        <a14:foregroundMark x1="40678" y1="88696" x2="40678" y2="88696"/>
                        <a14:foregroundMark x1="38983" y1="88696" x2="38983" y2="88696"/>
                        <a14:foregroundMark x1="62712" y1="88696" x2="62712" y2="88696"/>
                        <a14:foregroundMark x1="90678" y1="52174" x2="90678" y2="52174"/>
                        <a14:foregroundMark x1="69492" y1="57391" x2="54237" y2="65217"/>
                        <a14:foregroundMark x1="53390" y1="52174" x2="43220" y2="67826"/>
                        <a14:foregroundMark x1="48305" y1="52174" x2="40678" y2="66957"/>
                        <a14:foregroundMark x1="51695" y1="47826" x2="40678" y2="66957"/>
                        <a14:foregroundMark x1="43220" y1="54783" x2="37288" y2="80000"/>
                        <a14:foregroundMark x1="42373" y1="59130" x2="42373" y2="67826"/>
                        <a14:foregroundMark x1="56780" y1="39130" x2="66102" y2="730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129" y="2794113"/>
            <a:ext cx="1124107" cy="1095528"/>
          </a:xfrm>
          <a:prstGeom prst="rect">
            <a:avLst/>
          </a:prstGeom>
        </p:spPr>
      </p:pic>
      <p:pic>
        <p:nvPicPr>
          <p:cNvPr id="1032" name="Picture 8" descr="GitHub Logo, symbol, meaning, history, PNG, brand">
            <a:extLst>
              <a:ext uri="{FF2B5EF4-FFF2-40B4-BE49-F238E27FC236}">
                <a16:creationId xmlns:a16="http://schemas.microsoft.com/office/drawing/2014/main" id="{E74F7C5D-F2BD-E8FF-27E8-3058455E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54" y="2798596"/>
            <a:ext cx="1939635" cy="10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843C4D-A8D0-5D03-B866-81A0BAEAF5CB}"/>
              </a:ext>
            </a:extLst>
          </p:cNvPr>
          <p:cNvCxnSpPr>
            <a:cxnSpLocks/>
          </p:cNvCxnSpPr>
          <p:nvPr/>
        </p:nvCxnSpPr>
        <p:spPr>
          <a:xfrm>
            <a:off x="2326462" y="3341877"/>
            <a:ext cx="767818" cy="2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72C2F0-81BF-4FDA-9FD8-51F747A413AB}"/>
              </a:ext>
            </a:extLst>
          </p:cNvPr>
          <p:cNvSpPr txBox="1"/>
          <p:nvPr/>
        </p:nvSpPr>
        <p:spPr>
          <a:xfrm>
            <a:off x="2148317" y="3023558"/>
            <a:ext cx="112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Pull Request</a:t>
            </a:r>
            <a:endParaRPr lang="ko-KR" altLang="en-US" sz="1200" b="1" dirty="0"/>
          </a:p>
        </p:txBody>
      </p:sp>
      <p:pic>
        <p:nvPicPr>
          <p:cNvPr id="1044" name="Picture 20" descr="6. What is a Docker Image? | Basics of Docker Image - YouTube">
            <a:extLst>
              <a:ext uri="{FF2B5EF4-FFF2-40B4-BE49-F238E27FC236}">
                <a16:creationId xmlns:a16="http://schemas.microsoft.com/office/drawing/2014/main" id="{BAD09AB6-7CD1-3191-1DB7-9BE528761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6" t="24325" r="28142" b="12226"/>
          <a:stretch/>
        </p:blipFill>
        <p:spPr bwMode="auto">
          <a:xfrm>
            <a:off x="7394919" y="796748"/>
            <a:ext cx="1271170" cy="10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C7E1CD-19AF-698B-0631-9CC1F2EF9366}"/>
              </a:ext>
            </a:extLst>
          </p:cNvPr>
          <p:cNvCxnSpPr>
            <a:cxnSpLocks/>
          </p:cNvCxnSpPr>
          <p:nvPr/>
        </p:nvCxnSpPr>
        <p:spPr>
          <a:xfrm>
            <a:off x="4457361" y="3304257"/>
            <a:ext cx="767818" cy="22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041F2C-4FB9-B2E1-5D6D-EDC071B39620}"/>
              </a:ext>
            </a:extLst>
          </p:cNvPr>
          <p:cNvSpPr txBox="1"/>
          <p:nvPr/>
        </p:nvSpPr>
        <p:spPr>
          <a:xfrm>
            <a:off x="4506143" y="3023557"/>
            <a:ext cx="76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Merge</a:t>
            </a:r>
            <a:endParaRPr lang="ko-KR" altLang="en-US" sz="1200" b="1" dirty="0"/>
          </a:p>
        </p:txBody>
      </p:sp>
      <p:pic>
        <p:nvPicPr>
          <p:cNvPr id="1048" name="Picture 24" descr="AWS - EC2 개념">
            <a:extLst>
              <a:ext uri="{FF2B5EF4-FFF2-40B4-BE49-F238E27FC236}">
                <a16:creationId xmlns:a16="http://schemas.microsoft.com/office/drawing/2014/main" id="{891B634B-096E-5579-9BDB-9CB19F72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32" y="5047126"/>
            <a:ext cx="2191828" cy="1400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41FC946-FD43-D9CB-25D1-BE982F7974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85323" y="1268404"/>
            <a:ext cx="1142081" cy="118283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42F2C8C-2141-8F9E-E496-BC1907217273}"/>
              </a:ext>
            </a:extLst>
          </p:cNvPr>
          <p:cNvCxnSpPr>
            <a:cxnSpLocks/>
          </p:cNvCxnSpPr>
          <p:nvPr/>
        </p:nvCxnSpPr>
        <p:spPr>
          <a:xfrm>
            <a:off x="8867955" y="1257242"/>
            <a:ext cx="1389644" cy="134819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575A77-23BE-1765-8CDC-F9594833A86A}"/>
              </a:ext>
            </a:extLst>
          </p:cNvPr>
          <p:cNvSpPr txBox="1"/>
          <p:nvPr/>
        </p:nvSpPr>
        <p:spPr>
          <a:xfrm>
            <a:off x="7945823" y="4051060"/>
            <a:ext cx="56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Pull</a:t>
            </a:r>
            <a:endParaRPr lang="ko-KR" altLang="en-US" sz="120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68FA5BB-0017-F721-AB8E-AA079AB459A5}"/>
              </a:ext>
            </a:extLst>
          </p:cNvPr>
          <p:cNvCxnSpPr>
            <a:cxnSpLocks/>
            <a:stCxn id="1042" idx="2"/>
          </p:cNvCxnSpPr>
          <p:nvPr/>
        </p:nvCxnSpPr>
        <p:spPr>
          <a:xfrm>
            <a:off x="5864947" y="4014737"/>
            <a:ext cx="0" cy="9267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D576684-6A4B-6C17-6B45-4FF84BA3BEEB}"/>
              </a:ext>
            </a:extLst>
          </p:cNvPr>
          <p:cNvCxnSpPr>
            <a:cxnSpLocks/>
            <a:stCxn id="1046" idx="2"/>
          </p:cNvCxnSpPr>
          <p:nvPr/>
        </p:nvCxnSpPr>
        <p:spPr>
          <a:xfrm rot="5400000">
            <a:off x="7929214" y="2015402"/>
            <a:ext cx="598341" cy="405843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BF7BAF-228F-EFAC-A1F9-D0A8F9D45251}"/>
              </a:ext>
            </a:extLst>
          </p:cNvPr>
          <p:cNvGrpSpPr/>
          <p:nvPr/>
        </p:nvGrpSpPr>
        <p:grpSpPr>
          <a:xfrm>
            <a:off x="982603" y="1157605"/>
            <a:ext cx="1387262" cy="1273195"/>
            <a:chOff x="518984" y="1209364"/>
            <a:chExt cx="1387262" cy="127319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BD0E474-E631-A9E5-4732-3C63C264E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04" y="1483638"/>
              <a:ext cx="998921" cy="99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2EF0A-21EB-6946-96AB-3884E7DA22B9}"/>
                </a:ext>
              </a:extLst>
            </p:cNvPr>
            <p:cNvSpPr txBox="1"/>
            <p:nvPr/>
          </p:nvSpPr>
          <p:spPr>
            <a:xfrm>
              <a:off x="518984" y="1209364"/>
              <a:ext cx="138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Develop</a:t>
              </a:r>
              <a:endParaRPr lang="ko-KR" altLang="en-US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0DB014-E720-FCA3-5F22-B67EF94E5621}"/>
              </a:ext>
            </a:extLst>
          </p:cNvPr>
          <p:cNvSpPr txBox="1"/>
          <p:nvPr/>
        </p:nvSpPr>
        <p:spPr>
          <a:xfrm>
            <a:off x="6173802" y="980243"/>
            <a:ext cx="56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Build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606E2-D5DB-8ABC-FE2B-8788CBC004B7}"/>
              </a:ext>
            </a:extLst>
          </p:cNvPr>
          <p:cNvSpPr txBox="1"/>
          <p:nvPr/>
        </p:nvSpPr>
        <p:spPr>
          <a:xfrm>
            <a:off x="9322085" y="936416"/>
            <a:ext cx="56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Push</a:t>
            </a:r>
            <a:endParaRPr lang="ko-KR" altLang="en-US" sz="1200" b="1" dirty="0"/>
          </a:p>
        </p:txBody>
      </p:sp>
      <p:pic>
        <p:nvPicPr>
          <p:cNvPr id="1046" name="Picture 22" descr="Docker] Docker Hub 사용법 — 뭉게뭉게 클라우드">
            <a:extLst>
              <a:ext uri="{FF2B5EF4-FFF2-40B4-BE49-F238E27FC236}">
                <a16:creationId xmlns:a16="http://schemas.microsoft.com/office/drawing/2014/main" id="{760559F7-6203-2B37-C023-65E75EFC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39" y="2802262"/>
            <a:ext cx="2247720" cy="943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1042" name="Picture 18" descr="GitHub 작업 시작하기 - All Things N">
            <a:extLst>
              <a:ext uri="{FF2B5EF4-FFF2-40B4-BE49-F238E27FC236}">
                <a16:creationId xmlns:a16="http://schemas.microsoft.com/office/drawing/2014/main" id="{E0F72417-C9A4-51E3-4603-1803020B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 t="16954" r="32463" b="10634"/>
          <a:stretch/>
        </p:blipFill>
        <p:spPr bwMode="auto">
          <a:xfrm>
            <a:off x="5345281" y="2669017"/>
            <a:ext cx="1039331" cy="1345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1ED402-CB3E-782B-00D8-A81AF614B941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ED2132-9B87-15F6-CE9E-0420379FA1FA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F9AB91D-ED41-7F06-1775-7862060A4FEF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30" name="사각형: 둥근 한쪽 모서리 29">
                  <a:extLst>
                    <a:ext uri="{FF2B5EF4-FFF2-40B4-BE49-F238E27FC236}">
                      <a16:creationId xmlns:a16="http://schemas.microsoft.com/office/drawing/2014/main" id="{2164892B-B0C5-AB02-3B72-9431BD0A99E6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E24B606-17AF-7610-BB34-7A12E9E86B6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EC3D1B-566C-0F5D-217C-AC3A643E4B5A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A5B99E-8BDB-A539-F83F-C6885FD94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CCB2954-D984-CCBD-3CCB-6370F283A485}"/>
              </a:ext>
            </a:extLst>
          </p:cNvPr>
          <p:cNvSpPr txBox="1"/>
          <p:nvPr/>
        </p:nvSpPr>
        <p:spPr>
          <a:xfrm>
            <a:off x="2714628" y="1742124"/>
            <a:ext cx="3533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CI/CD</a:t>
            </a:r>
            <a:r>
              <a:rPr lang="ko-KR" altLang="en-US" sz="2800" b="1" i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 아키텍처</a:t>
            </a:r>
            <a:endParaRPr lang="ko-KR" altLang="en-US" sz="2800" b="1" i="1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705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F5A361B-3550-4AE0-019D-9527F1C9CCC3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C364B47-D4BD-3C4F-4860-8BAC36C4F7D7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403DBA5-BB1E-322F-BD35-4808657EC074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2" name="사각형: 둥근 한쪽 모서리 11">
                  <a:extLst>
                    <a:ext uri="{FF2B5EF4-FFF2-40B4-BE49-F238E27FC236}">
                      <a16:creationId xmlns:a16="http://schemas.microsoft.com/office/drawing/2014/main" id="{A0EA9C65-7DDC-C3D5-F518-CCC6859D6D9E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717C7B8-5FBB-7D99-B84D-726FB8E106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011CA8-B502-03ED-F4C3-3957B8DEB81D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CC3B99-0A6E-9FA3-ECA6-C9556C66F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164AAB6-E425-D0A7-D92C-E23380FA30C3}"/>
              </a:ext>
            </a:extLst>
          </p:cNvPr>
          <p:cNvSpPr txBox="1"/>
          <p:nvPr/>
        </p:nvSpPr>
        <p:spPr>
          <a:xfrm>
            <a:off x="607287" y="1149499"/>
            <a:ext cx="3533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-apple-system"/>
              </a:rPr>
              <a:t>가장 어려웠던</a:t>
            </a:r>
            <a:endParaRPr lang="en-US" altLang="ko-KR" sz="1200" b="1" i="1" dirty="0">
              <a:solidFill>
                <a:schemeClr val="tx2">
                  <a:lumMod val="60000"/>
                  <a:lumOff val="40000"/>
                </a:schemeClr>
              </a:solidFill>
              <a:latin typeface="-apple-system"/>
            </a:endParaRPr>
          </a:p>
          <a:p>
            <a:pPr algn="l"/>
            <a:r>
              <a:rPr lang="ko-KR" altLang="en-US" sz="3200" b="1" i="1" dirty="0">
                <a:solidFill>
                  <a:srgbClr val="FF0000"/>
                </a:solidFill>
                <a:latin typeface="-apple-system"/>
              </a:rPr>
              <a:t>보드</a:t>
            </a:r>
            <a:r>
              <a:rPr lang="en-US" altLang="ko-KR" sz="3200" b="1" i="1" dirty="0">
                <a:solidFill>
                  <a:srgbClr val="FF0000"/>
                </a:solidFill>
                <a:latin typeface="-apple-system"/>
              </a:rPr>
              <a:t>(Board)</a:t>
            </a:r>
            <a:r>
              <a:rPr lang="ko-KR" altLang="en-US" sz="3200" b="1" i="1" dirty="0">
                <a:solidFill>
                  <a:srgbClr val="FF0000"/>
                </a:solidFill>
                <a:latin typeface="-apple-system"/>
              </a:rPr>
              <a:t> 조회</a:t>
            </a:r>
            <a:endParaRPr lang="ko-KR" altLang="en-US" sz="3200" b="1" i="1" dirty="0">
              <a:solidFill>
                <a:srgbClr val="FF0000"/>
              </a:solidFill>
              <a:effectLst/>
              <a:latin typeface="-apple-system"/>
            </a:endParaRPr>
          </a:p>
        </p:txBody>
      </p:sp>
      <p:pic>
        <p:nvPicPr>
          <p:cNvPr id="2050" name="Picture 2" descr="A view of a Trello board">
            <a:extLst>
              <a:ext uri="{FF2B5EF4-FFF2-40B4-BE49-F238E27FC236}">
                <a16:creationId xmlns:a16="http://schemas.microsoft.com/office/drawing/2014/main" id="{99C129DB-34FE-D861-07EC-2AEB74BE7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7" y="2501513"/>
            <a:ext cx="51435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6FC58FD-C1DF-8233-4D87-0B80C302D679}"/>
              </a:ext>
            </a:extLst>
          </p:cNvPr>
          <p:cNvGrpSpPr/>
          <p:nvPr/>
        </p:nvGrpSpPr>
        <p:grpSpPr>
          <a:xfrm>
            <a:off x="7189361" y="2298623"/>
            <a:ext cx="6400732" cy="3301379"/>
            <a:chOff x="6570441" y="2635221"/>
            <a:chExt cx="6400732" cy="33013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A706BA-E8F2-210B-65B7-D8F0B0AFE4C3}"/>
                </a:ext>
              </a:extLst>
            </p:cNvPr>
            <p:cNvSpPr txBox="1"/>
            <p:nvPr/>
          </p:nvSpPr>
          <p:spPr>
            <a:xfrm>
              <a:off x="6570441" y="2635221"/>
              <a:ext cx="6400732" cy="1723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1" dirty="0">
                  <a:latin typeface="-apple-system"/>
                </a:rPr>
                <a:t>- </a:t>
              </a:r>
              <a:r>
                <a:rPr lang="ko-KR" altLang="en-US" b="1" dirty="0">
                  <a:latin typeface="-apple-system"/>
                </a:rPr>
                <a:t>한번에 조회해야 할 내용이 너무 많다</a:t>
              </a:r>
              <a:r>
                <a:rPr lang="en-US" altLang="ko-KR" b="1" dirty="0">
                  <a:latin typeface="-apple-system"/>
                </a:rPr>
                <a:t>.</a:t>
              </a:r>
            </a:p>
            <a:p>
              <a:pPr algn="l"/>
              <a:r>
                <a:rPr lang="ko-KR" altLang="en-US" sz="1600" i="0" dirty="0">
                  <a:effectLst/>
                  <a:latin typeface="-apple-system"/>
                </a:rPr>
                <a:t>보드</a:t>
              </a:r>
              <a:r>
                <a:rPr lang="en-US" altLang="ko-KR" sz="1600" i="0" dirty="0">
                  <a:effectLst/>
                  <a:latin typeface="-apple-system"/>
                </a:rPr>
                <a:t>, </a:t>
              </a:r>
              <a:r>
                <a:rPr lang="ko-KR" altLang="en-US" sz="1600" i="0" dirty="0">
                  <a:effectLst/>
                  <a:latin typeface="-apple-system"/>
                </a:rPr>
                <a:t>컬럼</a:t>
              </a:r>
              <a:r>
                <a:rPr lang="en-US" altLang="ko-KR" sz="1600" i="0" dirty="0">
                  <a:effectLst/>
                  <a:latin typeface="-apple-system"/>
                </a:rPr>
                <a:t>, </a:t>
              </a:r>
              <a:r>
                <a:rPr lang="ko-KR" altLang="en-US" sz="1600" i="0" dirty="0">
                  <a:effectLst/>
                  <a:latin typeface="-apple-system"/>
                </a:rPr>
                <a:t>카드</a:t>
              </a:r>
              <a:r>
                <a:rPr lang="en-US" altLang="ko-KR" sz="1600" i="0" dirty="0">
                  <a:effectLst/>
                  <a:latin typeface="-apple-system"/>
                </a:rPr>
                <a:t>,</a:t>
              </a:r>
              <a:r>
                <a:rPr lang="ko-KR" altLang="en-US" sz="1600" i="0" dirty="0">
                  <a:effectLst/>
                  <a:latin typeface="-apple-system"/>
                </a:rPr>
                <a:t> 유저</a:t>
              </a:r>
              <a:r>
                <a:rPr lang="en-US" altLang="ko-KR" sz="1600" dirty="0">
                  <a:latin typeface="-apple-system"/>
                </a:rPr>
                <a:t>…</a:t>
              </a:r>
              <a:br>
                <a:rPr lang="en-US" altLang="ko-KR" dirty="0">
                  <a:latin typeface="-apple-system"/>
                </a:rPr>
              </a:br>
              <a:endParaRPr lang="en-US" altLang="ko-KR" dirty="0">
                <a:latin typeface="-apple-system"/>
              </a:endParaRPr>
            </a:p>
            <a:p>
              <a:pPr algn="l"/>
              <a:r>
                <a:rPr lang="en-US" altLang="ko-KR" dirty="0">
                  <a:latin typeface="-apple-system"/>
                </a:rPr>
                <a:t>- </a:t>
              </a:r>
              <a:r>
                <a:rPr lang="ko-KR" altLang="en-US" b="1" dirty="0">
                  <a:latin typeface="-apple-system"/>
                </a:rPr>
                <a:t>계층적 연결관계 </a:t>
              </a:r>
              <a:br>
                <a:rPr lang="en-US" altLang="ko-KR" b="1" dirty="0">
                  <a:latin typeface="-apple-system"/>
                </a:rPr>
              </a:br>
              <a:endParaRPr lang="en-US" altLang="ko-KR" b="1" dirty="0">
                <a:latin typeface="-apple-system"/>
              </a:endParaRPr>
            </a:p>
            <a:p>
              <a:pPr algn="l"/>
              <a:endParaRPr lang="ko-KR" altLang="en-US" b="1" i="0" dirty="0">
                <a:effectLst/>
                <a:latin typeface="-apple-system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499187B-00A9-CE30-8812-FB92205F73FE}"/>
                </a:ext>
              </a:extLst>
            </p:cNvPr>
            <p:cNvGrpSpPr/>
            <p:nvPr/>
          </p:nvGrpSpPr>
          <p:grpSpPr>
            <a:xfrm>
              <a:off x="8029787" y="3939283"/>
              <a:ext cx="1182256" cy="1997317"/>
              <a:chOff x="8029787" y="3939283"/>
              <a:chExt cx="1182256" cy="199731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316C753-A17B-0CA2-BA14-DF9F7409F049}"/>
                  </a:ext>
                </a:extLst>
              </p:cNvPr>
              <p:cNvSpPr/>
              <p:nvPr/>
            </p:nvSpPr>
            <p:spPr>
              <a:xfrm>
                <a:off x="8029787" y="3939283"/>
                <a:ext cx="591128" cy="566929"/>
              </a:xfrm>
              <a:prstGeom prst="rect">
                <a:avLst/>
              </a:prstGeom>
              <a:solidFill>
                <a:srgbClr val="FCA311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ysClr val="windowText" lastClr="000000"/>
                    </a:solidFill>
                  </a:rPr>
                  <a:t>보드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30FE96D-0CB0-BC4C-1CE9-B9A5FCC41EE5}"/>
                  </a:ext>
                </a:extLst>
              </p:cNvPr>
              <p:cNvSpPr/>
              <p:nvPr/>
            </p:nvSpPr>
            <p:spPr>
              <a:xfrm>
                <a:off x="8029787" y="4682403"/>
                <a:ext cx="591128" cy="566929"/>
              </a:xfrm>
              <a:prstGeom prst="rect">
                <a:avLst/>
              </a:prstGeom>
              <a:solidFill>
                <a:srgbClr val="FCA311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ysClr val="windowText" lastClr="000000"/>
                    </a:solidFill>
                  </a:rPr>
                  <a:t>컬럼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7E809A-F82E-E35B-D4CF-DEEB2010DF30}"/>
                  </a:ext>
                </a:extLst>
              </p:cNvPr>
              <p:cNvSpPr/>
              <p:nvPr/>
            </p:nvSpPr>
            <p:spPr>
              <a:xfrm>
                <a:off x="8029787" y="5369671"/>
                <a:ext cx="591128" cy="566929"/>
              </a:xfrm>
              <a:prstGeom prst="rect">
                <a:avLst/>
              </a:prstGeom>
              <a:solidFill>
                <a:srgbClr val="FCA311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>
                    <a:solidFill>
                      <a:sysClr val="windowText" lastClr="000000"/>
                    </a:solidFill>
                  </a:rPr>
                  <a:t>카드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58BA53B-3DFE-6A43-0206-C78DDF67020C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8325351" y="4506212"/>
                <a:ext cx="0" cy="1761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6051B05-F282-4013-DA84-464A14F29F3D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8325351" y="5249332"/>
                <a:ext cx="0" cy="1203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E38918-15E4-6AA0-FE92-4DCF5EFF9FF6}"/>
                  </a:ext>
                </a:extLst>
              </p:cNvPr>
              <p:cNvSpPr txBox="1"/>
              <p:nvPr/>
            </p:nvSpPr>
            <p:spPr>
              <a:xfrm>
                <a:off x="8687952" y="4035956"/>
                <a:ext cx="5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155903-190C-4FDE-5564-18AB5C35A36D}"/>
                  </a:ext>
                </a:extLst>
              </p:cNvPr>
              <p:cNvSpPr txBox="1"/>
              <p:nvPr/>
            </p:nvSpPr>
            <p:spPr>
              <a:xfrm>
                <a:off x="8687951" y="4741033"/>
                <a:ext cx="5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E35696-B4ED-8209-32E6-3622F1696CA5}"/>
                  </a:ext>
                </a:extLst>
              </p:cNvPr>
              <p:cNvSpPr txBox="1"/>
              <p:nvPr/>
            </p:nvSpPr>
            <p:spPr>
              <a:xfrm>
                <a:off x="8687951" y="5393914"/>
                <a:ext cx="5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9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56C83-DB84-149D-49FA-8A3FB6BA2854}"/>
              </a:ext>
            </a:extLst>
          </p:cNvPr>
          <p:cNvSpPr txBox="1"/>
          <p:nvPr/>
        </p:nvSpPr>
        <p:spPr>
          <a:xfrm>
            <a:off x="588813" y="909354"/>
            <a:ext cx="392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1" dirty="0">
                <a:latin typeface="-apple-system"/>
              </a:rPr>
              <a:t>1. </a:t>
            </a:r>
            <a:r>
              <a:rPr lang="ko-KR" altLang="en-US" sz="2800" b="1" i="1" dirty="0">
                <a:latin typeface="-apple-system"/>
              </a:rPr>
              <a:t>양방향 관계 이용하기</a:t>
            </a:r>
            <a:endParaRPr lang="ko-KR" altLang="en-US" sz="2800" b="1" i="1" dirty="0">
              <a:effectLst/>
              <a:latin typeface="-apple-system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47859A-3354-5C75-4888-B5C3E08A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86270"/>
              </p:ext>
            </p:extLst>
          </p:nvPr>
        </p:nvGraphicFramePr>
        <p:xfrm>
          <a:off x="1204386" y="1872255"/>
          <a:ext cx="2073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Board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List&lt;Column&gt;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111DF1-6E92-2AE6-C73B-6678999E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278"/>
              </p:ext>
            </p:extLst>
          </p:nvPr>
        </p:nvGraphicFramePr>
        <p:xfrm>
          <a:off x="1204386" y="3316966"/>
          <a:ext cx="20730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Column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List&lt;Card&gt;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395492-5EE2-FB28-0FD2-F98E3F726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06838"/>
              </p:ext>
            </p:extLst>
          </p:nvPr>
        </p:nvGraphicFramePr>
        <p:xfrm>
          <a:off x="1204386" y="4761677"/>
          <a:ext cx="2073072" cy="861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072">
                  <a:extLst>
                    <a:ext uri="{9D8B030D-6E8A-4147-A177-3AD203B41FA5}">
                      <a16:colId xmlns:a16="http://schemas.microsoft.com/office/drawing/2014/main" val="4010797742"/>
                    </a:ext>
                  </a:extLst>
                </a:gridCol>
              </a:tblGrid>
              <a:tr h="2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Card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25598"/>
                  </a:ext>
                </a:extLst>
              </a:tr>
              <a:tr h="495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83387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16C90A-2009-6174-4CFB-B5A778BB0C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40922" y="2984775"/>
            <a:ext cx="0" cy="3321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061652-3341-402D-A0FA-1A04BC66D5E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240922" y="4429486"/>
            <a:ext cx="0" cy="3321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80894A-D917-CAD1-0DEF-8B8D542582F7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1F564E1-6363-D29A-E6C9-21E128031DF5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EBB1382-24AB-2306-BEE6-022301BA52E9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9" name="사각형: 둥근 한쪽 모서리 18">
                  <a:extLst>
                    <a:ext uri="{FF2B5EF4-FFF2-40B4-BE49-F238E27FC236}">
                      <a16:creationId xmlns:a16="http://schemas.microsoft.com/office/drawing/2014/main" id="{E78E0BDE-BE67-ED0B-71B4-43D9167C4E06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ACFA390E-E672-3544-5953-95B482769EE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48F603-34E6-21AB-4862-9129CA54598F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2656FA-6526-D00B-B699-D8FECD008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82049A-7E51-9699-CA74-3E79361CF6A8}"/>
              </a:ext>
            </a:extLst>
          </p:cNvPr>
          <p:cNvGrpSpPr/>
          <p:nvPr/>
        </p:nvGrpSpPr>
        <p:grpSpPr>
          <a:xfrm>
            <a:off x="4516581" y="2019907"/>
            <a:ext cx="7158181" cy="2154436"/>
            <a:chOff x="4516582" y="2040646"/>
            <a:chExt cx="6400732" cy="21544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FEED78-F833-2FB8-A28D-6F43637352CF}"/>
                </a:ext>
              </a:extLst>
            </p:cNvPr>
            <p:cNvSpPr txBox="1"/>
            <p:nvPr/>
          </p:nvSpPr>
          <p:spPr>
            <a:xfrm>
              <a:off x="4516582" y="2440756"/>
              <a:ext cx="640073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i="0" dirty="0">
                  <a:effectLst/>
                  <a:latin typeface="-apple-system"/>
                </a:rPr>
                <a:t>Board </a:t>
              </a:r>
              <a:r>
                <a:rPr lang="en-US" altLang="ko-KR" i="0" dirty="0" err="1">
                  <a:effectLst/>
                  <a:latin typeface="-apple-system"/>
                </a:rPr>
                <a:t>board</a:t>
              </a:r>
              <a:r>
                <a:rPr lang="en-US" altLang="ko-KR" i="0" dirty="0">
                  <a:effectLst/>
                  <a:latin typeface="-apple-system"/>
                </a:rPr>
                <a:t> = </a:t>
              </a:r>
              <a:r>
                <a:rPr lang="en-US" altLang="ko-KR" i="0" dirty="0" err="1">
                  <a:effectLst/>
                  <a:latin typeface="-apple-system"/>
                </a:rPr>
                <a:t>findById</a:t>
              </a:r>
              <a:r>
                <a:rPr lang="en-US" altLang="ko-KR" i="0" dirty="0">
                  <a:effectLst/>
                  <a:latin typeface="-apple-system"/>
                </a:rPr>
                <a:t>(</a:t>
              </a:r>
              <a:r>
                <a:rPr lang="en-US" altLang="ko-KR" i="0" dirty="0" err="1">
                  <a:effectLst/>
                  <a:latin typeface="-apple-system"/>
                </a:rPr>
                <a:t>boardId</a:t>
              </a:r>
              <a:r>
                <a:rPr lang="en-US" altLang="ko-KR" i="0" dirty="0">
                  <a:effectLst/>
                  <a:latin typeface="-apple-system"/>
                </a:rPr>
                <a:t>);   </a:t>
              </a:r>
              <a:r>
                <a:rPr lang="en-US" altLang="ko-KR" b="1" i="0" dirty="0">
                  <a:solidFill>
                    <a:srgbClr val="C00000"/>
                  </a:solidFill>
                  <a:effectLst/>
                  <a:latin typeface="-apple-system"/>
                </a:rPr>
                <a:t>+1</a:t>
              </a:r>
            </a:p>
            <a:p>
              <a:pPr algn="l"/>
              <a:endParaRPr lang="en-US" altLang="ko-KR" dirty="0">
                <a:latin typeface="-apple-system"/>
              </a:endParaRPr>
            </a:p>
            <a:p>
              <a:r>
                <a:rPr lang="en-US" altLang="ko-KR" i="0" dirty="0">
                  <a:effectLst/>
                  <a:latin typeface="-apple-system"/>
                </a:rPr>
                <a:t>List&lt;Column&gt; </a:t>
              </a:r>
              <a:r>
                <a:rPr lang="en-US" altLang="ko-KR" i="0" dirty="0" err="1">
                  <a:effectLst/>
                  <a:latin typeface="-apple-system"/>
                </a:rPr>
                <a:t>columnList</a:t>
              </a:r>
              <a:r>
                <a:rPr lang="en-US" altLang="ko-KR" i="0" dirty="0">
                  <a:effectLst/>
                  <a:latin typeface="-apple-system"/>
                </a:rPr>
                <a:t> = </a:t>
              </a:r>
              <a:r>
                <a:rPr lang="en-US" altLang="ko-KR" i="0" dirty="0" err="1">
                  <a:effectLst/>
                  <a:latin typeface="-apple-system"/>
                </a:rPr>
                <a:t>board.getColumnList</a:t>
              </a:r>
              <a:r>
                <a:rPr lang="en-US" altLang="ko-KR" dirty="0">
                  <a:latin typeface="-apple-system"/>
                </a:rPr>
                <a:t>(); </a:t>
              </a:r>
              <a:r>
                <a:rPr lang="en-US" altLang="ko-KR" b="1" dirty="0">
                  <a:solidFill>
                    <a:srgbClr val="C00000"/>
                  </a:solidFill>
                  <a:latin typeface="-apple-system"/>
                </a:rPr>
                <a:t>+1</a:t>
              </a:r>
            </a:p>
            <a:p>
              <a:pPr algn="l"/>
              <a:r>
                <a:rPr lang="en-US" altLang="ko-KR" i="0" dirty="0">
                  <a:effectLst/>
                  <a:latin typeface="-apple-system"/>
                </a:rPr>
                <a:t>for(Column </a:t>
              </a:r>
              <a:r>
                <a:rPr lang="en-US" altLang="ko-KR" i="0" dirty="0" err="1">
                  <a:effectLst/>
                  <a:latin typeface="-apple-system"/>
                </a:rPr>
                <a:t>column</a:t>
              </a:r>
              <a:r>
                <a:rPr lang="en-US" altLang="ko-KR" i="0" dirty="0">
                  <a:effectLst/>
                  <a:latin typeface="-apple-system"/>
                </a:rPr>
                <a:t> : </a:t>
              </a:r>
              <a:r>
                <a:rPr lang="en-US" altLang="ko-KR" i="0" dirty="0" err="1">
                  <a:effectLst/>
                  <a:latin typeface="-apple-system"/>
                </a:rPr>
                <a:t>columnList</a:t>
              </a:r>
              <a:r>
                <a:rPr lang="en-US" altLang="ko-KR" i="0" dirty="0">
                  <a:effectLst/>
                  <a:latin typeface="-apple-system"/>
                </a:rPr>
                <a:t>){</a:t>
              </a:r>
            </a:p>
            <a:p>
              <a:r>
                <a:rPr lang="en-US" altLang="ko-KR" dirty="0">
                  <a:latin typeface="-apple-system"/>
                </a:rPr>
                <a:t>	List&lt;Card&gt; </a:t>
              </a:r>
              <a:r>
                <a:rPr lang="en-US" altLang="ko-KR" dirty="0" err="1">
                  <a:latin typeface="-apple-system"/>
                </a:rPr>
                <a:t>cardList</a:t>
              </a:r>
              <a:r>
                <a:rPr lang="en-US" altLang="ko-KR" dirty="0">
                  <a:latin typeface="-apple-system"/>
                </a:rPr>
                <a:t> = </a:t>
              </a:r>
              <a:r>
                <a:rPr lang="en-US" altLang="ko-KR" i="0" dirty="0" err="1">
                  <a:effectLst/>
                  <a:latin typeface="-apple-system"/>
                </a:rPr>
                <a:t>column.getCardList</a:t>
              </a:r>
              <a:r>
                <a:rPr lang="en-US" altLang="ko-KR" i="0" dirty="0">
                  <a:effectLst/>
                  <a:latin typeface="-apple-system"/>
                </a:rPr>
                <a:t>(); </a:t>
              </a:r>
              <a:r>
                <a:rPr lang="en-US" altLang="ko-KR" b="1" dirty="0">
                  <a:solidFill>
                    <a:srgbClr val="C00000"/>
                  </a:solidFill>
                  <a:latin typeface="-apple-system"/>
                </a:rPr>
                <a:t>+N(</a:t>
              </a:r>
              <a:r>
                <a:rPr lang="ko-KR" altLang="en-US" sz="1200" b="1" dirty="0">
                  <a:solidFill>
                    <a:srgbClr val="C00000"/>
                  </a:solidFill>
                  <a:latin typeface="-apple-system"/>
                </a:rPr>
                <a:t>컬럼의 개수 만큼</a:t>
              </a:r>
              <a:r>
                <a:rPr lang="en-US" altLang="ko-KR" b="1" dirty="0">
                  <a:solidFill>
                    <a:srgbClr val="C00000"/>
                  </a:solidFill>
                  <a:latin typeface="-apple-system"/>
                </a:rPr>
                <a:t>)</a:t>
              </a:r>
            </a:p>
            <a:p>
              <a:pPr algn="l"/>
              <a:r>
                <a:rPr lang="en-US" altLang="ko-KR" dirty="0">
                  <a:latin typeface="-apple-system"/>
                </a:rPr>
                <a:t>}</a:t>
              </a:r>
              <a:endParaRPr lang="en-US" altLang="ko-KR" i="0" dirty="0">
                <a:effectLst/>
                <a:latin typeface="-apple-system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F26A9A-87B7-BF84-B8CD-ADD7BF4788BA}"/>
                </a:ext>
              </a:extLst>
            </p:cNvPr>
            <p:cNvSpPr txBox="1"/>
            <p:nvPr/>
          </p:nvSpPr>
          <p:spPr>
            <a:xfrm>
              <a:off x="4516582" y="2040646"/>
              <a:ext cx="64007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2000" b="1" dirty="0">
                  <a:latin typeface="-apple-system"/>
                </a:rPr>
                <a:t>예시 코드</a:t>
              </a:r>
              <a:endParaRPr lang="ko-KR" altLang="en-US" sz="2000" b="1" i="0" dirty="0">
                <a:effectLst/>
                <a:latin typeface="-apple-system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8B82270-226A-F7AA-7725-E053FCDC1BDD}"/>
              </a:ext>
            </a:extLst>
          </p:cNvPr>
          <p:cNvSpPr txBox="1"/>
          <p:nvPr/>
        </p:nvSpPr>
        <p:spPr>
          <a:xfrm>
            <a:off x="4516581" y="5007623"/>
            <a:ext cx="951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effectLst/>
                <a:latin typeface="-apple-system"/>
              </a:rPr>
              <a:t>보드 </a:t>
            </a:r>
            <a:r>
              <a:rPr lang="en-US" altLang="ko-KR" sz="1600" b="1" i="0" dirty="0">
                <a:effectLst/>
                <a:latin typeface="-apple-system"/>
              </a:rPr>
              <a:t>1</a:t>
            </a:r>
            <a:endParaRPr lang="ko-KR" altLang="en-US" sz="1600" b="1" i="0" dirty="0">
              <a:effectLst/>
              <a:latin typeface="-apple-system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CEEF11-DC22-7749-82CC-73372B55EAF3}"/>
              </a:ext>
            </a:extLst>
          </p:cNvPr>
          <p:cNvGrpSpPr/>
          <p:nvPr/>
        </p:nvGrpSpPr>
        <p:grpSpPr>
          <a:xfrm>
            <a:off x="5772731" y="4223558"/>
            <a:ext cx="951345" cy="1391239"/>
            <a:chOff x="5620327" y="4223558"/>
            <a:chExt cx="951345" cy="13912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BAFEAE-BEF5-BEFA-776C-E9E773AC87B5}"/>
                </a:ext>
              </a:extLst>
            </p:cNvPr>
            <p:cNvSpPr txBox="1"/>
            <p:nvPr/>
          </p:nvSpPr>
          <p:spPr>
            <a:xfrm>
              <a:off x="5620327" y="4223558"/>
              <a:ext cx="951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600" b="1" i="0" dirty="0">
                  <a:effectLst/>
                  <a:latin typeface="-apple-system"/>
                </a:rPr>
                <a:t>컬럼 </a:t>
              </a:r>
              <a:r>
                <a:rPr lang="en-US" altLang="ko-KR" sz="1600" b="1" i="0" dirty="0">
                  <a:effectLst/>
                  <a:latin typeface="-apple-system"/>
                </a:rPr>
                <a:t>N</a:t>
              </a:r>
              <a:endParaRPr lang="ko-KR" altLang="en-US" sz="1600" b="1" i="0" dirty="0">
                <a:effectLst/>
                <a:latin typeface="-apple-system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A95C20-95AC-D9FE-790E-76A5906AFAE9}"/>
                </a:ext>
              </a:extLst>
            </p:cNvPr>
            <p:cNvSpPr txBox="1"/>
            <p:nvPr/>
          </p:nvSpPr>
          <p:spPr>
            <a:xfrm>
              <a:off x="5620327" y="4574453"/>
              <a:ext cx="951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600" b="1" i="0" dirty="0">
                  <a:effectLst/>
                  <a:latin typeface="-apple-system"/>
                </a:rPr>
                <a:t>컬럼 </a:t>
              </a:r>
              <a:r>
                <a:rPr lang="en-US" altLang="ko-KR" sz="1600" b="1" i="0" dirty="0">
                  <a:effectLst/>
                  <a:latin typeface="-apple-system"/>
                </a:rPr>
                <a:t>N</a:t>
              </a:r>
              <a:endParaRPr lang="ko-KR" altLang="en-US" sz="1600" b="1" i="0" dirty="0">
                <a:effectLst/>
                <a:latin typeface="-apple-system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A36D00-319C-68E8-6BF1-93E29B07022A}"/>
                </a:ext>
              </a:extLst>
            </p:cNvPr>
            <p:cNvSpPr txBox="1"/>
            <p:nvPr/>
          </p:nvSpPr>
          <p:spPr>
            <a:xfrm>
              <a:off x="5620327" y="4925348"/>
              <a:ext cx="951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600" b="1" i="0" dirty="0">
                  <a:effectLst/>
                  <a:latin typeface="-apple-system"/>
                </a:rPr>
                <a:t>컬럼 </a:t>
              </a:r>
              <a:r>
                <a:rPr lang="en-US" altLang="ko-KR" sz="1600" b="1" i="0" dirty="0">
                  <a:effectLst/>
                  <a:latin typeface="-apple-system"/>
                </a:rPr>
                <a:t>N</a:t>
              </a:r>
              <a:endParaRPr lang="ko-KR" altLang="en-US" sz="1600" b="1" i="0" dirty="0">
                <a:effectLst/>
                <a:latin typeface="-apple-system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E93CD7-461D-FD24-467E-C080C6D12783}"/>
                </a:ext>
              </a:extLst>
            </p:cNvPr>
            <p:cNvSpPr txBox="1"/>
            <p:nvPr/>
          </p:nvSpPr>
          <p:spPr>
            <a:xfrm>
              <a:off x="5620327" y="5276243"/>
              <a:ext cx="9513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sz="1600" b="1" i="0" dirty="0">
                  <a:effectLst/>
                  <a:latin typeface="-apple-system"/>
                </a:rPr>
                <a:t>컬럼 </a:t>
              </a:r>
              <a:r>
                <a:rPr lang="en-US" altLang="ko-KR" sz="1600" b="1" i="0" dirty="0">
                  <a:effectLst/>
                  <a:latin typeface="-apple-system"/>
                </a:rPr>
                <a:t>N</a:t>
              </a:r>
              <a:endParaRPr lang="ko-KR" altLang="en-US" sz="1600" b="1" i="0" dirty="0">
                <a:effectLst/>
                <a:latin typeface="-apple-system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10CD18-EAA9-7600-803E-10E4591DC405}"/>
              </a:ext>
            </a:extLst>
          </p:cNvPr>
          <p:cNvSpPr txBox="1"/>
          <p:nvPr/>
        </p:nvSpPr>
        <p:spPr>
          <a:xfrm>
            <a:off x="7570519" y="4235899"/>
            <a:ext cx="951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-apple-system"/>
              </a:rPr>
              <a:t>카드</a:t>
            </a:r>
            <a:r>
              <a:rPr lang="ko-KR" altLang="en-US" sz="1600" b="1" i="0" dirty="0">
                <a:effectLst/>
                <a:latin typeface="-apple-system"/>
              </a:rPr>
              <a:t> </a:t>
            </a:r>
            <a:r>
              <a:rPr lang="en-US" altLang="ko-KR" sz="1600" b="1" i="0" dirty="0">
                <a:effectLst/>
                <a:latin typeface="-apple-system"/>
              </a:rPr>
              <a:t>N</a:t>
            </a:r>
            <a:endParaRPr lang="ko-KR" altLang="en-US" sz="1600" b="1" i="0" dirty="0">
              <a:effectLst/>
              <a:latin typeface="-apple-syste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0C496-0BDE-7EDF-E3E5-52884485D1DA}"/>
              </a:ext>
            </a:extLst>
          </p:cNvPr>
          <p:cNvSpPr txBox="1"/>
          <p:nvPr/>
        </p:nvSpPr>
        <p:spPr>
          <a:xfrm>
            <a:off x="7570519" y="4556016"/>
            <a:ext cx="951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-apple-system"/>
              </a:rPr>
              <a:t>카드</a:t>
            </a:r>
            <a:r>
              <a:rPr lang="ko-KR" altLang="en-US" sz="1600" b="1" i="0" dirty="0">
                <a:effectLst/>
                <a:latin typeface="-apple-system"/>
              </a:rPr>
              <a:t> </a:t>
            </a:r>
            <a:r>
              <a:rPr lang="en-US" altLang="ko-KR" sz="1600" b="1" i="0" dirty="0">
                <a:effectLst/>
                <a:latin typeface="-apple-system"/>
              </a:rPr>
              <a:t>N</a:t>
            </a:r>
            <a:endParaRPr lang="ko-KR" altLang="en-US" sz="1600" b="1" i="0" dirty="0">
              <a:effectLst/>
              <a:latin typeface="-apple-syste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70A5A-9BB8-437A-7B32-117EA31AF713}"/>
              </a:ext>
            </a:extLst>
          </p:cNvPr>
          <p:cNvSpPr txBox="1"/>
          <p:nvPr/>
        </p:nvSpPr>
        <p:spPr>
          <a:xfrm>
            <a:off x="7570518" y="4896069"/>
            <a:ext cx="951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-apple-system"/>
              </a:rPr>
              <a:t>카드</a:t>
            </a:r>
            <a:r>
              <a:rPr lang="ko-KR" altLang="en-US" sz="1600" b="1" i="0" dirty="0">
                <a:effectLst/>
                <a:latin typeface="-apple-system"/>
              </a:rPr>
              <a:t> </a:t>
            </a:r>
            <a:r>
              <a:rPr lang="en-US" altLang="ko-KR" sz="1600" b="1" i="0" dirty="0">
                <a:effectLst/>
                <a:latin typeface="-apple-system"/>
              </a:rPr>
              <a:t>N</a:t>
            </a:r>
            <a:endParaRPr lang="ko-KR" altLang="en-US" sz="1600" b="1" i="0" dirty="0">
              <a:effectLst/>
              <a:latin typeface="-apple-syste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04CB3-C37A-798D-4C87-8E128B92C3E2}"/>
              </a:ext>
            </a:extLst>
          </p:cNvPr>
          <p:cNvSpPr txBox="1"/>
          <p:nvPr/>
        </p:nvSpPr>
        <p:spPr>
          <a:xfrm>
            <a:off x="7570517" y="5236122"/>
            <a:ext cx="9513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atin typeface="-apple-system"/>
              </a:rPr>
              <a:t>카드</a:t>
            </a:r>
            <a:r>
              <a:rPr lang="ko-KR" altLang="en-US" sz="1600" b="1" i="0" dirty="0">
                <a:effectLst/>
                <a:latin typeface="-apple-system"/>
              </a:rPr>
              <a:t> </a:t>
            </a:r>
            <a:r>
              <a:rPr lang="en-US" altLang="ko-KR" sz="1600" b="1" i="0" dirty="0">
                <a:effectLst/>
                <a:latin typeface="-apple-system"/>
              </a:rPr>
              <a:t>N</a:t>
            </a:r>
            <a:endParaRPr lang="ko-KR" altLang="en-US" sz="1600" b="1" i="0" dirty="0">
              <a:effectLst/>
              <a:latin typeface="-apple-system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1E2EA81-1AD4-2FC5-F73D-487250F29E1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467926" y="4392835"/>
            <a:ext cx="304805" cy="78406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DCEB5CA-4154-98E0-B458-CFA436C1987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5467926" y="4743730"/>
            <a:ext cx="304805" cy="43317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03C61DC-D06E-1E9E-EADD-D92E0F7D4CB6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5467926" y="5094625"/>
            <a:ext cx="304805" cy="8227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A2D60E-AF06-6DF9-68FD-BE3F5DAFEA3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5467926" y="5176900"/>
            <a:ext cx="304805" cy="26862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44312C-E454-2CB5-E198-1F05292A7E08}"/>
              </a:ext>
            </a:extLst>
          </p:cNvPr>
          <p:cNvSpPr txBox="1"/>
          <p:nvPr/>
        </p:nvSpPr>
        <p:spPr>
          <a:xfrm>
            <a:off x="5962081" y="5445520"/>
            <a:ext cx="23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B8EC0D-777C-628E-20D1-7CB9BDC89305}"/>
              </a:ext>
            </a:extLst>
          </p:cNvPr>
          <p:cNvSpPr txBox="1"/>
          <p:nvPr/>
        </p:nvSpPr>
        <p:spPr>
          <a:xfrm>
            <a:off x="7815279" y="5447630"/>
            <a:ext cx="23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A0A4EB5-BB44-41C4-D266-89F9432BB120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6724076" y="4392835"/>
            <a:ext cx="846443" cy="33245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901243F4-4FD3-ECA6-25ED-A17BBCF3B224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6724076" y="4392835"/>
            <a:ext cx="846442" cy="67251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991782-414F-4E55-407A-F47CA62A7126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>
            <a:off x="6724076" y="4392835"/>
            <a:ext cx="846441" cy="101256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FD6B68FF-4785-9602-45F0-A340648F516B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724076" y="4392835"/>
            <a:ext cx="846443" cy="1234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1528875-7E77-B206-EDAC-B3BA807A1189}"/>
              </a:ext>
            </a:extLst>
          </p:cNvPr>
          <p:cNvSpPr txBox="1"/>
          <p:nvPr/>
        </p:nvSpPr>
        <p:spPr>
          <a:xfrm>
            <a:off x="8773226" y="4934245"/>
            <a:ext cx="29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1" dirty="0">
                <a:effectLst/>
                <a:latin typeface="-apple-system"/>
              </a:rPr>
              <a:t>최소 </a:t>
            </a:r>
            <a:r>
              <a:rPr lang="en-US" altLang="ko-KR" b="1" i="1" dirty="0">
                <a:effectLst/>
                <a:latin typeface="-apple-system"/>
              </a:rPr>
              <a:t>SQL </a:t>
            </a:r>
            <a:r>
              <a:rPr lang="ko-KR" altLang="en-US" b="1" i="1" dirty="0">
                <a:effectLst/>
                <a:latin typeface="-apple-system"/>
              </a:rPr>
              <a:t>쿼리 개수 </a:t>
            </a:r>
            <a:r>
              <a:rPr lang="en-US" altLang="ko-KR" b="1" i="1" dirty="0">
                <a:effectLst/>
                <a:latin typeface="-apple-system"/>
              </a:rPr>
              <a:t>: 2 + N</a:t>
            </a:r>
          </a:p>
        </p:txBody>
      </p:sp>
    </p:spTree>
    <p:extLst>
      <p:ext uri="{BB962C8B-B14F-4D97-AF65-F5344CB8AC3E}">
        <p14:creationId xmlns:p14="http://schemas.microsoft.com/office/powerpoint/2010/main" val="26651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E7F9E1-FDD2-8AE6-09B6-CAAF526FBEB4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267541C-CA58-A34A-2667-4834AD5DB384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DDEE0D3-551B-F573-DF67-62F4987BEA5C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7" name="사각형: 둥근 한쪽 모서리 16">
                  <a:extLst>
                    <a:ext uri="{FF2B5EF4-FFF2-40B4-BE49-F238E27FC236}">
                      <a16:creationId xmlns:a16="http://schemas.microsoft.com/office/drawing/2014/main" id="{14E0F0A6-DDCB-0345-A221-7DA777FBFDF0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B9A00F-DE06-BA01-BC38-0C9EF4C4369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46F959-D0CA-C06F-5EBF-9C545AC4E545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E27961-1245-404D-5BBF-5FD3ADF52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CD9708-2FB8-739B-63C0-9A422F317260}"/>
              </a:ext>
            </a:extLst>
          </p:cNvPr>
          <p:cNvSpPr txBox="1"/>
          <p:nvPr/>
        </p:nvSpPr>
        <p:spPr>
          <a:xfrm>
            <a:off x="588813" y="909354"/>
            <a:ext cx="6981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1" dirty="0">
                <a:latin typeface="-apple-system"/>
              </a:rPr>
              <a:t>2. </a:t>
            </a:r>
            <a:r>
              <a:rPr lang="ko-KR" altLang="en-US" sz="2800" b="1" i="1" dirty="0" err="1">
                <a:latin typeface="-apple-system"/>
              </a:rPr>
              <a:t>페치</a:t>
            </a:r>
            <a:r>
              <a:rPr lang="ko-KR" altLang="en-US" sz="2800" b="1" i="1" dirty="0">
                <a:latin typeface="-apple-system"/>
              </a:rPr>
              <a:t> 조인 이용하기</a:t>
            </a:r>
            <a:r>
              <a:rPr lang="en-US" altLang="ko-KR" i="1" dirty="0">
                <a:solidFill>
                  <a:srgbClr val="4472C4"/>
                </a:solidFill>
                <a:latin typeface="Arial Unicode MS"/>
              </a:rPr>
              <a:t>(</a:t>
            </a:r>
            <a:r>
              <a:rPr lang="en-US" altLang="ko-KR" sz="1400" b="1" i="1" dirty="0" err="1">
                <a:solidFill>
                  <a:srgbClr val="4472C4"/>
                </a:solidFill>
                <a:latin typeface="-apple-system"/>
              </a:rPr>
              <a:t>QueryDSL</a:t>
            </a:r>
            <a:r>
              <a:rPr lang="ko-KR" altLang="en-US" sz="1400" b="1" i="1" dirty="0">
                <a:solidFill>
                  <a:srgbClr val="4472C4"/>
                </a:solidFill>
                <a:latin typeface="-apple-system"/>
              </a:rPr>
              <a:t> 사용</a:t>
            </a:r>
            <a:r>
              <a:rPr lang="en-US" altLang="ko-KR" i="1" dirty="0">
                <a:solidFill>
                  <a:srgbClr val="4472C4"/>
                </a:solidFill>
                <a:latin typeface="Arial Unicode MS"/>
              </a:rPr>
              <a:t>)</a:t>
            </a:r>
            <a:endParaRPr lang="ko-KR" altLang="en-US" i="1" dirty="0">
              <a:solidFill>
                <a:srgbClr val="4472C4"/>
              </a:solidFill>
              <a:latin typeface="Arial Unicode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49954-7CA9-B52A-3045-971001EAEC83}"/>
              </a:ext>
            </a:extLst>
          </p:cNvPr>
          <p:cNvSpPr txBox="1"/>
          <p:nvPr/>
        </p:nvSpPr>
        <p:spPr>
          <a:xfrm>
            <a:off x="5683834" y="4081241"/>
            <a:ext cx="64007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 err="1">
                <a:latin typeface="-apple-system"/>
              </a:rPr>
              <a:t>페치</a:t>
            </a:r>
            <a:r>
              <a:rPr lang="ko-KR" altLang="en-US" b="1" dirty="0">
                <a:latin typeface="-apple-system"/>
              </a:rPr>
              <a:t> 조인의 한계</a:t>
            </a:r>
            <a:endParaRPr lang="en-US" altLang="ko-KR" b="1" dirty="0">
              <a:latin typeface="-apple-system"/>
            </a:endParaRPr>
          </a:p>
          <a:p>
            <a:pPr algn="l"/>
            <a:endParaRPr lang="en-US" altLang="ko-KR" dirty="0"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C00000"/>
                </a:solidFill>
                <a:latin typeface="-apple-system"/>
              </a:rPr>
              <a:t>둘 이상의 컬렉션은 </a:t>
            </a:r>
            <a:r>
              <a:rPr lang="ko-KR" altLang="en-US" dirty="0" err="1">
                <a:solidFill>
                  <a:srgbClr val="C00000"/>
                </a:solidFill>
                <a:latin typeface="-apple-system"/>
              </a:rPr>
              <a:t>페치</a:t>
            </a:r>
            <a:r>
              <a:rPr lang="ko-KR" altLang="en-US" dirty="0">
                <a:solidFill>
                  <a:srgbClr val="C00000"/>
                </a:solidFill>
                <a:latin typeface="-apple-system"/>
              </a:rPr>
              <a:t> 조인 할 수 없다</a:t>
            </a:r>
            <a:r>
              <a:rPr lang="en-US" altLang="ko-KR" dirty="0">
                <a:solidFill>
                  <a:srgbClr val="C00000"/>
                </a:solidFill>
                <a:latin typeface="-apple-system"/>
              </a:rPr>
              <a:t>.</a:t>
            </a:r>
          </a:p>
          <a:p>
            <a:pPr algn="l"/>
            <a:endParaRPr lang="en-US" altLang="ko-KR" dirty="0">
              <a:latin typeface="-apple-system"/>
            </a:endParaRPr>
          </a:p>
          <a:p>
            <a:pPr algn="l"/>
            <a:r>
              <a:rPr lang="en-US" altLang="ko-KR" dirty="0">
                <a:latin typeface="-apple-system"/>
              </a:rPr>
              <a:t>1:N </a:t>
            </a:r>
            <a:r>
              <a:rPr lang="ko-KR" altLang="en-US" dirty="0">
                <a:latin typeface="-apple-system"/>
              </a:rPr>
              <a:t>관계에서 </a:t>
            </a:r>
            <a:r>
              <a:rPr lang="en-US" altLang="ko-KR" dirty="0">
                <a:latin typeface="-apple-system"/>
              </a:rPr>
              <a:t>N</a:t>
            </a:r>
            <a:r>
              <a:rPr lang="ko-KR" altLang="en-US" dirty="0">
                <a:latin typeface="-apple-system"/>
              </a:rPr>
              <a:t>개 만큼 곱하기 되는 </a:t>
            </a:r>
            <a:r>
              <a:rPr lang="en-US" altLang="ko-KR" dirty="0">
                <a:latin typeface="-apple-system"/>
              </a:rPr>
              <a:t>ROW</a:t>
            </a:r>
            <a:r>
              <a:rPr lang="ko-KR" altLang="en-US" dirty="0">
                <a:latin typeface="-apple-system"/>
              </a:rPr>
              <a:t>가 곱하기 곱하기면</a:t>
            </a:r>
            <a:r>
              <a:rPr lang="en-US" altLang="ko-KR" dirty="0">
                <a:latin typeface="-apple-system"/>
              </a:rPr>
              <a:t>?!</a:t>
            </a:r>
          </a:p>
          <a:p>
            <a:pPr algn="l"/>
            <a:endParaRPr lang="en-US" altLang="ko-KR" dirty="0">
              <a:latin typeface="-apple-system"/>
            </a:endParaRPr>
          </a:p>
          <a:p>
            <a:pPr algn="l"/>
            <a:r>
              <a:rPr lang="ko-KR" altLang="en-US" dirty="0">
                <a:latin typeface="-apple-system"/>
              </a:rPr>
              <a:t>엄청나게 불어나는 데이터때문에 </a:t>
            </a:r>
            <a:r>
              <a:rPr lang="ko-KR" altLang="en-US" b="1" dirty="0">
                <a:solidFill>
                  <a:srgbClr val="C00000"/>
                </a:solidFill>
                <a:latin typeface="-apple-system"/>
              </a:rPr>
              <a:t>악영향</a:t>
            </a:r>
            <a:r>
              <a:rPr lang="ko-KR" altLang="en-US" dirty="0">
                <a:latin typeface="-apple-system"/>
              </a:rPr>
              <a:t>을 미칠 수 있다</a:t>
            </a:r>
            <a:r>
              <a:rPr lang="en-US" altLang="ko-KR" dirty="0">
                <a:latin typeface="-apple-system"/>
              </a:rPr>
              <a:t>.</a:t>
            </a:r>
          </a:p>
          <a:p>
            <a:pPr algn="l"/>
            <a:endParaRPr lang="ko-KR" altLang="en-US" b="1" i="0" dirty="0"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BFAAB8-1667-958E-87C4-48C30D16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32" y="1807263"/>
            <a:ext cx="5577168" cy="193899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queryFactory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.columnList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fetchJoin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.cardList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fetchJoin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FFB86C"/>
                </a:solidFill>
                <a:effectLst/>
                <a:latin typeface="Arial Unicode MS"/>
                <a:ea typeface="JetBrains Mono"/>
              </a:rPr>
              <a:t>boardId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Close icon and red X (png symbol)">
            <a:extLst>
              <a:ext uri="{FF2B5EF4-FFF2-40B4-BE49-F238E27FC236}">
                <a16:creationId xmlns:a16="http://schemas.microsoft.com/office/drawing/2014/main" id="{2074FE1D-69D8-F00E-B138-073BDA141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90" y="1170964"/>
            <a:ext cx="3334870" cy="33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E7F9E1-FDD2-8AE6-09B6-CAAF526FBEB4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267541C-CA58-A34A-2667-4834AD5DB384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DDEE0D3-551B-F573-DF67-62F4987BEA5C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7" name="사각형: 둥근 한쪽 모서리 16">
                  <a:extLst>
                    <a:ext uri="{FF2B5EF4-FFF2-40B4-BE49-F238E27FC236}">
                      <a16:creationId xmlns:a16="http://schemas.microsoft.com/office/drawing/2014/main" id="{14E0F0A6-DDCB-0345-A221-7DA777FBFDF0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B9A00F-DE06-BA01-BC38-0C9EF4C4369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46F959-D0CA-C06F-5EBF-9C545AC4E545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AE27961-1245-404D-5BBF-5FD3ADF52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CD9708-2FB8-739B-63C0-9A422F317260}"/>
              </a:ext>
            </a:extLst>
          </p:cNvPr>
          <p:cNvSpPr txBox="1"/>
          <p:nvPr/>
        </p:nvSpPr>
        <p:spPr>
          <a:xfrm>
            <a:off x="588813" y="909354"/>
            <a:ext cx="566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latin typeface="-apple-system"/>
              </a:rPr>
              <a:t>결국엔</a:t>
            </a:r>
            <a:r>
              <a:rPr lang="en-US" altLang="ko-KR" sz="2800" b="1" i="1" dirty="0">
                <a:latin typeface="-apple-system"/>
              </a:rPr>
              <a:t>… </a:t>
            </a:r>
            <a:r>
              <a:rPr lang="ko-KR" altLang="en-US" sz="2800" b="1" i="1" dirty="0">
                <a:latin typeface="-apple-system"/>
              </a:rPr>
              <a:t>모든 데이터 다 가져오기</a:t>
            </a:r>
            <a:r>
              <a:rPr lang="en-US" altLang="ko-KR" sz="2800" b="1" i="1" dirty="0">
                <a:latin typeface="-apple-system"/>
              </a:rPr>
              <a:t> </a:t>
            </a:r>
            <a:endParaRPr lang="ko-KR" altLang="en-US" sz="2800" b="1" i="1" dirty="0"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13373-5031-9DF5-4671-B87CADF1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107" y="2051395"/>
            <a:ext cx="6083717" cy="341632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F79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queryFactory.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.boardColor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.content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.orders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.username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leftJoin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.board.id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leftJoin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.column.id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ko-KR" dirty="0">
                <a:solidFill>
                  <a:srgbClr val="F8F8F2"/>
                </a:solidFill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.user.id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FFB86C"/>
                </a:solidFill>
                <a:effectLst/>
                <a:latin typeface="Arial Unicode MS"/>
                <a:ea typeface="JetBrains Mono"/>
              </a:rPr>
              <a:t>boardId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orderBy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card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BD93F9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.id.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())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4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251A24-C790-9568-3936-47C82A77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46732"/>
              </p:ext>
            </p:extLst>
          </p:nvPr>
        </p:nvGraphicFramePr>
        <p:xfrm>
          <a:off x="524444" y="2138822"/>
          <a:ext cx="10681272" cy="423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22">
                  <a:extLst>
                    <a:ext uri="{9D8B030D-6E8A-4147-A177-3AD203B41FA5}">
                      <a16:colId xmlns:a16="http://schemas.microsoft.com/office/drawing/2014/main" val="2540176539"/>
                    </a:ext>
                  </a:extLst>
                </a:gridCol>
                <a:gridCol w="1203162">
                  <a:extLst>
                    <a:ext uri="{9D8B030D-6E8A-4147-A177-3AD203B41FA5}">
                      <a16:colId xmlns:a16="http://schemas.microsoft.com/office/drawing/2014/main" val="904143928"/>
                    </a:ext>
                  </a:extLst>
                </a:gridCol>
                <a:gridCol w="821464">
                  <a:extLst>
                    <a:ext uri="{9D8B030D-6E8A-4147-A177-3AD203B41FA5}">
                      <a16:colId xmlns:a16="http://schemas.microsoft.com/office/drawing/2014/main" val="301590561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3081140034"/>
                    </a:ext>
                  </a:extLst>
                </a:gridCol>
                <a:gridCol w="987019">
                  <a:extLst>
                    <a:ext uri="{9D8B030D-6E8A-4147-A177-3AD203B41FA5}">
                      <a16:colId xmlns:a16="http://schemas.microsoft.com/office/drawing/2014/main" val="697374951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2042327746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2547697985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1853420682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2920211183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312566623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3101036809"/>
                    </a:ext>
                  </a:extLst>
                </a:gridCol>
                <a:gridCol w="806428">
                  <a:extLst>
                    <a:ext uri="{9D8B030D-6E8A-4147-A177-3AD203B41FA5}">
                      <a16:colId xmlns:a16="http://schemas.microsoft.com/office/drawing/2014/main" val="4174154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BOARD_ID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BOARD_TITLE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BOARD_COLOR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COLUMN_ID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COLUMN_TITLE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COLUMN_ORDER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CARD_ID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CARD_TITLE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CARD_CONTENT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CARD_ORDER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USER_ID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USER_USERNAME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99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TODO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카드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개발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손창현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26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TODO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댓글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손다희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71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DOING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장동하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81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DOING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컬럼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조예린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49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DONE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홍효정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03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TODO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손창현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6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DOING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공부하기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손창현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DONE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양치하기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손창현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보드</a:t>
                      </a:r>
                      <a:r>
                        <a:rPr lang="en-US" altLang="ko-KR" sz="1000" dirty="0"/>
                        <a:t> 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RED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TODO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세수하기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손창현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2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59685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CF92AF9F-0244-8142-6DD5-0A6DCC47415F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9BF6C9E-1A68-3199-7FEE-872875AF319E}"/>
                </a:ext>
              </a:extLst>
            </p:cNvPr>
            <p:cNvGrpSpPr/>
            <p:nvPr/>
          </p:nvGrpSpPr>
          <p:grpSpPr>
            <a:xfrm>
              <a:off x="0" y="-3"/>
              <a:ext cx="11795940" cy="566929"/>
              <a:chOff x="0" y="-3"/>
              <a:chExt cx="11795940" cy="5669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4E047C1-75E4-A414-DAEF-10AC6E8FA147}"/>
                  </a:ext>
                </a:extLst>
              </p:cNvPr>
              <p:cNvGrpSpPr/>
              <p:nvPr/>
            </p:nvGrpSpPr>
            <p:grpSpPr>
              <a:xfrm>
                <a:off x="0" y="-3"/>
                <a:ext cx="11795940" cy="566929"/>
                <a:chOff x="0" y="-3"/>
                <a:chExt cx="11795940" cy="566929"/>
              </a:xfrm>
              <a:solidFill>
                <a:srgbClr val="000000"/>
              </a:solidFill>
            </p:grpSpPr>
            <p:sp>
              <p:nvSpPr>
                <p:cNvPr id="10" name="사각형: 둥근 한쪽 모서리 9">
                  <a:extLst>
                    <a:ext uri="{FF2B5EF4-FFF2-40B4-BE49-F238E27FC236}">
                      <a16:creationId xmlns:a16="http://schemas.microsoft.com/office/drawing/2014/main" id="{B1A04D19-74AD-10B2-3A46-144E536CE138}"/>
                    </a:ext>
                  </a:extLst>
                </p:cNvPr>
                <p:cNvSpPr/>
                <p:nvPr/>
              </p:nvSpPr>
              <p:spPr>
                <a:xfrm flipV="1">
                  <a:off x="0" y="-3"/>
                  <a:ext cx="11795940" cy="566929"/>
                </a:xfrm>
                <a:prstGeom prst="round1Rect">
                  <a:avLst>
                    <a:gd name="adj" fmla="val 36266"/>
                  </a:avLst>
                </a:prstGeom>
                <a:solidFill>
                  <a:srgbClr val="FCA311"/>
                </a:solidFill>
                <a:ln>
                  <a:noFill/>
                </a:ln>
                <a:effectLst>
                  <a:outerShdw dist="38100" dir="2700000" algn="tl" rotWithShape="0">
                    <a:srgbClr val="1C4289">
                      <a:alpha val="2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67BD4C1-1EA1-F666-05DA-DF61CC05C2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000" cy="56459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F2CC2B-BB50-AF6B-FA0B-43AA4DBCC3D9}"/>
                  </a:ext>
                </a:extLst>
              </p:cNvPr>
              <p:cNvSpPr txBox="1"/>
              <p:nvPr/>
            </p:nvSpPr>
            <p:spPr>
              <a:xfrm>
                <a:off x="607287" y="71347"/>
                <a:ext cx="69632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탈모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5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조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-</a:t>
                </a:r>
                <a:r>
                  <a:rPr lang="ko-KR" altLang="en-US" sz="2000" i="1" kern="0" dirty="0">
                    <a:ln w="9525">
                      <a:noFill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srgbClr val="14213D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Talmorello</a:t>
                </a:r>
                <a:r>
                  <a:rPr lang="en-US" altLang="ko-KR" sz="2000" i="1" kern="0" dirty="0">
                    <a:ln w="9525">
                      <a:noFill/>
                    </a:ln>
                    <a:solidFill>
                      <a:prstClr val="whit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  </a:t>
                </a:r>
                <a:r>
                  <a:rPr lang="ko-KR" altLang="en-US" sz="900" kern="0" dirty="0" err="1">
                    <a:solidFill>
                      <a:prstClr val="white"/>
                    </a:solidFill>
                  </a:rPr>
                  <a:t>내일배움캠프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 심화 프로젝트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5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조</a:t>
                </a:r>
                <a:endParaRPr lang="ko-KR" altLang="en-US" sz="1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E1F9AB-5A92-60AE-E142-9DDE9030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2298" t="25546" r="15737" b="1211"/>
            <a:stretch/>
          </p:blipFill>
          <p:spPr>
            <a:xfrm>
              <a:off x="184833" y="97327"/>
              <a:ext cx="422454" cy="45429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CAAD852-B0CB-AB5E-3EDF-2058173FB4D9}"/>
              </a:ext>
            </a:extLst>
          </p:cNvPr>
          <p:cNvSpPr txBox="1"/>
          <p:nvPr/>
        </p:nvSpPr>
        <p:spPr>
          <a:xfrm>
            <a:off x="524444" y="1125770"/>
            <a:ext cx="11143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1" dirty="0">
                <a:latin typeface="-apple-system"/>
              </a:rPr>
              <a:t>자식 객체를 기준으로 가져오기때문에 중복된 데이터가 너무 많다</a:t>
            </a:r>
            <a:r>
              <a:rPr lang="en-US" altLang="ko-KR" sz="2800" b="1" i="1" dirty="0">
                <a:latin typeface="-apple-system"/>
              </a:rPr>
              <a:t>!</a:t>
            </a:r>
            <a:endParaRPr lang="ko-KR" altLang="en-US" sz="2800" b="1" i="1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879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2022</Words>
  <Application>Microsoft Office PowerPoint</Application>
  <PresentationFormat>와이드스크린</PresentationFormat>
  <Paragraphs>260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Arial Unicode MS</vt:lpstr>
      <vt:lpstr>NotoSansKR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손창현</dc:creator>
  <cp:lastModifiedBy>손창현</cp:lastModifiedBy>
  <cp:revision>6</cp:revision>
  <dcterms:created xsi:type="dcterms:W3CDTF">2024-01-01T17:51:51Z</dcterms:created>
  <dcterms:modified xsi:type="dcterms:W3CDTF">2024-01-03T10:53:31Z</dcterms:modified>
</cp:coreProperties>
</file>