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8"/>
  </p:normalViewPr>
  <p:slideViewPr>
    <p:cSldViewPr snapToGrid="0">
      <p:cViewPr varScale="1">
        <p:scale>
          <a:sx n="110" d="100"/>
          <a:sy n="11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E530-94E4-E901-0F40-09ABA432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DCA8-D435-F53B-D01D-92CAECA2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8184-5B89-C2B8-E4A6-3D5C7CEC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14CC-717F-D774-D91C-944F8CA4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8CEB-A802-0C22-227A-D22396A6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4A9-EC04-A462-B0E7-6A2522D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DD9AD-65EE-2464-3B02-21EFC814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C31-2C08-BA3F-DE30-3D3696E8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1838-711D-1A96-CBF9-BE77824A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3ADF-B281-220D-8C85-E5E8DC67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92676-BBE0-8A19-4FE2-153B57D5E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BBE0F-8299-2705-8A0C-BBE8B5DB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2F20-8121-F524-9B01-BB584F40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1CD-4907-8F01-5809-F3F11068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67BD-D8A2-E184-940C-739CD71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46A-39F6-427F-56FF-AB57A33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3979-A9E1-B8E7-E413-E7139A96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BB2A-00EA-1322-A958-3E88D01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2537-3E7E-550A-7900-70F95E71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C45-F0CB-FD6A-8441-7FD54EDF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D795-29D8-8BDB-2423-19B83BBA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14AD-C653-FADB-965F-8C0FF635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686E-3FA9-5217-5E05-EB63174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1FF4-39BA-68B8-6AD1-62C68064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E6C0-8FC8-8DB2-CD2C-07EFC582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8E7-F534-6567-2C97-81B495E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4F9A-20EE-3911-2AA4-020C6AE2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3ECD-607B-4057-5457-7CC016AD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85F3-0F20-9C73-4A82-32ABEF6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1882-DE7E-1B1C-FEC1-00B9DBCE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3788-3CB1-E311-ACA3-5B5D6D3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2BF-84AA-E3DE-64BC-8D349284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34389-23E8-D0B6-2683-8B47927D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BB3DC-192F-7A83-56DB-894DA8C7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6176B-5546-6D82-9462-34505AA6D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6373-BEEC-FBD4-5E75-77AA12BA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EFD34-B973-53DA-5AC2-A2FA22F6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CC36D-7489-8A5E-32C9-ADC8F82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B5E7-487C-3D4A-2339-0209718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3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4167-A611-C481-9B40-2790C045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F653A-955C-24A9-83DA-2EDA3612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12D0E-0EF2-E4A1-0B2D-3809D514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0E6D-C29F-76C7-B867-35BAEB7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98ED6-0785-03FF-3A7D-622E2FA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16DDD-9A49-2A1E-D836-E18FC39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A3DC-8440-CB89-1B95-119C75A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F706-5D02-BEB5-1C2E-DC34E4BC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EC5B-A150-20F6-B1BE-FEF0AD3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9900-9EB6-E891-CCC9-EA3C5B55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02D39-675F-CECB-6CB9-EE413ED3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9D5A-C250-BE54-563F-3813570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B470-C313-92B8-4006-B576046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4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F4F-B3E6-95F4-797B-E20DC174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F735-4ADC-4E87-0D86-7074B655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1FDF-27DD-7A36-F9A9-F49E925B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24DAF-0978-D554-87A9-CC5B8E05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FBDD-93AF-F035-F78F-30ED0C2B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9421-2502-76D1-C7D1-73E3DC34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B43C3-FCD5-63EF-2863-0B6ABE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7E5F-D9A3-8D98-BC09-EC8BA8FD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26A1-336C-0F34-C55C-81CBF700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41634-B3CD-3642-B7C7-4B40F7BEE2BE}" type="datetimeFigureOut">
              <a:t>7/4/25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EBDD-9114-177E-A844-AC6026B26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EF7-CACB-55E9-E270-24FE192C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8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A771-F119-284D-463F-9A9447BB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D7869-76C8-A739-406A-84730DEC837E}"/>
              </a:ext>
            </a:extLst>
          </p:cNvPr>
          <p:cNvSpPr txBox="1"/>
          <p:nvPr/>
        </p:nvSpPr>
        <p:spPr>
          <a:xfrm>
            <a:off x="3006222" y="848272"/>
            <a:ext cx="184731" cy="3308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GB" sz="1550">
              <a:solidFill>
                <a:srgbClr val="D5DCE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26545-0EFB-5378-AFB4-4A91BD7E6467}"/>
              </a:ext>
            </a:extLst>
          </p:cNvPr>
          <p:cNvSpPr/>
          <p:nvPr/>
        </p:nvSpPr>
        <p:spPr>
          <a:xfrm>
            <a:off x="227" y="-5375"/>
            <a:ext cx="12191546" cy="193439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0F330-5E84-2546-AB47-594025D78893}"/>
              </a:ext>
            </a:extLst>
          </p:cNvPr>
          <p:cNvSpPr/>
          <p:nvPr/>
        </p:nvSpPr>
        <p:spPr>
          <a:xfrm>
            <a:off x="460917" y="498046"/>
            <a:ext cx="1042308" cy="1042308"/>
          </a:xfrm>
          <a:prstGeom prst="rect">
            <a:avLst/>
          </a:prstGeom>
          <a:solidFill>
            <a:srgbClr val="EB0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2067">
                <a:latin typeface="Pacifico" pitchFamily="2" charset="77"/>
              </a:rPr>
              <a:t>Alex Roan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9F43F-C043-17A3-C009-9CF060BB3AF4}"/>
              </a:ext>
            </a:extLst>
          </p:cNvPr>
          <p:cNvSpPr/>
          <p:nvPr/>
        </p:nvSpPr>
        <p:spPr>
          <a:xfrm>
            <a:off x="1050256" y="2519096"/>
            <a:ext cx="6269119" cy="177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spcAft>
                <a:spcPts val="517"/>
              </a:spcAft>
            </a:pPr>
            <a:r>
              <a:rPr lang="en-GB" sz="4650" b="1">
                <a:solidFill>
                  <a:schemeClr val="tx1"/>
                </a:solidFill>
              </a:rPr>
              <a:t>SAP S/4HANA Embedded Analytics for Finance</a:t>
            </a:r>
            <a:endParaRPr lang="en-GB" sz="4650" i="1">
              <a:solidFill>
                <a:schemeClr val="tx1"/>
              </a:solidFill>
              <a:latin typeface="Segoe UI" panose="020B0502040204020203" pitchFamily="34" charset="0"/>
              <a:ea typeface="EB Garamond ExtraBold" pitchFamily="2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24FA03-A6AB-F8D0-DE9D-AA3B53F049F5}"/>
              </a:ext>
            </a:extLst>
          </p:cNvPr>
          <p:cNvCxnSpPr>
            <a:cxnSpLocks/>
          </p:cNvCxnSpPr>
          <p:nvPr/>
        </p:nvCxnSpPr>
        <p:spPr>
          <a:xfrm>
            <a:off x="227" y="1939665"/>
            <a:ext cx="12191545" cy="0"/>
          </a:xfrm>
          <a:prstGeom prst="line">
            <a:avLst/>
          </a:prstGeom>
          <a:ln w="38100">
            <a:solidFill>
              <a:srgbClr val="5859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F6B684-048C-4962-CDFD-8454C06FC73F}"/>
              </a:ext>
            </a:extLst>
          </p:cNvPr>
          <p:cNvSpPr txBox="1"/>
          <p:nvPr/>
        </p:nvSpPr>
        <p:spPr>
          <a:xfrm>
            <a:off x="1050256" y="4386626"/>
            <a:ext cx="62691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i="1">
                <a:solidFill>
                  <a:srgbClr val="58595B"/>
                </a:solidFill>
                <a:latin typeface="Segoe UI Semilight" panose="020B0502040204020203" pitchFamily="34" charset="0"/>
                <a:ea typeface="EB Garamond ExtraBold" pitchFamily="2" charset="0"/>
                <a:cs typeface="Segoe UI Semilight" panose="020B0502040204020203" pitchFamily="34" charset="0"/>
              </a:rPr>
              <a:t>Apps, Architecture, and Implementation Tips </a:t>
            </a:r>
          </a:p>
        </p:txBody>
      </p:sp>
      <p:pic>
        <p:nvPicPr>
          <p:cNvPr id="6" name="Graphic 5" descr="Research outline">
            <a:extLst>
              <a:ext uri="{FF2B5EF4-FFF2-40B4-BE49-F238E27FC236}">
                <a16:creationId xmlns:a16="http://schemas.microsoft.com/office/drawing/2014/main" id="{544C70CB-8F0C-31B8-BC6B-EBB616FB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577" y="2467879"/>
            <a:ext cx="961122" cy="961122"/>
          </a:xfrm>
          <a:prstGeom prst="rect">
            <a:avLst/>
          </a:prstGeom>
        </p:spPr>
      </p:pic>
      <p:pic>
        <p:nvPicPr>
          <p:cNvPr id="7" name="Graphic 6" descr="Bar chart outline">
            <a:extLst>
              <a:ext uri="{FF2B5EF4-FFF2-40B4-BE49-F238E27FC236}">
                <a16:creationId xmlns:a16="http://schemas.microsoft.com/office/drawing/2014/main" id="{BBFE9DDC-DF05-BC9B-FD1A-30FF49DAC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6235" y="2204647"/>
            <a:ext cx="3079463" cy="30794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E7AE92-71BC-2E9D-F2D5-7325D7E60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7316" y="4297211"/>
            <a:ext cx="2498704" cy="12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E6F2D-7CEB-6BB6-9A94-D8BD2C80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2C3F8DD-EBD8-5387-C16E-BA1CE6D25F50}"/>
              </a:ext>
            </a:extLst>
          </p:cNvPr>
          <p:cNvSpPr/>
          <p:nvPr/>
        </p:nvSpPr>
        <p:spPr>
          <a:xfrm>
            <a:off x="2215092" y="1116938"/>
            <a:ext cx="9351818" cy="167015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UI5 Fiori applications for embedded analytics: structured by </a:t>
            </a:r>
            <a:r>
              <a:rPr lang="en-GB" sz="1378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 &amp; business scenarios</a:t>
            </a:r>
          </a:p>
          <a:p>
            <a:endParaRPr lang="en-GB" sz="1378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05E17B5A-9EBF-2EAB-C56C-C0FE71BDA376}"/>
              </a:ext>
            </a:extLst>
          </p:cNvPr>
          <p:cNvSpPr/>
          <p:nvPr/>
        </p:nvSpPr>
        <p:spPr>
          <a:xfrm>
            <a:off x="8824848" y="1465808"/>
            <a:ext cx="929495" cy="1001164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6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453CEEE-EE69-39C7-BFA3-606706DC921B}"/>
              </a:ext>
            </a:extLst>
          </p:cNvPr>
          <p:cNvSpPr/>
          <p:nvPr/>
        </p:nvSpPr>
        <p:spPr>
          <a:xfrm>
            <a:off x="2315649" y="1477239"/>
            <a:ext cx="4628929" cy="1001164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 apps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85E1635-6858-17C5-AACC-7F06BCD39B06}"/>
              </a:ext>
            </a:extLst>
          </p:cNvPr>
          <p:cNvSpPr/>
          <p:nvPr/>
        </p:nvSpPr>
        <p:spPr>
          <a:xfrm>
            <a:off x="7000477" y="1469615"/>
            <a:ext cx="1771737" cy="1001164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2B20DC-5169-FF42-84F7-5F6857A1FF3B}"/>
              </a:ext>
            </a:extLst>
          </p:cNvPr>
          <p:cNvSpPr/>
          <p:nvPr/>
        </p:nvSpPr>
        <p:spPr>
          <a:xfrm>
            <a:off x="2665105" y="3206712"/>
            <a:ext cx="6882658" cy="3234782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5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S/4HANA backend: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ADCF7B6-E6D3-17DE-B9DA-E3AA5D0D1AE5}"/>
              </a:ext>
            </a:extLst>
          </p:cNvPr>
          <p:cNvGrpSpPr/>
          <p:nvPr/>
        </p:nvGrpSpPr>
        <p:grpSpPr>
          <a:xfrm>
            <a:off x="2879927" y="5293978"/>
            <a:ext cx="6511745" cy="990533"/>
            <a:chOff x="3057947" y="5466399"/>
            <a:chExt cx="7560859" cy="115011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124644B-3FA1-C728-5F12-A2A2EE69B631}"/>
                </a:ext>
              </a:extLst>
            </p:cNvPr>
            <p:cNvSpPr/>
            <p:nvPr/>
          </p:nvSpPr>
          <p:spPr>
            <a:xfrm>
              <a:off x="3057947" y="5466399"/>
              <a:ext cx="7560859" cy="1150119"/>
            </a:xfrm>
            <a:prstGeom prst="roundRect">
              <a:avLst>
                <a:gd name="adj" fmla="val 1983"/>
              </a:avLst>
            </a:prstGeom>
            <a:solidFill>
              <a:srgbClr val="EDE8D0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HANA database tables</a:t>
              </a:r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structured by </a:t>
              </a:r>
              <a:r>
                <a:rPr lang="en-GB" sz="1378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 &amp; db logic</a:t>
              </a:r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FCA59DD1-925C-8E18-5E00-EBA97393EE34}"/>
                </a:ext>
              </a:extLst>
            </p:cNvPr>
            <p:cNvSpPr/>
            <p:nvPr/>
          </p:nvSpPr>
          <p:spPr>
            <a:xfrm>
              <a:off x="7722966" y="5927273"/>
              <a:ext cx="1208421" cy="557109"/>
            </a:xfrm>
            <a:prstGeom prst="can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Transactions</a:t>
              </a:r>
            </a:p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(e.g. ACDOCA)</a:t>
              </a:r>
            </a:p>
          </p:txBody>
        </p:sp>
        <p:sp>
          <p:nvSpPr>
            <p:cNvPr id="5" name="Can 4">
              <a:extLst>
                <a:ext uri="{FF2B5EF4-FFF2-40B4-BE49-F238E27FC236}">
                  <a16:creationId xmlns:a16="http://schemas.microsoft.com/office/drawing/2014/main" id="{26673257-580B-358E-71E0-C0BCC4E67FE3}"/>
                </a:ext>
              </a:extLst>
            </p:cNvPr>
            <p:cNvSpPr/>
            <p:nvPr/>
          </p:nvSpPr>
          <p:spPr>
            <a:xfrm>
              <a:off x="6210626" y="5927274"/>
              <a:ext cx="1208421" cy="557109"/>
            </a:xfrm>
            <a:prstGeom prst="can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Master data</a:t>
              </a:r>
            </a:p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(e.g. SKB1)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3759FC9F-4839-A92E-3D44-7F1586572FCE}"/>
                </a:ext>
              </a:extLst>
            </p:cNvPr>
            <p:cNvSpPr/>
            <p:nvPr/>
          </p:nvSpPr>
          <p:spPr>
            <a:xfrm>
              <a:off x="4698285" y="5927273"/>
              <a:ext cx="1208421" cy="557109"/>
            </a:xfrm>
            <a:prstGeom prst="can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Configuration</a:t>
              </a:r>
            </a:p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(e.g. T001)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57CCC9-34AA-D8BB-8EBB-22D648FF36D1}"/>
              </a:ext>
            </a:extLst>
          </p:cNvPr>
          <p:cNvSpPr/>
          <p:nvPr/>
        </p:nvSpPr>
        <p:spPr>
          <a:xfrm>
            <a:off x="2879927" y="3608707"/>
            <a:ext cx="6511744" cy="1216308"/>
          </a:xfrm>
          <a:prstGeom prst="roundRect">
            <a:avLst>
              <a:gd name="adj" fmla="val 1983"/>
            </a:avLst>
          </a:prstGeom>
          <a:solidFill>
            <a:srgbClr val="D8D8D8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5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Virtual data model</a:t>
            </a:r>
            <a:r>
              <a: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r>
              <a: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 queries and cubes (core data services views)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88925-69BF-9F5A-3108-B9934BB34547}"/>
              </a:ext>
            </a:extLst>
          </p:cNvPr>
          <p:cNvGrpSpPr/>
          <p:nvPr/>
        </p:nvGrpSpPr>
        <p:grpSpPr>
          <a:xfrm>
            <a:off x="4540404" y="4570573"/>
            <a:ext cx="1867588" cy="150556"/>
            <a:chOff x="4837438" y="4196603"/>
            <a:chExt cx="2168477" cy="174812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E54B9F-305A-4502-E5D4-29C918BA0356}"/>
                </a:ext>
              </a:extLst>
            </p:cNvPr>
            <p:cNvSpPr/>
            <p:nvPr/>
          </p:nvSpPr>
          <p:spPr>
            <a:xfrm>
              <a:off x="4837438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56C316-EC6E-2B01-2038-0278B5E0EC43}"/>
                </a:ext>
              </a:extLst>
            </p:cNvPr>
            <p:cNvSpPr/>
            <p:nvPr/>
          </p:nvSpPr>
          <p:spPr>
            <a:xfrm>
              <a:off x="5284552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4360F9-1471-5ACC-7D3D-E13D474FA34C}"/>
                </a:ext>
              </a:extLst>
            </p:cNvPr>
            <p:cNvSpPr/>
            <p:nvPr/>
          </p:nvSpPr>
          <p:spPr>
            <a:xfrm>
              <a:off x="5731666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F38D1-C387-EE61-A98D-DBBB11222CB8}"/>
                </a:ext>
              </a:extLst>
            </p:cNvPr>
            <p:cNvSpPr/>
            <p:nvPr/>
          </p:nvSpPr>
          <p:spPr>
            <a:xfrm>
              <a:off x="6178780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6C32B8-CAB8-AB9A-C004-0011D41EB4E4}"/>
                </a:ext>
              </a:extLst>
            </p:cNvPr>
            <p:cNvSpPr/>
            <p:nvPr/>
          </p:nvSpPr>
          <p:spPr>
            <a:xfrm>
              <a:off x="6625893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6FB669-648B-7526-34AA-450B17405FCD}"/>
              </a:ext>
            </a:extLst>
          </p:cNvPr>
          <p:cNvSpPr txBox="1"/>
          <p:nvPr/>
        </p:nvSpPr>
        <p:spPr>
          <a:xfrm>
            <a:off x="6449785" y="4513315"/>
            <a:ext cx="830677" cy="25128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Basic views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9A3C4-56E7-D28D-322E-B52B6B48D57A}"/>
              </a:ext>
            </a:extLst>
          </p:cNvPr>
          <p:cNvSpPr/>
          <p:nvPr/>
        </p:nvSpPr>
        <p:spPr>
          <a:xfrm>
            <a:off x="4540404" y="4374375"/>
            <a:ext cx="327292" cy="1505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CFF3D5-90D8-AB25-3DCE-E22CCC117660}"/>
              </a:ext>
            </a:extLst>
          </p:cNvPr>
          <p:cNvSpPr/>
          <p:nvPr/>
        </p:nvSpPr>
        <p:spPr>
          <a:xfrm>
            <a:off x="4925478" y="4374375"/>
            <a:ext cx="327292" cy="1505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6EC5D4-4E32-1188-F235-509DF629CBDE}"/>
              </a:ext>
            </a:extLst>
          </p:cNvPr>
          <p:cNvSpPr/>
          <p:nvPr/>
        </p:nvSpPr>
        <p:spPr>
          <a:xfrm>
            <a:off x="5310552" y="4374375"/>
            <a:ext cx="327292" cy="1505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CFF94D-1E49-D87D-BB9C-134786462143}"/>
              </a:ext>
            </a:extLst>
          </p:cNvPr>
          <p:cNvSpPr/>
          <p:nvPr/>
        </p:nvSpPr>
        <p:spPr>
          <a:xfrm>
            <a:off x="5695626" y="4374375"/>
            <a:ext cx="327292" cy="1505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EDD424-0D66-A3BE-CDA3-5D3F2505ED1D}"/>
              </a:ext>
            </a:extLst>
          </p:cNvPr>
          <p:cNvSpPr/>
          <p:nvPr/>
        </p:nvSpPr>
        <p:spPr>
          <a:xfrm>
            <a:off x="6080700" y="4374375"/>
            <a:ext cx="327292" cy="15055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6F08B4-52B1-71F5-1569-313CC30476B7}"/>
              </a:ext>
            </a:extLst>
          </p:cNvPr>
          <p:cNvSpPr txBox="1"/>
          <p:nvPr/>
        </p:nvSpPr>
        <p:spPr>
          <a:xfrm>
            <a:off x="6438204" y="4317117"/>
            <a:ext cx="1168910" cy="25128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Composite views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2F56E8-7C05-6957-A655-DBD01341572A}"/>
              </a:ext>
            </a:extLst>
          </p:cNvPr>
          <p:cNvGrpSpPr/>
          <p:nvPr/>
        </p:nvGrpSpPr>
        <p:grpSpPr>
          <a:xfrm>
            <a:off x="4540404" y="4174270"/>
            <a:ext cx="1867588" cy="150556"/>
            <a:chOff x="4837438" y="4196603"/>
            <a:chExt cx="2168477" cy="174812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477E6D1-B832-7379-E70A-79CE9BBB5717}"/>
                </a:ext>
              </a:extLst>
            </p:cNvPr>
            <p:cNvSpPr/>
            <p:nvPr/>
          </p:nvSpPr>
          <p:spPr>
            <a:xfrm>
              <a:off x="4837438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6F959A-4ECF-DA92-4B4D-C617C1E9B747}"/>
                </a:ext>
              </a:extLst>
            </p:cNvPr>
            <p:cNvSpPr/>
            <p:nvPr/>
          </p:nvSpPr>
          <p:spPr>
            <a:xfrm>
              <a:off x="5284552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1FFE71-06F7-7A47-0A84-E5B8CBE10AA9}"/>
                </a:ext>
              </a:extLst>
            </p:cNvPr>
            <p:cNvSpPr/>
            <p:nvPr/>
          </p:nvSpPr>
          <p:spPr>
            <a:xfrm>
              <a:off x="5731666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CC37B4-18A6-507B-3F4F-28F800F53BD9}"/>
                </a:ext>
              </a:extLst>
            </p:cNvPr>
            <p:cNvSpPr/>
            <p:nvPr/>
          </p:nvSpPr>
          <p:spPr>
            <a:xfrm>
              <a:off x="6178780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EBE895-14D6-4251-2248-3CB1996B30F3}"/>
                </a:ext>
              </a:extLst>
            </p:cNvPr>
            <p:cNvSpPr/>
            <p:nvPr/>
          </p:nvSpPr>
          <p:spPr>
            <a:xfrm>
              <a:off x="6625893" y="4196603"/>
              <a:ext cx="380022" cy="17481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B5CA969-6B20-BE2E-EDE9-F29D9702C706}"/>
              </a:ext>
            </a:extLst>
          </p:cNvPr>
          <p:cNvSpPr txBox="1"/>
          <p:nvPr/>
        </p:nvSpPr>
        <p:spPr>
          <a:xfrm>
            <a:off x="6438204" y="4117012"/>
            <a:ext cx="1326004" cy="25128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Consumption views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60FBE6D-4C86-C78B-22F3-AEAE19BFB8DF}"/>
              </a:ext>
            </a:extLst>
          </p:cNvPr>
          <p:cNvSpPr/>
          <p:nvPr/>
        </p:nvSpPr>
        <p:spPr>
          <a:xfrm>
            <a:off x="2430204" y="1820450"/>
            <a:ext cx="837129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 pages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A31CF69-4072-9E91-0577-86E4A32ABA96}"/>
              </a:ext>
            </a:extLst>
          </p:cNvPr>
          <p:cNvSpPr/>
          <p:nvPr/>
        </p:nvSpPr>
        <p:spPr>
          <a:xfrm>
            <a:off x="3317677" y="1820449"/>
            <a:ext cx="837129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 list pages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5B09B5F-BAC6-08CE-5B62-D17E6FB89B5E}"/>
              </a:ext>
            </a:extLst>
          </p:cNvPr>
          <p:cNvSpPr/>
          <p:nvPr/>
        </p:nvSpPr>
        <p:spPr>
          <a:xfrm>
            <a:off x="4205149" y="1814833"/>
            <a:ext cx="837129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booklets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90A69E-657D-F494-B73F-D2434C47C9FB}"/>
              </a:ext>
            </a:extLst>
          </p:cNvPr>
          <p:cNvSpPr/>
          <p:nvPr/>
        </p:nvSpPr>
        <p:spPr>
          <a:xfrm>
            <a:off x="5092622" y="1824961"/>
            <a:ext cx="837129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Multi-dimensional reports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441EFCA-27E8-FF7D-F159-2A78594F9543}"/>
              </a:ext>
            </a:extLst>
          </p:cNvPr>
          <p:cNvSpPr/>
          <p:nvPr/>
        </p:nvSpPr>
        <p:spPr>
          <a:xfrm>
            <a:off x="5980095" y="1820447"/>
            <a:ext cx="837129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business KPIs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F45B98-D88E-EC60-4924-9DFF5E88BFF4}"/>
              </a:ext>
            </a:extLst>
          </p:cNvPr>
          <p:cNvGrpSpPr/>
          <p:nvPr/>
        </p:nvGrpSpPr>
        <p:grpSpPr>
          <a:xfrm>
            <a:off x="10348182" y="1469616"/>
            <a:ext cx="1091557" cy="1001164"/>
            <a:chOff x="11673911" y="1470855"/>
            <a:chExt cx="1267419" cy="11624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0EE4DB6-E7C9-F023-C801-8C732623D850}"/>
                </a:ext>
              </a:extLst>
            </p:cNvPr>
            <p:cNvSpPr/>
            <p:nvPr/>
          </p:nvSpPr>
          <p:spPr>
            <a:xfrm>
              <a:off x="11673911" y="1470855"/>
              <a:ext cx="1267419" cy="1162463"/>
            </a:xfrm>
            <a:prstGeom prst="roundRect">
              <a:avLst>
                <a:gd name="adj" fmla="val 1983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5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F3B88C0-C9D3-9A63-D381-364F21CDEBFC}"/>
                </a:ext>
              </a:extLst>
            </p:cNvPr>
            <p:cNvSpPr/>
            <p:nvPr/>
          </p:nvSpPr>
          <p:spPr>
            <a:xfrm>
              <a:off x="11821620" y="1837519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Embedded SAP analytics cloud</a:t>
              </a:r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3AD1E3A-7414-69C1-D609-4B110E53A152}"/>
              </a:ext>
            </a:extLst>
          </p:cNvPr>
          <p:cNvSpPr/>
          <p:nvPr/>
        </p:nvSpPr>
        <p:spPr>
          <a:xfrm>
            <a:off x="1981760" y="727863"/>
            <a:ext cx="7878702" cy="5817917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5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S/4HANA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63C6B9A-D0C3-6BE4-2947-BED472E3CD07}"/>
              </a:ext>
            </a:extLst>
          </p:cNvPr>
          <p:cNvSpPr/>
          <p:nvPr/>
        </p:nvSpPr>
        <p:spPr>
          <a:xfrm>
            <a:off x="9987676" y="727863"/>
            <a:ext cx="1812568" cy="5817917"/>
          </a:xfrm>
          <a:prstGeom prst="roundRect">
            <a:avLst>
              <a:gd name="adj" fmla="val 0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2010" rIns="0" bIns="0" rtlCol="0" anchor="t"/>
          <a:lstStyle/>
          <a:p>
            <a:pPr algn="ctr"/>
            <a:r>
              <a:rPr lang="en-GB" sz="155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SAP Analytics Cloud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2A693-490B-90B6-FD59-E926B0124EEA}"/>
              </a:ext>
            </a:extLst>
          </p:cNvPr>
          <p:cNvSpPr txBox="1"/>
          <p:nvPr/>
        </p:nvSpPr>
        <p:spPr>
          <a:xfrm>
            <a:off x="5608507" y="2838376"/>
            <a:ext cx="1312154" cy="304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78" b="1" i="1">
                <a:latin typeface="Segoe UI" panose="020B0502040204020203" pitchFamily="34" charset="0"/>
                <a:cs typeface="Segoe UI" panose="020B0502040204020203" pitchFamily="34" charset="0"/>
              </a:rPr>
              <a:t>Odata service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EF72E50-5815-F0F6-A7F8-440C0967B44A}"/>
              </a:ext>
            </a:extLst>
          </p:cNvPr>
          <p:cNvSpPr/>
          <p:nvPr/>
        </p:nvSpPr>
        <p:spPr>
          <a:xfrm>
            <a:off x="403474" y="727864"/>
            <a:ext cx="1498920" cy="5817916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550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notes: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3FBBE2-0C02-07ED-7721-9D1917CC3410}"/>
              </a:ext>
            </a:extLst>
          </p:cNvPr>
          <p:cNvSpPr txBox="1"/>
          <p:nvPr/>
        </p:nvSpPr>
        <p:spPr>
          <a:xfrm>
            <a:off x="402061" y="4268001"/>
            <a:ext cx="1423606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Defined by mix of SQL &amp; proprietary code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82BDF80-BC5B-E4C0-662F-BFD25A9B55D9}"/>
              </a:ext>
            </a:extLst>
          </p:cNvPr>
          <p:cNvCxnSpPr>
            <a:cxnSpLocks/>
          </p:cNvCxnSpPr>
          <p:nvPr/>
        </p:nvCxnSpPr>
        <p:spPr>
          <a:xfrm>
            <a:off x="1890676" y="4466529"/>
            <a:ext cx="2498583" cy="0"/>
          </a:xfrm>
          <a:prstGeom prst="line">
            <a:avLst/>
          </a:prstGeom>
          <a:ln>
            <a:solidFill>
              <a:srgbClr val="EB0A1E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42A0BCF-DBFA-C637-A374-A720EF36E65B}"/>
              </a:ext>
            </a:extLst>
          </p:cNvPr>
          <p:cNvSpPr txBox="1"/>
          <p:nvPr/>
        </p:nvSpPr>
        <p:spPr>
          <a:xfrm>
            <a:off x="391757" y="3647987"/>
            <a:ext cx="1498920" cy="25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No data persists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2F1506-6008-D100-6E36-9D95A483000B}"/>
              </a:ext>
            </a:extLst>
          </p:cNvPr>
          <p:cNvCxnSpPr>
            <a:cxnSpLocks/>
          </p:cNvCxnSpPr>
          <p:nvPr/>
        </p:nvCxnSpPr>
        <p:spPr>
          <a:xfrm>
            <a:off x="1890676" y="3772221"/>
            <a:ext cx="1030213" cy="0"/>
          </a:xfrm>
          <a:prstGeom prst="line">
            <a:avLst/>
          </a:prstGeom>
          <a:ln>
            <a:solidFill>
              <a:srgbClr val="EB0A1E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3B993E-CEDC-B562-7A7F-E165AE70402B}"/>
              </a:ext>
            </a:extLst>
          </p:cNvPr>
          <p:cNvCxnSpPr>
            <a:cxnSpLocks/>
          </p:cNvCxnSpPr>
          <p:nvPr/>
        </p:nvCxnSpPr>
        <p:spPr>
          <a:xfrm>
            <a:off x="1890677" y="1270811"/>
            <a:ext cx="324416" cy="0"/>
          </a:xfrm>
          <a:prstGeom prst="line">
            <a:avLst/>
          </a:prstGeom>
          <a:ln>
            <a:solidFill>
              <a:srgbClr val="EB0A1E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3809E23-2D45-9F39-466A-1387F7A276AC}"/>
              </a:ext>
            </a:extLst>
          </p:cNvPr>
          <p:cNvSpPr txBox="1"/>
          <p:nvPr/>
        </p:nvSpPr>
        <p:spPr>
          <a:xfrm>
            <a:off x="403474" y="1097572"/>
            <a:ext cx="1498920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SAP UI5, built on Open UI5 (HTML, CSS, JS)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662326F-7ACB-6826-16AD-5535124C6189}"/>
              </a:ext>
            </a:extLst>
          </p:cNvPr>
          <p:cNvCxnSpPr/>
          <p:nvPr/>
        </p:nvCxnSpPr>
        <p:spPr>
          <a:xfrm flipV="1">
            <a:off x="8000887" y="4174270"/>
            <a:ext cx="0" cy="546859"/>
          </a:xfrm>
          <a:prstGeom prst="straightConnector1">
            <a:avLst/>
          </a:prstGeom>
          <a:ln>
            <a:solidFill>
              <a:srgbClr val="EB0A1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C569353-C1B0-EAD5-7C48-CECA9B4A0250}"/>
              </a:ext>
            </a:extLst>
          </p:cNvPr>
          <p:cNvSpPr txBox="1"/>
          <p:nvPr/>
        </p:nvSpPr>
        <p:spPr>
          <a:xfrm>
            <a:off x="7990082" y="4234990"/>
            <a:ext cx="1223972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Restructure to</a:t>
            </a:r>
          </a:p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role / scenario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D3834A-28E7-0152-FB94-CB51EE557799}"/>
              </a:ext>
            </a:extLst>
          </p:cNvPr>
          <p:cNvCxnSpPr>
            <a:cxnSpLocks/>
          </p:cNvCxnSpPr>
          <p:nvPr/>
        </p:nvCxnSpPr>
        <p:spPr>
          <a:xfrm>
            <a:off x="1914111" y="2981699"/>
            <a:ext cx="3426545" cy="0"/>
          </a:xfrm>
          <a:prstGeom prst="line">
            <a:avLst/>
          </a:prstGeom>
          <a:ln>
            <a:solidFill>
              <a:srgbClr val="EB0A1E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66F3048-724F-F9AA-3322-07FBDC741152}"/>
              </a:ext>
            </a:extLst>
          </p:cNvPr>
          <p:cNvSpPr txBox="1"/>
          <p:nvPr/>
        </p:nvSpPr>
        <p:spPr>
          <a:xfrm>
            <a:off x="409332" y="2787526"/>
            <a:ext cx="1498920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OData exposes CDS views to UI5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7CAE490-1BC0-E061-4A14-3EF957650F17}"/>
              </a:ext>
            </a:extLst>
          </p:cNvPr>
          <p:cNvCxnSpPr>
            <a:cxnSpLocks/>
            <a:stCxn id="34" idx="2"/>
            <a:endCxn id="62" idx="2"/>
          </p:cNvCxnSpPr>
          <p:nvPr/>
        </p:nvCxnSpPr>
        <p:spPr>
          <a:xfrm rot="5400000" flipH="1" flipV="1">
            <a:off x="7758225" y="-657332"/>
            <a:ext cx="7623" cy="6263847"/>
          </a:xfrm>
          <a:prstGeom prst="bentConnector3">
            <a:avLst>
              <a:gd name="adj1" fmla="val -2259948"/>
            </a:avLst>
          </a:prstGeom>
          <a:ln w="19050">
            <a:solidFill>
              <a:srgbClr val="2B303B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4D14A72-894C-3351-D879-676A8F169B7A}"/>
              </a:ext>
            </a:extLst>
          </p:cNvPr>
          <p:cNvSpPr/>
          <p:nvPr/>
        </p:nvSpPr>
        <p:spPr>
          <a:xfrm>
            <a:off x="7105746" y="1820447"/>
            <a:ext cx="781076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 browser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99016C6-F949-EA3E-B877-B7A209678E3D}"/>
              </a:ext>
            </a:extLst>
          </p:cNvPr>
          <p:cNvSpPr/>
          <p:nvPr/>
        </p:nvSpPr>
        <p:spPr>
          <a:xfrm>
            <a:off x="7938980" y="1820448"/>
            <a:ext cx="781076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browser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25C0949C-B830-A939-0937-98947EB13755}"/>
              </a:ext>
            </a:extLst>
          </p:cNvPr>
          <p:cNvSpPr/>
          <p:nvPr/>
        </p:nvSpPr>
        <p:spPr>
          <a:xfrm>
            <a:off x="8895268" y="1820447"/>
            <a:ext cx="781076" cy="601878"/>
          </a:xfrm>
          <a:prstGeom prst="roundRect">
            <a:avLst>
              <a:gd name="adj" fmla="val 0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502" tIns="31005" rIns="15502" bIns="31005" rtlCol="0" anchor="ctr"/>
          <a:lstStyle/>
          <a:p>
            <a:pPr algn="ctr"/>
            <a:r>
              <a:rPr lang="en-GB" sz="1033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Analytical path framework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ECEC2F-0733-54F8-0DA5-B14CC6B1AFE5}"/>
              </a:ext>
            </a:extLst>
          </p:cNvPr>
          <p:cNvSpPr txBox="1"/>
          <p:nvPr/>
        </p:nvSpPr>
        <p:spPr>
          <a:xfrm>
            <a:off x="398821" y="5186879"/>
            <a:ext cx="1423606" cy="56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>
                <a:latin typeface="Segoe UI" panose="020B0502040204020203" pitchFamily="34" charset="0"/>
                <a:cs typeface="Segoe UI" panose="020B0502040204020203" pitchFamily="34" charset="0"/>
              </a:rPr>
              <a:t>In-memory computing, column store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1A80204-992C-0C9E-0709-713C07CF6A6D}"/>
              </a:ext>
            </a:extLst>
          </p:cNvPr>
          <p:cNvCxnSpPr>
            <a:cxnSpLocks/>
          </p:cNvCxnSpPr>
          <p:nvPr/>
        </p:nvCxnSpPr>
        <p:spPr>
          <a:xfrm>
            <a:off x="1890676" y="5462892"/>
            <a:ext cx="1030213" cy="0"/>
          </a:xfrm>
          <a:prstGeom prst="line">
            <a:avLst/>
          </a:prstGeom>
          <a:ln>
            <a:solidFill>
              <a:srgbClr val="EB0A1E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D17979D-0B3F-7C62-B0C0-9DB4C9914758}"/>
              </a:ext>
            </a:extLst>
          </p:cNvPr>
          <p:cNvSpPr txBox="1"/>
          <p:nvPr/>
        </p:nvSpPr>
        <p:spPr>
          <a:xfrm>
            <a:off x="5772154" y="4946261"/>
            <a:ext cx="1526315" cy="304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78" b="1" i="1">
                <a:latin typeface="Segoe UI" panose="020B0502040204020203" pitchFamily="34" charset="0"/>
                <a:cs typeface="Segoe UI" panose="020B0502040204020203" pitchFamily="34" charset="0"/>
              </a:rPr>
              <a:t>Proprietary/SQL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5EF0C4-FEBE-37DF-FDF0-C73C70545128}"/>
              </a:ext>
            </a:extLst>
          </p:cNvPr>
          <p:cNvSpPr txBox="1"/>
          <p:nvPr/>
        </p:nvSpPr>
        <p:spPr>
          <a:xfrm>
            <a:off x="10144499" y="3959854"/>
            <a:ext cx="1498920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 i="1">
                <a:latin typeface="Segoe UI" panose="020B0502040204020203" pitchFamily="34" charset="0"/>
                <a:cs typeface="Segoe UI" panose="020B0502040204020203" pitchFamily="34" charset="0"/>
              </a:rPr>
              <a:t>SAC:</a:t>
            </a:r>
          </a:p>
          <a:p>
            <a:pPr marL="147653" indent="-147653">
              <a:buFont typeface="Arial" panose="020B0604020202020204" pitchFamily="34" charset="0"/>
              <a:buChar char="•"/>
            </a:pPr>
            <a:r>
              <a:rPr lang="en-GB" sz="1033" i="1">
                <a:latin typeface="Segoe UI" panose="020B0502040204020203" pitchFamily="34" charset="0"/>
                <a:cs typeface="Segoe UI" panose="020B0502040204020203" pitchFamily="34" charset="0"/>
              </a:rPr>
              <a:t>An extension to S/4HANA, but deeply integrated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0CBAD-29CF-80E1-3ABB-B286F9AF00D0}"/>
              </a:ext>
            </a:extLst>
          </p:cNvPr>
          <p:cNvSpPr txBox="1"/>
          <p:nvPr/>
        </p:nvSpPr>
        <p:spPr>
          <a:xfrm>
            <a:off x="10020551" y="2661659"/>
            <a:ext cx="1498920" cy="41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33" i="1">
                <a:latin typeface="Segoe UI" panose="020B0502040204020203" pitchFamily="34" charset="0"/>
                <a:cs typeface="Segoe UI" panose="020B0502040204020203" pitchFamily="34" charset="0"/>
              </a:rPr>
              <a:t>Stories launch from other apps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C464D7-611B-1D24-AA43-103E413F3F8F}"/>
              </a:ext>
            </a:extLst>
          </p:cNvPr>
          <p:cNvCxnSpPr>
            <a:cxnSpLocks/>
          </p:cNvCxnSpPr>
          <p:nvPr/>
        </p:nvCxnSpPr>
        <p:spPr>
          <a:xfrm>
            <a:off x="5595153" y="2787089"/>
            <a:ext cx="0" cy="430888"/>
          </a:xfrm>
          <a:prstGeom prst="straightConnector1">
            <a:avLst/>
          </a:prstGeom>
          <a:ln w="38100">
            <a:solidFill>
              <a:srgbClr val="2B303B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393CA94-9438-8C9E-695B-AAAB4A4CC37E}"/>
              </a:ext>
            </a:extLst>
          </p:cNvPr>
          <p:cNvCxnSpPr>
            <a:cxnSpLocks/>
          </p:cNvCxnSpPr>
          <p:nvPr/>
        </p:nvCxnSpPr>
        <p:spPr>
          <a:xfrm>
            <a:off x="5637844" y="4824972"/>
            <a:ext cx="0" cy="472556"/>
          </a:xfrm>
          <a:prstGeom prst="straightConnector1">
            <a:avLst/>
          </a:prstGeom>
          <a:ln w="38100">
            <a:solidFill>
              <a:srgbClr val="2B303B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E141FE-0ADC-A9C4-A332-6D1932AC3FD5}"/>
              </a:ext>
            </a:extLst>
          </p:cNvPr>
          <p:cNvSpPr/>
          <p:nvPr/>
        </p:nvSpPr>
        <p:spPr>
          <a:xfrm>
            <a:off x="155346" y="155117"/>
            <a:ext cx="11896347" cy="6574612"/>
          </a:xfrm>
          <a:prstGeom prst="rect">
            <a:avLst/>
          </a:prstGeom>
          <a:noFill/>
          <a:ln w="28575">
            <a:solidFill>
              <a:srgbClr val="2B3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E69FA-2E24-2605-0B19-3036828C7233}"/>
              </a:ext>
            </a:extLst>
          </p:cNvPr>
          <p:cNvSpPr txBox="1"/>
          <p:nvPr/>
        </p:nvSpPr>
        <p:spPr>
          <a:xfrm>
            <a:off x="3644296" y="236899"/>
            <a:ext cx="4670894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50" i="1">
                <a:latin typeface="Segoe UI" panose="020B0502040204020203" pitchFamily="34" charset="0"/>
                <a:cs typeface="Segoe UI" panose="020B0502040204020203" pitchFamily="34" charset="0"/>
              </a:rPr>
              <a:t>S/4HANA Embedded Analytics: 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444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197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Georgia</vt:lpstr>
      <vt:lpstr>Pacifico</vt:lpstr>
      <vt:lpstr>Segoe UI</vt:lpstr>
      <vt:lpstr>Segoe UI Semilight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</dc:creator>
  <cp:lastModifiedBy>Alexander</cp:lastModifiedBy>
  <cp:revision>3</cp:revision>
  <dcterms:created xsi:type="dcterms:W3CDTF">2025-07-01T09:21:50Z</dcterms:created>
  <dcterms:modified xsi:type="dcterms:W3CDTF">2025-07-04T11:30:03Z</dcterms:modified>
</cp:coreProperties>
</file>