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3" r:id="rId2"/>
    <p:sldId id="2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28"/>
  </p:normalViewPr>
  <p:slideViewPr>
    <p:cSldViewPr snapToGrid="0">
      <p:cViewPr varScale="1">
        <p:scale>
          <a:sx n="110" d="100"/>
          <a:sy n="110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E530-94E4-E901-0F40-09ABA432F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2DCA8-D435-F53B-D01D-92CAECA2E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38184-5B89-C2B8-E4A6-3D5C7CEC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314CC-717F-D774-D91C-944F8CA4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88CEB-A802-0C22-227A-D22396A6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92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D4A9-EC04-A462-B0E7-6A2522D5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DD9AD-65EE-2464-3B02-21EFC814B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62C31-2C08-BA3F-DE30-3D3696E8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B1838-711D-1A96-CBF9-BE77824A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13ADF-B281-220D-8C85-E5E8DC67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31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92676-BBE0-8A19-4FE2-153B57D5E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BBE0F-8299-2705-8A0C-BBE8B5DB5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D2F20-8121-F524-9B01-BB584F40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2F1CD-4907-8F01-5809-F3F11068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467BD-D8A2-E184-940C-739CD713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96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E46A-39F6-427F-56FF-AB57A33F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B3979-A9E1-B8E7-E413-E7139A96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BB2A-00EA-1322-A958-3E88D01D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B2537-3E7E-550A-7900-70F95E713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C45-F0CB-FD6A-8441-7FD54EDF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4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D795-29D8-8BDB-2423-19B83BBAA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614AD-C653-FADB-965F-8C0FF6359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E686E-3FA9-5217-5E05-EB631746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1FF4-39BA-68B8-6AD1-62C680640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CE6C0-8FC8-8DB2-CD2C-07EFC582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65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CB8E7-F534-6567-2C97-81B495E72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54F9A-20EE-3911-2AA4-020C6AE28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13ECD-607B-4057-5457-7CC016AD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585F3-0F20-9C73-4A82-32ABEF66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01/07/2025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31882-DE7E-1B1C-FEC1-00B9DBCE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43788-3CB1-E311-ACA3-5B5D6D3B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1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42BF-84AA-E3DE-64BC-8D349284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34389-23E8-D0B6-2683-8B47927DE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BBB3DC-192F-7A83-56DB-894DA8C72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6176B-5546-6D82-9462-34505AA6D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F6373-BEEC-FBD4-5E75-77AA12BA5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AEFD34-B973-53DA-5AC2-A2FA22F6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01/07/2025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CC36D-7489-8A5E-32C9-ADC8F822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8B5E7-487C-3D4A-2339-02097183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493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4167-A611-C481-9B40-2790C045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F653A-955C-24A9-83DA-2EDA3612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01/07/2025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12D0E-0EF2-E4A1-0B2D-3809D514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90E6D-C29F-76C7-B867-35BAEB76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90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698ED6-0785-03FF-3A7D-622E2FA2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01/07/2025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16DDD-9A49-2A1E-D836-E18FC396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CA3DC-8440-CB89-1B95-119C75A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11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FF706-5D02-BEB5-1C2E-DC34E4BC6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4EC5B-A150-20F6-B1BE-FEF0AD30A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79900-9EB6-E891-CCC9-EA3C5B55B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02D39-675F-CECB-6CB9-EE413ED3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01/07/2025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D9D5A-C250-BE54-563F-3813570A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CB470-C313-92B8-4006-B5760463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242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3F4F-B3E6-95F4-797B-E20DC1742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DF735-4ADC-4E87-0D86-7074B655F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11FDF-27DD-7A36-F9A9-F49E925B0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24DAF-0978-D554-87A9-CC5B8E05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1634-B3CD-3642-B7C7-4B40F7BEE2BE}" type="datetimeFigureOut">
              <a:t>01/07/2025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FBDD-93AF-F035-F78F-30ED0C2BF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B9421-2502-76D1-C7D1-73E3DC34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105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CB43C3-FCD5-63EF-2863-0B6ABE7C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67E5F-D9A3-8D98-BC09-EC8BA8FD4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526A1-336C-0F34-C55C-81CBF7000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641634-B3CD-3642-B7C7-4B40F7BEE2BE}" type="datetimeFigureOut"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7EBDD-9114-177E-A844-AC6026B26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73EF7-CACB-55E9-E270-24FE192C5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C7778-5BE5-AC45-B2A0-1EFB04E8794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68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0A771-F119-284D-463F-9A9447BBD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5D7869-76C8-A739-406A-84730DEC837E}"/>
              </a:ext>
            </a:extLst>
          </p:cNvPr>
          <p:cNvSpPr txBox="1"/>
          <p:nvPr/>
        </p:nvSpPr>
        <p:spPr>
          <a:xfrm>
            <a:off x="3006222" y="848272"/>
            <a:ext cx="184731" cy="3308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endParaRPr lang="en-GB" sz="1550">
              <a:solidFill>
                <a:srgbClr val="D5DCE5"/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C26545-0EFB-5378-AFB4-4A91BD7E6467}"/>
              </a:ext>
            </a:extLst>
          </p:cNvPr>
          <p:cNvSpPr/>
          <p:nvPr/>
        </p:nvSpPr>
        <p:spPr>
          <a:xfrm>
            <a:off x="227" y="-5375"/>
            <a:ext cx="12191546" cy="1934392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0F330-5E84-2546-AB47-594025D78893}"/>
              </a:ext>
            </a:extLst>
          </p:cNvPr>
          <p:cNvSpPr/>
          <p:nvPr/>
        </p:nvSpPr>
        <p:spPr>
          <a:xfrm>
            <a:off x="460917" y="498046"/>
            <a:ext cx="1042308" cy="1042308"/>
          </a:xfrm>
          <a:prstGeom prst="rect">
            <a:avLst/>
          </a:prstGeom>
          <a:solidFill>
            <a:srgbClr val="EB0A1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GB" sz="2067">
                <a:latin typeface="Pacifico" pitchFamily="2" charset="77"/>
              </a:rPr>
              <a:t>Alex Roan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89F43F-C043-17A3-C009-9CF060BB3AF4}"/>
              </a:ext>
            </a:extLst>
          </p:cNvPr>
          <p:cNvSpPr/>
          <p:nvPr/>
        </p:nvSpPr>
        <p:spPr>
          <a:xfrm>
            <a:off x="1050256" y="2519096"/>
            <a:ext cx="6269119" cy="1778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  <a:spcAft>
                <a:spcPts val="517"/>
              </a:spcAft>
            </a:pPr>
            <a:r>
              <a:rPr lang="en-GB" sz="4650" b="1">
                <a:solidFill>
                  <a:schemeClr val="tx1"/>
                </a:solidFill>
              </a:rPr>
              <a:t>SAP S/4HANA Embedded Analytics for Finance</a:t>
            </a:r>
            <a:endParaRPr lang="en-GB" sz="4650" i="1">
              <a:solidFill>
                <a:schemeClr val="tx1"/>
              </a:solidFill>
              <a:latin typeface="Segoe UI" panose="020B0502040204020203" pitchFamily="34" charset="0"/>
              <a:ea typeface="EB Garamond ExtraBold" pitchFamily="2" charset="0"/>
              <a:cs typeface="Segoe UI" panose="020B0502040204020203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224FA03-A6AB-F8D0-DE9D-AA3B53F049F5}"/>
              </a:ext>
            </a:extLst>
          </p:cNvPr>
          <p:cNvCxnSpPr>
            <a:cxnSpLocks/>
          </p:cNvCxnSpPr>
          <p:nvPr/>
        </p:nvCxnSpPr>
        <p:spPr>
          <a:xfrm>
            <a:off x="227" y="1939665"/>
            <a:ext cx="12191545" cy="0"/>
          </a:xfrm>
          <a:prstGeom prst="line">
            <a:avLst/>
          </a:prstGeom>
          <a:ln w="38100">
            <a:solidFill>
              <a:srgbClr val="5859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F6B684-048C-4962-CDFD-8454C06FC73F}"/>
              </a:ext>
            </a:extLst>
          </p:cNvPr>
          <p:cNvSpPr txBox="1"/>
          <p:nvPr/>
        </p:nvSpPr>
        <p:spPr>
          <a:xfrm>
            <a:off x="1050256" y="4386626"/>
            <a:ext cx="626911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100" i="1">
                <a:solidFill>
                  <a:srgbClr val="58595B"/>
                </a:solidFill>
                <a:latin typeface="Segoe UI Semilight" panose="020B0502040204020203" pitchFamily="34" charset="0"/>
                <a:ea typeface="EB Garamond ExtraBold" pitchFamily="2" charset="0"/>
                <a:cs typeface="Segoe UI Semilight" panose="020B0502040204020203" pitchFamily="34" charset="0"/>
              </a:rPr>
              <a:t>Apps, Architecture, and Implementation Tips </a:t>
            </a:r>
          </a:p>
        </p:txBody>
      </p:sp>
      <p:pic>
        <p:nvPicPr>
          <p:cNvPr id="6" name="Graphic 5" descr="Research outline">
            <a:extLst>
              <a:ext uri="{FF2B5EF4-FFF2-40B4-BE49-F238E27FC236}">
                <a16:creationId xmlns:a16="http://schemas.microsoft.com/office/drawing/2014/main" id="{544C70CB-8F0C-31B8-BC6B-EBB616FBD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44577" y="2467879"/>
            <a:ext cx="961122" cy="961122"/>
          </a:xfrm>
          <a:prstGeom prst="rect">
            <a:avLst/>
          </a:prstGeom>
        </p:spPr>
      </p:pic>
      <p:pic>
        <p:nvPicPr>
          <p:cNvPr id="7" name="Graphic 6" descr="Bar chart outline">
            <a:extLst>
              <a:ext uri="{FF2B5EF4-FFF2-40B4-BE49-F238E27FC236}">
                <a16:creationId xmlns:a16="http://schemas.microsoft.com/office/drawing/2014/main" id="{BBFE9DDC-DF05-BC9B-FD1A-30FF49DACA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6235" y="2204647"/>
            <a:ext cx="3079463" cy="3079463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D5E7AE92-71BC-2E9D-F2D5-7325D7E60A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47316" y="4297211"/>
            <a:ext cx="2498704" cy="121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695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A4D259F-8E34-CF4A-EAF2-4835D1172374}"/>
              </a:ext>
            </a:extLst>
          </p:cNvPr>
          <p:cNvGrpSpPr/>
          <p:nvPr/>
        </p:nvGrpSpPr>
        <p:grpSpPr>
          <a:xfrm>
            <a:off x="391756" y="383815"/>
            <a:ext cx="11408488" cy="6090370"/>
            <a:chOff x="168904" y="293250"/>
            <a:chExt cx="13246522" cy="7071596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BE3CEFF6-C99B-1A8E-622D-A43E9F438AC8}"/>
                </a:ext>
              </a:extLst>
            </p:cNvPr>
            <p:cNvSpPr/>
            <p:nvPr/>
          </p:nvSpPr>
          <p:spPr>
            <a:xfrm>
              <a:off x="2286000" y="1061357"/>
              <a:ext cx="10858500" cy="1939231"/>
            </a:xfrm>
            <a:prstGeom prst="roundRect">
              <a:avLst>
                <a:gd name="adj" fmla="val 0"/>
              </a:avLst>
            </a:prstGeom>
            <a:solidFill>
              <a:schemeClr val="tx2">
                <a:lumMod val="10000"/>
                <a:lumOff val="90000"/>
              </a:schemeClr>
            </a:solidFill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378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UI5 Fiori applications for embedded analytics: structured by </a:t>
              </a:r>
              <a:r>
                <a:rPr lang="en-GB" sz="1378" b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roles &amp; business scenarios</a:t>
              </a:r>
            </a:p>
            <a:p>
              <a:endParaRPr lang="en-GB" sz="1378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" name="Rounded Rectangle 118">
              <a:extLst>
                <a:ext uri="{FF2B5EF4-FFF2-40B4-BE49-F238E27FC236}">
                  <a16:creationId xmlns:a16="http://schemas.microsoft.com/office/drawing/2014/main" id="{C96D1C60-AC88-9272-CFA7-153460B20A77}"/>
                </a:ext>
              </a:extLst>
            </p:cNvPr>
            <p:cNvSpPr/>
            <p:nvPr/>
          </p:nvSpPr>
          <p:spPr>
            <a:xfrm>
              <a:off x="9960660" y="1466433"/>
              <a:ext cx="1079247" cy="1162463"/>
            </a:xfrm>
            <a:prstGeom prst="roundRect">
              <a:avLst>
                <a:gd name="adj" fmla="val 1983"/>
              </a:avLst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206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Framework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F3F21F4-CAA1-7A9F-5573-ED8CB1EC6292}"/>
                </a:ext>
              </a:extLst>
            </p:cNvPr>
            <p:cNvSpPr/>
            <p:nvPr/>
          </p:nvSpPr>
          <p:spPr>
            <a:xfrm>
              <a:off x="2402757" y="1479706"/>
              <a:ext cx="5374701" cy="1162463"/>
            </a:xfrm>
            <a:prstGeom prst="roundRect">
              <a:avLst>
                <a:gd name="adj" fmla="val 1983"/>
              </a:avLst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378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Analytical apps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03810DFD-D1D2-CD45-E027-401F13E06CCD}"/>
                </a:ext>
              </a:extLst>
            </p:cNvPr>
            <p:cNvSpPr/>
            <p:nvPr/>
          </p:nvSpPr>
          <p:spPr>
            <a:xfrm>
              <a:off x="7842363" y="1470854"/>
              <a:ext cx="2057183" cy="1162463"/>
            </a:xfrm>
            <a:prstGeom prst="roundRect">
              <a:avLst>
                <a:gd name="adj" fmla="val 1983"/>
              </a:avLst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378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Tools</a:t>
              </a:r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3BFC9E8-311F-1CA8-0192-8F52DA952B28}"/>
                </a:ext>
              </a:extLst>
            </p:cNvPr>
            <p:cNvSpPr/>
            <p:nvPr/>
          </p:nvSpPr>
          <p:spPr>
            <a:xfrm>
              <a:off x="2808514" y="3487817"/>
              <a:ext cx="7991531" cy="3755941"/>
            </a:xfrm>
            <a:prstGeom prst="roundRect">
              <a:avLst>
                <a:gd name="adj" fmla="val 0"/>
              </a:avLst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55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S/4HANA backend: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1F100B0-2AC7-AF83-3451-CA126C3D46D6}"/>
                </a:ext>
              </a:extLst>
            </p:cNvPr>
            <p:cNvGrpSpPr/>
            <p:nvPr/>
          </p:nvGrpSpPr>
          <p:grpSpPr>
            <a:xfrm>
              <a:off x="3057947" y="5911364"/>
              <a:ext cx="7560859" cy="1150119"/>
              <a:chOff x="3057947" y="5466399"/>
              <a:chExt cx="7560859" cy="1150119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2D3061A0-F73C-56B9-FDEF-4B4C91BFA4BF}"/>
                  </a:ext>
                </a:extLst>
              </p:cNvPr>
              <p:cNvSpPr/>
              <p:nvPr/>
            </p:nvSpPr>
            <p:spPr>
              <a:xfrm>
                <a:off x="3057947" y="5466399"/>
                <a:ext cx="7560859" cy="1150119"/>
              </a:xfrm>
              <a:prstGeom prst="roundRect">
                <a:avLst>
                  <a:gd name="adj" fmla="val 1983"/>
                </a:avLst>
              </a:prstGeom>
              <a:solidFill>
                <a:srgbClr val="EDE8D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55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HANA databse tables</a:t>
                </a:r>
                <a:r>
                  <a:rPr lang="en-GB" sz="1378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: structured by </a:t>
                </a:r>
                <a:r>
                  <a:rPr lang="en-GB" sz="1378" b="1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application &amp; db logic</a:t>
                </a:r>
              </a:p>
            </p:txBody>
          </p:sp>
          <p:sp>
            <p:nvSpPr>
              <p:cNvPr id="4" name="Can 3">
                <a:extLst>
                  <a:ext uri="{FF2B5EF4-FFF2-40B4-BE49-F238E27FC236}">
                    <a16:creationId xmlns:a16="http://schemas.microsoft.com/office/drawing/2014/main" id="{E8A4E7B6-B329-1D20-3313-B89525FC7181}"/>
                  </a:ext>
                </a:extLst>
              </p:cNvPr>
              <p:cNvSpPr/>
              <p:nvPr/>
            </p:nvSpPr>
            <p:spPr>
              <a:xfrm>
                <a:off x="7722966" y="5927273"/>
                <a:ext cx="1208421" cy="557109"/>
              </a:xfrm>
              <a:prstGeom prst="can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33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Transactions</a:t>
                </a:r>
              </a:p>
              <a:p>
                <a:pPr algn="ctr"/>
                <a:r>
                  <a:rPr lang="en-GB" sz="1033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(e.g. ACDOCA)</a:t>
                </a:r>
              </a:p>
            </p:txBody>
          </p:sp>
          <p:sp>
            <p:nvSpPr>
              <p:cNvPr id="5" name="Can 4">
                <a:extLst>
                  <a:ext uri="{FF2B5EF4-FFF2-40B4-BE49-F238E27FC236}">
                    <a16:creationId xmlns:a16="http://schemas.microsoft.com/office/drawing/2014/main" id="{5488586E-30FE-53B4-7F6F-302F04CE9287}"/>
                  </a:ext>
                </a:extLst>
              </p:cNvPr>
              <p:cNvSpPr/>
              <p:nvPr/>
            </p:nvSpPr>
            <p:spPr>
              <a:xfrm>
                <a:off x="6210626" y="5927274"/>
                <a:ext cx="1208421" cy="557109"/>
              </a:xfrm>
              <a:prstGeom prst="can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33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Master data</a:t>
                </a:r>
              </a:p>
              <a:p>
                <a:pPr algn="ctr"/>
                <a:r>
                  <a:rPr lang="en-GB" sz="1033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(e.g. SKB1)</a:t>
                </a:r>
              </a:p>
            </p:txBody>
          </p:sp>
          <p:sp>
            <p:nvSpPr>
              <p:cNvPr id="6" name="Can 5">
                <a:extLst>
                  <a:ext uri="{FF2B5EF4-FFF2-40B4-BE49-F238E27FC236}">
                    <a16:creationId xmlns:a16="http://schemas.microsoft.com/office/drawing/2014/main" id="{B1FC85A1-8B57-4F58-4B92-6A56194721C1}"/>
                  </a:ext>
                </a:extLst>
              </p:cNvPr>
              <p:cNvSpPr/>
              <p:nvPr/>
            </p:nvSpPr>
            <p:spPr>
              <a:xfrm>
                <a:off x="4698285" y="5927273"/>
                <a:ext cx="1208421" cy="557109"/>
              </a:xfrm>
              <a:prstGeom prst="can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33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Configuration</a:t>
                </a:r>
              </a:p>
              <a:p>
                <a:pPr algn="ctr"/>
                <a:r>
                  <a:rPr lang="en-GB" sz="1033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(e.g. T001)</a:t>
                </a:r>
              </a:p>
            </p:txBody>
          </p:sp>
        </p:grp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4570AC5E-6D6D-FEC0-4438-23C8238F4B6C}"/>
                </a:ext>
              </a:extLst>
            </p:cNvPr>
            <p:cNvSpPr/>
            <p:nvPr/>
          </p:nvSpPr>
          <p:spPr>
            <a:xfrm>
              <a:off x="3057947" y="3954577"/>
              <a:ext cx="7560858" cy="1412269"/>
            </a:xfrm>
            <a:prstGeom prst="roundRect">
              <a:avLst>
                <a:gd name="adj" fmla="val 1983"/>
              </a:avLst>
            </a:prstGeom>
            <a:solidFill>
              <a:srgbClr val="D8D8D8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55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Virtual data model</a:t>
              </a:r>
              <a:r>
                <a:rPr lang="en-GB" sz="1378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: </a:t>
              </a:r>
            </a:p>
            <a:p>
              <a:r>
                <a:rPr lang="en-GB" sz="1378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Analytical queries and cubes (core data services views)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C6B416-9DF7-B999-C15A-09C1B8BDE8AC}"/>
                </a:ext>
              </a:extLst>
            </p:cNvPr>
            <p:cNvGrpSpPr/>
            <p:nvPr/>
          </p:nvGrpSpPr>
          <p:grpSpPr>
            <a:xfrm>
              <a:off x="4985945" y="5071411"/>
              <a:ext cx="2168477" cy="174812"/>
              <a:chOff x="4837438" y="4196603"/>
              <a:chExt cx="2168477" cy="174812"/>
            </a:xfrm>
            <a:noFill/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D1D80C2-FEEE-A4FC-C8FE-0FA56148682E}"/>
                  </a:ext>
                </a:extLst>
              </p:cNvPr>
              <p:cNvSpPr/>
              <p:nvPr/>
            </p:nvSpPr>
            <p:spPr>
              <a:xfrm>
                <a:off x="4837438" y="4196603"/>
                <a:ext cx="380022" cy="174812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5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32AC30B-FC75-44D2-4AE1-C3D34F408E6A}"/>
                  </a:ext>
                </a:extLst>
              </p:cNvPr>
              <p:cNvSpPr/>
              <p:nvPr/>
            </p:nvSpPr>
            <p:spPr>
              <a:xfrm>
                <a:off x="5284552" y="4196603"/>
                <a:ext cx="380022" cy="174812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5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AA23AB4-477C-DA0C-6D9A-481261320381}"/>
                  </a:ext>
                </a:extLst>
              </p:cNvPr>
              <p:cNvSpPr/>
              <p:nvPr/>
            </p:nvSpPr>
            <p:spPr>
              <a:xfrm>
                <a:off x="5731666" y="4196603"/>
                <a:ext cx="380022" cy="174812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5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EBB6108-0A4C-B4E2-DE32-412959B9BD01}"/>
                  </a:ext>
                </a:extLst>
              </p:cNvPr>
              <p:cNvSpPr/>
              <p:nvPr/>
            </p:nvSpPr>
            <p:spPr>
              <a:xfrm>
                <a:off x="6178780" y="4196603"/>
                <a:ext cx="380022" cy="174812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5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B4261C8-1FDB-6410-84B7-1F5792BC1B0F}"/>
                  </a:ext>
                </a:extLst>
              </p:cNvPr>
              <p:cNvSpPr/>
              <p:nvPr/>
            </p:nvSpPr>
            <p:spPr>
              <a:xfrm>
                <a:off x="6625893" y="4196603"/>
                <a:ext cx="380022" cy="174812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5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913A38-BB80-E05E-B929-EBCA685F888A}"/>
                </a:ext>
              </a:extLst>
            </p:cNvPr>
            <p:cNvSpPr txBox="1"/>
            <p:nvPr/>
          </p:nvSpPr>
          <p:spPr>
            <a:xfrm>
              <a:off x="7202949" y="5004928"/>
              <a:ext cx="964508" cy="29177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33">
                  <a:latin typeface="Segoe UI" panose="020B0502040204020203" pitchFamily="34" charset="0"/>
                  <a:cs typeface="Segoe UI" panose="020B0502040204020203" pitchFamily="34" charset="0"/>
                </a:rPr>
                <a:t>Basic views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57326C-B6F6-8F63-C88D-787ECB247AF3}"/>
                </a:ext>
              </a:extLst>
            </p:cNvPr>
            <p:cNvSpPr/>
            <p:nvPr/>
          </p:nvSpPr>
          <p:spPr>
            <a:xfrm>
              <a:off x="4985945" y="4843603"/>
              <a:ext cx="380022" cy="17481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F58AF11-27C3-EA12-7401-706502A9EE02}"/>
                </a:ext>
              </a:extLst>
            </p:cNvPr>
            <p:cNvSpPr/>
            <p:nvPr/>
          </p:nvSpPr>
          <p:spPr>
            <a:xfrm>
              <a:off x="5433059" y="4843603"/>
              <a:ext cx="380022" cy="17481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9851E91-3295-6A16-0F83-EA13B1EA45A0}"/>
                </a:ext>
              </a:extLst>
            </p:cNvPr>
            <p:cNvSpPr/>
            <p:nvPr/>
          </p:nvSpPr>
          <p:spPr>
            <a:xfrm>
              <a:off x="5880173" y="4843603"/>
              <a:ext cx="380022" cy="17481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E9352CB-821C-0685-9F92-AC992026B798}"/>
                </a:ext>
              </a:extLst>
            </p:cNvPr>
            <p:cNvSpPr/>
            <p:nvPr/>
          </p:nvSpPr>
          <p:spPr>
            <a:xfrm>
              <a:off x="6327287" y="4843603"/>
              <a:ext cx="380022" cy="17481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F576B18-D9AA-7E3E-545D-6676D342BF50}"/>
                </a:ext>
              </a:extLst>
            </p:cNvPr>
            <p:cNvSpPr/>
            <p:nvPr/>
          </p:nvSpPr>
          <p:spPr>
            <a:xfrm>
              <a:off x="6774400" y="4843603"/>
              <a:ext cx="380022" cy="174812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5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7815B1-0B0E-AEEE-C370-F063E58B52F5}"/>
                </a:ext>
              </a:extLst>
            </p:cNvPr>
            <p:cNvSpPr txBox="1"/>
            <p:nvPr/>
          </p:nvSpPr>
          <p:spPr>
            <a:xfrm>
              <a:off x="7189502" y="4777120"/>
              <a:ext cx="1357234" cy="29177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33">
                  <a:latin typeface="Segoe UI" panose="020B0502040204020203" pitchFamily="34" charset="0"/>
                  <a:cs typeface="Segoe UI" panose="020B0502040204020203" pitchFamily="34" charset="0"/>
                </a:rPr>
                <a:t>Composite views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305B5BC-079A-9277-B477-D4EF1899454E}"/>
                </a:ext>
              </a:extLst>
            </p:cNvPr>
            <p:cNvGrpSpPr/>
            <p:nvPr/>
          </p:nvGrpSpPr>
          <p:grpSpPr>
            <a:xfrm>
              <a:off x="4985945" y="4611259"/>
              <a:ext cx="2168477" cy="174812"/>
              <a:chOff x="4837438" y="4196603"/>
              <a:chExt cx="2168477" cy="174812"/>
            </a:xfrm>
            <a:noFill/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11FDB5FD-775B-D4F5-C3A4-219251DA6ED6}"/>
                  </a:ext>
                </a:extLst>
              </p:cNvPr>
              <p:cNvSpPr/>
              <p:nvPr/>
            </p:nvSpPr>
            <p:spPr>
              <a:xfrm>
                <a:off x="4837438" y="4196603"/>
                <a:ext cx="380022" cy="174812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5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73DF28C-B932-0B97-2AEE-6BEBE9AEF4A8}"/>
                  </a:ext>
                </a:extLst>
              </p:cNvPr>
              <p:cNvSpPr/>
              <p:nvPr/>
            </p:nvSpPr>
            <p:spPr>
              <a:xfrm>
                <a:off x="5284552" y="4196603"/>
                <a:ext cx="380022" cy="174812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5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8F974EF-659D-2758-419F-C2235AFB1D9A}"/>
                  </a:ext>
                </a:extLst>
              </p:cNvPr>
              <p:cNvSpPr/>
              <p:nvPr/>
            </p:nvSpPr>
            <p:spPr>
              <a:xfrm>
                <a:off x="5731666" y="4196603"/>
                <a:ext cx="380022" cy="174812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5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9E87BA-7DB4-D4F1-0D16-08E139E56B23}"/>
                  </a:ext>
                </a:extLst>
              </p:cNvPr>
              <p:cNvSpPr/>
              <p:nvPr/>
            </p:nvSpPr>
            <p:spPr>
              <a:xfrm>
                <a:off x="6178780" y="4196603"/>
                <a:ext cx="380022" cy="174812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5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A2B3776-7CEE-63AB-3EA8-BE6FB225CAB5}"/>
                  </a:ext>
                </a:extLst>
              </p:cNvPr>
              <p:cNvSpPr/>
              <p:nvPr/>
            </p:nvSpPr>
            <p:spPr>
              <a:xfrm>
                <a:off x="6625893" y="4196603"/>
                <a:ext cx="380022" cy="174812"/>
              </a:xfrm>
              <a:prstGeom prst="rect">
                <a:avLst/>
              </a:prstGeom>
              <a:grp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5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21B358C-8B41-8B6D-1A91-D7CD400223D4}"/>
                </a:ext>
              </a:extLst>
            </p:cNvPr>
            <p:cNvSpPr txBox="1"/>
            <p:nvPr/>
          </p:nvSpPr>
          <p:spPr>
            <a:xfrm>
              <a:off x="7189502" y="4544775"/>
              <a:ext cx="1539638" cy="29177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GB" sz="1033">
                  <a:latin typeface="Segoe UI" panose="020B0502040204020203" pitchFamily="34" charset="0"/>
                  <a:cs typeface="Segoe UI" panose="020B0502040204020203" pitchFamily="34" charset="0"/>
                </a:rPr>
                <a:t>Consumption views</a:t>
              </a:r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8194AF5-0C15-D82E-9354-2EE3FEBF5517}"/>
                </a:ext>
              </a:extLst>
            </p:cNvPr>
            <p:cNvSpPr/>
            <p:nvPr/>
          </p:nvSpPr>
          <p:spPr>
            <a:xfrm>
              <a:off x="2535769" y="1878212"/>
              <a:ext cx="972000" cy="698847"/>
            </a:xfrm>
            <a:prstGeom prst="roundRect">
              <a:avLst>
                <a:gd name="adj" fmla="val 0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502" tIns="31005" rIns="15502" bIns="31005" rtlCol="0" anchor="ctr"/>
            <a:lstStyle/>
            <a:p>
              <a:pPr algn="ctr"/>
              <a:r>
                <a:rPr lang="en-GB" sz="1033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Overview pages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DB68D76E-055A-BA49-6AE0-A400A018BA70}"/>
                </a:ext>
              </a:extLst>
            </p:cNvPr>
            <p:cNvSpPr/>
            <p:nvPr/>
          </p:nvSpPr>
          <p:spPr>
            <a:xfrm>
              <a:off x="3566223" y="1878211"/>
              <a:ext cx="972000" cy="698847"/>
            </a:xfrm>
            <a:prstGeom prst="roundRect">
              <a:avLst>
                <a:gd name="adj" fmla="val 0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502" tIns="31005" rIns="15502" bIns="31005" rtlCol="0" anchor="ctr"/>
            <a:lstStyle/>
            <a:p>
              <a:pPr algn="ctr"/>
              <a:r>
                <a:rPr lang="en-GB" sz="1033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Analytical list pages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7B037CBD-849E-452C-86F6-61C251DDD5DC}"/>
                </a:ext>
              </a:extLst>
            </p:cNvPr>
            <p:cNvSpPr/>
            <p:nvPr/>
          </p:nvSpPr>
          <p:spPr>
            <a:xfrm>
              <a:off x="4596677" y="1871690"/>
              <a:ext cx="972000" cy="698847"/>
            </a:xfrm>
            <a:prstGeom prst="roundRect">
              <a:avLst>
                <a:gd name="adj" fmla="val 0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502" tIns="31005" rIns="15502" bIns="31005" rtlCol="0" anchor="ctr"/>
            <a:lstStyle/>
            <a:p>
              <a:pPr algn="ctr"/>
              <a:r>
                <a:rPr lang="en-GB" sz="1033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Review booklets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4F83D72C-E5CF-5CA8-9CB5-C6CCCECEBA4D}"/>
                </a:ext>
              </a:extLst>
            </p:cNvPr>
            <p:cNvSpPr/>
            <p:nvPr/>
          </p:nvSpPr>
          <p:spPr>
            <a:xfrm>
              <a:off x="5627131" y="1883450"/>
              <a:ext cx="972000" cy="698847"/>
            </a:xfrm>
            <a:prstGeom prst="roundRect">
              <a:avLst>
                <a:gd name="adj" fmla="val 0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502" tIns="31005" rIns="15502" bIns="31005" rtlCol="0" anchor="ctr"/>
            <a:lstStyle/>
            <a:p>
              <a:pPr algn="ctr"/>
              <a:r>
                <a:rPr lang="en-GB" sz="1033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Multi-dimensional reports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1787BC85-3999-5A26-526F-0D5AD5FDE4C3}"/>
                </a:ext>
              </a:extLst>
            </p:cNvPr>
            <p:cNvSpPr/>
            <p:nvPr/>
          </p:nvSpPr>
          <p:spPr>
            <a:xfrm>
              <a:off x="6657586" y="1878209"/>
              <a:ext cx="972000" cy="698847"/>
            </a:xfrm>
            <a:prstGeom prst="roundRect">
              <a:avLst>
                <a:gd name="adj" fmla="val 0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502" tIns="31005" rIns="15502" bIns="31005" rtlCol="0" anchor="ctr"/>
            <a:lstStyle/>
            <a:p>
              <a:pPr algn="ctr"/>
              <a:r>
                <a:rPr lang="en-GB" sz="1033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Smart business KPIs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09A81A04-9C75-DD94-61F2-6E6F43560DCD}"/>
                </a:ext>
              </a:extLst>
            </p:cNvPr>
            <p:cNvGrpSpPr/>
            <p:nvPr/>
          </p:nvGrpSpPr>
          <p:grpSpPr>
            <a:xfrm>
              <a:off x="11729420" y="1470855"/>
              <a:ext cx="1267419" cy="1162463"/>
              <a:chOff x="11673911" y="1470855"/>
              <a:chExt cx="1267419" cy="1162463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003D6E43-5588-AC88-C12B-4FCD5BD47B2C}"/>
                  </a:ext>
                </a:extLst>
              </p:cNvPr>
              <p:cNvSpPr/>
              <p:nvPr/>
            </p:nvSpPr>
            <p:spPr>
              <a:xfrm>
                <a:off x="11673911" y="1470855"/>
                <a:ext cx="1267419" cy="1162463"/>
              </a:xfrm>
              <a:prstGeom prst="roundRect">
                <a:avLst>
                  <a:gd name="adj" fmla="val 1983"/>
                </a:avLst>
              </a:prstGeom>
              <a:solidFill>
                <a:schemeClr val="bg1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GB" sz="155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59CB35C5-339A-9FF0-1738-68B87FEF7292}"/>
                  </a:ext>
                </a:extLst>
              </p:cNvPr>
              <p:cNvSpPr/>
              <p:nvPr/>
            </p:nvSpPr>
            <p:spPr>
              <a:xfrm>
                <a:off x="11821620" y="1837519"/>
                <a:ext cx="972000" cy="698847"/>
              </a:xfrm>
              <a:prstGeom prst="roundRect">
                <a:avLst>
                  <a:gd name="adj" fmla="val 0"/>
                </a:avLst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5502" tIns="31005" rIns="15502" bIns="31005" rtlCol="0" anchor="ctr"/>
              <a:lstStyle/>
              <a:p>
                <a:pPr algn="ctr"/>
                <a:r>
                  <a:rPr lang="en-GB" sz="1033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Embedded SAP analytics cloud</a:t>
                </a:r>
              </a:p>
            </p:txBody>
          </p:sp>
        </p:grp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9DEB23F-3429-D3E1-C412-72C1252DA4B1}"/>
                </a:ext>
              </a:extLst>
            </p:cNvPr>
            <p:cNvSpPr/>
            <p:nvPr/>
          </p:nvSpPr>
          <p:spPr>
            <a:xfrm>
              <a:off x="2015074" y="293251"/>
              <a:ext cx="9148049" cy="7071595"/>
            </a:xfrm>
            <a:prstGeom prst="roundRect">
              <a:avLst>
                <a:gd name="adj" fmla="val 0"/>
              </a:avLst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55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S/4HANA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BCD10731-2BAE-EC41-C758-5215BD237B21}"/>
                </a:ext>
              </a:extLst>
            </p:cNvPr>
            <p:cNvSpPr/>
            <p:nvPr/>
          </p:nvSpPr>
          <p:spPr>
            <a:xfrm>
              <a:off x="11310833" y="293251"/>
              <a:ext cx="2104593" cy="7071595"/>
            </a:xfrm>
            <a:prstGeom prst="roundRect">
              <a:avLst>
                <a:gd name="adj" fmla="val 0"/>
              </a:avLst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55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SAP Analytics Cloud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F797B6-172C-C517-79BD-B633882C3FD9}"/>
                </a:ext>
              </a:extLst>
            </p:cNvPr>
            <p:cNvSpPr txBox="1"/>
            <p:nvPr/>
          </p:nvSpPr>
          <p:spPr>
            <a:xfrm>
              <a:off x="6226131" y="3060138"/>
              <a:ext cx="1503008" cy="353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78" b="1" i="1"/>
                <a:t>Odata service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AC0C31B6-05B9-CF36-1563-DA6F95380177}"/>
                </a:ext>
              </a:extLst>
            </p:cNvPr>
            <p:cNvSpPr/>
            <p:nvPr/>
          </p:nvSpPr>
          <p:spPr>
            <a:xfrm>
              <a:off x="182509" y="293250"/>
              <a:ext cx="1740413" cy="7071595"/>
            </a:xfrm>
            <a:prstGeom prst="roundRect">
              <a:avLst>
                <a:gd name="adj" fmla="val 0"/>
              </a:avLst>
            </a:prstGeom>
            <a:solidFill>
              <a:srgbClr val="F6F6F6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550" i="1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Tech notes: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635FAE1-1F2D-2C00-1F44-F0EC5979F376}"/>
                </a:ext>
              </a:extLst>
            </p:cNvPr>
            <p:cNvSpPr txBox="1"/>
            <p:nvPr/>
          </p:nvSpPr>
          <p:spPr>
            <a:xfrm>
              <a:off x="180869" y="4720090"/>
              <a:ext cx="1652965" cy="47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33"/>
                <a:t>Defined by mix of SQL &amp; proprietary code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A479F0-5ADE-DE16-2154-C613B5EAE6A6}"/>
                </a:ext>
              </a:extLst>
            </p:cNvPr>
            <p:cNvCxnSpPr>
              <a:cxnSpLocks/>
            </p:cNvCxnSpPr>
            <p:nvPr/>
          </p:nvCxnSpPr>
          <p:spPr>
            <a:xfrm>
              <a:off x="1909317" y="4950605"/>
              <a:ext cx="2901132" cy="0"/>
            </a:xfrm>
            <a:prstGeom prst="line">
              <a:avLst/>
            </a:prstGeom>
            <a:ln>
              <a:solidFill>
                <a:srgbClr val="EB0A1E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E0172E4-9291-E49A-D1C8-43DE5CF4353D}"/>
                </a:ext>
              </a:extLst>
            </p:cNvPr>
            <p:cNvSpPr txBox="1"/>
            <p:nvPr/>
          </p:nvSpPr>
          <p:spPr>
            <a:xfrm>
              <a:off x="168904" y="4000185"/>
              <a:ext cx="1740413" cy="29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33"/>
                <a:t>No data persists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3FA4647-EECE-400D-B935-87F2B194E36C}"/>
                </a:ext>
              </a:extLst>
            </p:cNvPr>
            <p:cNvCxnSpPr>
              <a:cxnSpLocks/>
            </p:cNvCxnSpPr>
            <p:nvPr/>
          </p:nvCxnSpPr>
          <p:spPr>
            <a:xfrm>
              <a:off x="1909317" y="4144436"/>
              <a:ext cx="1196192" cy="0"/>
            </a:xfrm>
            <a:prstGeom prst="line">
              <a:avLst/>
            </a:prstGeom>
            <a:ln>
              <a:solidFill>
                <a:srgbClr val="EB0A1E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A90DDFE-DFF9-F234-0852-0F1683EBB52F}"/>
                </a:ext>
              </a:extLst>
            </p:cNvPr>
            <p:cNvCxnSpPr>
              <a:cxnSpLocks/>
            </p:cNvCxnSpPr>
            <p:nvPr/>
          </p:nvCxnSpPr>
          <p:spPr>
            <a:xfrm>
              <a:off x="1909317" y="1240021"/>
              <a:ext cx="376683" cy="0"/>
            </a:xfrm>
            <a:prstGeom prst="line">
              <a:avLst/>
            </a:prstGeom>
            <a:ln>
              <a:solidFill>
                <a:srgbClr val="EB0A1E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5884F06-3418-7E69-A275-0396D81D2299}"/>
                </a:ext>
              </a:extLst>
            </p:cNvPr>
            <p:cNvSpPr txBox="1"/>
            <p:nvPr/>
          </p:nvSpPr>
          <p:spPr>
            <a:xfrm>
              <a:off x="182509" y="1038871"/>
              <a:ext cx="1740413" cy="47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33"/>
                <a:t>SAP UI5, built on Open UI5 (HTML, CSS, JS)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71B74413-7A17-6A93-8A6F-C18D3B94CFE5}"/>
                </a:ext>
              </a:extLst>
            </p:cNvPr>
            <p:cNvCxnSpPr/>
            <p:nvPr/>
          </p:nvCxnSpPr>
          <p:spPr>
            <a:xfrm flipV="1">
              <a:off x="9003950" y="4611259"/>
              <a:ext cx="0" cy="634964"/>
            </a:xfrm>
            <a:prstGeom prst="straightConnector1">
              <a:avLst/>
            </a:prstGeom>
            <a:ln>
              <a:solidFill>
                <a:srgbClr val="EB0A1E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1DF9D1F-BE4F-BA03-9EC1-1B235851E847}"/>
                </a:ext>
              </a:extLst>
            </p:cNvPr>
            <p:cNvSpPr txBox="1"/>
            <p:nvPr/>
          </p:nvSpPr>
          <p:spPr>
            <a:xfrm>
              <a:off x="8991403" y="4681762"/>
              <a:ext cx="1421167" cy="47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33"/>
                <a:t>Restructure to</a:t>
              </a:r>
            </a:p>
            <a:p>
              <a:r>
                <a:rPr lang="en-GB" sz="1033"/>
                <a:t>role / scenario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BD76BEF-247B-3ECF-4316-846D9E36B429}"/>
                </a:ext>
              </a:extLst>
            </p:cNvPr>
            <p:cNvCxnSpPr>
              <a:cxnSpLocks/>
            </p:cNvCxnSpPr>
            <p:nvPr/>
          </p:nvCxnSpPr>
          <p:spPr>
            <a:xfrm>
              <a:off x="1936527" y="3226552"/>
              <a:ext cx="3978599" cy="0"/>
            </a:xfrm>
            <a:prstGeom prst="line">
              <a:avLst/>
            </a:prstGeom>
            <a:ln>
              <a:solidFill>
                <a:srgbClr val="EB0A1E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BE8E4F-5D6F-60F8-71BC-C2EDF2553BA1}"/>
                </a:ext>
              </a:extLst>
            </p:cNvPr>
            <p:cNvSpPr txBox="1"/>
            <p:nvPr/>
          </p:nvSpPr>
          <p:spPr>
            <a:xfrm>
              <a:off x="189311" y="3001095"/>
              <a:ext cx="1740413" cy="47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33"/>
                <a:t>OData exposes CDS views to UI5</a:t>
              </a:r>
            </a:p>
          </p:txBody>
        </p:sp>
        <p:cxnSp>
          <p:nvCxnSpPr>
            <p:cNvPr id="91" name="Elbow Connector 90">
              <a:extLst>
                <a:ext uri="{FF2B5EF4-FFF2-40B4-BE49-F238E27FC236}">
                  <a16:creationId xmlns:a16="http://schemas.microsoft.com/office/drawing/2014/main" id="{A0690501-253B-7823-A0CC-FB54BDBA5DF2}"/>
                </a:ext>
              </a:extLst>
            </p:cNvPr>
            <p:cNvCxnSpPr>
              <a:cxnSpLocks/>
              <a:stCxn id="34" idx="2"/>
              <a:endCxn id="62" idx="2"/>
            </p:cNvCxnSpPr>
            <p:nvPr/>
          </p:nvCxnSpPr>
          <p:spPr>
            <a:xfrm rot="5400000" flipH="1" flipV="1">
              <a:off x="8722193" y="-998767"/>
              <a:ext cx="8851" cy="7273022"/>
            </a:xfrm>
            <a:prstGeom prst="bentConnector3">
              <a:avLst>
                <a:gd name="adj1" fmla="val -2259948"/>
              </a:avLst>
            </a:prstGeom>
            <a:ln w="19050">
              <a:solidFill>
                <a:srgbClr val="2B303B"/>
              </a:solidFill>
              <a:prstDash val="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845A584-5A17-F4CC-AD66-147557EF6117}"/>
                </a:ext>
              </a:extLst>
            </p:cNvPr>
            <p:cNvSpPr/>
            <p:nvPr/>
          </p:nvSpPr>
          <p:spPr>
            <a:xfrm>
              <a:off x="7964592" y="1878209"/>
              <a:ext cx="906916" cy="698847"/>
            </a:xfrm>
            <a:prstGeom prst="roundRect">
              <a:avLst>
                <a:gd name="adj" fmla="val 0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502" tIns="31005" rIns="15502" bIns="31005" rtlCol="0" anchor="ctr"/>
            <a:lstStyle/>
            <a:p>
              <a:pPr algn="ctr"/>
              <a:r>
                <a:rPr lang="en-GB" sz="1033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Query browser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AC0CEC4A-035F-DB78-2850-4A03932FA61A}"/>
                </a:ext>
              </a:extLst>
            </p:cNvPr>
            <p:cNvSpPr/>
            <p:nvPr/>
          </p:nvSpPr>
          <p:spPr>
            <a:xfrm>
              <a:off x="8932069" y="1878210"/>
              <a:ext cx="906916" cy="698847"/>
            </a:xfrm>
            <a:prstGeom prst="roundRect">
              <a:avLst>
                <a:gd name="adj" fmla="val 0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502" tIns="31005" rIns="15502" bIns="31005" rtlCol="0" anchor="ctr"/>
            <a:lstStyle/>
            <a:p>
              <a:pPr algn="ctr"/>
              <a:r>
                <a:rPr lang="en-GB" sz="1033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View browser</a:t>
              </a:r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AFFA54A1-E310-EE26-84FD-36D5F9E01128}"/>
                </a:ext>
              </a:extLst>
            </p:cNvPr>
            <p:cNvSpPr/>
            <p:nvPr/>
          </p:nvSpPr>
          <p:spPr>
            <a:xfrm>
              <a:off x="10042426" y="1878209"/>
              <a:ext cx="906916" cy="698847"/>
            </a:xfrm>
            <a:prstGeom prst="roundRect">
              <a:avLst>
                <a:gd name="adj" fmla="val 0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5502" tIns="31005" rIns="15502" bIns="31005" rtlCol="0" anchor="ctr"/>
            <a:lstStyle/>
            <a:p>
              <a:pPr algn="ctr"/>
              <a:r>
                <a:rPr lang="en-GB" sz="1033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Analytical path framework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4D01ECB-9D71-3865-2416-83DADBF1E25F}"/>
                </a:ext>
              </a:extLst>
            </p:cNvPr>
            <p:cNvSpPr txBox="1"/>
            <p:nvPr/>
          </p:nvSpPr>
          <p:spPr>
            <a:xfrm>
              <a:off x="177107" y="5787010"/>
              <a:ext cx="1652965" cy="660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33"/>
                <a:t>In-memory computing, column store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F83B496-241C-9C96-450D-F9993369D7A9}"/>
                </a:ext>
              </a:extLst>
            </p:cNvPr>
            <p:cNvCxnSpPr>
              <a:cxnSpLocks/>
            </p:cNvCxnSpPr>
            <p:nvPr/>
          </p:nvCxnSpPr>
          <p:spPr>
            <a:xfrm>
              <a:off x="1909317" y="6107493"/>
              <a:ext cx="1196192" cy="0"/>
            </a:xfrm>
            <a:prstGeom prst="line">
              <a:avLst/>
            </a:prstGeom>
            <a:ln>
              <a:solidFill>
                <a:srgbClr val="EB0A1E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309E8D-4332-FEEC-5C42-39F6F47DAAB3}"/>
                </a:ext>
              </a:extLst>
            </p:cNvPr>
            <p:cNvSpPr txBox="1"/>
            <p:nvPr/>
          </p:nvSpPr>
          <p:spPr>
            <a:xfrm>
              <a:off x="6416143" y="5507626"/>
              <a:ext cx="1704844" cy="3534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78" b="1" i="1"/>
                <a:t>Proprietary/SQL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7DD12FF-8327-ADC8-B303-DDEC09541DE1}"/>
                </a:ext>
              </a:extLst>
            </p:cNvPr>
            <p:cNvSpPr txBox="1"/>
            <p:nvPr/>
          </p:nvSpPr>
          <p:spPr>
            <a:xfrm>
              <a:off x="11492922" y="4362298"/>
              <a:ext cx="1740413" cy="845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33" i="1"/>
                <a:t>SAC:</a:t>
              </a:r>
            </a:p>
            <a:p>
              <a:pPr marL="147653" indent="-147653">
                <a:buFont typeface="Arial" panose="020B0604020202020204" pitchFamily="34" charset="0"/>
                <a:buChar char="•"/>
              </a:pPr>
              <a:r>
                <a:rPr lang="en-GB" sz="1033" i="1"/>
                <a:t>An extension to S/4HANA, not but deeply integrated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9F3EFF2-B1C4-C632-F531-FFFE65DDB74A}"/>
                </a:ext>
              </a:extLst>
            </p:cNvPr>
            <p:cNvSpPr txBox="1"/>
            <p:nvPr/>
          </p:nvSpPr>
          <p:spPr>
            <a:xfrm>
              <a:off x="11349004" y="2854950"/>
              <a:ext cx="1740413" cy="476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33" i="1"/>
                <a:t>Stories launch from other apps</a:t>
              </a: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F613EF9-72CD-CCB2-ED13-1D1380DEE84B}"/>
                </a:ext>
              </a:extLst>
            </p:cNvPr>
            <p:cNvCxnSpPr>
              <a:cxnSpLocks/>
            </p:cNvCxnSpPr>
            <p:nvPr/>
          </p:nvCxnSpPr>
          <p:spPr>
            <a:xfrm>
              <a:off x="6210626" y="3000588"/>
              <a:ext cx="0" cy="500309"/>
            </a:xfrm>
            <a:prstGeom prst="straightConnector1">
              <a:avLst/>
            </a:prstGeom>
            <a:ln w="38100">
              <a:solidFill>
                <a:srgbClr val="2B303B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5E7F25D-5B23-9648-B588-1DF568365A34}"/>
                </a:ext>
              </a:extLst>
            </p:cNvPr>
            <p:cNvCxnSpPr>
              <a:cxnSpLocks/>
            </p:cNvCxnSpPr>
            <p:nvPr/>
          </p:nvCxnSpPr>
          <p:spPr>
            <a:xfrm>
              <a:off x="6260195" y="5366797"/>
              <a:ext cx="0" cy="548690"/>
            </a:xfrm>
            <a:prstGeom prst="straightConnector1">
              <a:avLst/>
            </a:prstGeom>
            <a:ln w="38100">
              <a:solidFill>
                <a:srgbClr val="2B303B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93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</Words>
  <Application>Microsoft Macintosh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Aptos Display</vt:lpstr>
      <vt:lpstr>Arial</vt:lpstr>
      <vt:lpstr>Georgia</vt:lpstr>
      <vt:lpstr>Pacifico</vt:lpstr>
      <vt:lpstr>Segoe UI</vt:lpstr>
      <vt:lpstr>Segoe UI Semilight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</dc:creator>
  <cp:lastModifiedBy>Alexander</cp:lastModifiedBy>
  <cp:revision>1</cp:revision>
  <dcterms:created xsi:type="dcterms:W3CDTF">2025-07-01T09:21:50Z</dcterms:created>
  <dcterms:modified xsi:type="dcterms:W3CDTF">2025-07-01T09:22:50Z</dcterms:modified>
</cp:coreProperties>
</file>